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2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5" Type="http://schemas.openxmlformats.org/officeDocument/2006/relationships/slideMaster" Target="slideMasters/slideMaster1.xml"/><Relationship Id="rId10"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F87B722-670A-4911-B4F4-BCD84349FA75}" type="datetimeFigureOut">
              <a:rPr lang="en-GB" smtClean="0"/>
              <a:t>10/06/2020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9172944-2243-4755-A48A-04E953447C37}" type="slidenum">
              <a:rPr lang="en-GB" smtClean="0"/>
              <a:t>‹#›</a:t>
            </a:fld>
            <a:endParaRPr lang="en-GB" dirty="0"/>
          </a:p>
        </p:txBody>
      </p:sp>
    </p:spTree>
    <p:extLst>
      <p:ext uri="{BB962C8B-B14F-4D97-AF65-F5344CB8AC3E}">
        <p14:creationId xmlns:p14="http://schemas.microsoft.com/office/powerpoint/2010/main" val="4085161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F87B722-670A-4911-B4F4-BCD84349FA75}" type="datetimeFigureOut">
              <a:rPr lang="en-GB" smtClean="0"/>
              <a:t>10/06/2020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9172944-2243-4755-A48A-04E953447C37}" type="slidenum">
              <a:rPr lang="en-GB" smtClean="0"/>
              <a:t>‹#›</a:t>
            </a:fld>
            <a:endParaRPr lang="en-GB" dirty="0"/>
          </a:p>
        </p:txBody>
      </p:sp>
    </p:spTree>
    <p:extLst>
      <p:ext uri="{BB962C8B-B14F-4D97-AF65-F5344CB8AC3E}">
        <p14:creationId xmlns:p14="http://schemas.microsoft.com/office/powerpoint/2010/main" val="2706149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F87B722-670A-4911-B4F4-BCD84349FA75}" type="datetimeFigureOut">
              <a:rPr lang="en-GB" smtClean="0"/>
              <a:t>10/06/2020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9172944-2243-4755-A48A-04E953447C37}" type="slidenum">
              <a:rPr lang="en-GB" smtClean="0"/>
              <a:t>‹#›</a:t>
            </a:fld>
            <a:endParaRPr lang="en-GB" dirty="0"/>
          </a:p>
        </p:txBody>
      </p:sp>
    </p:spTree>
    <p:extLst>
      <p:ext uri="{BB962C8B-B14F-4D97-AF65-F5344CB8AC3E}">
        <p14:creationId xmlns:p14="http://schemas.microsoft.com/office/powerpoint/2010/main" val="2064599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F87B722-670A-4911-B4F4-BCD84349FA75}" type="datetimeFigureOut">
              <a:rPr lang="en-GB" smtClean="0"/>
              <a:t>10/06/2020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9172944-2243-4755-A48A-04E953447C37}" type="slidenum">
              <a:rPr lang="en-GB" smtClean="0"/>
              <a:t>‹#›</a:t>
            </a:fld>
            <a:endParaRPr lang="en-GB" dirty="0"/>
          </a:p>
        </p:txBody>
      </p:sp>
    </p:spTree>
    <p:extLst>
      <p:ext uri="{BB962C8B-B14F-4D97-AF65-F5344CB8AC3E}">
        <p14:creationId xmlns:p14="http://schemas.microsoft.com/office/powerpoint/2010/main" val="1415476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87B722-670A-4911-B4F4-BCD84349FA75}" type="datetimeFigureOut">
              <a:rPr lang="en-GB" smtClean="0"/>
              <a:t>10/06/2020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9172944-2243-4755-A48A-04E953447C37}" type="slidenum">
              <a:rPr lang="en-GB" smtClean="0"/>
              <a:t>‹#›</a:t>
            </a:fld>
            <a:endParaRPr lang="en-GB" dirty="0"/>
          </a:p>
        </p:txBody>
      </p:sp>
    </p:spTree>
    <p:extLst>
      <p:ext uri="{BB962C8B-B14F-4D97-AF65-F5344CB8AC3E}">
        <p14:creationId xmlns:p14="http://schemas.microsoft.com/office/powerpoint/2010/main" val="884477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F87B722-670A-4911-B4F4-BCD84349FA75}" type="datetimeFigureOut">
              <a:rPr lang="en-GB" smtClean="0"/>
              <a:t>10/06/2020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9172944-2243-4755-A48A-04E953447C37}" type="slidenum">
              <a:rPr lang="en-GB" smtClean="0"/>
              <a:t>‹#›</a:t>
            </a:fld>
            <a:endParaRPr lang="en-GB" dirty="0"/>
          </a:p>
        </p:txBody>
      </p:sp>
    </p:spTree>
    <p:extLst>
      <p:ext uri="{BB962C8B-B14F-4D97-AF65-F5344CB8AC3E}">
        <p14:creationId xmlns:p14="http://schemas.microsoft.com/office/powerpoint/2010/main" val="1397295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F87B722-670A-4911-B4F4-BCD84349FA75}" type="datetimeFigureOut">
              <a:rPr lang="en-GB" smtClean="0"/>
              <a:t>10/06/2020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9172944-2243-4755-A48A-04E953447C37}" type="slidenum">
              <a:rPr lang="en-GB" smtClean="0"/>
              <a:t>‹#›</a:t>
            </a:fld>
            <a:endParaRPr lang="en-GB" dirty="0"/>
          </a:p>
        </p:txBody>
      </p:sp>
    </p:spTree>
    <p:extLst>
      <p:ext uri="{BB962C8B-B14F-4D97-AF65-F5344CB8AC3E}">
        <p14:creationId xmlns:p14="http://schemas.microsoft.com/office/powerpoint/2010/main" val="431712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F87B722-670A-4911-B4F4-BCD84349FA75}" type="datetimeFigureOut">
              <a:rPr lang="en-GB" smtClean="0"/>
              <a:t>10/06/2020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9172944-2243-4755-A48A-04E953447C37}" type="slidenum">
              <a:rPr lang="en-GB" smtClean="0"/>
              <a:t>‹#›</a:t>
            </a:fld>
            <a:endParaRPr lang="en-GB" dirty="0"/>
          </a:p>
        </p:txBody>
      </p:sp>
    </p:spTree>
    <p:extLst>
      <p:ext uri="{BB962C8B-B14F-4D97-AF65-F5344CB8AC3E}">
        <p14:creationId xmlns:p14="http://schemas.microsoft.com/office/powerpoint/2010/main" val="1595623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87B722-670A-4911-B4F4-BCD84349FA75}" type="datetimeFigureOut">
              <a:rPr lang="en-GB" smtClean="0"/>
              <a:t>10/06/2020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9172944-2243-4755-A48A-04E953447C37}" type="slidenum">
              <a:rPr lang="en-GB" smtClean="0"/>
              <a:t>‹#›</a:t>
            </a:fld>
            <a:endParaRPr lang="en-GB" dirty="0"/>
          </a:p>
        </p:txBody>
      </p:sp>
    </p:spTree>
    <p:extLst>
      <p:ext uri="{BB962C8B-B14F-4D97-AF65-F5344CB8AC3E}">
        <p14:creationId xmlns:p14="http://schemas.microsoft.com/office/powerpoint/2010/main" val="2477106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87B722-670A-4911-B4F4-BCD84349FA75}" type="datetimeFigureOut">
              <a:rPr lang="en-GB" smtClean="0"/>
              <a:t>10/06/2020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9172944-2243-4755-A48A-04E953447C37}" type="slidenum">
              <a:rPr lang="en-GB" smtClean="0"/>
              <a:t>‹#›</a:t>
            </a:fld>
            <a:endParaRPr lang="en-GB" dirty="0"/>
          </a:p>
        </p:txBody>
      </p:sp>
    </p:spTree>
    <p:extLst>
      <p:ext uri="{BB962C8B-B14F-4D97-AF65-F5344CB8AC3E}">
        <p14:creationId xmlns:p14="http://schemas.microsoft.com/office/powerpoint/2010/main" val="3501799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87B722-670A-4911-B4F4-BCD84349FA75}" type="datetimeFigureOut">
              <a:rPr lang="en-GB" smtClean="0"/>
              <a:t>10/06/2020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9172944-2243-4755-A48A-04E953447C37}" type="slidenum">
              <a:rPr lang="en-GB" smtClean="0"/>
              <a:t>‹#›</a:t>
            </a:fld>
            <a:endParaRPr lang="en-GB" dirty="0"/>
          </a:p>
        </p:txBody>
      </p:sp>
    </p:spTree>
    <p:extLst>
      <p:ext uri="{BB962C8B-B14F-4D97-AF65-F5344CB8AC3E}">
        <p14:creationId xmlns:p14="http://schemas.microsoft.com/office/powerpoint/2010/main" val="294497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87B722-670A-4911-B4F4-BCD84349FA75}" type="datetimeFigureOut">
              <a:rPr lang="en-GB" smtClean="0"/>
              <a:t>10/06/2020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172944-2243-4755-A48A-04E953447C37}" type="slidenum">
              <a:rPr lang="en-GB" smtClean="0"/>
              <a:t>‹#›</a:t>
            </a:fld>
            <a:endParaRPr lang="en-GB" dirty="0"/>
          </a:p>
        </p:txBody>
      </p:sp>
    </p:spTree>
    <p:extLst>
      <p:ext uri="{BB962C8B-B14F-4D97-AF65-F5344CB8AC3E}">
        <p14:creationId xmlns:p14="http://schemas.microsoft.com/office/powerpoint/2010/main" val="774037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532" y="2024624"/>
            <a:ext cx="2016225" cy="707886"/>
          </a:xfrm>
          <a:prstGeom prst="rect">
            <a:avLst/>
          </a:prstGeom>
          <a:noFill/>
        </p:spPr>
        <p:txBody>
          <a:bodyPr wrap="square" rtlCol="0">
            <a:spAutoFit/>
          </a:bodyPr>
          <a:lstStyle/>
          <a:p>
            <a:r>
              <a:rPr lang="en-GB" sz="1000" b="1" dirty="0"/>
              <a:t>Objectives of this session</a:t>
            </a:r>
          </a:p>
          <a:p>
            <a:r>
              <a:rPr lang="en-GB" sz="1000" dirty="0"/>
              <a:t>An objective is a clear statement of something that needs to be completed over a period of time. </a:t>
            </a:r>
          </a:p>
        </p:txBody>
      </p:sp>
      <p:sp>
        <p:nvSpPr>
          <p:cNvPr id="5" name="TextBox 4"/>
          <p:cNvSpPr txBox="1"/>
          <p:nvPr/>
        </p:nvSpPr>
        <p:spPr>
          <a:xfrm>
            <a:off x="3732593" y="204162"/>
            <a:ext cx="1534387" cy="861774"/>
          </a:xfrm>
          <a:prstGeom prst="rect">
            <a:avLst/>
          </a:prstGeom>
          <a:noFill/>
        </p:spPr>
        <p:txBody>
          <a:bodyPr wrap="square" rtlCol="0">
            <a:spAutoFit/>
          </a:bodyPr>
          <a:lstStyle/>
          <a:p>
            <a:r>
              <a:rPr lang="en-GB" sz="1000" b="1" dirty="0"/>
              <a:t>Session number</a:t>
            </a:r>
          </a:p>
          <a:p>
            <a:r>
              <a:rPr lang="en-GB" sz="1000" dirty="0"/>
              <a:t>Cross reference the session number to </a:t>
            </a:r>
          </a:p>
          <a:p>
            <a:r>
              <a:rPr lang="en-GB" sz="1000" dirty="0"/>
              <a:t>the scheme of work for the unit/subject.</a:t>
            </a:r>
          </a:p>
        </p:txBody>
      </p:sp>
      <p:sp>
        <p:nvSpPr>
          <p:cNvPr id="6" name="TextBox 5"/>
          <p:cNvSpPr txBox="1"/>
          <p:nvPr/>
        </p:nvSpPr>
        <p:spPr>
          <a:xfrm>
            <a:off x="3201112" y="1007406"/>
            <a:ext cx="1129908" cy="707886"/>
          </a:xfrm>
          <a:prstGeom prst="rect">
            <a:avLst/>
          </a:prstGeom>
          <a:noFill/>
        </p:spPr>
        <p:txBody>
          <a:bodyPr wrap="square" rtlCol="0">
            <a:spAutoFit/>
          </a:bodyPr>
          <a:lstStyle/>
          <a:p>
            <a:r>
              <a:rPr lang="en-GB" sz="1000" b="1" dirty="0"/>
              <a:t>Date</a:t>
            </a:r>
          </a:p>
          <a:p>
            <a:r>
              <a:rPr lang="en-GB" sz="1000" dirty="0"/>
              <a:t>Put in the  date the session will take place.</a:t>
            </a:r>
          </a:p>
        </p:txBody>
      </p:sp>
      <p:sp>
        <p:nvSpPr>
          <p:cNvPr id="7" name="TextBox 6"/>
          <p:cNvSpPr txBox="1"/>
          <p:nvPr/>
        </p:nvSpPr>
        <p:spPr>
          <a:xfrm>
            <a:off x="153647" y="1230318"/>
            <a:ext cx="2376264" cy="400110"/>
          </a:xfrm>
          <a:prstGeom prst="rect">
            <a:avLst/>
          </a:prstGeom>
          <a:noFill/>
        </p:spPr>
        <p:txBody>
          <a:bodyPr wrap="square" rtlCol="0">
            <a:spAutoFit/>
          </a:bodyPr>
          <a:lstStyle/>
          <a:p>
            <a:r>
              <a:rPr lang="en-GB" sz="1000" b="1" dirty="0"/>
              <a:t>Course</a:t>
            </a:r>
          </a:p>
          <a:p>
            <a:r>
              <a:rPr lang="en-GB" sz="1000" dirty="0"/>
              <a:t>E.g. Extended Diploma in Performing Arts</a:t>
            </a:r>
          </a:p>
        </p:txBody>
      </p:sp>
      <p:sp>
        <p:nvSpPr>
          <p:cNvPr id="8" name="TextBox 7"/>
          <p:cNvSpPr txBox="1"/>
          <p:nvPr/>
        </p:nvSpPr>
        <p:spPr>
          <a:xfrm>
            <a:off x="153623" y="1575849"/>
            <a:ext cx="2448272" cy="400110"/>
          </a:xfrm>
          <a:prstGeom prst="rect">
            <a:avLst/>
          </a:prstGeom>
          <a:noFill/>
        </p:spPr>
        <p:txBody>
          <a:bodyPr wrap="square" rtlCol="0">
            <a:spAutoFit/>
          </a:bodyPr>
          <a:lstStyle/>
          <a:p>
            <a:r>
              <a:rPr lang="en-GB" sz="1000" b="1" dirty="0"/>
              <a:t>Unit/subject</a:t>
            </a:r>
          </a:p>
          <a:p>
            <a:r>
              <a:rPr lang="en-GB" sz="1000" dirty="0"/>
              <a:t>E.g. Unit 1 – Health and Safety</a:t>
            </a:r>
          </a:p>
        </p:txBody>
      </p:sp>
      <p:sp>
        <p:nvSpPr>
          <p:cNvPr id="9" name="TextBox 8"/>
          <p:cNvSpPr txBox="1"/>
          <p:nvPr/>
        </p:nvSpPr>
        <p:spPr>
          <a:xfrm>
            <a:off x="138276" y="2702823"/>
            <a:ext cx="2016224" cy="1015663"/>
          </a:xfrm>
          <a:prstGeom prst="rect">
            <a:avLst/>
          </a:prstGeom>
          <a:noFill/>
        </p:spPr>
        <p:txBody>
          <a:bodyPr wrap="square" rtlCol="0">
            <a:spAutoFit/>
          </a:bodyPr>
          <a:lstStyle/>
          <a:p>
            <a:r>
              <a:rPr lang="en-GB" sz="1000" b="1" dirty="0"/>
              <a:t>Key words</a:t>
            </a:r>
          </a:p>
          <a:p>
            <a:r>
              <a:rPr lang="en-GB" sz="1000" dirty="0"/>
              <a:t>List the main ‘key words’ in this session and communicate these to the students – it will allow them to find the information they require around the topic faster.</a:t>
            </a:r>
          </a:p>
        </p:txBody>
      </p:sp>
      <p:sp>
        <p:nvSpPr>
          <p:cNvPr id="10" name="TextBox 9"/>
          <p:cNvSpPr txBox="1"/>
          <p:nvPr/>
        </p:nvSpPr>
        <p:spPr>
          <a:xfrm>
            <a:off x="6898817" y="3394230"/>
            <a:ext cx="2016224" cy="861774"/>
          </a:xfrm>
          <a:prstGeom prst="rect">
            <a:avLst/>
          </a:prstGeom>
          <a:noFill/>
        </p:spPr>
        <p:txBody>
          <a:bodyPr wrap="square" rtlCol="0">
            <a:spAutoFit/>
          </a:bodyPr>
          <a:lstStyle/>
          <a:p>
            <a:r>
              <a:rPr lang="en-GB" sz="1000" b="1" dirty="0"/>
              <a:t>Resources</a:t>
            </a:r>
          </a:p>
          <a:p>
            <a:r>
              <a:rPr lang="en-GB" sz="1000" dirty="0"/>
              <a:t>For each activity, provide a list of resources (above and beyond  what would normally be available for your session).</a:t>
            </a:r>
          </a:p>
        </p:txBody>
      </p:sp>
      <p:sp>
        <p:nvSpPr>
          <p:cNvPr id="12" name="TextBox 11"/>
          <p:cNvSpPr txBox="1"/>
          <p:nvPr/>
        </p:nvSpPr>
        <p:spPr>
          <a:xfrm>
            <a:off x="6877248" y="581562"/>
            <a:ext cx="1953242" cy="1477328"/>
          </a:xfrm>
          <a:prstGeom prst="rect">
            <a:avLst/>
          </a:prstGeom>
          <a:noFill/>
        </p:spPr>
        <p:txBody>
          <a:bodyPr wrap="square" rtlCol="0">
            <a:spAutoFit/>
          </a:bodyPr>
          <a:lstStyle/>
          <a:p>
            <a:r>
              <a:rPr lang="en-GB" sz="1000" b="1" dirty="0"/>
              <a:t>Starter &amp; review</a:t>
            </a:r>
          </a:p>
          <a:p>
            <a:pPr lvl="0"/>
            <a:r>
              <a:rPr lang="en-GB" sz="1000" dirty="0">
                <a:solidFill>
                  <a:prstClr val="black"/>
                </a:solidFill>
              </a:rPr>
              <a:t>Use an activity to review the learning that has taken place to date and put this session in context. </a:t>
            </a:r>
            <a:r>
              <a:rPr lang="en-GB" sz="1000" dirty="0"/>
              <a:t>A starter exercise engages the students,  activates prior knowledge  and provides a clear focus on the learning to create a purposeful atmosphere.</a:t>
            </a:r>
          </a:p>
        </p:txBody>
      </p:sp>
      <p:sp>
        <p:nvSpPr>
          <p:cNvPr id="11" name="TextBox 10"/>
          <p:cNvSpPr txBox="1"/>
          <p:nvPr/>
        </p:nvSpPr>
        <p:spPr>
          <a:xfrm>
            <a:off x="153647" y="3736877"/>
            <a:ext cx="2112185" cy="1631216"/>
          </a:xfrm>
          <a:prstGeom prst="rect">
            <a:avLst/>
          </a:prstGeom>
          <a:noFill/>
          <a:ln w="3175">
            <a:noFill/>
          </a:ln>
        </p:spPr>
        <p:txBody>
          <a:bodyPr wrap="square" rtlCol="0">
            <a:spAutoFit/>
          </a:bodyPr>
          <a:lstStyle/>
          <a:p>
            <a:r>
              <a:rPr lang="en-GB" sz="1000" b="1" dirty="0"/>
              <a:t>Activities</a:t>
            </a:r>
          </a:p>
          <a:p>
            <a:r>
              <a:rPr lang="en-GB" sz="1000" dirty="0"/>
              <a:t>A series of logical activities to enable the students  to achieve the learning objectives. The focus must be on what the learners are actually doing with the knowledge, skills and competencies they are acquiring because learning does not occur through just listening, actions are also required.</a:t>
            </a:r>
          </a:p>
        </p:txBody>
      </p:sp>
      <p:sp>
        <p:nvSpPr>
          <p:cNvPr id="15" name="TextBox 14"/>
          <p:cNvSpPr txBox="1"/>
          <p:nvPr/>
        </p:nvSpPr>
        <p:spPr>
          <a:xfrm>
            <a:off x="2750818" y="5124661"/>
            <a:ext cx="2793811" cy="1015663"/>
          </a:xfrm>
          <a:prstGeom prst="rect">
            <a:avLst/>
          </a:prstGeom>
          <a:noFill/>
        </p:spPr>
        <p:txBody>
          <a:bodyPr wrap="square" rtlCol="0">
            <a:spAutoFit/>
          </a:bodyPr>
          <a:lstStyle/>
          <a:p>
            <a:r>
              <a:rPr lang="en-GB" sz="1000" b="1" dirty="0"/>
              <a:t>Plenary &amp; look forward</a:t>
            </a:r>
          </a:p>
          <a:p>
            <a:r>
              <a:rPr lang="en-GB" sz="1000" dirty="0"/>
              <a:t>A short activity to wind up the session, to summarise the main learning points  and to note progress against the achievement of the session objectives. Look forward to the next session and its content and key words.</a:t>
            </a:r>
          </a:p>
        </p:txBody>
      </p:sp>
      <p:sp>
        <p:nvSpPr>
          <p:cNvPr id="16" name="TextBox 15"/>
          <p:cNvSpPr txBox="1"/>
          <p:nvPr/>
        </p:nvSpPr>
        <p:spPr>
          <a:xfrm>
            <a:off x="6586039" y="4281066"/>
            <a:ext cx="2448272" cy="2246769"/>
          </a:xfrm>
          <a:prstGeom prst="rect">
            <a:avLst/>
          </a:prstGeom>
          <a:noFill/>
        </p:spPr>
        <p:txBody>
          <a:bodyPr wrap="square" rtlCol="0">
            <a:spAutoFit/>
          </a:bodyPr>
          <a:lstStyle/>
          <a:p>
            <a:r>
              <a:rPr lang="en-GB" sz="1000" b="1" dirty="0"/>
              <a:t>Cross cutting themes in this session</a:t>
            </a:r>
          </a:p>
          <a:p>
            <a:r>
              <a:rPr lang="en-GB" sz="1000" dirty="0"/>
              <a:t>If you naturally cover some elements of cross cutting themes during an activity, provide information on the content you will cover.</a:t>
            </a:r>
            <a:r>
              <a:rPr lang="en-GB" sz="1000" b="1" dirty="0"/>
              <a:t> </a:t>
            </a:r>
          </a:p>
          <a:p>
            <a:endParaRPr lang="en-GB" sz="1000" b="1" dirty="0"/>
          </a:p>
          <a:p>
            <a:r>
              <a:rPr lang="en-GB" sz="1000" b="1" dirty="0"/>
              <a:t>5 cross cutting themes:</a:t>
            </a:r>
          </a:p>
          <a:p>
            <a:r>
              <a:rPr lang="en-GB" sz="1000" dirty="0"/>
              <a:t>Literacy and numeracy</a:t>
            </a:r>
          </a:p>
          <a:p>
            <a:r>
              <a:rPr lang="en-GB" sz="1000" dirty="0"/>
              <a:t>Equality and diversity</a:t>
            </a:r>
          </a:p>
          <a:p>
            <a:r>
              <a:rPr lang="en-GB" sz="1000" dirty="0"/>
              <a:t>Education for sustainable development and global citizenship (ESDGC)</a:t>
            </a:r>
          </a:p>
          <a:p>
            <a:r>
              <a:rPr lang="en-GB" sz="1000" dirty="0"/>
              <a:t>Welsh language and culture</a:t>
            </a:r>
          </a:p>
          <a:p>
            <a:r>
              <a:rPr lang="en-GB" sz="1000" dirty="0"/>
              <a:t>Enterprise and employability</a:t>
            </a:r>
          </a:p>
          <a:p>
            <a:endParaRPr lang="en-GB" sz="1000" dirty="0"/>
          </a:p>
        </p:txBody>
      </p:sp>
      <p:pic>
        <p:nvPicPr>
          <p:cNvPr id="2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7631" y="5404451"/>
            <a:ext cx="1668672" cy="12380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TextBox 18"/>
          <p:cNvSpPr txBox="1"/>
          <p:nvPr/>
        </p:nvSpPr>
        <p:spPr>
          <a:xfrm>
            <a:off x="315915" y="324103"/>
            <a:ext cx="4015105" cy="646331"/>
          </a:xfrm>
          <a:prstGeom prst="rect">
            <a:avLst/>
          </a:prstGeom>
          <a:noFill/>
        </p:spPr>
        <p:txBody>
          <a:bodyPr wrap="square" rtlCol="0">
            <a:spAutoFit/>
          </a:bodyPr>
          <a:lstStyle/>
          <a:p>
            <a:r>
              <a:rPr lang="en-GB" b="1" dirty="0"/>
              <a:t>Guidance for completion of the </a:t>
            </a:r>
          </a:p>
          <a:p>
            <a:r>
              <a:rPr lang="en-GB" b="1" dirty="0"/>
              <a:t>Long Lesson Plan</a:t>
            </a:r>
          </a:p>
        </p:txBody>
      </p:sp>
      <p:sp>
        <p:nvSpPr>
          <p:cNvPr id="3" name="TextBox 2"/>
          <p:cNvSpPr txBox="1"/>
          <p:nvPr/>
        </p:nvSpPr>
        <p:spPr>
          <a:xfrm>
            <a:off x="6877248" y="2271468"/>
            <a:ext cx="2016224" cy="1015663"/>
          </a:xfrm>
          <a:prstGeom prst="rect">
            <a:avLst/>
          </a:prstGeom>
          <a:noFill/>
        </p:spPr>
        <p:txBody>
          <a:bodyPr wrap="square" rtlCol="0">
            <a:spAutoFit/>
          </a:bodyPr>
          <a:lstStyle/>
          <a:p>
            <a:r>
              <a:rPr lang="en-GB" sz="1000" b="1" dirty="0"/>
              <a:t>Assessment that learning has taken place</a:t>
            </a:r>
          </a:p>
          <a:p>
            <a:r>
              <a:rPr lang="en-GB" sz="1000" dirty="0"/>
              <a:t>Indicate the activities /methods you will use to assess learning has taken place. </a:t>
            </a:r>
          </a:p>
          <a:p>
            <a:endParaRPr lang="en-GB" sz="1000" dirty="0"/>
          </a:p>
        </p:txBody>
      </p:sp>
      <p:sp>
        <p:nvSpPr>
          <p:cNvPr id="13" name="TextBox 12"/>
          <p:cNvSpPr txBox="1"/>
          <p:nvPr/>
        </p:nvSpPr>
        <p:spPr>
          <a:xfrm>
            <a:off x="3452816" y="4513478"/>
            <a:ext cx="2814432" cy="553998"/>
          </a:xfrm>
          <a:prstGeom prst="rect">
            <a:avLst/>
          </a:prstGeom>
          <a:noFill/>
        </p:spPr>
        <p:txBody>
          <a:bodyPr wrap="square" rtlCol="0">
            <a:spAutoFit/>
          </a:bodyPr>
          <a:lstStyle/>
          <a:p>
            <a:r>
              <a:rPr lang="en-GB" sz="1000" b="1" dirty="0"/>
              <a:t>Homework or out of the classroom activities</a:t>
            </a:r>
          </a:p>
          <a:p>
            <a:r>
              <a:rPr lang="en-GB" sz="1000" dirty="0"/>
              <a:t>Indicate homework tasks or extension activities for the students.</a:t>
            </a:r>
          </a:p>
        </p:txBody>
      </p:sp>
      <p:sp>
        <p:nvSpPr>
          <p:cNvPr id="14" name="TextBox 13"/>
          <p:cNvSpPr txBox="1"/>
          <p:nvPr/>
        </p:nvSpPr>
        <p:spPr>
          <a:xfrm>
            <a:off x="5553685" y="1084350"/>
            <a:ext cx="1255828" cy="707886"/>
          </a:xfrm>
          <a:prstGeom prst="rect">
            <a:avLst/>
          </a:prstGeom>
          <a:noFill/>
        </p:spPr>
        <p:txBody>
          <a:bodyPr wrap="square" rtlCol="0">
            <a:spAutoFit/>
          </a:bodyPr>
          <a:lstStyle/>
          <a:p>
            <a:r>
              <a:rPr lang="en-GB" sz="1000" b="1" dirty="0"/>
              <a:t>Room number</a:t>
            </a:r>
          </a:p>
          <a:p>
            <a:r>
              <a:rPr lang="en-GB" sz="1000" dirty="0"/>
              <a:t>Indicate the room the session is taking place in.</a:t>
            </a:r>
          </a:p>
        </p:txBody>
      </p:sp>
      <p:sp>
        <p:nvSpPr>
          <p:cNvPr id="18" name="TextBox 17"/>
          <p:cNvSpPr txBox="1"/>
          <p:nvPr/>
        </p:nvSpPr>
        <p:spPr>
          <a:xfrm>
            <a:off x="5333093" y="262548"/>
            <a:ext cx="1324391" cy="707886"/>
          </a:xfrm>
          <a:prstGeom prst="rect">
            <a:avLst/>
          </a:prstGeom>
          <a:noFill/>
        </p:spPr>
        <p:txBody>
          <a:bodyPr wrap="square" rtlCol="0">
            <a:spAutoFit/>
          </a:bodyPr>
          <a:lstStyle/>
          <a:p>
            <a:r>
              <a:rPr lang="en-GB" sz="1000" b="1" dirty="0"/>
              <a:t>Start and end time:</a:t>
            </a:r>
          </a:p>
          <a:p>
            <a:r>
              <a:rPr lang="en-GB" sz="1000" dirty="0"/>
              <a:t>Put in the start time and the end time of the session.</a:t>
            </a:r>
          </a:p>
        </p:txBody>
      </p:sp>
      <p:sp>
        <p:nvSpPr>
          <p:cNvPr id="20" name="TextBox 19"/>
          <p:cNvSpPr txBox="1"/>
          <p:nvPr/>
        </p:nvSpPr>
        <p:spPr>
          <a:xfrm>
            <a:off x="4637821" y="6140324"/>
            <a:ext cx="2028598" cy="553998"/>
          </a:xfrm>
          <a:prstGeom prst="rect">
            <a:avLst/>
          </a:prstGeom>
          <a:noFill/>
        </p:spPr>
        <p:txBody>
          <a:bodyPr wrap="square" rtlCol="0">
            <a:spAutoFit/>
          </a:bodyPr>
          <a:lstStyle/>
          <a:p>
            <a:r>
              <a:rPr lang="en-GB" sz="1000" b="1" dirty="0"/>
              <a:t>Evaluation of the session</a:t>
            </a:r>
          </a:p>
          <a:p>
            <a:r>
              <a:rPr lang="en-GB" sz="1000" dirty="0"/>
              <a:t>Answer the questions reflecting on the success of the session. </a:t>
            </a:r>
          </a:p>
        </p:txBody>
      </p:sp>
      <p:sp>
        <p:nvSpPr>
          <p:cNvPr id="22" name="TextBox 21"/>
          <p:cNvSpPr txBox="1"/>
          <p:nvPr/>
        </p:nvSpPr>
        <p:spPr>
          <a:xfrm>
            <a:off x="2180531" y="4500336"/>
            <a:ext cx="1173080" cy="707886"/>
          </a:xfrm>
          <a:prstGeom prst="rect">
            <a:avLst/>
          </a:prstGeom>
          <a:noFill/>
        </p:spPr>
        <p:txBody>
          <a:bodyPr wrap="square" rtlCol="0">
            <a:spAutoFit/>
          </a:bodyPr>
          <a:lstStyle/>
          <a:p>
            <a:r>
              <a:rPr lang="en-GB" sz="1000" b="1" dirty="0"/>
              <a:t>Time</a:t>
            </a:r>
          </a:p>
          <a:p>
            <a:r>
              <a:rPr lang="en-GB" sz="1000" dirty="0"/>
              <a:t>Indicate how long each activity will take.</a:t>
            </a:r>
          </a:p>
        </p:txBody>
      </p:sp>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39593" t="19106" r="3821" b="22223"/>
          <a:stretch/>
        </p:blipFill>
        <p:spPr bwMode="auto">
          <a:xfrm>
            <a:off x="2337429" y="1752652"/>
            <a:ext cx="4253942" cy="27567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3" name="Straight Arrow Connector 22"/>
          <p:cNvCxnSpPr>
            <a:stCxn id="7" idx="3"/>
          </p:cNvCxnSpPr>
          <p:nvPr/>
        </p:nvCxnSpPr>
        <p:spPr>
          <a:xfrm>
            <a:off x="2529911" y="1430373"/>
            <a:ext cx="866474" cy="594251"/>
          </a:xfrm>
          <a:prstGeom prst="straightConnector1">
            <a:avLst/>
          </a:prstGeom>
          <a:ln w="9525">
            <a:tailEnd type="arrow"/>
          </a:ln>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a:off x="1907704" y="1916832"/>
            <a:ext cx="1488681" cy="216024"/>
          </a:xfrm>
          <a:prstGeom prst="straightConnector1">
            <a:avLst/>
          </a:prstGeom>
          <a:ln w="9525">
            <a:tailEnd type="arrow"/>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a:off x="2180531" y="2276872"/>
            <a:ext cx="1232597" cy="101695"/>
          </a:xfrm>
          <a:prstGeom prst="straightConnector1">
            <a:avLst/>
          </a:prstGeom>
          <a:ln w="9525">
            <a:tailEnd type="arrow"/>
          </a:ln>
        </p:spPr>
        <p:style>
          <a:lnRef idx="1">
            <a:schemeClr val="dk1"/>
          </a:lnRef>
          <a:fillRef idx="0">
            <a:schemeClr val="dk1"/>
          </a:fillRef>
          <a:effectRef idx="0">
            <a:schemeClr val="dk1"/>
          </a:effectRef>
          <a:fontRef idx="minor">
            <a:schemeClr val="tx1"/>
          </a:fontRef>
        </p:style>
      </p:cxnSp>
      <p:cxnSp>
        <p:nvCxnSpPr>
          <p:cNvPr id="1024" name="Straight Arrow Connector 1023"/>
          <p:cNvCxnSpPr/>
          <p:nvPr/>
        </p:nvCxnSpPr>
        <p:spPr>
          <a:xfrm flipV="1">
            <a:off x="2137757" y="2564904"/>
            <a:ext cx="825391" cy="432048"/>
          </a:xfrm>
          <a:prstGeom prst="straightConnector1">
            <a:avLst/>
          </a:prstGeom>
          <a:ln w="9525">
            <a:tailEnd type="arrow"/>
          </a:ln>
        </p:spPr>
        <p:style>
          <a:lnRef idx="1">
            <a:schemeClr val="dk1"/>
          </a:lnRef>
          <a:fillRef idx="0">
            <a:schemeClr val="dk1"/>
          </a:fillRef>
          <a:effectRef idx="0">
            <a:schemeClr val="dk1"/>
          </a:effectRef>
          <a:fontRef idx="minor">
            <a:schemeClr val="tx1"/>
          </a:fontRef>
        </p:style>
      </p:cxnSp>
      <p:cxnSp>
        <p:nvCxnSpPr>
          <p:cNvPr id="1026" name="Straight Arrow Connector 1025"/>
          <p:cNvCxnSpPr/>
          <p:nvPr/>
        </p:nvCxnSpPr>
        <p:spPr>
          <a:xfrm flipV="1">
            <a:off x="1907704" y="3210654"/>
            <a:ext cx="859367" cy="614463"/>
          </a:xfrm>
          <a:prstGeom prst="straightConnector1">
            <a:avLst/>
          </a:prstGeom>
          <a:ln w="9525">
            <a:tailEnd type="arrow"/>
          </a:ln>
        </p:spPr>
        <p:style>
          <a:lnRef idx="1">
            <a:schemeClr val="dk1"/>
          </a:lnRef>
          <a:fillRef idx="0">
            <a:schemeClr val="dk1"/>
          </a:fillRef>
          <a:effectRef idx="0">
            <a:schemeClr val="dk1"/>
          </a:effectRef>
          <a:fontRef idx="minor">
            <a:schemeClr val="tx1"/>
          </a:fontRef>
        </p:style>
      </p:cxnSp>
      <p:cxnSp>
        <p:nvCxnSpPr>
          <p:cNvPr id="1030" name="Straight Arrow Connector 1029"/>
          <p:cNvCxnSpPr/>
          <p:nvPr/>
        </p:nvCxnSpPr>
        <p:spPr>
          <a:xfrm flipH="1">
            <a:off x="3851920" y="1715292"/>
            <a:ext cx="3025328" cy="1281660"/>
          </a:xfrm>
          <a:prstGeom prst="straightConnector1">
            <a:avLst/>
          </a:prstGeom>
          <a:ln w="9525">
            <a:tailEnd type="arrow"/>
          </a:ln>
        </p:spPr>
        <p:style>
          <a:lnRef idx="1">
            <a:schemeClr val="dk1"/>
          </a:lnRef>
          <a:fillRef idx="0">
            <a:schemeClr val="dk1"/>
          </a:fillRef>
          <a:effectRef idx="0">
            <a:schemeClr val="dk1"/>
          </a:effectRef>
          <a:fontRef idx="minor">
            <a:schemeClr val="tx1"/>
          </a:fontRef>
        </p:style>
      </p:cxnSp>
      <p:cxnSp>
        <p:nvCxnSpPr>
          <p:cNvPr id="1032" name="Straight Arrow Connector 1031"/>
          <p:cNvCxnSpPr>
            <a:stCxn id="3" idx="1"/>
          </p:cNvCxnSpPr>
          <p:nvPr/>
        </p:nvCxnSpPr>
        <p:spPr>
          <a:xfrm flipH="1">
            <a:off x="6325836" y="2779300"/>
            <a:ext cx="551412" cy="110553"/>
          </a:xfrm>
          <a:prstGeom prst="straightConnector1">
            <a:avLst/>
          </a:prstGeom>
          <a:ln w="9525">
            <a:tailEnd type="arrow"/>
          </a:ln>
        </p:spPr>
        <p:style>
          <a:lnRef idx="1">
            <a:schemeClr val="dk1"/>
          </a:lnRef>
          <a:fillRef idx="0">
            <a:schemeClr val="dk1"/>
          </a:fillRef>
          <a:effectRef idx="0">
            <a:schemeClr val="dk1"/>
          </a:effectRef>
          <a:fontRef idx="minor">
            <a:schemeClr val="tx1"/>
          </a:fontRef>
        </p:style>
      </p:cxnSp>
      <p:cxnSp>
        <p:nvCxnSpPr>
          <p:cNvPr id="1034" name="Straight Arrow Connector 1033"/>
          <p:cNvCxnSpPr>
            <a:stCxn id="10" idx="1"/>
          </p:cNvCxnSpPr>
          <p:nvPr/>
        </p:nvCxnSpPr>
        <p:spPr>
          <a:xfrm flipH="1" flipV="1">
            <a:off x="5736671" y="3394230"/>
            <a:ext cx="1162146" cy="430887"/>
          </a:xfrm>
          <a:prstGeom prst="straightConnector1">
            <a:avLst/>
          </a:prstGeom>
          <a:ln w="9525">
            <a:tailEnd type="arrow"/>
          </a:ln>
        </p:spPr>
        <p:style>
          <a:lnRef idx="1">
            <a:schemeClr val="dk1"/>
          </a:lnRef>
          <a:fillRef idx="0">
            <a:schemeClr val="dk1"/>
          </a:fillRef>
          <a:effectRef idx="0">
            <a:schemeClr val="dk1"/>
          </a:effectRef>
          <a:fontRef idx="minor">
            <a:schemeClr val="tx1"/>
          </a:fontRef>
        </p:style>
      </p:cxnSp>
      <p:cxnSp>
        <p:nvCxnSpPr>
          <p:cNvPr id="1044" name="Straight Arrow Connector 1043"/>
          <p:cNvCxnSpPr/>
          <p:nvPr/>
        </p:nvCxnSpPr>
        <p:spPr>
          <a:xfrm flipH="1" flipV="1">
            <a:off x="2550452" y="3517885"/>
            <a:ext cx="51443" cy="1034600"/>
          </a:xfrm>
          <a:prstGeom prst="straightConnector1">
            <a:avLst/>
          </a:prstGeom>
          <a:ln w="9525">
            <a:tailEnd type="arrow"/>
          </a:ln>
        </p:spPr>
        <p:style>
          <a:lnRef idx="1">
            <a:schemeClr val="dk1"/>
          </a:lnRef>
          <a:fillRef idx="0">
            <a:schemeClr val="dk1"/>
          </a:fillRef>
          <a:effectRef idx="0">
            <a:schemeClr val="dk1"/>
          </a:effectRef>
          <a:fontRef idx="minor">
            <a:schemeClr val="tx1"/>
          </a:fontRef>
        </p:style>
      </p:cxnSp>
      <p:cxnSp>
        <p:nvCxnSpPr>
          <p:cNvPr id="1046" name="Straight Arrow Connector 1045"/>
          <p:cNvCxnSpPr/>
          <p:nvPr/>
        </p:nvCxnSpPr>
        <p:spPr>
          <a:xfrm flipH="1" flipV="1">
            <a:off x="3353611" y="3575069"/>
            <a:ext cx="42774" cy="1549592"/>
          </a:xfrm>
          <a:prstGeom prst="straightConnector1">
            <a:avLst/>
          </a:prstGeom>
          <a:ln w="9525">
            <a:tailEnd type="arrow"/>
          </a:ln>
        </p:spPr>
        <p:style>
          <a:lnRef idx="1">
            <a:schemeClr val="dk1"/>
          </a:lnRef>
          <a:fillRef idx="0">
            <a:schemeClr val="dk1"/>
          </a:fillRef>
          <a:effectRef idx="0">
            <a:schemeClr val="dk1"/>
          </a:effectRef>
          <a:fontRef idx="minor">
            <a:schemeClr val="tx1"/>
          </a:fontRef>
        </p:style>
      </p:cxnSp>
      <p:cxnSp>
        <p:nvCxnSpPr>
          <p:cNvPr id="1048" name="Straight Arrow Connector 1047"/>
          <p:cNvCxnSpPr/>
          <p:nvPr/>
        </p:nvCxnSpPr>
        <p:spPr>
          <a:xfrm flipH="1" flipV="1">
            <a:off x="3946146" y="3718486"/>
            <a:ext cx="155620" cy="833999"/>
          </a:xfrm>
          <a:prstGeom prst="straightConnector1">
            <a:avLst/>
          </a:prstGeom>
          <a:ln w="9525">
            <a:tailEnd type="arrow"/>
          </a:ln>
        </p:spPr>
        <p:style>
          <a:lnRef idx="1">
            <a:schemeClr val="dk1"/>
          </a:lnRef>
          <a:fillRef idx="0">
            <a:schemeClr val="dk1"/>
          </a:fillRef>
          <a:effectRef idx="0">
            <a:schemeClr val="dk1"/>
          </a:effectRef>
          <a:fontRef idx="minor">
            <a:schemeClr val="tx1"/>
          </a:fontRef>
        </p:style>
      </p:cxnSp>
      <p:cxnSp>
        <p:nvCxnSpPr>
          <p:cNvPr id="1050" name="Straight Arrow Connector 1049"/>
          <p:cNvCxnSpPr/>
          <p:nvPr/>
        </p:nvCxnSpPr>
        <p:spPr>
          <a:xfrm flipH="1" flipV="1">
            <a:off x="6378320" y="4256005"/>
            <a:ext cx="62785" cy="1982044"/>
          </a:xfrm>
          <a:prstGeom prst="straightConnector1">
            <a:avLst/>
          </a:prstGeom>
          <a:ln w="9525">
            <a:tailEnd type="arrow"/>
          </a:ln>
        </p:spPr>
        <p:style>
          <a:lnRef idx="1">
            <a:schemeClr val="dk1"/>
          </a:lnRef>
          <a:fillRef idx="0">
            <a:schemeClr val="dk1"/>
          </a:fillRef>
          <a:effectRef idx="0">
            <a:schemeClr val="dk1"/>
          </a:effectRef>
          <a:fontRef idx="minor">
            <a:schemeClr val="tx1"/>
          </a:fontRef>
        </p:style>
      </p:cxnSp>
      <p:cxnSp>
        <p:nvCxnSpPr>
          <p:cNvPr id="1053" name="Straight Arrow Connector 1052"/>
          <p:cNvCxnSpPr/>
          <p:nvPr/>
        </p:nvCxnSpPr>
        <p:spPr>
          <a:xfrm flipH="1" flipV="1">
            <a:off x="4971104" y="2996952"/>
            <a:ext cx="1695315" cy="1284114"/>
          </a:xfrm>
          <a:prstGeom prst="straightConnector1">
            <a:avLst/>
          </a:prstGeom>
          <a:ln w="9525">
            <a:tailEnd type="arrow"/>
          </a:ln>
        </p:spPr>
        <p:style>
          <a:lnRef idx="1">
            <a:schemeClr val="dk1"/>
          </a:lnRef>
          <a:fillRef idx="0">
            <a:schemeClr val="dk1"/>
          </a:fillRef>
          <a:effectRef idx="0">
            <a:schemeClr val="dk1"/>
          </a:effectRef>
          <a:fontRef idx="minor">
            <a:schemeClr val="tx1"/>
          </a:fontRef>
        </p:style>
      </p:cxnSp>
      <p:cxnSp>
        <p:nvCxnSpPr>
          <p:cNvPr id="1060" name="Straight Arrow Connector 1059"/>
          <p:cNvCxnSpPr/>
          <p:nvPr/>
        </p:nvCxnSpPr>
        <p:spPr>
          <a:xfrm>
            <a:off x="4331020" y="1575849"/>
            <a:ext cx="529012" cy="340983"/>
          </a:xfrm>
          <a:prstGeom prst="straightConnector1">
            <a:avLst/>
          </a:prstGeom>
          <a:ln w="9525">
            <a:tailEnd type="arrow"/>
          </a:ln>
        </p:spPr>
        <p:style>
          <a:lnRef idx="1">
            <a:schemeClr val="dk1"/>
          </a:lnRef>
          <a:fillRef idx="0">
            <a:schemeClr val="dk1"/>
          </a:fillRef>
          <a:effectRef idx="0">
            <a:schemeClr val="dk1"/>
          </a:effectRef>
          <a:fontRef idx="minor">
            <a:schemeClr val="tx1"/>
          </a:fontRef>
        </p:style>
      </p:cxnSp>
      <p:cxnSp>
        <p:nvCxnSpPr>
          <p:cNvPr id="1062" name="Straight Arrow Connector 1061"/>
          <p:cNvCxnSpPr/>
          <p:nvPr/>
        </p:nvCxnSpPr>
        <p:spPr>
          <a:xfrm>
            <a:off x="4971104" y="1078155"/>
            <a:ext cx="104952" cy="686514"/>
          </a:xfrm>
          <a:prstGeom prst="straightConnector1">
            <a:avLst/>
          </a:prstGeom>
          <a:ln w="9525">
            <a:tailEnd type="arrow"/>
          </a:ln>
        </p:spPr>
        <p:style>
          <a:lnRef idx="1">
            <a:schemeClr val="dk1"/>
          </a:lnRef>
          <a:fillRef idx="0">
            <a:schemeClr val="dk1"/>
          </a:fillRef>
          <a:effectRef idx="0">
            <a:schemeClr val="dk1"/>
          </a:effectRef>
          <a:fontRef idx="minor">
            <a:schemeClr val="tx1"/>
          </a:fontRef>
        </p:style>
      </p:cxnSp>
      <p:cxnSp>
        <p:nvCxnSpPr>
          <p:cNvPr id="1067" name="Straight Arrow Connector 1066"/>
          <p:cNvCxnSpPr/>
          <p:nvPr/>
        </p:nvCxnSpPr>
        <p:spPr>
          <a:xfrm flipH="1">
            <a:off x="5333093" y="899394"/>
            <a:ext cx="319027" cy="112523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69" name="Straight Arrow Connector 1068"/>
          <p:cNvCxnSpPr/>
          <p:nvPr/>
        </p:nvCxnSpPr>
        <p:spPr>
          <a:xfrm flipH="1">
            <a:off x="5388207" y="1792236"/>
            <a:ext cx="430554" cy="34062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58989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6a6a8440-0aa7-461f-ae7a-bcca76889349">CDZPJN7WH53Y-331-15</_dlc_DocId>
    <_dlc_DocIdUrl xmlns="6a6a8440-0aa7-461f-ae7a-bcca76889349">
      <Url>http://staffintranet/cross/teachinglearning/_layouts/15/DocIdRedir.aspx?ID=CDZPJN7WH53Y-331-15</Url>
      <Description>CDZPJN7WH53Y-331-15</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3AB889427505344AA55EBE9C9B35AD1B" ma:contentTypeVersion="0" ma:contentTypeDescription="Create a new document." ma:contentTypeScope="" ma:versionID="c213ab5e40a0a53f34b2e9e966ffb21d">
  <xsd:schema xmlns:xsd="http://www.w3.org/2001/XMLSchema" xmlns:xs="http://www.w3.org/2001/XMLSchema" xmlns:p="http://schemas.microsoft.com/office/2006/metadata/properties" xmlns:ns2="6a6a8440-0aa7-461f-ae7a-bcca76889349" targetNamespace="http://schemas.microsoft.com/office/2006/metadata/properties" ma:root="true" ma:fieldsID="5056dd786202f25ebbd228de58bfe8cf" ns2:_="">
    <xsd:import namespace="6a6a8440-0aa7-461f-ae7a-bcca76889349"/>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6a8440-0aa7-461f-ae7a-bcca7688934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A28D12-7534-42C7-B5CD-CBDA35EB6603}">
  <ds:schemaRefs>
    <ds:schemaRef ds:uri="http://schemas.microsoft.com/office/infopath/2007/PartnerControls"/>
    <ds:schemaRef ds:uri="http://www.w3.org/XML/1998/namespace"/>
    <ds:schemaRef ds:uri="http://schemas.openxmlformats.org/package/2006/metadata/core-properties"/>
    <ds:schemaRef ds:uri="http://schemas.microsoft.com/office/2006/documentManagement/types"/>
    <ds:schemaRef ds:uri="http://purl.org/dc/dcmitype/"/>
    <ds:schemaRef ds:uri="http://purl.org/dc/elements/1.1/"/>
    <ds:schemaRef ds:uri="http://purl.org/dc/terms/"/>
    <ds:schemaRef ds:uri="http://schemas.microsoft.com/office/2006/metadata/properties"/>
    <ds:schemaRef ds:uri="6a6a8440-0aa7-461f-ae7a-bcca76889349"/>
  </ds:schemaRefs>
</ds:datastoreItem>
</file>

<file path=customXml/itemProps2.xml><?xml version="1.0" encoding="utf-8"?>
<ds:datastoreItem xmlns:ds="http://schemas.openxmlformats.org/officeDocument/2006/customXml" ds:itemID="{7FC05E06-20C9-4DF9-A676-B49FFBD8D103}">
  <ds:schemaRefs>
    <ds:schemaRef ds:uri="http://schemas.microsoft.com/sharepoint/events"/>
  </ds:schemaRefs>
</ds:datastoreItem>
</file>

<file path=customXml/itemProps3.xml><?xml version="1.0" encoding="utf-8"?>
<ds:datastoreItem xmlns:ds="http://schemas.openxmlformats.org/officeDocument/2006/customXml" ds:itemID="{A4F14770-7E0D-4CAC-A3E2-15B022BEA6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6a8440-0aa7-461f-ae7a-bcca768893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CECF2903-497D-4C5B-A731-665CF702C5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99</TotalTime>
  <Words>431</Words>
  <Application>Microsoft Office PowerPoint</Application>
  <PresentationFormat>On-screen Show (4:3)</PresentationFormat>
  <Paragraphs>44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Ricketts</dc:creator>
  <cp:lastModifiedBy>Jones, Phill</cp:lastModifiedBy>
  <cp:revision>17</cp:revision>
  <cp:lastPrinted>2014-06-20T13:26:24Z</cp:lastPrinted>
  <dcterms:created xsi:type="dcterms:W3CDTF">2014-06-19T08:21:49Z</dcterms:created>
  <dcterms:modified xsi:type="dcterms:W3CDTF">2020-06-10T15:25:07Z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0x0101003AB889427505344AA55EBE9C9B35AD1B</vt:lpwstr>
  </property>
  <property fmtid="{D5CDD505-2E9C-101B-9397-08002B2CF9AE}" pid="3" name="_dlc_DocIdItemGuid">
    <vt:lpwstr>d69e4d83-f66f-46b5-a193-43e329b00f06</vt:lpwstr>
  </property>
</Properties>
</file>