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1" r:id="rId6"/>
    <p:sldId id="259" r:id="rId7"/>
    <p:sldId id="262" r:id="rId8"/>
    <p:sldId id="285" r:id="rId9"/>
    <p:sldId id="265" r:id="rId10"/>
    <p:sldId id="263" r:id="rId11"/>
    <p:sldId id="264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0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0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1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8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04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9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8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9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3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8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44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F0227-A910-41A6-9550-27D2FFF9A50A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6159-3ED3-49CC-8383-F2906012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49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topia.org/article/multiple-intelligences-theory-widely-used-yet-misunderstoo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72207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Foundation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FF00"/>
                </a:solidFill>
              </a:rPr>
              <a:t>Certificate  </a:t>
            </a:r>
            <a:r>
              <a:rPr lang="en-GB" dirty="0" smtClean="0">
                <a:solidFill>
                  <a:srgbClr val="FFFF00"/>
                </a:solidFill>
              </a:rPr>
              <a:t>in  Professional Graduate Education 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26760"/>
            <a:ext cx="2123728" cy="102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2132857"/>
            <a:ext cx="9144000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5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We make learners feel welcome by giving them the time and attention they need.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We work with learners in a way that shows we accept them and want to listen to them.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We respond to the verbal communication and the body language of the learners.</a:t>
            </a:r>
          </a:p>
          <a:p>
            <a:r>
              <a:rPr lang="zh-CN" altLang="en-US" sz="2800" dirty="0" smtClean="0">
                <a:solidFill>
                  <a:srgbClr val="92D050"/>
                </a:solidFill>
              </a:rPr>
              <a:t>我们给予学习者所需的时间和关注，让他们感到受欢迎。</a:t>
            </a:r>
          </a:p>
          <a:p>
            <a:r>
              <a:rPr lang="zh-CN" altLang="en-US" sz="2800" dirty="0" smtClean="0">
                <a:solidFill>
                  <a:srgbClr val="92D050"/>
                </a:solidFill>
              </a:rPr>
              <a:t>我们与学习者合作的方式表明我们接受他们，并希望倾听他们的意见。</a:t>
            </a:r>
          </a:p>
          <a:p>
            <a:r>
              <a:rPr lang="zh-CN" altLang="en-US" sz="2800" dirty="0" smtClean="0">
                <a:solidFill>
                  <a:srgbClr val="92D050"/>
                </a:solidFill>
              </a:rPr>
              <a:t>我们回应学习者的言语交流和肢体语言。</a:t>
            </a:r>
          </a:p>
          <a:p>
            <a:endParaRPr lang="zh-CN" alt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3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We encourage learners to express concerns, make comments and ask questions at their own speed. 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We encourage learners to express their views without having a negative effect on the rights of other learners.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We identify and reduce limits or barriers to communication.  </a:t>
            </a:r>
          </a:p>
          <a:p>
            <a:r>
              <a:rPr lang="zh-CN" altLang="en-US" sz="2800" dirty="0" smtClean="0">
                <a:solidFill>
                  <a:srgbClr val="92D050"/>
                </a:solidFill>
              </a:rPr>
              <a:t>我们鼓励学习者以自己的速度表达忧虑、发表评论和提问。</a:t>
            </a:r>
          </a:p>
          <a:p>
            <a:r>
              <a:rPr lang="zh-CN" altLang="en-US" sz="2800" dirty="0" smtClean="0">
                <a:solidFill>
                  <a:srgbClr val="92D050"/>
                </a:solidFill>
              </a:rPr>
              <a:t>我们鼓励学习者表达自己的观点，而不会对其他学习者的权利产生负面影响。</a:t>
            </a:r>
          </a:p>
          <a:p>
            <a:r>
              <a:rPr lang="zh-CN" altLang="en-US" sz="2800" dirty="0" smtClean="0">
                <a:solidFill>
                  <a:srgbClr val="92D050"/>
                </a:solidFill>
              </a:rPr>
              <a:t>我们识别并减少沟通限制或障碍。</a:t>
            </a:r>
          </a:p>
          <a:p>
            <a:endParaRPr lang="zh-CN" altLang="en-US" sz="2800" dirty="0" smtClean="0">
              <a:solidFill>
                <a:srgbClr val="FFFF0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562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 encourage learners to express concerns, make comments and ask questions at their own speed.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We encourage learners to express their views without having a negative effect on the rights of other people.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We communicate with learners in a manner, level and speed that is appropriate to their abilities, personal beliefs and choices.</a:t>
            </a:r>
          </a:p>
          <a:p>
            <a:endParaRPr lang="zh-CN" altLang="en-US" sz="2400" dirty="0" smtClean="0">
              <a:solidFill>
                <a:srgbClr val="FFFF00"/>
              </a:solidFill>
            </a:endParaRPr>
          </a:p>
          <a:p>
            <a:r>
              <a:rPr lang="zh-CN" altLang="en-US" sz="2400" dirty="0" smtClean="0">
                <a:solidFill>
                  <a:srgbClr val="92D050"/>
                </a:solidFill>
              </a:rPr>
              <a:t>我们鼓励学习者以自己的速度表达忧虑、发表评论和提问。</a:t>
            </a:r>
          </a:p>
          <a:p>
            <a:r>
              <a:rPr lang="zh-CN" altLang="en-US" sz="2400" dirty="0" smtClean="0">
                <a:solidFill>
                  <a:srgbClr val="92D050"/>
                </a:solidFill>
              </a:rPr>
              <a:t>我们鼓励学习者表达自己的观点，而不会对他人的权利产生负面影响。</a:t>
            </a:r>
          </a:p>
          <a:p>
            <a:r>
              <a:rPr lang="zh-CN" altLang="en-US" sz="2400" dirty="0" smtClean="0">
                <a:solidFill>
                  <a:srgbClr val="92D050"/>
                </a:solidFill>
              </a:rPr>
              <a:t>我们与学习者沟通的方式，水平和速度，适合他们的能力，个人信仰和选择。</a:t>
            </a:r>
          </a:p>
          <a:p>
            <a:endParaRPr lang="zh-CN" altLang="en-US" sz="2400" dirty="0" smtClean="0">
              <a:solidFill>
                <a:srgbClr val="FFFF00"/>
              </a:solidFill>
            </a:endParaRPr>
          </a:p>
          <a:p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We identify and reduce any limits or barriers to communication with learners.</a:t>
            </a:r>
          </a:p>
          <a:p>
            <a:r>
              <a:rPr lang="zh-CN" altLang="en-US" dirty="0" smtClean="0">
                <a:solidFill>
                  <a:srgbClr val="92D050"/>
                </a:solidFill>
              </a:rPr>
              <a:t>我们识别并减少与学习者沟通的任何限制或障碍</a:t>
            </a:r>
          </a:p>
          <a:p>
            <a:endParaRPr lang="zh-CN" alt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Learners 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98074"/>
            <a:ext cx="7128791" cy="57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9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4"/>
            <a:ext cx="9324528" cy="699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8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Enable Learning through Demonstrations and Instruction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Gestalt is a German word meaning pattern or structure. </a:t>
            </a:r>
          </a:p>
          <a:p>
            <a:endParaRPr lang="en-GB" dirty="0"/>
          </a:p>
          <a:p>
            <a:r>
              <a:rPr lang="en-GB" dirty="0"/>
              <a:t>Perception plays a critical role in our ability to identify the problem and arrive at a solution.</a:t>
            </a:r>
          </a:p>
          <a:p>
            <a:endParaRPr lang="en-GB" dirty="0"/>
          </a:p>
          <a:p>
            <a:r>
              <a:rPr lang="en-GB" dirty="0"/>
              <a:t>Gestalts took a holistic view of the learning process and felt that the</a:t>
            </a:r>
          </a:p>
          <a:p>
            <a:r>
              <a:rPr lang="en-GB" dirty="0"/>
              <a:t>‘ whole was greater that the sum of the parts’. For them, learning was a dynamic process that was unpredictable, and thus could not have predetermines parameters specified in advance.</a:t>
            </a:r>
          </a:p>
          <a:p>
            <a:endParaRPr lang="en-GB" dirty="0"/>
          </a:p>
          <a:p>
            <a:r>
              <a:rPr lang="en-GB" dirty="0"/>
              <a:t>They felt that new learning occurred as a result of insight into the nature</a:t>
            </a:r>
          </a:p>
          <a:p>
            <a:r>
              <a:rPr lang="en-GB" dirty="0"/>
              <a:t> of a problem, when a solution is perceived suddenly, and not as a result of</a:t>
            </a:r>
          </a:p>
          <a:p>
            <a:r>
              <a:rPr lang="en-GB" dirty="0"/>
              <a:t>trial and error.   </a:t>
            </a:r>
          </a:p>
          <a:p>
            <a:endParaRPr lang="en-GB" dirty="0"/>
          </a:p>
          <a:p>
            <a:r>
              <a:rPr lang="en-GB" dirty="0"/>
              <a:t>‘It was to the pattern and meaningfulness of the mental process as a whole</a:t>
            </a:r>
          </a:p>
          <a:p>
            <a:r>
              <a:rPr lang="en-GB" dirty="0"/>
              <a:t>that the </a:t>
            </a:r>
            <a:r>
              <a:rPr lang="en-GB" dirty="0" err="1"/>
              <a:t>Gestaltists</a:t>
            </a:r>
            <a:r>
              <a:rPr lang="en-GB" dirty="0"/>
              <a:t> turned their attention’, </a:t>
            </a:r>
          </a:p>
          <a:p>
            <a:r>
              <a:rPr lang="en-GB" dirty="0"/>
              <a:t>                                                                             Curzon (1997)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648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Every Learner may have their own perspective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Gestalt </a:t>
            </a:r>
            <a:r>
              <a:rPr lang="zh-CN" altLang="en-US" dirty="0">
                <a:solidFill>
                  <a:srgbClr val="FFFF00"/>
                </a:solidFill>
              </a:rPr>
              <a:t>是一个德语单词，意思是图案或结构。</a:t>
            </a:r>
          </a:p>
          <a:p>
            <a:endParaRPr lang="zh-CN" altLang="en-US" dirty="0">
              <a:solidFill>
                <a:srgbClr val="FFFF00"/>
              </a:solidFill>
            </a:endParaRPr>
          </a:p>
          <a:p>
            <a:r>
              <a:rPr lang="zh-CN" altLang="en-US" dirty="0">
                <a:solidFill>
                  <a:srgbClr val="FFFF00"/>
                </a:solidFill>
              </a:rPr>
              <a:t>感知在我们识别问题和找到解决方案的能力中起着至关重要的作用。</a:t>
            </a:r>
          </a:p>
          <a:p>
            <a:endParaRPr lang="zh-CN" altLang="en-US" dirty="0">
              <a:solidFill>
                <a:srgbClr val="FFFF00"/>
              </a:solidFill>
            </a:endParaRPr>
          </a:p>
          <a:p>
            <a:r>
              <a:rPr lang="en-US" altLang="zh-CN" dirty="0">
                <a:solidFill>
                  <a:srgbClr val="FFFF00"/>
                </a:solidFill>
              </a:rPr>
              <a:t>Gestalts </a:t>
            </a:r>
            <a:r>
              <a:rPr lang="zh-CN" altLang="en-US" dirty="0">
                <a:solidFill>
                  <a:srgbClr val="FFFF00"/>
                </a:solidFill>
              </a:rPr>
              <a:t>对学习过程采取了整体观点，并认为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"</a:t>
            </a:r>
            <a:r>
              <a:rPr lang="zh-CN" altLang="en-US" dirty="0">
                <a:solidFill>
                  <a:srgbClr val="FFFF00"/>
                </a:solidFill>
              </a:rPr>
              <a:t>整体是大于部分的总和</a:t>
            </a:r>
            <a:r>
              <a:rPr lang="en-US" altLang="zh-CN" dirty="0">
                <a:solidFill>
                  <a:srgbClr val="FFFF00"/>
                </a:solidFill>
              </a:rPr>
              <a:t>'</a:t>
            </a:r>
            <a:r>
              <a:rPr lang="zh-CN" altLang="en-US" dirty="0">
                <a:solidFill>
                  <a:srgbClr val="FFFF00"/>
                </a:solidFill>
              </a:rPr>
              <a:t>。对他们来说，学习是一个不可预知的动态过程，因此不可能事先指定预先确定的参数。</a:t>
            </a:r>
          </a:p>
          <a:p>
            <a:endParaRPr lang="zh-CN" altLang="en-US" dirty="0">
              <a:solidFill>
                <a:srgbClr val="FFFF00"/>
              </a:solidFill>
            </a:endParaRPr>
          </a:p>
          <a:p>
            <a:r>
              <a:rPr lang="zh-CN" altLang="en-US" dirty="0">
                <a:solidFill>
                  <a:srgbClr val="FFFF00"/>
                </a:solidFill>
              </a:rPr>
              <a:t>他们觉得，新的学习是洞察自然的结果。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 的问题，当一个解决方案被突然感知，而不是作为结果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试验和错误。  </a:t>
            </a:r>
          </a:p>
          <a:p>
            <a:endParaRPr lang="zh-CN" altLang="en-US" dirty="0">
              <a:solidFill>
                <a:srgbClr val="FFFF00"/>
              </a:solidFill>
            </a:endParaRPr>
          </a:p>
          <a:p>
            <a:r>
              <a:rPr lang="en-US" altLang="zh-CN" dirty="0">
                <a:solidFill>
                  <a:srgbClr val="FFFF00"/>
                </a:solidFill>
              </a:rPr>
              <a:t>"</a:t>
            </a:r>
            <a:r>
              <a:rPr lang="zh-CN" altLang="en-US" dirty="0">
                <a:solidFill>
                  <a:srgbClr val="FFFF00"/>
                </a:solidFill>
              </a:rPr>
              <a:t>这是整个心理过程的模式和意义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格斯塔特主义者把他们的注意力转向了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                                                                             科松 （</a:t>
            </a:r>
            <a:r>
              <a:rPr lang="en-US" altLang="zh-CN" dirty="0">
                <a:solidFill>
                  <a:srgbClr val="FFFF00"/>
                </a:solidFill>
              </a:rPr>
              <a:t>1997</a:t>
            </a:r>
            <a:r>
              <a:rPr lang="zh-CN" altLang="en-US" dirty="0">
                <a:solidFill>
                  <a:srgbClr val="FFFF00"/>
                </a:solidFill>
              </a:rPr>
              <a:t>）</a:t>
            </a:r>
          </a:p>
          <a:p>
            <a:endParaRPr lang="zh-CN" altLang="en-US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570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4292"/>
            <a:ext cx="9324528" cy="862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275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55" y="0"/>
            <a:ext cx="9242855" cy="683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28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FFFF00"/>
                </a:solidFill>
              </a:rPr>
              <a:t>Create a </a:t>
            </a:r>
            <a:r>
              <a:rPr lang="en-GB" dirty="0" smtClean="0">
                <a:solidFill>
                  <a:srgbClr val="FFFF00"/>
                </a:solidFill>
              </a:rPr>
              <a:t>Climate </a:t>
            </a:r>
            <a:r>
              <a:rPr lang="en-GB" dirty="0" smtClean="0">
                <a:solidFill>
                  <a:srgbClr val="FFFF00"/>
                </a:solidFill>
              </a:rPr>
              <a:t>that </a:t>
            </a:r>
            <a:r>
              <a:rPr lang="en-GB" dirty="0" smtClean="0">
                <a:solidFill>
                  <a:srgbClr val="FFFF00"/>
                </a:solidFill>
              </a:rPr>
              <a:t>Promotes </a:t>
            </a:r>
            <a:r>
              <a:rPr lang="en-GB" dirty="0">
                <a:solidFill>
                  <a:srgbClr val="FFFF00"/>
                </a:solidFill>
              </a:rPr>
              <a:t>L</a:t>
            </a:r>
            <a:r>
              <a:rPr lang="en-GB" dirty="0" smtClean="0">
                <a:solidFill>
                  <a:srgbClr val="FFFF00"/>
                </a:solidFill>
              </a:rPr>
              <a:t>earning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FFFF00"/>
                </a:solidFill>
              </a:rPr>
              <a:t>1: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FF00"/>
                </a:solidFill>
              </a:rPr>
              <a:t>Develop </a:t>
            </a:r>
            <a:r>
              <a:rPr lang="en-GB" dirty="0" smtClean="0">
                <a:solidFill>
                  <a:srgbClr val="FFFF00"/>
                </a:solidFill>
              </a:rPr>
              <a:t>good relationship with learners	</a:t>
            </a:r>
            <a:r>
              <a:rPr lang="en-GB" dirty="0" smtClean="0">
                <a:solidFill>
                  <a:srgbClr val="FFFF00"/>
                </a:solidFill>
              </a:rPr>
              <a:t>2: Support </a:t>
            </a:r>
            <a:r>
              <a:rPr lang="en-GB" dirty="0" smtClean="0">
                <a:solidFill>
                  <a:srgbClr val="FFFF00"/>
                </a:solidFill>
              </a:rPr>
              <a:t>learners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GB" altLang="ja-JP" dirty="0">
                <a:solidFill>
                  <a:srgbClr val="FFFF00"/>
                </a:solidFill>
              </a:rPr>
              <a:t> </a:t>
            </a:r>
            <a:r>
              <a:rPr lang="en-GB" altLang="ja-JP" dirty="0" smtClean="0">
                <a:solidFill>
                  <a:srgbClr val="FFFF00"/>
                </a:solidFill>
              </a:rPr>
              <a:t>         </a:t>
            </a:r>
            <a:r>
              <a:rPr lang="ja-JP" altLang="en-US" dirty="0" smtClean="0">
                <a:solidFill>
                  <a:srgbClr val="92D050"/>
                </a:solidFill>
              </a:rPr>
              <a:t>营造促进学习的气候。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92D050"/>
                </a:solidFill>
              </a:rPr>
              <a:t>           </a:t>
            </a:r>
            <a:r>
              <a:rPr lang="ja-JP" altLang="en-US" dirty="0" smtClean="0">
                <a:solidFill>
                  <a:srgbClr val="92D050"/>
                </a:solidFill>
              </a:rPr>
              <a:t>与学习者建立良好的关系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92D050"/>
                </a:solidFill>
              </a:rPr>
              <a:t>           </a:t>
            </a:r>
            <a:r>
              <a:rPr lang="ja-JP" altLang="en-US" dirty="0" smtClean="0">
                <a:solidFill>
                  <a:srgbClr val="92D050"/>
                </a:solidFill>
              </a:rPr>
              <a:t>支持学习者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456186"/>
            <a:ext cx="3199075" cy="24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5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David Kolb Experiential cycle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2881"/>
            <a:ext cx="7632847" cy="57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82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It is important to allow the learners the opportunity to reflect , learn from mistakes.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Try ,try again.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Learning a skills can involve a repetitive process.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重要的是让学习者有机会反思，从错误中吸取教训。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请重试。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学习一项技能可能涉及重复的过程。</a:t>
            </a:r>
          </a:p>
          <a:p>
            <a:endParaRPr lang="zh-CN" altLang="en-US" dirty="0">
              <a:solidFill>
                <a:srgbClr val="92D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28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How do you match instruction with the needs of the learners.?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Are you able to identify which learning outcomes will be achieved through instruction?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How do you know that the manner, level and speed of the instruction encourages learners to take part?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如何使教学与学习者的需求相匹配。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您是否能够确定哪些学习成果将通过教学来实现。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你怎么知道教学的方式、水平和速度鼓励学习者参加。</a:t>
            </a:r>
          </a:p>
          <a:p>
            <a:endParaRPr lang="zh-CN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300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Do you give learners positive feedback on the learning experience and the outcomes achieved 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Are you able to identify anything that prevents learning and review this with your learners ?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您是否对学习者的学习经历和取得的成果给予积极反馈？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您是否能够识别任何阻碍学习并与您的学员一起复习内容的东西？</a:t>
            </a:r>
          </a:p>
          <a:p>
            <a:endParaRPr lang="zh-CN" altLang="en-US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79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Instruct Learners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5" y="1195374"/>
            <a:ext cx="8764839" cy="54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375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3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506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80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Honey and Mumford link this model to the pragmatist, Activist, theorist and reflector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2" y="1600200"/>
            <a:ext cx="72667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357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How do we match instruction to the needs of the learners?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How do we identify which learning outcomes will be achieved through instructions?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我们如何将教学与学习者的需求相匹配？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我们如何确定哪些学习成果将通过指示实现？</a:t>
            </a:r>
          </a:p>
          <a:p>
            <a:endParaRPr lang="zh-CN" altLang="en-US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89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How do we set the speed of the instruction to encourage learners to take part?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Do we regularly check that learners understand and adapt instructions as appropriate?  </a:t>
            </a:r>
          </a:p>
          <a:p>
            <a:endParaRPr lang="zh-CN" altLang="en-US" dirty="0">
              <a:solidFill>
                <a:srgbClr val="FFFF0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我们如何设定教学速度以鼓励学员参与？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我们是否定期检查学员理解和调整适当的说明？ </a:t>
            </a:r>
          </a:p>
          <a:p>
            <a:endParaRPr lang="zh-CN" altLang="en-US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61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We give learners ‘feedback’ on the learning experience.  Do we give them ‘feed forward’.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What is </a:t>
            </a:r>
            <a:r>
              <a:rPr lang="en-GB" b="1" u="sng" dirty="0">
                <a:solidFill>
                  <a:srgbClr val="FFFF00"/>
                </a:solidFill>
              </a:rPr>
              <a:t>f</a:t>
            </a:r>
            <a:r>
              <a:rPr lang="en-GB" b="1" u="sng" dirty="0" smtClean="0">
                <a:solidFill>
                  <a:srgbClr val="FFFF00"/>
                </a:solidFill>
              </a:rPr>
              <a:t>eedforward</a:t>
            </a:r>
            <a:r>
              <a:rPr lang="en-GB" dirty="0" smtClean="0">
                <a:solidFill>
                  <a:srgbClr val="FFFF00"/>
                </a:solidFill>
              </a:rPr>
              <a:t>, or feed forward?</a:t>
            </a:r>
          </a:p>
          <a:p>
            <a:endParaRPr lang="zh-CN" altLang="en-US" dirty="0">
              <a:solidFill>
                <a:srgbClr val="FFFF0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我们向学习者提供学习体验的</a:t>
            </a:r>
            <a:r>
              <a:rPr lang="en-US" altLang="zh-CN" dirty="0">
                <a:solidFill>
                  <a:srgbClr val="92D050"/>
                </a:solidFill>
              </a:rPr>
              <a:t>"</a:t>
            </a:r>
            <a:r>
              <a:rPr lang="zh-CN" altLang="en-US" dirty="0">
                <a:solidFill>
                  <a:srgbClr val="92D050"/>
                </a:solidFill>
              </a:rPr>
              <a:t>反馈</a:t>
            </a:r>
            <a:r>
              <a:rPr lang="en-US" altLang="zh-CN" dirty="0">
                <a:solidFill>
                  <a:srgbClr val="92D050"/>
                </a:solidFill>
              </a:rPr>
              <a:t>"</a:t>
            </a:r>
            <a:r>
              <a:rPr lang="zh-CN" altLang="en-US" dirty="0">
                <a:solidFill>
                  <a:srgbClr val="92D050"/>
                </a:solidFill>
              </a:rPr>
              <a:t>。 我们是否给他们</a:t>
            </a:r>
            <a:r>
              <a:rPr lang="en-US" altLang="zh-CN" dirty="0">
                <a:solidFill>
                  <a:srgbClr val="92D050"/>
                </a:solidFill>
              </a:rPr>
              <a:t>"</a:t>
            </a:r>
            <a:r>
              <a:rPr lang="zh-CN" altLang="en-US" dirty="0">
                <a:solidFill>
                  <a:srgbClr val="92D050"/>
                </a:solidFill>
              </a:rPr>
              <a:t>喂食</a:t>
            </a:r>
            <a:r>
              <a:rPr lang="en-US" altLang="zh-CN" dirty="0">
                <a:solidFill>
                  <a:srgbClr val="92D050"/>
                </a:solidFill>
              </a:rPr>
              <a:t>"</a:t>
            </a:r>
            <a:r>
              <a:rPr lang="zh-CN" altLang="en-US" dirty="0">
                <a:solidFill>
                  <a:srgbClr val="92D050"/>
                </a:solidFill>
              </a:rPr>
              <a:t>。</a:t>
            </a:r>
          </a:p>
          <a:p>
            <a:r>
              <a:rPr lang="zh-CN" altLang="en-US" dirty="0">
                <a:solidFill>
                  <a:srgbClr val="92D050"/>
                </a:solidFill>
              </a:rPr>
              <a:t>什么是</a:t>
            </a:r>
            <a:r>
              <a:rPr lang="en-US" altLang="zh-CN" dirty="0">
                <a:solidFill>
                  <a:srgbClr val="92D050"/>
                </a:solidFill>
              </a:rPr>
              <a:t>"FEED"</a:t>
            </a:r>
            <a:r>
              <a:rPr lang="zh-CN" altLang="en-US" dirty="0">
                <a:solidFill>
                  <a:srgbClr val="92D050"/>
                </a:solidFill>
              </a:rPr>
              <a:t>，或</a:t>
            </a:r>
            <a:r>
              <a:rPr lang="en-US" altLang="zh-CN" dirty="0">
                <a:solidFill>
                  <a:srgbClr val="92D050"/>
                </a:solidFill>
              </a:rPr>
              <a:t>"</a:t>
            </a:r>
            <a:r>
              <a:rPr lang="zh-CN" altLang="en-US" dirty="0">
                <a:solidFill>
                  <a:srgbClr val="92D050"/>
                </a:solidFill>
              </a:rPr>
              <a:t>转发</a:t>
            </a:r>
            <a:r>
              <a:rPr lang="en-US" altLang="zh-CN" dirty="0">
                <a:solidFill>
                  <a:srgbClr val="92D050"/>
                </a:solidFill>
              </a:rPr>
              <a:t>"</a:t>
            </a:r>
            <a:r>
              <a:rPr lang="zh-CN" altLang="en-US" dirty="0">
                <a:solidFill>
                  <a:srgbClr val="92D050"/>
                </a:solidFill>
              </a:rPr>
              <a:t>？</a:t>
            </a:r>
          </a:p>
          <a:p>
            <a:endParaRPr lang="zh-CN" altLang="en-US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2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Develop good relationship with learners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 make learners feel welcome by giving them the time and attention they need.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We work with learners in a way that shows we accept them and want to listen to them.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We identify and respond to the verbal communication and body language of learners.</a:t>
            </a:r>
          </a:p>
          <a:p>
            <a:r>
              <a:rPr lang="zh-CN" altLang="en-US" sz="2400" dirty="0" smtClean="0">
                <a:solidFill>
                  <a:srgbClr val="92D050"/>
                </a:solidFill>
              </a:rPr>
              <a:t>我们给予学习者所需的时间和关注，让他们感到受欢迎。</a:t>
            </a:r>
          </a:p>
          <a:p>
            <a:r>
              <a:rPr lang="zh-CN" altLang="en-US" sz="2400" dirty="0" smtClean="0">
                <a:solidFill>
                  <a:srgbClr val="92D050"/>
                </a:solidFill>
              </a:rPr>
              <a:t>我们与学习者合作的方式表明我们接受他们，并希望倾听他们的意见。</a:t>
            </a:r>
          </a:p>
          <a:p>
            <a:r>
              <a:rPr lang="zh-CN" altLang="en-US" sz="2400" dirty="0" smtClean="0">
                <a:solidFill>
                  <a:srgbClr val="92D050"/>
                </a:solidFill>
              </a:rPr>
              <a:t>我们识别和回应学习者的口头沟通和肢体语言。</a:t>
            </a:r>
          </a:p>
          <a:p>
            <a:endParaRPr lang="zh-CN" altLang="en-US" sz="2400" dirty="0" smtClean="0">
              <a:solidFill>
                <a:srgbClr val="FFFF00"/>
              </a:solidFill>
            </a:endParaRPr>
          </a:p>
          <a:p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" y="0"/>
            <a:ext cx="9321996" cy="699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6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984"/>
            <a:ext cx="4464496" cy="67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983" cy="690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2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358"/>
            <a:ext cx="5184575" cy="68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6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rgbClr val="FFFF00"/>
                </a:solidFill>
              </a:rPr>
              <a:t>Recognizing </a:t>
            </a:r>
            <a:r>
              <a:rPr lang="en-GB" dirty="0">
                <a:solidFill>
                  <a:srgbClr val="FFFF00"/>
                </a:solidFill>
              </a:rPr>
              <a:t>that there are many discreet facets of cognition, acknowledging that people have different cognitive strengths  and contrasting cognitive styles.  I introduce the concept of an ‘individual centred school’ that takes this multifaceted  view of intelligence seriously .</a:t>
            </a:r>
          </a:p>
          <a:p>
            <a:r>
              <a:rPr lang="en-GB" dirty="0">
                <a:solidFill>
                  <a:srgbClr val="FFFF00"/>
                </a:solidFill>
              </a:rPr>
              <a:t>    Gardener.  In a Nutshell   https://howardgardner01.files.wordpress.com/2012/06/in-a-nutshell-minh.pdf </a:t>
            </a:r>
          </a:p>
        </p:txBody>
      </p:sp>
    </p:spTree>
    <p:extLst>
      <p:ext uri="{BB962C8B-B14F-4D97-AF65-F5344CB8AC3E}">
        <p14:creationId xmlns:p14="http://schemas.microsoft.com/office/powerpoint/2010/main" val="241219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The argument ?? 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2700" dirty="0" smtClean="0">
                <a:solidFill>
                  <a:srgbClr val="FFFF00"/>
                </a:solidFill>
              </a:rPr>
              <a:t>One of the most popular ideas in education is applied in ways that its creator never intended.</a:t>
            </a:r>
            <a:endParaRPr lang="en-GB" sz="27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It’s true that I write a lot and also that I am misunderstood a lot,” says Gardner, who originally proposed seven distinct intelligences, adding an eighth a decade later. The big mistake: In popular culture, and in our educational system, the theory of multiple intelligences has too often been conflated with learning styles, reducing Gardner’s premise of a multifaceted system back to a single “preferred intelligence”: Students are visual or auditory learners, for example, but never both. We’ve stumbled into the same old trap—we’ve simply traded one intelligence for another.</a:t>
            </a:r>
          </a:p>
          <a:p>
            <a:r>
              <a:rPr lang="en-GB" dirty="0"/>
              <a:t> </a:t>
            </a:r>
            <a:r>
              <a:rPr lang="en-GB" dirty="0" err="1" smtClean="0"/>
              <a:t>YuoKi</a:t>
            </a:r>
            <a:r>
              <a:rPr lang="en-GB" dirty="0" smtClean="0"/>
              <a:t> </a:t>
            </a:r>
            <a:r>
              <a:rPr lang="en-GB" dirty="0" err="1" smtClean="0"/>
              <a:t>Derada</a:t>
            </a:r>
            <a:r>
              <a:rPr lang="en-GB" dirty="0" smtClean="0"/>
              <a:t>  </a:t>
            </a:r>
            <a:r>
              <a:rPr lang="en-GB" dirty="0" smtClean="0">
                <a:hlinkClick r:id="rId2"/>
              </a:rPr>
              <a:t>https://www.edutopia.org/article/multiple-intelligences-theory-widely-used-yet-misunderstood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1573</Words>
  <Application>Microsoft Office PowerPoint</Application>
  <PresentationFormat>On-screen Show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Foundation Certificate  in  Professional Graduate Education  </vt:lpstr>
      <vt:lpstr> Create a Climate that Promotes Learning.</vt:lpstr>
      <vt:lpstr>Develop good relationship with learners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argument ??  One of the most popular ideas in education is applied in ways that its creator never intended.</vt:lpstr>
      <vt:lpstr>PowerPoint Presentation</vt:lpstr>
      <vt:lpstr>PowerPoint Presentation</vt:lpstr>
      <vt:lpstr>PowerPoint Presentation</vt:lpstr>
      <vt:lpstr>PowerPoint Presentation</vt:lpstr>
      <vt:lpstr>Support Learners </vt:lpstr>
      <vt:lpstr>PowerPoint Presentation</vt:lpstr>
      <vt:lpstr>Enable Learning through Demonstrations and Instruction</vt:lpstr>
      <vt:lpstr>Every Learner may have their own perspective. </vt:lpstr>
      <vt:lpstr>PowerPoint Presentation</vt:lpstr>
      <vt:lpstr>PowerPoint Presentation</vt:lpstr>
      <vt:lpstr>David Kolb Experiential cycle</vt:lpstr>
      <vt:lpstr>PowerPoint Presentation</vt:lpstr>
      <vt:lpstr>PowerPoint Presentation</vt:lpstr>
      <vt:lpstr>PowerPoint Presentation</vt:lpstr>
      <vt:lpstr>Instruct Learners</vt:lpstr>
      <vt:lpstr>PowerPoint Presentation</vt:lpstr>
      <vt:lpstr>Honey and Mumford link this model to the pragmatist, Activist, theorist and reflector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21</cp:revision>
  <dcterms:created xsi:type="dcterms:W3CDTF">2020-05-19T12:26:23Z</dcterms:created>
  <dcterms:modified xsi:type="dcterms:W3CDTF">2020-05-20T15:41:31Z</dcterms:modified>
</cp:coreProperties>
</file>