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57" r:id="rId5"/>
    <p:sldId id="258" r:id="rId6"/>
    <p:sldId id="259" r:id="rId7"/>
    <p:sldId id="261" r:id="rId8"/>
    <p:sldId id="262" r:id="rId9"/>
    <p:sldId id="263" r:id="rId10"/>
    <p:sldId id="264" r:id="rId11"/>
    <p:sldId id="265" r:id="rId12"/>
    <p:sldId id="266" r:id="rId13"/>
    <p:sldId id="267" r:id="rId14"/>
    <p:sldId id="268" r:id="rId15"/>
    <p:sldId id="269" r:id="rId16"/>
    <p:sldId id="278" r:id="rId17"/>
    <p:sldId id="270" r:id="rId18"/>
    <p:sldId id="271" r:id="rId19"/>
    <p:sldId id="272" r:id="rId20"/>
    <p:sldId id="273" r:id="rId21"/>
    <p:sldId id="274" r:id="rId22"/>
    <p:sldId id="275" r:id="rId23"/>
    <p:sldId id="276" r:id="rId24"/>
    <p:sldId id="277"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39C680-6826-45D6-B479-5415CF36BBA7}"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113406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39C680-6826-45D6-B479-5415CF36BBA7}"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315311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39C680-6826-45D6-B479-5415CF36BBA7}"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177046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76D542-37B1-4357-A647-8A0E9D8907D9}" type="datetimeFigureOut">
              <a:rPr lang="en-GB" smtClean="0">
                <a:solidFill>
                  <a:prstClr val="black">
                    <a:tint val="75000"/>
                  </a:prstClr>
                </a:solidFill>
              </a:rPr>
              <a:pPr/>
              <a:t>28/05/2020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2414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76D542-37B1-4357-A647-8A0E9D8907D9}" type="datetimeFigureOut">
              <a:rPr lang="en-GB" smtClean="0">
                <a:solidFill>
                  <a:prstClr val="black">
                    <a:tint val="75000"/>
                  </a:prstClr>
                </a:solidFill>
              </a:rPr>
              <a:pPr/>
              <a:t>28/05/2020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040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76D542-37B1-4357-A647-8A0E9D8907D9}" type="datetimeFigureOut">
              <a:rPr lang="en-GB" smtClean="0">
                <a:solidFill>
                  <a:prstClr val="black">
                    <a:tint val="75000"/>
                  </a:prstClr>
                </a:solidFill>
              </a:rPr>
              <a:pPr/>
              <a:t>28/05/2020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1512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76D542-37B1-4357-A647-8A0E9D8907D9}" type="datetimeFigureOut">
              <a:rPr lang="en-GB" smtClean="0">
                <a:solidFill>
                  <a:prstClr val="black">
                    <a:tint val="75000"/>
                  </a:prstClr>
                </a:solidFill>
              </a:rPr>
              <a:pPr/>
              <a:t>28/05/2020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1980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76D542-37B1-4357-A647-8A0E9D8907D9}" type="datetimeFigureOut">
              <a:rPr lang="en-GB" smtClean="0">
                <a:solidFill>
                  <a:prstClr val="black">
                    <a:tint val="75000"/>
                  </a:prstClr>
                </a:solidFill>
              </a:rPr>
              <a:pPr/>
              <a:t>28/05/2020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982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76D542-37B1-4357-A647-8A0E9D8907D9}" type="datetimeFigureOut">
              <a:rPr lang="en-GB" smtClean="0">
                <a:solidFill>
                  <a:prstClr val="black">
                    <a:tint val="75000"/>
                  </a:prstClr>
                </a:solidFill>
              </a:rPr>
              <a:pPr/>
              <a:t>28/05/2020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870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6D542-37B1-4357-A647-8A0E9D8907D9}" type="datetimeFigureOut">
              <a:rPr lang="en-GB" smtClean="0">
                <a:solidFill>
                  <a:prstClr val="black">
                    <a:tint val="75000"/>
                  </a:prstClr>
                </a:solidFill>
              </a:rPr>
              <a:pPr/>
              <a:t>28/05/2020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2391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6D542-37B1-4357-A647-8A0E9D8907D9}" type="datetimeFigureOut">
              <a:rPr lang="en-GB" smtClean="0">
                <a:solidFill>
                  <a:prstClr val="black">
                    <a:tint val="75000"/>
                  </a:prstClr>
                </a:solidFill>
              </a:rPr>
              <a:pPr/>
              <a:t>28/05/2020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099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39C680-6826-45D6-B479-5415CF36BBA7}"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308969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6D542-37B1-4357-A647-8A0E9D8907D9}" type="datetimeFigureOut">
              <a:rPr lang="en-GB" smtClean="0">
                <a:solidFill>
                  <a:prstClr val="black">
                    <a:tint val="75000"/>
                  </a:prstClr>
                </a:solidFill>
              </a:rPr>
              <a:pPr/>
              <a:t>28/05/2020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149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76D542-37B1-4357-A647-8A0E9D8907D9}" type="datetimeFigureOut">
              <a:rPr lang="en-GB" smtClean="0">
                <a:solidFill>
                  <a:prstClr val="black">
                    <a:tint val="75000"/>
                  </a:prstClr>
                </a:solidFill>
              </a:rPr>
              <a:pPr/>
              <a:t>28/05/2020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3918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76D542-37B1-4357-A647-8A0E9D8907D9}" type="datetimeFigureOut">
              <a:rPr lang="en-GB" smtClean="0">
                <a:solidFill>
                  <a:prstClr val="black">
                    <a:tint val="75000"/>
                  </a:prstClr>
                </a:solidFill>
              </a:rPr>
              <a:pPr/>
              <a:t>28/05/2020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674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39C680-6826-45D6-B479-5415CF36BBA7}" type="datetimeFigureOut">
              <a:rPr lang="en-GB" smtClean="0"/>
              <a:t>28/05/2020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100026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39C680-6826-45D6-B479-5415CF36BBA7}"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400339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39C680-6826-45D6-B479-5415CF36BBA7}" type="datetimeFigureOut">
              <a:rPr lang="en-GB" smtClean="0"/>
              <a:t>28/05/2020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253603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39C680-6826-45D6-B479-5415CF36BBA7}" type="datetimeFigureOut">
              <a:rPr lang="en-GB" smtClean="0"/>
              <a:t>28/05/2020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43275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9C680-6826-45D6-B479-5415CF36BBA7}" type="datetimeFigureOut">
              <a:rPr lang="en-GB" smtClean="0"/>
              <a:t>28/05/2020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425704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39C680-6826-45D6-B479-5415CF36BBA7}"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252804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39C680-6826-45D6-B479-5415CF36BBA7}" type="datetimeFigureOut">
              <a:rPr lang="en-GB" smtClean="0"/>
              <a:t>28/05/2020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83EB3-9489-46CA-A685-C6FE89A30AD9}" type="slidenum">
              <a:rPr lang="en-GB" smtClean="0"/>
              <a:t>‹#›</a:t>
            </a:fld>
            <a:endParaRPr lang="en-GB"/>
          </a:p>
        </p:txBody>
      </p:sp>
    </p:spTree>
    <p:extLst>
      <p:ext uri="{BB962C8B-B14F-4D97-AF65-F5344CB8AC3E}">
        <p14:creationId xmlns:p14="http://schemas.microsoft.com/office/powerpoint/2010/main" val="2701375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9C680-6826-45D6-B479-5415CF36BBA7}" type="datetimeFigureOut">
              <a:rPr lang="en-GB" smtClean="0"/>
              <a:t>28/05/2020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83EB3-9489-46CA-A685-C6FE89A30AD9}" type="slidenum">
              <a:rPr lang="en-GB" smtClean="0"/>
              <a:t>‹#›</a:t>
            </a:fld>
            <a:endParaRPr lang="en-GB"/>
          </a:p>
        </p:txBody>
      </p:sp>
    </p:spTree>
    <p:extLst>
      <p:ext uri="{BB962C8B-B14F-4D97-AF65-F5344CB8AC3E}">
        <p14:creationId xmlns:p14="http://schemas.microsoft.com/office/powerpoint/2010/main" val="175642465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6D542-37B1-4357-A647-8A0E9D8907D9}" type="datetimeFigureOut">
              <a:rPr lang="en-GB" smtClean="0">
                <a:solidFill>
                  <a:prstClr val="black">
                    <a:tint val="75000"/>
                  </a:prstClr>
                </a:solidFill>
              </a:rPr>
              <a:pPr/>
              <a:t>28/05/2020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6D824-EA38-47E8-868E-73E7C8C7484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0094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842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Bruce Tuckman </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29603"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90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Adjourning &amp; Mourning ??</a:t>
            </a:r>
            <a:endParaRPr lang="en-GB" dirty="0">
              <a:solidFill>
                <a:srgbClr val="FFFF00"/>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4830"/>
            <a:ext cx="9144000" cy="5031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269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00"/>
                </a:solidFill>
              </a:rPr>
              <a:t>Manage Group Dynamics</a:t>
            </a:r>
            <a:endParaRPr lang="en-GB"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GB" dirty="0" smtClean="0">
                <a:solidFill>
                  <a:srgbClr val="FFFF00"/>
                </a:solidFill>
              </a:rPr>
              <a:t>How can we encourage all members of the group to take part effectively?</a:t>
            </a:r>
          </a:p>
          <a:p>
            <a:endParaRPr lang="en-GB" dirty="0">
              <a:solidFill>
                <a:srgbClr val="FFFF00"/>
              </a:solidFill>
            </a:endParaRPr>
          </a:p>
          <a:p>
            <a:r>
              <a:rPr lang="en-GB" dirty="0" smtClean="0">
                <a:solidFill>
                  <a:srgbClr val="FFFF00"/>
                </a:solidFill>
              </a:rPr>
              <a:t>How do we use the power, authority and influence within the group to improve learning</a:t>
            </a:r>
            <a:r>
              <a:rPr lang="en-GB" dirty="0" smtClean="0">
                <a:solidFill>
                  <a:srgbClr val="FFFF00"/>
                </a:solidFill>
              </a:rPr>
              <a:t>?</a:t>
            </a:r>
          </a:p>
          <a:p>
            <a:endParaRPr lang="en-GB" dirty="0" smtClean="0">
              <a:solidFill>
                <a:srgbClr val="FFFF00"/>
              </a:solidFill>
            </a:endParaRPr>
          </a:p>
          <a:p>
            <a:r>
              <a:rPr lang="zh-CN" altLang="en-US" dirty="0"/>
              <a:t>我们如何鼓励小组的所有成员有效地参与？</a:t>
            </a:r>
          </a:p>
          <a:p>
            <a:endParaRPr lang="zh-CN" altLang="en-US" dirty="0"/>
          </a:p>
          <a:p>
            <a:r>
              <a:rPr lang="zh-CN" altLang="en-US" dirty="0"/>
              <a:t>我们如何利用团队内部的权力、权威和影响力来提高学习水平？</a:t>
            </a:r>
          </a:p>
          <a:p>
            <a:endParaRPr lang="zh-CN" altLang="en-US" dirty="0">
              <a:solidFill>
                <a:srgbClr val="FFFF00"/>
              </a:solidFill>
            </a:endParaRPr>
          </a:p>
          <a:p>
            <a:endParaRPr lang="en-GB" dirty="0">
              <a:solidFill>
                <a:srgbClr val="FFFF00"/>
              </a:solidFill>
            </a:endParaRPr>
          </a:p>
        </p:txBody>
      </p:sp>
    </p:spTree>
    <p:extLst>
      <p:ext uri="{BB962C8B-B14F-4D97-AF65-F5344CB8AC3E}">
        <p14:creationId xmlns:p14="http://schemas.microsoft.com/office/powerpoint/2010/main" val="3482453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endParaRPr lang="en-GB" dirty="0"/>
          </a:p>
        </p:txBody>
      </p:sp>
      <p:sp>
        <p:nvSpPr>
          <p:cNvPr id="3" name="Content Placeholder 2"/>
          <p:cNvSpPr>
            <a:spLocks noGrp="1"/>
          </p:cNvSpPr>
          <p:nvPr>
            <p:ph idx="1"/>
          </p:nvPr>
        </p:nvSpPr>
        <p:spPr>
          <a:xfrm>
            <a:off x="457200" y="476672"/>
            <a:ext cx="8229600" cy="5649491"/>
          </a:xfrm>
        </p:spPr>
        <p:txBody>
          <a:bodyPr>
            <a:normAutofit fontScale="92500"/>
          </a:bodyPr>
          <a:lstStyle/>
          <a:p>
            <a:r>
              <a:rPr lang="en-GB" dirty="0" smtClean="0">
                <a:solidFill>
                  <a:srgbClr val="FFFF00"/>
                </a:solidFill>
              </a:rPr>
              <a:t>How do we manage any differences within the group so that all members of the group can continue to learn?</a:t>
            </a:r>
          </a:p>
          <a:p>
            <a:endParaRPr lang="en-GB" dirty="0">
              <a:solidFill>
                <a:srgbClr val="FFFF00"/>
              </a:solidFill>
            </a:endParaRPr>
          </a:p>
          <a:p>
            <a:r>
              <a:rPr lang="en-GB" dirty="0" smtClean="0">
                <a:solidFill>
                  <a:srgbClr val="FFFF00"/>
                </a:solidFill>
              </a:rPr>
              <a:t>How do we find the balance between the tasks the group has to achieve and the group process</a:t>
            </a:r>
            <a:r>
              <a:rPr lang="en-GB" dirty="0" smtClean="0">
                <a:solidFill>
                  <a:srgbClr val="FFFF00"/>
                </a:solidFill>
              </a:rPr>
              <a:t>?</a:t>
            </a:r>
          </a:p>
          <a:p>
            <a:r>
              <a:rPr lang="zh-CN" altLang="en-US" dirty="0"/>
              <a:t>我们如何管理集团内部的任何差异，以便小组的所有成员能够继续学习？</a:t>
            </a:r>
          </a:p>
          <a:p>
            <a:endParaRPr lang="zh-CN" altLang="en-US" dirty="0"/>
          </a:p>
          <a:p>
            <a:r>
              <a:rPr lang="zh-CN" altLang="en-US" dirty="0"/>
              <a:t>我们如何在团队必须完成的任务和团队流程之间找到平衡点？</a:t>
            </a:r>
          </a:p>
          <a:p>
            <a:endParaRPr lang="zh-CN" altLang="en-US" dirty="0">
              <a:solidFill>
                <a:srgbClr val="FFFF00"/>
              </a:solidFill>
            </a:endParaRPr>
          </a:p>
          <a:p>
            <a:endParaRPr lang="en-GB" dirty="0">
              <a:solidFill>
                <a:srgbClr val="FFFF00"/>
              </a:solidFill>
            </a:endParaRPr>
          </a:p>
        </p:txBody>
      </p:sp>
    </p:spTree>
    <p:extLst>
      <p:ext uri="{BB962C8B-B14F-4D97-AF65-F5344CB8AC3E}">
        <p14:creationId xmlns:p14="http://schemas.microsoft.com/office/powerpoint/2010/main" val="75444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t>
            </a:r>
            <a:r>
              <a:rPr lang="en-GB" dirty="0">
                <a:solidFill>
                  <a:srgbClr val="FFFF00"/>
                </a:solidFill>
              </a:rPr>
              <a:t>Enable the group to work together</a:t>
            </a:r>
          </a:p>
        </p:txBody>
      </p:sp>
      <p:sp>
        <p:nvSpPr>
          <p:cNvPr id="3" name="Content Placeholder 2"/>
          <p:cNvSpPr>
            <a:spLocks noGrp="1"/>
          </p:cNvSpPr>
          <p:nvPr>
            <p:ph idx="1"/>
          </p:nvPr>
        </p:nvSpPr>
        <p:spPr/>
        <p:txBody>
          <a:bodyPr/>
          <a:lstStyle/>
          <a:p>
            <a:pPr marL="0" indent="0">
              <a:buNone/>
            </a:pPr>
            <a:r>
              <a:rPr lang="en-GB" dirty="0" smtClean="0">
                <a:solidFill>
                  <a:srgbClr val="FFFF00"/>
                </a:solidFill>
              </a:rPr>
              <a:t>Resource:  </a:t>
            </a:r>
          </a:p>
          <a:p>
            <a:pPr marL="0" indent="0">
              <a:buNone/>
            </a:pPr>
            <a:r>
              <a:rPr lang="en-GB" dirty="0">
                <a:solidFill>
                  <a:srgbClr val="FFFF00"/>
                </a:solidFill>
              </a:rPr>
              <a:t>Teaching Adults</a:t>
            </a:r>
          </a:p>
          <a:p>
            <a:pPr marL="0" indent="0">
              <a:buNone/>
            </a:pPr>
            <a:r>
              <a:rPr lang="en-GB" dirty="0">
                <a:solidFill>
                  <a:srgbClr val="FFFF00"/>
                </a:solidFill>
              </a:rPr>
              <a:t> By Rogers, Alan, </a:t>
            </a:r>
            <a:r>
              <a:rPr lang="en-GB" dirty="0" err="1">
                <a:solidFill>
                  <a:srgbClr val="FFFF00"/>
                </a:solidFill>
              </a:rPr>
              <a:t>Horrocks</a:t>
            </a:r>
            <a:r>
              <a:rPr lang="en-GB" dirty="0">
                <a:solidFill>
                  <a:srgbClr val="FFFF00"/>
                </a:solidFill>
              </a:rPr>
              <a:t>, Naomi McGraw-Hill International</a:t>
            </a:r>
          </a:p>
          <a:p>
            <a:pPr marL="0" indent="0">
              <a:buNone/>
            </a:pPr>
            <a:r>
              <a:rPr lang="en-GB" dirty="0">
                <a:solidFill>
                  <a:srgbClr val="FFFF00"/>
                </a:solidFill>
              </a:rPr>
              <a:t>2010</a:t>
            </a:r>
          </a:p>
          <a:p>
            <a:pPr marL="0" indent="0">
              <a:buNone/>
            </a:pPr>
            <a:endParaRPr lang="en-GB" dirty="0">
              <a:solidFill>
                <a:srgbClr val="FFFF00"/>
              </a:solidFill>
            </a:endParaRPr>
          </a:p>
        </p:txBody>
      </p:sp>
    </p:spTree>
    <p:extLst>
      <p:ext uri="{BB962C8B-B14F-4D97-AF65-F5344CB8AC3E}">
        <p14:creationId xmlns:p14="http://schemas.microsoft.com/office/powerpoint/2010/main" val="1619514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8640"/>
            <a:ext cx="8229600" cy="5937523"/>
          </a:xfrm>
        </p:spPr>
        <p:txBody>
          <a:bodyPr>
            <a:normAutofit fontScale="40000" lnSpcReduction="20000"/>
          </a:bodyPr>
          <a:lstStyle/>
          <a:p>
            <a:r>
              <a:rPr lang="en-GB" dirty="0"/>
              <a:t>Robert Freed Bales, group observation and interaction processes</a:t>
            </a:r>
          </a:p>
          <a:p>
            <a:r>
              <a:rPr lang="en-GB" dirty="0"/>
              <a:t>http://infed.org/mobi/robert-freed-bales-group-observation-and-interaction-processes/ </a:t>
            </a:r>
          </a:p>
          <a:p>
            <a:endParaRPr lang="en-GB" dirty="0"/>
          </a:p>
          <a:p>
            <a:r>
              <a:rPr lang="en-GB" dirty="0"/>
              <a:t>Group observation and interaction processes</a:t>
            </a:r>
          </a:p>
          <a:p>
            <a:r>
              <a:rPr lang="en-GB" dirty="0"/>
              <a:t>Bales pioneered the development of systematic methods of group observation and measurement of interaction processes. His first coding system was Interactive Process Analysis (IPA) (which was used to classify group behaviour into that which was task-oriented and that which was relationship-oriented) (Bales 1950).</a:t>
            </a:r>
          </a:p>
          <a:p>
            <a:r>
              <a:rPr lang="en-GB" dirty="0"/>
              <a:t>The system was revised in 1970 in the SYMLOG system (Systematic Multiple Level Observation of Groups). It was based on the assumption that three fundamental dimensions structure interactions in groups:</a:t>
            </a:r>
          </a:p>
          <a:p>
            <a:r>
              <a:rPr lang="en-GB" sz="6000" dirty="0">
                <a:solidFill>
                  <a:srgbClr val="FFFF00"/>
                </a:solidFill>
              </a:rPr>
              <a:t>Dominance/submission. Is this member active, outgoing, and talkative – or passive, quiet and introverted?</a:t>
            </a:r>
          </a:p>
          <a:p>
            <a:r>
              <a:rPr lang="en-GB" sz="6000" dirty="0">
                <a:solidFill>
                  <a:srgbClr val="FFFF00"/>
                </a:solidFill>
              </a:rPr>
              <a:t>Friendliness/unfriendliness. Is this member warm, open and positive – or negative and irritable?</a:t>
            </a:r>
          </a:p>
          <a:p>
            <a:r>
              <a:rPr lang="en-GB" sz="6000" dirty="0">
                <a:solidFill>
                  <a:srgbClr val="FFFF00"/>
                </a:solidFill>
              </a:rPr>
              <a:t>Acceptance of authority/non-acceptance of authority. Is this member analytical, and task-oriented – or emotional, untraditional and (possibly) resentful</a:t>
            </a:r>
            <a:r>
              <a:rPr lang="en-GB" sz="4200" dirty="0">
                <a:solidFill>
                  <a:srgbClr val="FFFF00"/>
                </a:solidFill>
              </a:rPr>
              <a:t>. </a:t>
            </a:r>
            <a:r>
              <a:rPr lang="en-GB" dirty="0"/>
              <a:t>(Forsyth 2006: 41)</a:t>
            </a:r>
          </a:p>
          <a:p>
            <a:r>
              <a:rPr lang="en-GB" dirty="0"/>
              <a:t>Conclusion</a:t>
            </a:r>
          </a:p>
          <a:p>
            <a:r>
              <a:rPr lang="en-GB" dirty="0"/>
              <a:t>Bales’ work exerted considerable influence on the study of group psychology in the second half of the twentieth century</a:t>
            </a:r>
          </a:p>
          <a:p>
            <a:r>
              <a:rPr lang="en-GB" dirty="0"/>
              <a:t>References</a:t>
            </a:r>
          </a:p>
          <a:p>
            <a:r>
              <a:rPr lang="en-GB" dirty="0"/>
              <a:t>Bales, Robert Freed (1950) Interaction Process Analysis: A Method for the Study of Small Groups. Cambridge, Mass. : Addison-Wesley.</a:t>
            </a:r>
          </a:p>
          <a:p>
            <a:r>
              <a:rPr lang="en-GB" dirty="0"/>
              <a:t>Bales, Robert Freed (1970) Personality and interpersonal </a:t>
            </a:r>
            <a:r>
              <a:rPr lang="en-GB" dirty="0" err="1"/>
              <a:t>behavior</a:t>
            </a:r>
            <a:r>
              <a:rPr lang="en-GB" dirty="0"/>
              <a:t>. New York, Holt, Rinehart, and Winston.</a:t>
            </a:r>
          </a:p>
          <a:p>
            <a:r>
              <a:rPr lang="en-GB" dirty="0"/>
              <a:t>Bales, Robert Freed (1999) Social Interaction Systems: Theory and Measurement. New Brunswick, N.J. ; London : Transaction.</a:t>
            </a:r>
          </a:p>
          <a:p>
            <a:endParaRPr lang="en-GB" dirty="0"/>
          </a:p>
        </p:txBody>
      </p:sp>
    </p:spTree>
    <p:extLst>
      <p:ext uri="{BB962C8B-B14F-4D97-AF65-F5344CB8AC3E}">
        <p14:creationId xmlns:p14="http://schemas.microsoft.com/office/powerpoint/2010/main" val="268381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5112568" cy="1143000"/>
          </a:xfrm>
          <a:ln>
            <a:solidFill>
              <a:srgbClr val="00B050"/>
            </a:solidFill>
          </a:ln>
        </p:spPr>
        <p:txBody>
          <a:bodyPr>
            <a:normAutofit fontScale="90000"/>
          </a:bodyPr>
          <a:lstStyle/>
          <a:p>
            <a:r>
              <a:rPr lang="en-GB" dirty="0" smtClean="0"/>
              <a:t/>
            </a:r>
            <a:br>
              <a:rPr lang="en-GB" dirty="0" smtClean="0"/>
            </a:br>
            <a:r>
              <a:rPr lang="en-GB" dirty="0"/>
              <a:t/>
            </a:r>
            <a:br>
              <a:rPr lang="en-GB" dirty="0"/>
            </a:br>
            <a:r>
              <a:rPr lang="en-GB" dirty="0" smtClean="0">
                <a:solidFill>
                  <a:srgbClr val="FFFF00"/>
                </a:solidFill>
              </a:rPr>
              <a:t>What </a:t>
            </a:r>
            <a:r>
              <a:rPr lang="en-GB" dirty="0" smtClean="0">
                <a:solidFill>
                  <a:srgbClr val="FFFF00"/>
                </a:solidFill>
              </a:rPr>
              <a:t>is a group</a:t>
            </a:r>
            <a:r>
              <a:rPr lang="en-GB" dirty="0" smtClean="0">
                <a:solidFill>
                  <a:srgbClr val="FFFF00"/>
                </a:solidFill>
              </a:rPr>
              <a:t>?</a:t>
            </a:r>
            <a:br>
              <a:rPr lang="en-GB" dirty="0" smtClean="0">
                <a:solidFill>
                  <a:srgbClr val="FFFF00"/>
                </a:solidFill>
              </a:rPr>
            </a:br>
            <a:r>
              <a:rPr lang="ja-JP" altLang="en-US" dirty="0"/>
              <a:t>什么是群体？</a:t>
            </a:r>
            <a:br>
              <a:rPr lang="ja-JP" altLang="en-US" dirty="0"/>
            </a:br>
            <a:r>
              <a:rPr lang="ja-JP" altLang="en-US" dirty="0"/>
              <a:t/>
            </a:r>
            <a:br>
              <a:rPr lang="ja-JP" altLang="en-US" dirty="0"/>
            </a:br>
            <a:endParaRPr lang="en-GB" dirty="0"/>
          </a:p>
        </p:txBody>
      </p:sp>
      <p:sp>
        <p:nvSpPr>
          <p:cNvPr id="3" name="Content Placeholder 2"/>
          <p:cNvSpPr>
            <a:spLocks noGrp="1"/>
          </p:cNvSpPr>
          <p:nvPr>
            <p:ph idx="1"/>
          </p:nvPr>
        </p:nvSpPr>
        <p:spPr>
          <a:xfrm>
            <a:off x="457200" y="1916831"/>
            <a:ext cx="8229600" cy="2376265"/>
          </a:xfrm>
          <a:ln>
            <a:solidFill>
              <a:srgbClr val="00B050"/>
            </a:solidFill>
          </a:ln>
        </p:spPr>
        <p:txBody>
          <a:bodyPr>
            <a:normAutofit fontScale="85000" lnSpcReduction="20000"/>
          </a:bodyPr>
          <a:lstStyle/>
          <a:p>
            <a:pPr marL="0" indent="0">
              <a:buNone/>
            </a:pPr>
            <a:endParaRPr lang="en-GB" dirty="0"/>
          </a:p>
          <a:p>
            <a:pPr marL="0" indent="0">
              <a:buNone/>
            </a:pPr>
            <a:r>
              <a:rPr lang="en-GB" dirty="0" smtClean="0">
                <a:solidFill>
                  <a:srgbClr val="FFFF00"/>
                </a:solidFill>
              </a:rPr>
              <a:t>It </a:t>
            </a:r>
            <a:r>
              <a:rPr lang="en-GB" dirty="0">
                <a:solidFill>
                  <a:srgbClr val="FFFF00"/>
                </a:solidFill>
              </a:rPr>
              <a:t>is more than a collection of individuals.  It is an entity, something whole in itself</a:t>
            </a:r>
            <a:r>
              <a:rPr lang="en-GB" dirty="0" smtClean="0">
                <a:solidFill>
                  <a:srgbClr val="FFFF00"/>
                </a:solidFill>
              </a:rPr>
              <a:t>.</a:t>
            </a:r>
          </a:p>
          <a:p>
            <a:pPr marL="0" indent="0">
              <a:buNone/>
            </a:pPr>
            <a:endParaRPr lang="en-GB" dirty="0" smtClean="0"/>
          </a:p>
          <a:p>
            <a:pPr marL="0" indent="0">
              <a:buNone/>
            </a:pPr>
            <a:r>
              <a:rPr lang="zh-CN" altLang="en-US" dirty="0"/>
              <a:t>它不仅仅是个人的集合。 它是一个实体，一个整体本身。</a:t>
            </a:r>
          </a:p>
          <a:p>
            <a:pPr marL="0" indent="0">
              <a:buNone/>
            </a:pPr>
            <a:endParaRPr lang="zh-CN" altLang="en-US" dirty="0"/>
          </a:p>
          <a:p>
            <a:pPr marL="0" indent="0">
              <a:buNone/>
            </a:pPr>
            <a:endParaRPr lang="en-GB" dirty="0" smtClean="0"/>
          </a:p>
          <a:p>
            <a:pPr marL="0" indent="0">
              <a:buNone/>
            </a:pPr>
            <a:endParaRPr lang="en-GB" dirty="0"/>
          </a:p>
          <a:p>
            <a:pPr marL="0" indent="0">
              <a:buNone/>
            </a:pPr>
            <a:endParaRPr lang="en-GB" dirty="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35" y="3985265"/>
            <a:ext cx="291465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35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solidFill>
                  <a:srgbClr val="FFFF00"/>
                </a:solidFill>
              </a:rPr>
              <a:t>There is a tightly knit team or there is a loose knit bundle.</a:t>
            </a:r>
          </a:p>
          <a:p>
            <a:r>
              <a:rPr lang="zh-CN" altLang="en-US" dirty="0"/>
              <a:t>有一个紧密编织的团队，或者有一个松散的针织包</a:t>
            </a:r>
            <a:r>
              <a:rPr lang="zh-CN" altLang="en-US" dirty="0" smtClean="0"/>
              <a:t>。</a:t>
            </a:r>
            <a:endParaRPr lang="en-GB" altLang="zh-CN" dirty="0" smtClean="0"/>
          </a:p>
          <a:p>
            <a:endParaRPr lang="en-GB" altLang="zh-CN" dirty="0"/>
          </a:p>
          <a:p>
            <a:endParaRPr lang="zh-CN" altLang="en-US" dirty="0"/>
          </a:p>
          <a:p>
            <a:endParaRPr lang="zh-CN" altLang="en-US" dirty="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221088"/>
            <a:ext cx="2952327" cy="26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632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a:solidFill>
                  <a:srgbClr val="FFFF00"/>
                </a:solidFill>
              </a:rPr>
              <a:t>the integrated group where all the members have submerged their individuality.</a:t>
            </a:r>
          </a:p>
          <a:p>
            <a:endParaRPr lang="en-GB" dirty="0">
              <a:solidFill>
                <a:srgbClr val="FFFF00"/>
              </a:solidFill>
            </a:endParaRPr>
          </a:p>
          <a:p>
            <a:r>
              <a:rPr lang="en-GB" dirty="0">
                <a:solidFill>
                  <a:srgbClr val="FFFF00"/>
                </a:solidFill>
              </a:rPr>
              <a:t> … the other end, a collection of isolates, such as a cinema audience… </a:t>
            </a:r>
            <a:endParaRPr lang="en-GB" dirty="0" smtClean="0">
              <a:solidFill>
                <a:srgbClr val="FFFF00"/>
              </a:solidFill>
            </a:endParaRPr>
          </a:p>
          <a:p>
            <a:endParaRPr lang="zh-CN" altLang="en-US" dirty="0"/>
          </a:p>
          <a:p>
            <a:r>
              <a:rPr lang="zh-CN" altLang="en-US" dirty="0"/>
              <a:t>所有成员都淹没其个性的整合组。</a:t>
            </a:r>
          </a:p>
          <a:p>
            <a:endParaRPr lang="zh-CN" altLang="en-US" dirty="0"/>
          </a:p>
          <a:p>
            <a:r>
              <a:rPr lang="en-US" altLang="zh-CN" dirty="0"/>
              <a:t>...</a:t>
            </a:r>
            <a:r>
              <a:rPr lang="zh-CN" altLang="en-US" dirty="0"/>
              <a:t>另一端，隔离的集合，如电影观众</a:t>
            </a:r>
            <a:r>
              <a:rPr lang="en-US" altLang="zh-CN" dirty="0"/>
              <a:t>...</a:t>
            </a:r>
          </a:p>
          <a:p>
            <a:endParaRPr lang="en-US" altLang="zh-CN" dirty="0"/>
          </a:p>
          <a:p>
            <a:endParaRPr lang="en-GB" dirty="0"/>
          </a:p>
        </p:txBody>
      </p:sp>
    </p:spTree>
    <p:extLst>
      <p:ext uri="{BB962C8B-B14F-4D97-AF65-F5344CB8AC3E}">
        <p14:creationId xmlns:p14="http://schemas.microsoft.com/office/powerpoint/2010/main" val="3972577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332656"/>
            <a:ext cx="8229600" cy="5793507"/>
          </a:xfrm>
        </p:spPr>
        <p:txBody>
          <a:bodyPr>
            <a:normAutofit fontScale="92500" lnSpcReduction="20000"/>
          </a:bodyPr>
          <a:lstStyle/>
          <a:p>
            <a:r>
              <a:rPr lang="en-GB" dirty="0">
                <a:solidFill>
                  <a:srgbClr val="FFFF00"/>
                </a:solidFill>
              </a:rPr>
              <a:t>Most Adult students seem to prefer groups as a context for learning. </a:t>
            </a:r>
          </a:p>
          <a:p>
            <a:r>
              <a:rPr lang="en-GB" dirty="0">
                <a:solidFill>
                  <a:srgbClr val="FFFF00"/>
                </a:solidFill>
              </a:rPr>
              <a:t> Most of their informal learning is undertaken through their association with others.  </a:t>
            </a:r>
          </a:p>
          <a:p>
            <a:r>
              <a:rPr lang="en-GB" dirty="0">
                <a:solidFill>
                  <a:srgbClr val="FFFF00"/>
                </a:solidFill>
              </a:rPr>
              <a:t>A reaction against the new ‘lone ranger’ can often be seen in the continuing demands for face to face contact </a:t>
            </a:r>
            <a:endParaRPr lang="en-GB" dirty="0" smtClean="0">
              <a:solidFill>
                <a:srgbClr val="FFFF00"/>
              </a:solidFill>
            </a:endParaRPr>
          </a:p>
          <a:p>
            <a:endParaRPr lang="zh-CN" altLang="en-US" dirty="0">
              <a:solidFill>
                <a:srgbClr val="FFFF00"/>
              </a:solidFill>
            </a:endParaRPr>
          </a:p>
          <a:p>
            <a:r>
              <a:rPr lang="zh-CN" altLang="en-US" dirty="0">
                <a:solidFill>
                  <a:srgbClr val="FFFF00"/>
                </a:solidFill>
              </a:rPr>
              <a:t>大多数成年学生似乎更喜欢小组作为学习的环境。</a:t>
            </a:r>
          </a:p>
          <a:p>
            <a:r>
              <a:rPr lang="zh-CN" altLang="en-US" dirty="0">
                <a:solidFill>
                  <a:srgbClr val="FFFF00"/>
                </a:solidFill>
              </a:rPr>
              <a:t> 他们大部分的非正式学习是通过与他人的交往进行的。 </a:t>
            </a:r>
          </a:p>
          <a:p>
            <a:r>
              <a:rPr lang="zh-CN" altLang="en-US" dirty="0">
                <a:solidFill>
                  <a:srgbClr val="FFFF00"/>
                </a:solidFill>
              </a:rPr>
              <a:t>对新的</a:t>
            </a:r>
            <a:r>
              <a:rPr lang="en-US" altLang="zh-CN" dirty="0">
                <a:solidFill>
                  <a:srgbClr val="FFFF00"/>
                </a:solidFill>
              </a:rPr>
              <a:t>"</a:t>
            </a:r>
            <a:r>
              <a:rPr lang="zh-CN" altLang="en-US" dirty="0">
                <a:solidFill>
                  <a:srgbClr val="FFFF00"/>
                </a:solidFill>
              </a:rPr>
              <a:t>孤独的护林员</a:t>
            </a:r>
            <a:r>
              <a:rPr lang="en-US" altLang="zh-CN" dirty="0">
                <a:solidFill>
                  <a:srgbClr val="FFFF00"/>
                </a:solidFill>
              </a:rPr>
              <a:t>"</a:t>
            </a:r>
            <a:r>
              <a:rPr lang="zh-CN" altLang="en-US" dirty="0">
                <a:solidFill>
                  <a:srgbClr val="FFFF00"/>
                </a:solidFill>
              </a:rPr>
              <a:t>的反应通常可以从对面对面接触的持续要求中看到</a:t>
            </a:r>
          </a:p>
          <a:p>
            <a:endParaRPr lang="zh-CN" altLang="en-US" dirty="0">
              <a:solidFill>
                <a:srgbClr val="FFFF00"/>
              </a:solidFill>
            </a:endParaRPr>
          </a:p>
          <a:p>
            <a:endParaRPr lang="en-GB" dirty="0">
              <a:solidFill>
                <a:srgbClr val="FFFF00"/>
              </a:solidFill>
            </a:endParaRPr>
          </a:p>
          <a:p>
            <a:endParaRPr lang="en-GB" dirty="0"/>
          </a:p>
        </p:txBody>
      </p:sp>
    </p:spTree>
    <p:extLst>
      <p:ext uri="{BB962C8B-B14F-4D97-AF65-F5344CB8AC3E}">
        <p14:creationId xmlns:p14="http://schemas.microsoft.com/office/powerpoint/2010/main" val="182467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u="sng" dirty="0" smtClean="0">
                <a:solidFill>
                  <a:srgbClr val="FFFF00"/>
                </a:solidFill>
              </a:rPr>
              <a:t>Coaching –Definition </a:t>
            </a:r>
            <a:endParaRPr lang="en-GB" b="1" u="sng" dirty="0">
              <a:solidFill>
                <a:srgbClr val="FFFF00"/>
              </a:solidFill>
            </a:endParaRPr>
          </a:p>
        </p:txBody>
      </p:sp>
      <p:sp>
        <p:nvSpPr>
          <p:cNvPr id="3" name="Content Placeholder 2"/>
          <p:cNvSpPr>
            <a:spLocks noGrp="1"/>
          </p:cNvSpPr>
          <p:nvPr>
            <p:ph idx="1"/>
          </p:nvPr>
        </p:nvSpPr>
        <p:spPr/>
        <p:txBody>
          <a:bodyPr/>
          <a:lstStyle/>
          <a:p>
            <a:r>
              <a:rPr lang="en-GB" dirty="0" smtClean="0"/>
              <a:t> </a:t>
            </a:r>
            <a:r>
              <a:rPr lang="en-GB" dirty="0">
                <a:solidFill>
                  <a:srgbClr val="FFFF00"/>
                </a:solidFill>
              </a:rPr>
              <a:t>T</a:t>
            </a:r>
            <a:r>
              <a:rPr lang="en-GB" dirty="0" smtClean="0">
                <a:solidFill>
                  <a:srgbClr val="FFFF00"/>
                </a:solidFill>
              </a:rPr>
              <a:t>he process of giving a student extra teaching in a particular subject</a:t>
            </a:r>
          </a:p>
          <a:p>
            <a:r>
              <a:rPr lang="en-GB" dirty="0" smtClean="0">
                <a:solidFill>
                  <a:srgbClr val="FFFF00"/>
                </a:solidFill>
              </a:rPr>
              <a:t>Extra coaching is available for students who might need a little more help.</a:t>
            </a:r>
          </a:p>
          <a:p>
            <a:endParaRPr lang="en-GB" dirty="0">
              <a:solidFill>
                <a:srgbClr val="FFFF00"/>
              </a:solidFill>
            </a:endParaRPr>
          </a:p>
          <a:p>
            <a:r>
              <a:rPr lang="en-GB" dirty="0" smtClean="0">
                <a:solidFill>
                  <a:srgbClr val="FFFF00"/>
                </a:solidFill>
              </a:rPr>
              <a:t>https://www.oxfordlearnersdictionaries.com/definition/english/coaching</a:t>
            </a:r>
            <a:endParaRPr lang="en-GB" dirty="0">
              <a:solidFill>
                <a:srgbClr val="FFFF00"/>
              </a:solidFill>
            </a:endParaRPr>
          </a:p>
        </p:txBody>
      </p:sp>
    </p:spTree>
    <p:extLst>
      <p:ext uri="{BB962C8B-B14F-4D97-AF65-F5344CB8AC3E}">
        <p14:creationId xmlns:p14="http://schemas.microsoft.com/office/powerpoint/2010/main" val="764582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solidFill>
                  <a:srgbClr val="FFFF00"/>
                </a:solidFill>
              </a:rPr>
              <a:t>There are sound educational advantages in group learning.  The learning group can often achieve more for its members than a one- to- one situation.</a:t>
            </a:r>
          </a:p>
          <a:p>
            <a:endParaRPr lang="zh-CN" altLang="en-US" dirty="0"/>
          </a:p>
          <a:p>
            <a:r>
              <a:rPr lang="zh-CN" altLang="en-US" dirty="0"/>
              <a:t>集体学习具有良好的教育优势。 学习组通常可以比一对一的情况为其成员带来更多。</a:t>
            </a:r>
          </a:p>
          <a:p>
            <a:endParaRPr lang="zh-CN" altLang="en-US" dirty="0"/>
          </a:p>
          <a:p>
            <a:endParaRPr lang="en-GB" dirty="0"/>
          </a:p>
        </p:txBody>
      </p:sp>
    </p:spTree>
    <p:extLst>
      <p:ext uri="{BB962C8B-B14F-4D97-AF65-F5344CB8AC3E}">
        <p14:creationId xmlns:p14="http://schemas.microsoft.com/office/powerpoint/2010/main" val="283484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solidFill>
                  <a:srgbClr val="FFFF00"/>
                </a:solidFill>
              </a:rPr>
              <a:t>Whether the existence of learning / teaching groups is more a question of habit or economics or gregariousness or educational effectiveness, the fact remains that learning remains individual even when the teaching is a group matter.  Herein lies tension.  The group may be a great help toward achieving learning but equally on occasion may inhibit the sort if individually determined learning changes we hope will be achieved.</a:t>
            </a:r>
          </a:p>
          <a:p>
            <a:endParaRPr lang="en-GB" dirty="0"/>
          </a:p>
          <a:p>
            <a:endParaRPr lang="en-GB" dirty="0"/>
          </a:p>
        </p:txBody>
      </p:sp>
    </p:spTree>
    <p:extLst>
      <p:ext uri="{BB962C8B-B14F-4D97-AF65-F5344CB8AC3E}">
        <p14:creationId xmlns:p14="http://schemas.microsoft.com/office/powerpoint/2010/main" val="1516017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normAutofit fontScale="90000"/>
          </a:bodyPr>
          <a:lstStyle/>
          <a:p>
            <a:r>
              <a:rPr lang="en-GB" dirty="0" smtClean="0">
                <a:solidFill>
                  <a:srgbClr val="FFFF00"/>
                </a:solidFill>
              </a:rPr>
              <a:t>Write down in your own words and from your own experience.</a:t>
            </a:r>
            <a:br>
              <a:rPr lang="en-GB" dirty="0" smtClean="0">
                <a:solidFill>
                  <a:srgbClr val="FFFF00"/>
                </a:solidFill>
              </a:rPr>
            </a:br>
            <a:r>
              <a:rPr lang="zh-CN" altLang="en-US" dirty="0">
                <a:solidFill>
                  <a:srgbClr val="FFFF00"/>
                </a:solidFill>
              </a:rPr>
              <a:t/>
            </a:r>
            <a:br>
              <a:rPr lang="zh-CN" altLang="en-US" dirty="0">
                <a:solidFill>
                  <a:srgbClr val="FFFF00"/>
                </a:solidFill>
              </a:rPr>
            </a:br>
            <a:r>
              <a:rPr lang="zh-CN" altLang="en-US" sz="1600" dirty="0">
                <a:solidFill>
                  <a:srgbClr val="FFFF00"/>
                </a:solidFill>
              </a:rPr>
              <a:t>用你自己的话和你自己的经验写下来。</a:t>
            </a:r>
            <a:r>
              <a:rPr lang="zh-CN" altLang="en-US" dirty="0">
                <a:solidFill>
                  <a:srgbClr val="FFFF00"/>
                </a:solidFill>
              </a:rPr>
              <a:t/>
            </a:r>
            <a:br>
              <a:rPr lang="zh-CN" altLang="en-US" dirty="0">
                <a:solidFill>
                  <a:srgbClr val="FFFF00"/>
                </a:solidFill>
              </a:rPr>
            </a:br>
            <a:r>
              <a:rPr lang="zh-CN" altLang="en-US" dirty="0">
                <a:solidFill>
                  <a:srgbClr val="FFFF00"/>
                </a:solidFill>
              </a:rPr>
              <a:t/>
            </a:r>
            <a:br>
              <a:rPr lang="zh-CN" altLang="en-US" dirty="0">
                <a:solidFill>
                  <a:srgbClr val="FFFF00"/>
                </a:solidFill>
              </a:rPr>
            </a:br>
            <a:r>
              <a:rPr lang="en-GB" dirty="0" smtClean="0">
                <a:solidFill>
                  <a:srgbClr val="FFFF00"/>
                </a:solidFill>
              </a:rPr>
              <a:t/>
            </a:r>
            <a:br>
              <a:rPr lang="en-GB" dirty="0" smtClean="0">
                <a:solidFill>
                  <a:srgbClr val="FFFF00"/>
                </a:solidFill>
              </a:rPr>
            </a:br>
            <a:endParaRPr lang="en-GB" dirty="0">
              <a:solidFill>
                <a:srgbClr val="FFFF00"/>
              </a:solidFill>
            </a:endParaRPr>
          </a:p>
        </p:txBody>
      </p:sp>
      <p:sp>
        <p:nvSpPr>
          <p:cNvPr id="3" name="Content Placeholder 2"/>
          <p:cNvSpPr>
            <a:spLocks noGrp="1"/>
          </p:cNvSpPr>
          <p:nvPr>
            <p:ph idx="1"/>
          </p:nvPr>
        </p:nvSpPr>
        <p:spPr/>
        <p:txBody>
          <a:bodyPr/>
          <a:lstStyle/>
          <a:p>
            <a:endParaRPr lang="en-GB" dirty="0" smtClean="0">
              <a:solidFill>
                <a:srgbClr val="FFFF00"/>
              </a:solidFill>
            </a:endParaRPr>
          </a:p>
          <a:p>
            <a:endParaRPr lang="en-GB" dirty="0">
              <a:solidFill>
                <a:srgbClr val="FFFF00"/>
              </a:solidFill>
            </a:endParaRPr>
          </a:p>
          <a:p>
            <a:r>
              <a:rPr lang="en-GB" dirty="0" smtClean="0">
                <a:solidFill>
                  <a:srgbClr val="FFFF00"/>
                </a:solidFill>
              </a:rPr>
              <a:t>A </a:t>
            </a:r>
            <a:r>
              <a:rPr lang="en-GB" dirty="0">
                <a:solidFill>
                  <a:srgbClr val="FFFF00"/>
                </a:solidFill>
              </a:rPr>
              <a:t>. Some of the practical values of a group for your student participants.</a:t>
            </a:r>
          </a:p>
          <a:p>
            <a:endParaRPr lang="en-GB" dirty="0">
              <a:solidFill>
                <a:srgbClr val="FFFF00"/>
              </a:solidFill>
            </a:endParaRPr>
          </a:p>
          <a:p>
            <a:r>
              <a:rPr lang="en-GB" dirty="0">
                <a:solidFill>
                  <a:srgbClr val="FFFF00"/>
                </a:solidFill>
              </a:rPr>
              <a:t>B . Some of the hindrances that a learner might find in a group.</a:t>
            </a:r>
          </a:p>
          <a:p>
            <a:endParaRPr lang="en-GB" dirty="0">
              <a:solidFill>
                <a:srgbClr val="FFFF00"/>
              </a:solidFill>
            </a:endParaRPr>
          </a:p>
        </p:txBody>
      </p:sp>
    </p:spTree>
    <p:extLst>
      <p:ext uri="{BB962C8B-B14F-4D97-AF65-F5344CB8AC3E}">
        <p14:creationId xmlns:p14="http://schemas.microsoft.com/office/powerpoint/2010/main" val="369562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FF00"/>
                </a:solidFill>
              </a:rPr>
              <a:t/>
            </a:r>
            <a:br>
              <a:rPr lang="en-GB" dirty="0" smtClean="0">
                <a:solidFill>
                  <a:srgbClr val="FFFF00"/>
                </a:solidFill>
              </a:rPr>
            </a:br>
            <a:r>
              <a:rPr lang="en-GB" dirty="0">
                <a:solidFill>
                  <a:srgbClr val="FFFF00"/>
                </a:solidFill>
              </a:rPr>
              <a:t/>
            </a:r>
            <a:br>
              <a:rPr lang="en-GB" dirty="0">
                <a:solidFill>
                  <a:srgbClr val="FFFF00"/>
                </a:solidFill>
              </a:rPr>
            </a:br>
            <a:r>
              <a:rPr lang="en-GB" dirty="0" smtClean="0">
                <a:solidFill>
                  <a:srgbClr val="FFFF00"/>
                </a:solidFill>
              </a:rPr>
              <a:t>Write </a:t>
            </a:r>
            <a:r>
              <a:rPr lang="en-GB" dirty="0">
                <a:solidFill>
                  <a:srgbClr val="FFFF00"/>
                </a:solidFill>
              </a:rPr>
              <a:t>down in your own words and from your own experience</a:t>
            </a:r>
            <a:r>
              <a:rPr lang="en-GB" dirty="0" smtClean="0">
                <a:solidFill>
                  <a:srgbClr val="FFFF00"/>
                </a:solidFill>
              </a:rPr>
              <a:t>.</a:t>
            </a:r>
            <a:br>
              <a:rPr lang="en-GB" dirty="0" smtClean="0">
                <a:solidFill>
                  <a:srgbClr val="FFFF00"/>
                </a:solidFill>
              </a:rPr>
            </a:br>
            <a:r>
              <a:rPr lang="en-GB" dirty="0">
                <a:solidFill>
                  <a:srgbClr val="FFFF00"/>
                </a:solidFill>
              </a:rPr>
              <a:t/>
            </a:r>
            <a:br>
              <a:rPr lang="en-GB" dirty="0">
                <a:solidFill>
                  <a:srgbClr val="FFFF00"/>
                </a:solidFill>
              </a:rPr>
            </a:br>
            <a:endParaRPr lang="en-GB" dirty="0">
              <a:solidFill>
                <a:srgbClr val="FFFF00"/>
              </a:solidFill>
            </a:endParaRPr>
          </a:p>
        </p:txBody>
      </p:sp>
      <p:sp>
        <p:nvSpPr>
          <p:cNvPr id="3" name="Content Placeholder 2"/>
          <p:cNvSpPr>
            <a:spLocks noGrp="1"/>
          </p:cNvSpPr>
          <p:nvPr>
            <p:ph idx="1"/>
          </p:nvPr>
        </p:nvSpPr>
        <p:spPr/>
        <p:txBody>
          <a:bodyPr/>
          <a:lstStyle/>
          <a:p>
            <a:r>
              <a:rPr lang="en-GB" dirty="0">
                <a:solidFill>
                  <a:srgbClr val="FFFF00"/>
                </a:solidFill>
              </a:rPr>
              <a:t>C. Some of the practical values of group teaching.</a:t>
            </a:r>
          </a:p>
          <a:p>
            <a:endParaRPr lang="en-GB" dirty="0">
              <a:solidFill>
                <a:srgbClr val="FFFF00"/>
              </a:solidFill>
            </a:endParaRPr>
          </a:p>
          <a:p>
            <a:r>
              <a:rPr lang="en-GB" dirty="0">
                <a:solidFill>
                  <a:srgbClr val="FFFF00"/>
                </a:solidFill>
              </a:rPr>
              <a:t>D. Some of the hindrances a teacher may find in group teaching.</a:t>
            </a:r>
          </a:p>
          <a:p>
            <a:endParaRPr lang="zh-CN" altLang="en-US" dirty="0"/>
          </a:p>
          <a:p>
            <a:r>
              <a:rPr lang="zh-CN" altLang="en-US" dirty="0"/>
              <a:t>用你自己的话和你自己的经验写下来。</a:t>
            </a:r>
          </a:p>
          <a:p>
            <a:endParaRPr lang="zh-CN" altLang="en-US" dirty="0"/>
          </a:p>
          <a:p>
            <a:endParaRPr lang="en-GB" dirty="0"/>
          </a:p>
        </p:txBody>
      </p:sp>
    </p:spTree>
    <p:extLst>
      <p:ext uri="{BB962C8B-B14F-4D97-AF65-F5344CB8AC3E}">
        <p14:creationId xmlns:p14="http://schemas.microsoft.com/office/powerpoint/2010/main" val="3114748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5" y="1"/>
            <a:ext cx="8979840" cy="721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23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GB" dirty="0"/>
          </a:p>
        </p:txBody>
      </p:sp>
      <p:sp>
        <p:nvSpPr>
          <p:cNvPr id="3" name="Content Placeholder 2"/>
          <p:cNvSpPr>
            <a:spLocks noGrp="1"/>
          </p:cNvSpPr>
          <p:nvPr>
            <p:ph idx="1"/>
          </p:nvPr>
        </p:nvSpPr>
        <p:spPr>
          <a:xfrm>
            <a:off x="457200" y="548680"/>
            <a:ext cx="8229600" cy="5577483"/>
          </a:xfrm>
        </p:spPr>
        <p:txBody>
          <a:bodyPr/>
          <a:lstStyle/>
          <a:p>
            <a:r>
              <a:rPr lang="en-GB" dirty="0" smtClean="0">
                <a:solidFill>
                  <a:srgbClr val="FFFF00"/>
                </a:solidFill>
              </a:rPr>
              <a:t>Why do we encourage members to identify the things which contribute to individual and group learning within the group</a:t>
            </a:r>
            <a:r>
              <a:rPr lang="en-GB" dirty="0">
                <a:solidFill>
                  <a:srgbClr val="FFFF00"/>
                </a:solidFill>
              </a:rPr>
              <a:t>?</a:t>
            </a:r>
            <a:endParaRPr lang="en-GB" dirty="0" smtClean="0">
              <a:solidFill>
                <a:srgbClr val="FFFF00"/>
              </a:solidFill>
            </a:endParaRPr>
          </a:p>
          <a:p>
            <a:endParaRPr lang="en-GB" dirty="0"/>
          </a:p>
          <a:p>
            <a:endParaRPr lang="zh-CN" altLang="en-US" dirty="0"/>
          </a:p>
          <a:p>
            <a:r>
              <a:rPr lang="zh-CN" altLang="en-US" dirty="0"/>
              <a:t>为什么我们鼓励成员确定有助于团队内个人和小组学习的东西。</a:t>
            </a:r>
          </a:p>
          <a:p>
            <a:endParaRPr lang="zh-CN" altLang="en-US" dirty="0"/>
          </a:p>
          <a:p>
            <a:endParaRPr lang="en-GB" dirty="0"/>
          </a:p>
        </p:txBody>
      </p:sp>
    </p:spTree>
    <p:extLst>
      <p:ext uri="{BB962C8B-B14F-4D97-AF65-F5344CB8AC3E}">
        <p14:creationId xmlns:p14="http://schemas.microsoft.com/office/powerpoint/2010/main" val="168438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GB" dirty="0"/>
          </a:p>
        </p:txBody>
      </p:sp>
      <p:sp>
        <p:nvSpPr>
          <p:cNvPr id="3" name="Content Placeholder 2"/>
          <p:cNvSpPr>
            <a:spLocks noGrp="1"/>
          </p:cNvSpPr>
          <p:nvPr>
            <p:ph idx="1"/>
          </p:nvPr>
        </p:nvSpPr>
        <p:spPr>
          <a:xfrm>
            <a:off x="457200" y="404664"/>
            <a:ext cx="8686800" cy="6336704"/>
          </a:xfrm>
        </p:spPr>
        <p:txBody>
          <a:bodyPr>
            <a:normAutofit fontScale="92500" lnSpcReduction="10000"/>
          </a:bodyPr>
          <a:lstStyle/>
          <a:p>
            <a:r>
              <a:rPr lang="en-GB" dirty="0" smtClean="0">
                <a:solidFill>
                  <a:srgbClr val="FFFF00"/>
                </a:solidFill>
              </a:rPr>
              <a:t>Enable individual learning through coaching</a:t>
            </a:r>
          </a:p>
          <a:p>
            <a:r>
              <a:rPr lang="en-GB" dirty="0" smtClean="0">
                <a:solidFill>
                  <a:srgbClr val="FFFF00"/>
                </a:solidFill>
              </a:rPr>
              <a:t>•	Coach individual learners</a:t>
            </a:r>
          </a:p>
          <a:p>
            <a:r>
              <a:rPr lang="en-GB" dirty="0" smtClean="0">
                <a:solidFill>
                  <a:srgbClr val="FFFF00"/>
                </a:solidFill>
              </a:rPr>
              <a:t>•	Assist individual learners to apply their learning</a:t>
            </a:r>
          </a:p>
          <a:p>
            <a:r>
              <a:rPr lang="ja-JP" altLang="en-US" dirty="0" smtClean="0">
                <a:solidFill>
                  <a:srgbClr val="FFFF00"/>
                </a:solidFill>
              </a:rPr>
              <a:t>通过辅导实现个人学习</a:t>
            </a:r>
          </a:p>
          <a:p>
            <a:r>
              <a:rPr lang="en-US" altLang="ja-JP" dirty="0" smtClean="0"/>
              <a:t>• </a:t>
            </a:r>
            <a:r>
              <a:rPr lang="ja-JP" altLang="en-US" dirty="0" smtClean="0"/>
              <a:t>指导单个学习者</a:t>
            </a:r>
          </a:p>
          <a:p>
            <a:r>
              <a:rPr lang="en-US" altLang="ja-JP" dirty="0" smtClean="0"/>
              <a:t>• </a:t>
            </a:r>
            <a:r>
              <a:rPr lang="ja-JP" altLang="en-US" dirty="0" smtClean="0"/>
              <a:t>协助个别学习者应用他们的学习</a:t>
            </a:r>
          </a:p>
          <a:p>
            <a:r>
              <a:rPr lang="en-GB" dirty="0" smtClean="0">
                <a:solidFill>
                  <a:srgbClr val="FFFF00"/>
                </a:solidFill>
              </a:rPr>
              <a:t>Enable group learning –Manage group dynamics.</a:t>
            </a:r>
          </a:p>
          <a:p>
            <a:r>
              <a:rPr lang="en-GB" dirty="0" smtClean="0">
                <a:solidFill>
                  <a:srgbClr val="FFFF00"/>
                </a:solidFill>
              </a:rPr>
              <a:t>•	Manage group dynamics</a:t>
            </a:r>
          </a:p>
          <a:p>
            <a:r>
              <a:rPr lang="en-GB" dirty="0" smtClean="0">
                <a:solidFill>
                  <a:srgbClr val="FFFF00"/>
                </a:solidFill>
              </a:rPr>
              <a:t>•	Enable the group to work together</a:t>
            </a:r>
          </a:p>
          <a:p>
            <a:r>
              <a:rPr lang="en-GB" dirty="0" smtClean="0">
                <a:solidFill>
                  <a:srgbClr val="FFFF00"/>
                </a:solidFill>
              </a:rPr>
              <a:t>•	Enable group learning</a:t>
            </a:r>
          </a:p>
          <a:p>
            <a:r>
              <a:rPr lang="ja-JP" altLang="en-US" dirty="0" smtClean="0"/>
              <a:t>启用小组学习</a:t>
            </a:r>
          </a:p>
          <a:p>
            <a:r>
              <a:rPr lang="en-US" altLang="ja-JP" dirty="0" smtClean="0"/>
              <a:t>• </a:t>
            </a:r>
            <a:r>
              <a:rPr lang="ja-JP" altLang="en-US" dirty="0" smtClean="0"/>
              <a:t>管理组动态</a:t>
            </a:r>
          </a:p>
          <a:p>
            <a:endParaRPr lang="en-GB" dirty="0"/>
          </a:p>
        </p:txBody>
      </p:sp>
    </p:spTree>
    <p:extLst>
      <p:ext uri="{BB962C8B-B14F-4D97-AF65-F5344CB8AC3E}">
        <p14:creationId xmlns:p14="http://schemas.microsoft.com/office/powerpoint/2010/main" val="372670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32656"/>
            <a:ext cx="8229600" cy="1296144"/>
          </a:xfrm>
        </p:spPr>
        <p:txBody>
          <a:bodyPr>
            <a:normAutofit fontScale="90000"/>
          </a:bodyPr>
          <a:lstStyle/>
          <a:p>
            <a:r>
              <a:rPr lang="en-GB" b="1" u="sng" dirty="0" smtClean="0">
                <a:solidFill>
                  <a:srgbClr val="FFFF00"/>
                </a:solidFill>
              </a:rPr>
              <a:t>Enable Individual Learning through Coaching</a:t>
            </a:r>
            <a:br>
              <a:rPr lang="en-GB" b="1" u="sng" dirty="0" smtClean="0">
                <a:solidFill>
                  <a:srgbClr val="FFFF00"/>
                </a:solidFill>
              </a:rPr>
            </a:br>
            <a:endParaRPr lang="en-GB" b="1" u="sng" dirty="0">
              <a:solidFill>
                <a:srgbClr val="FFFF00"/>
              </a:solidFill>
            </a:endParaRPr>
          </a:p>
        </p:txBody>
      </p:sp>
      <p:sp>
        <p:nvSpPr>
          <p:cNvPr id="3" name="Content Placeholder 2"/>
          <p:cNvSpPr>
            <a:spLocks noGrp="1"/>
          </p:cNvSpPr>
          <p:nvPr>
            <p:ph idx="1"/>
          </p:nvPr>
        </p:nvSpPr>
        <p:spPr/>
        <p:txBody>
          <a:bodyPr>
            <a:normAutofit fontScale="92500"/>
          </a:bodyPr>
          <a:lstStyle/>
          <a:p>
            <a:r>
              <a:rPr lang="en-GB" dirty="0" smtClean="0">
                <a:solidFill>
                  <a:srgbClr val="FFFF00"/>
                </a:solidFill>
              </a:rPr>
              <a:t>How do we identify individual needs?</a:t>
            </a:r>
          </a:p>
          <a:p>
            <a:r>
              <a:rPr lang="en-GB" dirty="0" smtClean="0">
                <a:solidFill>
                  <a:srgbClr val="FFFF00"/>
                </a:solidFill>
              </a:rPr>
              <a:t>How do we coach in a manner and speed which is appropriate to learners?</a:t>
            </a:r>
          </a:p>
          <a:p>
            <a:r>
              <a:rPr lang="en-GB" dirty="0" smtClean="0">
                <a:solidFill>
                  <a:srgbClr val="FFFF00"/>
                </a:solidFill>
              </a:rPr>
              <a:t>How do we analyse the skills needed, and the order they need to be learned in?</a:t>
            </a:r>
          </a:p>
          <a:p>
            <a:pPr marL="0" indent="0">
              <a:buNone/>
            </a:pPr>
            <a:r>
              <a:rPr lang="zh-CN" altLang="en-US" dirty="0"/>
              <a:t>我们如何确定个人需求？</a:t>
            </a:r>
          </a:p>
          <a:p>
            <a:pPr marL="0" indent="0">
              <a:buNone/>
            </a:pPr>
            <a:r>
              <a:rPr lang="zh-CN" altLang="en-US" dirty="0"/>
              <a:t>我们如何以适合学习者的方式和速度进行辅导？</a:t>
            </a:r>
          </a:p>
          <a:p>
            <a:pPr marL="0" indent="0">
              <a:buNone/>
            </a:pPr>
            <a:r>
              <a:rPr lang="zh-CN" altLang="en-US" dirty="0"/>
              <a:t>我们如何分析所需的技能，以及需要学习的顺序？</a:t>
            </a:r>
          </a:p>
          <a:p>
            <a:pPr marL="0" indent="0">
              <a:buNone/>
            </a:pPr>
            <a:endParaRPr lang="zh-CN" altLang="en-US" dirty="0">
              <a:solidFill>
                <a:srgbClr val="FFFF00"/>
              </a:solidFill>
            </a:endParaRPr>
          </a:p>
          <a:p>
            <a:pPr marL="0" indent="0">
              <a:buNone/>
            </a:pPr>
            <a:endParaRPr lang="en-GB" dirty="0" smtClean="0">
              <a:solidFill>
                <a:srgbClr val="FFFF00"/>
              </a:solidFill>
            </a:endParaRPr>
          </a:p>
        </p:txBody>
      </p:sp>
    </p:spTree>
    <p:extLst>
      <p:ext uri="{BB962C8B-B14F-4D97-AF65-F5344CB8AC3E}">
        <p14:creationId xmlns:p14="http://schemas.microsoft.com/office/powerpoint/2010/main" val="355678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5" name="Rectangle 4"/>
          <p:cNvSpPr/>
          <p:nvPr/>
        </p:nvSpPr>
        <p:spPr>
          <a:xfrm>
            <a:off x="1115616" y="1844824"/>
            <a:ext cx="7560840" cy="4832092"/>
          </a:xfrm>
          <a:prstGeom prst="rect">
            <a:avLst/>
          </a:prstGeom>
        </p:spPr>
        <p:txBody>
          <a:bodyPr wrap="square">
            <a:spAutoFit/>
          </a:bodyPr>
          <a:lstStyle/>
          <a:p>
            <a:r>
              <a:rPr lang="en-GB" sz="2800" dirty="0" smtClean="0">
                <a:solidFill>
                  <a:srgbClr val="FFFF00"/>
                </a:solidFill>
              </a:rPr>
              <a:t>How do we give learners positive feedback on the learning process?</a:t>
            </a:r>
          </a:p>
          <a:p>
            <a:r>
              <a:rPr lang="en-GB" sz="2800" dirty="0" smtClean="0">
                <a:solidFill>
                  <a:srgbClr val="FFFF00"/>
                </a:solidFill>
              </a:rPr>
              <a:t>Do we identify anything that prevents learning and review this with learners</a:t>
            </a:r>
            <a:r>
              <a:rPr lang="en-GB" sz="2800" dirty="0" smtClean="0">
                <a:solidFill>
                  <a:srgbClr val="FFFF00"/>
                </a:solidFill>
              </a:rPr>
              <a:t>?</a:t>
            </a:r>
          </a:p>
          <a:p>
            <a:endParaRPr lang="en-GB" sz="2800" dirty="0">
              <a:solidFill>
                <a:srgbClr val="FFFF00"/>
              </a:solidFill>
            </a:endParaRPr>
          </a:p>
          <a:p>
            <a:r>
              <a:rPr lang="zh-CN" altLang="en-US" sz="2800" dirty="0"/>
              <a:t>我们如何向学习者提供关于学习过程的积极反馈？</a:t>
            </a:r>
          </a:p>
          <a:p>
            <a:r>
              <a:rPr lang="zh-CN" altLang="en-US" sz="2800" dirty="0"/>
              <a:t>我们是否发现任何阻碍学习的东西，并与学员一起复习？</a:t>
            </a:r>
          </a:p>
          <a:p>
            <a:endParaRPr lang="zh-CN" altLang="en-US" sz="2800" dirty="0">
              <a:solidFill>
                <a:srgbClr val="FFFF00"/>
              </a:solidFill>
            </a:endParaRPr>
          </a:p>
          <a:p>
            <a:endParaRPr lang="en-GB" sz="2800" dirty="0">
              <a:solidFill>
                <a:srgbClr val="FFFF00"/>
              </a:solidFill>
            </a:endParaRPr>
          </a:p>
        </p:txBody>
      </p:sp>
    </p:spTree>
    <p:extLst>
      <p:ext uri="{BB962C8B-B14F-4D97-AF65-F5344CB8AC3E}">
        <p14:creationId xmlns:p14="http://schemas.microsoft.com/office/powerpoint/2010/main" val="2807997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82554"/>
          </a:xfrm>
        </p:spPr>
        <p:txBody>
          <a:bodyPr>
            <a:normAutofit fontScale="90000"/>
          </a:bodyPr>
          <a:lstStyle/>
          <a:p>
            <a:r>
              <a:rPr lang="en-GB" dirty="0" smtClean="0">
                <a:solidFill>
                  <a:srgbClr val="FFFF00"/>
                </a:solidFill>
              </a:rPr>
              <a:t/>
            </a:r>
            <a:br>
              <a:rPr lang="en-GB" dirty="0" smtClean="0">
                <a:solidFill>
                  <a:srgbClr val="FFFF00"/>
                </a:solidFill>
              </a:rPr>
            </a:br>
            <a:r>
              <a:rPr lang="en-GB" dirty="0">
                <a:solidFill>
                  <a:srgbClr val="FFFF00"/>
                </a:solidFill>
              </a:rPr>
              <a:t/>
            </a:r>
            <a:br>
              <a:rPr lang="en-GB" dirty="0">
                <a:solidFill>
                  <a:srgbClr val="FFFF00"/>
                </a:solidFill>
              </a:rPr>
            </a:br>
            <a:r>
              <a:rPr lang="en-GB" dirty="0" smtClean="0">
                <a:solidFill>
                  <a:srgbClr val="FFFF00"/>
                </a:solidFill>
              </a:rPr>
              <a:t/>
            </a:r>
            <a:br>
              <a:rPr lang="en-GB" dirty="0" smtClean="0">
                <a:solidFill>
                  <a:srgbClr val="FFFF00"/>
                </a:solidFill>
              </a:rPr>
            </a:br>
            <a:r>
              <a:rPr lang="en-GB" dirty="0">
                <a:solidFill>
                  <a:srgbClr val="FFFF00"/>
                </a:solidFill>
              </a:rPr>
              <a:t/>
            </a:r>
            <a:br>
              <a:rPr lang="en-GB" dirty="0">
                <a:solidFill>
                  <a:srgbClr val="FFFF00"/>
                </a:solidFill>
              </a:rPr>
            </a:br>
            <a:r>
              <a:rPr lang="en-GB" dirty="0" smtClean="0">
                <a:solidFill>
                  <a:srgbClr val="FFFF00"/>
                </a:solidFill>
              </a:rPr>
              <a:t/>
            </a:r>
            <a:br>
              <a:rPr lang="en-GB" dirty="0" smtClean="0">
                <a:solidFill>
                  <a:srgbClr val="FFFF00"/>
                </a:solidFill>
              </a:rPr>
            </a:br>
            <a:r>
              <a:rPr lang="en-GB" dirty="0">
                <a:solidFill>
                  <a:srgbClr val="FFFF00"/>
                </a:solidFill>
              </a:rPr>
              <a:t/>
            </a:r>
            <a:br>
              <a:rPr lang="en-GB" dirty="0">
                <a:solidFill>
                  <a:srgbClr val="FFFF00"/>
                </a:solidFill>
              </a:rPr>
            </a:br>
            <a:r>
              <a:rPr lang="en-GB" dirty="0" smtClean="0">
                <a:solidFill>
                  <a:srgbClr val="FFFF00"/>
                </a:solidFill>
              </a:rPr>
              <a:t/>
            </a:r>
            <a:br>
              <a:rPr lang="en-GB" dirty="0" smtClean="0">
                <a:solidFill>
                  <a:srgbClr val="FFFF00"/>
                </a:solidFill>
              </a:rPr>
            </a:br>
            <a:r>
              <a:rPr lang="en-GB" dirty="0">
                <a:solidFill>
                  <a:srgbClr val="FFFF00"/>
                </a:solidFill>
              </a:rPr>
              <a:t/>
            </a:r>
            <a:br>
              <a:rPr lang="en-GB" dirty="0">
                <a:solidFill>
                  <a:srgbClr val="FFFF00"/>
                </a:solidFill>
              </a:rPr>
            </a:br>
            <a:r>
              <a:rPr lang="en-GB" dirty="0" smtClean="0">
                <a:solidFill>
                  <a:srgbClr val="FFFF00"/>
                </a:solidFill>
              </a:rPr>
              <a:t/>
            </a:r>
            <a:br>
              <a:rPr lang="en-GB" dirty="0" smtClean="0">
                <a:solidFill>
                  <a:srgbClr val="FFFF00"/>
                </a:solidFill>
              </a:rPr>
            </a:br>
            <a:r>
              <a:rPr lang="en-GB" b="1" u="sng" dirty="0" smtClean="0">
                <a:solidFill>
                  <a:srgbClr val="FFFF00"/>
                </a:solidFill>
              </a:rPr>
              <a:t>Coach </a:t>
            </a:r>
            <a:r>
              <a:rPr lang="en-GB" b="1" u="sng" dirty="0" smtClean="0">
                <a:solidFill>
                  <a:srgbClr val="FFFF00"/>
                </a:solidFill>
              </a:rPr>
              <a:t>Individual </a:t>
            </a:r>
            <a:r>
              <a:rPr lang="en-GB" b="1" u="sng" dirty="0">
                <a:solidFill>
                  <a:srgbClr val="FFFF00"/>
                </a:solidFill>
              </a:rPr>
              <a:t>L</a:t>
            </a:r>
            <a:r>
              <a:rPr lang="en-GB" b="1" u="sng" dirty="0" smtClean="0">
                <a:solidFill>
                  <a:srgbClr val="FFFF00"/>
                </a:solidFill>
              </a:rPr>
              <a:t>earners</a:t>
            </a:r>
            <a:br>
              <a:rPr lang="en-GB" b="1" u="sng" dirty="0" smtClean="0">
                <a:solidFill>
                  <a:srgbClr val="FFFF00"/>
                </a:solidFill>
              </a:rPr>
            </a:br>
            <a:r>
              <a:rPr lang="en-GB" dirty="0">
                <a:solidFill>
                  <a:srgbClr val="FFFF00"/>
                </a:solidFill>
              </a:rPr>
              <a:t/>
            </a:r>
            <a:br>
              <a:rPr lang="en-GB" dirty="0">
                <a:solidFill>
                  <a:srgbClr val="FFFF00"/>
                </a:solidFill>
              </a:rPr>
            </a:br>
            <a:r>
              <a:rPr lang="en-GB" dirty="0" smtClean="0">
                <a:solidFill>
                  <a:srgbClr val="FFFF00"/>
                </a:solidFill>
              </a:rPr>
              <a:t>How may this be achieved ?</a:t>
            </a:r>
            <a:br>
              <a:rPr lang="en-GB" dirty="0" smtClean="0">
                <a:solidFill>
                  <a:srgbClr val="FFFF00"/>
                </a:solidFill>
              </a:rPr>
            </a:br>
            <a:r>
              <a:rPr lang="en-GB" dirty="0">
                <a:solidFill>
                  <a:srgbClr val="FFFF00"/>
                </a:solidFill>
              </a:rPr>
              <a:t/>
            </a:r>
            <a:br>
              <a:rPr lang="en-GB" dirty="0">
                <a:solidFill>
                  <a:srgbClr val="FFFF00"/>
                </a:solidFill>
              </a:rPr>
            </a:br>
            <a:r>
              <a:rPr lang="zh-CN" altLang="en-US" dirty="0"/>
              <a:t>指导个人学习者</a:t>
            </a:r>
            <a:br>
              <a:rPr lang="zh-CN" altLang="en-US" dirty="0"/>
            </a:br>
            <a:r>
              <a:rPr lang="zh-CN" altLang="en-US" dirty="0"/>
              <a:t/>
            </a:r>
            <a:br>
              <a:rPr lang="zh-CN" altLang="en-US" dirty="0"/>
            </a:br>
            <a:r>
              <a:rPr lang="zh-CN" altLang="en-US" dirty="0"/>
              <a:t>如何做到这一点？</a:t>
            </a:r>
            <a:r>
              <a:rPr lang="zh-CN" altLang="en-US" dirty="0">
                <a:solidFill>
                  <a:srgbClr val="FFFF00"/>
                </a:solidFill>
              </a:rPr>
              <a:t/>
            </a:r>
            <a:br>
              <a:rPr lang="zh-CN" altLang="en-US" dirty="0">
                <a:solidFill>
                  <a:srgbClr val="FFFF00"/>
                </a:solidFill>
              </a:rPr>
            </a:br>
            <a:r>
              <a:rPr lang="zh-CN" altLang="en-US" dirty="0">
                <a:solidFill>
                  <a:srgbClr val="FFFF00"/>
                </a:solidFill>
              </a:rPr>
              <a:t/>
            </a:r>
            <a:br>
              <a:rPr lang="zh-CN" altLang="en-US" dirty="0">
                <a:solidFill>
                  <a:srgbClr val="FFFF00"/>
                </a:solidFill>
              </a:rPr>
            </a:br>
            <a:r>
              <a:rPr lang="en-GB" dirty="0" smtClean="0">
                <a:solidFill>
                  <a:srgbClr val="FFFF00"/>
                </a:solidFill>
              </a:rPr>
              <a:t/>
            </a:r>
            <a:br>
              <a:rPr lang="en-GB" dirty="0" smtClean="0">
                <a:solidFill>
                  <a:srgbClr val="FFFF00"/>
                </a:solidFill>
              </a:rPr>
            </a:br>
            <a:r>
              <a:rPr lang="en-GB" dirty="0">
                <a:solidFill>
                  <a:srgbClr val="FFFF00"/>
                </a:solidFill>
              </a:rPr>
              <a:t/>
            </a:r>
            <a:br>
              <a:rPr lang="en-GB" dirty="0">
                <a:solidFill>
                  <a:srgbClr val="FFFF00"/>
                </a:solidFill>
              </a:rPr>
            </a:br>
            <a:r>
              <a:rPr lang="en-GB" dirty="0" smtClean="0">
                <a:solidFill>
                  <a:srgbClr val="FFFF00"/>
                </a:solidFill>
              </a:rPr>
              <a:t/>
            </a:r>
            <a:br>
              <a:rPr lang="en-GB" dirty="0" smtClean="0">
                <a:solidFill>
                  <a:srgbClr val="FFFF00"/>
                </a:solidFill>
              </a:rPr>
            </a:br>
            <a:r>
              <a:rPr lang="en-GB" dirty="0">
                <a:solidFill>
                  <a:srgbClr val="FFFF00"/>
                </a:solidFill>
              </a:rPr>
              <a:t/>
            </a:r>
            <a:br>
              <a:rPr lang="en-GB" dirty="0">
                <a:solidFill>
                  <a:srgbClr val="FFFF00"/>
                </a:solidFill>
              </a:rPr>
            </a:br>
            <a:r>
              <a:rPr lang="en-GB" dirty="0" smtClean="0">
                <a:solidFill>
                  <a:srgbClr val="FFFF00"/>
                </a:solidFill>
              </a:rPr>
              <a:t/>
            </a:r>
            <a:br>
              <a:rPr lang="en-GB" dirty="0" smtClean="0">
                <a:solidFill>
                  <a:srgbClr val="FFFF00"/>
                </a:solidFill>
              </a:rPr>
            </a:br>
            <a:endParaRPr lang="en-GB" dirty="0">
              <a:solidFill>
                <a:srgbClr val="FFFF00"/>
              </a:solidFill>
            </a:endParaRPr>
          </a:p>
        </p:txBody>
      </p:sp>
    </p:spTree>
    <p:extLst>
      <p:ext uri="{BB962C8B-B14F-4D97-AF65-F5344CB8AC3E}">
        <p14:creationId xmlns:p14="http://schemas.microsoft.com/office/powerpoint/2010/main" val="305406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solidFill>
                  <a:srgbClr val="FFFF00"/>
                </a:solidFill>
              </a:rPr>
              <a:t>Assist Individual </a:t>
            </a:r>
            <a:r>
              <a:rPr lang="en-GB" b="1" u="sng" dirty="0">
                <a:solidFill>
                  <a:srgbClr val="FFFF00"/>
                </a:solidFill>
              </a:rPr>
              <a:t>L</a:t>
            </a:r>
            <a:r>
              <a:rPr lang="en-GB" b="1" u="sng" dirty="0" smtClean="0">
                <a:solidFill>
                  <a:srgbClr val="FFFF00"/>
                </a:solidFill>
              </a:rPr>
              <a:t>earners to Apply their Learning</a:t>
            </a:r>
            <a:endParaRPr lang="en-GB" b="1" u="sng"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rgbClr val="FFFF00"/>
                </a:solidFill>
              </a:rPr>
              <a:t>Why do we give learners the opportunities to practice skills, apply their knowledge and get experience in a structured way?</a:t>
            </a:r>
          </a:p>
          <a:p>
            <a:endParaRPr lang="en-GB" dirty="0">
              <a:solidFill>
                <a:srgbClr val="FFFF00"/>
              </a:solidFill>
            </a:endParaRPr>
          </a:p>
          <a:p>
            <a:r>
              <a:rPr lang="en-GB" dirty="0" smtClean="0">
                <a:solidFill>
                  <a:srgbClr val="FFFF00"/>
                </a:solidFill>
              </a:rPr>
              <a:t>How </a:t>
            </a:r>
            <a:r>
              <a:rPr lang="en-GB" dirty="0" smtClean="0">
                <a:solidFill>
                  <a:srgbClr val="FFFF00"/>
                </a:solidFill>
              </a:rPr>
              <a:t>could </a:t>
            </a:r>
            <a:r>
              <a:rPr lang="en-GB" dirty="0" smtClean="0">
                <a:solidFill>
                  <a:srgbClr val="FFFF00"/>
                </a:solidFill>
              </a:rPr>
              <a:t>we use technology based support</a:t>
            </a:r>
            <a:r>
              <a:rPr lang="en-GB" dirty="0" smtClean="0">
                <a:solidFill>
                  <a:srgbClr val="FFFF00"/>
                </a:solidFill>
              </a:rPr>
              <a:t>?</a:t>
            </a:r>
          </a:p>
          <a:p>
            <a:r>
              <a:rPr lang="zh-CN" altLang="en-US" dirty="0"/>
              <a:t>为什么我们给学习者练习技能的机会，运用他们的知识，以结构化的方式获得经验？</a:t>
            </a:r>
          </a:p>
          <a:p>
            <a:endParaRPr lang="zh-CN" altLang="en-US" dirty="0"/>
          </a:p>
          <a:p>
            <a:r>
              <a:rPr lang="zh-CN" altLang="en-US" dirty="0"/>
              <a:t>我们如何使用基于技术支持的支持？</a:t>
            </a:r>
          </a:p>
          <a:p>
            <a:endParaRPr lang="zh-CN" altLang="en-US" dirty="0">
              <a:solidFill>
                <a:srgbClr val="FFFF00"/>
              </a:solidFill>
            </a:endParaRPr>
          </a:p>
          <a:p>
            <a:endParaRPr lang="en-GB" dirty="0">
              <a:solidFill>
                <a:srgbClr val="FFFF00"/>
              </a:solidFill>
            </a:endParaRPr>
          </a:p>
        </p:txBody>
      </p:sp>
    </p:spTree>
    <p:extLst>
      <p:ext uri="{BB962C8B-B14F-4D97-AF65-F5344CB8AC3E}">
        <p14:creationId xmlns:p14="http://schemas.microsoft.com/office/powerpoint/2010/main" val="184168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GB" dirty="0"/>
          </a:p>
        </p:txBody>
      </p:sp>
      <p:sp>
        <p:nvSpPr>
          <p:cNvPr id="3" name="Content Placeholder 2"/>
          <p:cNvSpPr>
            <a:spLocks noGrp="1"/>
          </p:cNvSpPr>
          <p:nvPr>
            <p:ph idx="1"/>
          </p:nvPr>
        </p:nvSpPr>
        <p:spPr>
          <a:xfrm>
            <a:off x="457200" y="836712"/>
            <a:ext cx="8229600" cy="5289451"/>
          </a:xfrm>
        </p:spPr>
        <p:txBody>
          <a:bodyPr/>
          <a:lstStyle/>
          <a:p>
            <a:r>
              <a:rPr lang="en-GB" dirty="0" smtClean="0">
                <a:solidFill>
                  <a:srgbClr val="FFFF00"/>
                </a:solidFill>
              </a:rPr>
              <a:t>Can we identify opportunities for learners to achieve agreed learning objectives and give them positive feedback on their progress?</a:t>
            </a:r>
          </a:p>
          <a:p>
            <a:endParaRPr lang="en-GB" dirty="0">
              <a:solidFill>
                <a:srgbClr val="FFFF00"/>
              </a:solidFill>
            </a:endParaRPr>
          </a:p>
          <a:p>
            <a:r>
              <a:rPr lang="en-GB" dirty="0" smtClean="0">
                <a:solidFill>
                  <a:srgbClr val="FFFF00"/>
                </a:solidFill>
              </a:rPr>
              <a:t>Can we set targets and highlight support available.</a:t>
            </a:r>
            <a:endParaRPr lang="en-GB" dirty="0">
              <a:solidFill>
                <a:srgbClr val="FFFF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005064"/>
            <a:ext cx="324036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298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GB" b="1" u="sng" dirty="0" smtClean="0">
                <a:solidFill>
                  <a:srgbClr val="FFFF00"/>
                </a:solidFill>
              </a:rPr>
              <a:t/>
            </a:r>
            <a:br>
              <a:rPr lang="en-GB" b="1" u="sng" dirty="0" smtClean="0">
                <a:solidFill>
                  <a:srgbClr val="FFFF00"/>
                </a:solidFill>
              </a:rPr>
            </a:br>
            <a:r>
              <a:rPr lang="en-GB" b="1" u="sng" dirty="0">
                <a:solidFill>
                  <a:srgbClr val="FFFF00"/>
                </a:solidFill>
              </a:rPr>
              <a:t/>
            </a:r>
            <a:br>
              <a:rPr lang="en-GB" b="1" u="sng" dirty="0">
                <a:solidFill>
                  <a:srgbClr val="FFFF00"/>
                </a:solidFill>
              </a:rPr>
            </a:br>
            <a:r>
              <a:rPr lang="en-GB" b="1" u="sng" dirty="0" smtClean="0">
                <a:solidFill>
                  <a:srgbClr val="FFFF00"/>
                </a:solidFill>
              </a:rPr>
              <a:t/>
            </a:r>
            <a:br>
              <a:rPr lang="en-GB" b="1" u="sng" dirty="0" smtClean="0">
                <a:solidFill>
                  <a:srgbClr val="FFFF00"/>
                </a:solidFill>
              </a:rPr>
            </a:br>
            <a:r>
              <a:rPr lang="en-GB" b="1" u="sng" dirty="0">
                <a:solidFill>
                  <a:srgbClr val="FFFF00"/>
                </a:solidFill>
              </a:rPr>
              <a:t/>
            </a:r>
            <a:br>
              <a:rPr lang="en-GB" b="1" u="sng" dirty="0">
                <a:solidFill>
                  <a:srgbClr val="FFFF00"/>
                </a:solidFill>
              </a:rPr>
            </a:br>
            <a:r>
              <a:rPr lang="en-GB" b="1" u="sng" dirty="0" smtClean="0">
                <a:solidFill>
                  <a:srgbClr val="FFFF00"/>
                </a:solidFill>
              </a:rPr>
              <a:t>Enable </a:t>
            </a:r>
            <a:r>
              <a:rPr lang="en-GB" b="1" u="sng" dirty="0" smtClean="0">
                <a:solidFill>
                  <a:srgbClr val="FFFF00"/>
                </a:solidFill>
              </a:rPr>
              <a:t>Group </a:t>
            </a:r>
            <a:r>
              <a:rPr lang="en-GB" b="1" u="sng" dirty="0">
                <a:solidFill>
                  <a:srgbClr val="FFFF00"/>
                </a:solidFill>
              </a:rPr>
              <a:t>L</a:t>
            </a:r>
            <a:r>
              <a:rPr lang="en-GB" b="1" u="sng" dirty="0" smtClean="0">
                <a:solidFill>
                  <a:srgbClr val="FFFF00"/>
                </a:solidFill>
              </a:rPr>
              <a:t>earning – Manage Group </a:t>
            </a:r>
            <a:r>
              <a:rPr lang="en-GB" b="1" u="sng" dirty="0" smtClean="0">
                <a:solidFill>
                  <a:srgbClr val="FFFF00"/>
                </a:solidFill>
              </a:rPr>
              <a:t>Dynamics</a:t>
            </a:r>
            <a:br>
              <a:rPr lang="en-GB" b="1" u="sng" dirty="0" smtClean="0">
                <a:solidFill>
                  <a:srgbClr val="FFFF00"/>
                </a:solidFill>
              </a:rPr>
            </a:br>
            <a:r>
              <a:rPr lang="zh-CN" altLang="en-US" b="1" u="sng" dirty="0"/>
              <a:t>启用组学习 </a:t>
            </a:r>
            <a:r>
              <a:rPr lang="en-US" altLang="zh-CN" b="1" u="sng" dirty="0"/>
              <a:t>+ </a:t>
            </a:r>
            <a:r>
              <a:rPr lang="zh-CN" altLang="en-US" b="1" u="sng" dirty="0"/>
              <a:t>管理组动态</a:t>
            </a:r>
            <a:br>
              <a:rPr lang="zh-CN" altLang="en-US" b="1" u="sng" dirty="0"/>
            </a:br>
            <a:r>
              <a:rPr lang="zh-CN" altLang="en-US" b="1" u="sng" dirty="0">
                <a:solidFill>
                  <a:srgbClr val="FFFF00"/>
                </a:solidFill>
              </a:rPr>
              <a:t/>
            </a:r>
            <a:br>
              <a:rPr lang="zh-CN" altLang="en-US" b="1" u="sng" dirty="0">
                <a:solidFill>
                  <a:srgbClr val="FFFF00"/>
                </a:solidFill>
              </a:rPr>
            </a:br>
            <a:r>
              <a:rPr lang="en-GB" b="1" u="sng" dirty="0" smtClean="0">
                <a:solidFill>
                  <a:srgbClr val="FFFF00"/>
                </a:solidFill>
              </a:rPr>
              <a:t/>
            </a:r>
            <a:br>
              <a:rPr lang="en-GB" b="1" u="sng" dirty="0" smtClean="0">
                <a:solidFill>
                  <a:srgbClr val="FFFF00"/>
                </a:solidFill>
              </a:rPr>
            </a:br>
            <a:endParaRPr lang="en-GB" b="1" u="sng" dirty="0">
              <a:solidFill>
                <a:srgbClr val="FFFF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32856"/>
            <a:ext cx="8932100" cy="4658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694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1319</Words>
  <Application>Microsoft Office PowerPoint</Application>
  <PresentationFormat>On-screen Show (4:3)</PresentationFormat>
  <Paragraphs>124</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PowerPoint Presentation</vt:lpstr>
      <vt:lpstr>Coaching –Definition </vt:lpstr>
      <vt:lpstr>PowerPoint Presentation</vt:lpstr>
      <vt:lpstr>Enable Individual Learning through Coaching </vt:lpstr>
      <vt:lpstr>PowerPoint Presentation</vt:lpstr>
      <vt:lpstr>         Coach Individual Learners  How may this be achieved ?  指导个人学习者  如何做到这一点？       </vt:lpstr>
      <vt:lpstr>Assist Individual Learners to Apply their Learning</vt:lpstr>
      <vt:lpstr>PowerPoint Presentation</vt:lpstr>
      <vt:lpstr>    Enable Group Learning – Manage Group Dynamics 启用组学习 + 管理组动态   </vt:lpstr>
      <vt:lpstr>Bruce Tuckman </vt:lpstr>
      <vt:lpstr>Adjourning &amp; Mourning ??</vt:lpstr>
      <vt:lpstr>Manage Group Dynamics</vt:lpstr>
      <vt:lpstr>PowerPoint Presentation</vt:lpstr>
      <vt:lpstr>• Enable the group to work together</vt:lpstr>
      <vt:lpstr>PowerPoint Presentation</vt:lpstr>
      <vt:lpstr>  What is a group? 什么是群体？  </vt:lpstr>
      <vt:lpstr>PowerPoint Presentation</vt:lpstr>
      <vt:lpstr>PowerPoint Presentation</vt:lpstr>
      <vt:lpstr>PowerPoint Presentation</vt:lpstr>
      <vt:lpstr>PowerPoint Presentation</vt:lpstr>
      <vt:lpstr>PowerPoint Presentation</vt:lpstr>
      <vt:lpstr>Write down in your own words and from your own experience.  用你自己的话和你自己的经验写下来。   </vt:lpstr>
      <vt:lpstr>  Write down in your own words and from your own experience.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11</cp:revision>
  <dcterms:created xsi:type="dcterms:W3CDTF">2020-05-27T20:02:17Z</dcterms:created>
  <dcterms:modified xsi:type="dcterms:W3CDTF">2020-05-28T11:56:02Z</dcterms:modified>
</cp:coreProperties>
</file>