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81" r:id="rId3"/>
    <p:sldId id="256" r:id="rId4"/>
    <p:sldId id="296" r:id="rId5"/>
    <p:sldId id="311" r:id="rId6"/>
    <p:sldId id="258" r:id="rId7"/>
    <p:sldId id="259" r:id="rId8"/>
    <p:sldId id="270" r:id="rId9"/>
    <p:sldId id="274" r:id="rId10"/>
    <p:sldId id="312" r:id="rId11"/>
    <p:sldId id="282" r:id="rId12"/>
    <p:sldId id="283" r:id="rId14"/>
    <p:sldId id="284" r:id="rId15"/>
    <p:sldId id="313" r:id="rId16"/>
    <p:sldId id="286" r:id="rId17"/>
    <p:sldId id="287" r:id="rId18"/>
    <p:sldId id="288" r:id="rId19"/>
    <p:sldId id="289" r:id="rId20"/>
    <p:sldId id="272" r:id="rId21"/>
    <p:sldId id="273" r:id="rId22"/>
    <p:sldId id="297" r:id="rId2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00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614"/>
  </p:normalViewPr>
  <p:slideViewPr>
    <p:cSldViewPr showGuides="1"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0B561-3589-4E8A-ADEC-8B8B1CC9298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GB" altLang="en-US" dirty="0"/>
            </a:fld>
            <a:endParaRPr lang="en-GB" altLang="en-US" dirty="0"/>
          </a:p>
        </p:txBody>
      </p:sp>
      <p:sp>
        <p:nvSpPr>
          <p:cNvPr id="2253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GB" altLang="en-US" dirty="0"/>
            </a:fld>
            <a:endParaRPr lang="en-GB" altLang="en-US" dirty="0"/>
          </a:p>
        </p:txBody>
      </p:sp>
      <p:sp>
        <p:nvSpPr>
          <p:cNvPr id="2765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1" name="Freeform 3"/>
            <p:cNvSpPr/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057" name="Freeform 4"/>
            <p:cNvSpPr/>
            <p:nvPr/>
          </p:nvSpPr>
          <p:spPr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3" name="Date Placeholder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9798CB6-1C8E-4665-BD2D-5391186E78D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Title and Vertical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E5A3BC-BC6A-44EE-B61A-DE0CCC35001E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99CA9B6-BBB9-4A97-AF5C-EA4144850EE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9A8EE52-4660-4D41-973C-AAE43DED825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C3AA4D-69C4-4358-9135-10BEF890D8E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0A022C6-6507-49FA-ABFC-E76AB0265F4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B7BD37-A89E-49C6-AA80-F7D534FACB3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Title Only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808A26-7294-4EF6-B0AA-388DA26A47F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08813D-3521-40FB-87C6-9A90FF0B623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4F137-9295-4684-99A5-736AF79305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F1491-9F21-4ED0-A9DF-B07EB2DACA4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5539" name="Freeform 3"/>
            <p:cNvSpPr/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033" name="Freeform 4"/>
            <p:cNvSpPr/>
            <p:nvPr/>
          </p:nvSpPr>
          <p:spPr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8C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9D7C3A-16AE-49C1-A98B-34D3E855CA2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81300"/>
            <a:ext cx="82296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“To fail to plan, is to plan to fail.”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没有计划，就等于计划着失败。</a:t>
            </a:r>
            <a:b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</a:br>
            <a:b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</a:b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Alan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Lakein</a:t>
            </a:r>
            <a:b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</a:br>
            <a:b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</a:b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 </a:t>
            </a:r>
            <a:endParaRPr kumimoji="0" lang="en-GB" alt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GB" sz="36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课程计划</a:t>
            </a:r>
            <a:endParaRPr kumimoji="0" lang="zh-CN" altLang="en-GB" sz="36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66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PAR Model</a:t>
            </a:r>
            <a:endParaRPr kumimoji="0" lang="en-GB" altLang="en-US" sz="66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GB" sz="36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PAR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模型</a:t>
            </a:r>
            <a:endParaRPr kumimoji="0" lang="en-GB" altLang="en-US" sz="66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Present </a:t>
            </a:r>
            <a:r>
              <a:rPr kumimoji="0" lang="zh-CN" altLang="en-GB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介绍</a:t>
            </a:r>
            <a:endParaRPr kumimoji="0" lang="en-GB" altLang="en-US" sz="54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Apply </a:t>
            </a:r>
            <a:r>
              <a:rPr kumimoji="0" lang="zh-CN" altLang="en-GB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应用</a:t>
            </a:r>
            <a:endParaRPr kumimoji="0" lang="en-GB" altLang="en-US" sz="54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Review </a:t>
            </a:r>
            <a:r>
              <a:rPr kumimoji="0" lang="zh-CN" altLang="en-GB" sz="3600" b="1" i="0" u="none" strike="noStrike" kern="0" cap="none" spc="0" normalizeH="0" baseline="0" noProof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回顾</a:t>
            </a:r>
            <a:endParaRPr kumimoji="0" lang="zh-CN" altLang="en-GB" sz="3600" b="1" i="0" u="none" strike="noStrike" kern="0" cap="none" spc="0" normalizeH="0" baseline="0" noProof="0">
              <a:ln>
                <a:noFill/>
              </a:ln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GB" sz="40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课程计划</a:t>
            </a: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altLang="en-US" sz="4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63905" y="1600200"/>
            <a:ext cx="7923530" cy="51530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endParaRPr kumimoji="0" lang="en-GB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Designed for work in Colleges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为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学院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工作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而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设计</a:t>
            </a:r>
            <a:endParaRPr kumimoji="0" lang="en-GB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Directed towards vocational work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针对职业工作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Purpose - to assist lesson planning &amp; make lessons active, enjoyable, and effective</a:t>
            </a:r>
            <a:endParaRPr kumimoji="0" lang="en-GB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目的-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帮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助课程计划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并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使课程积极、愉快和有效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It represents only one type of lesson structure 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它只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代表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一种课程结构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l"/>
              <a:defRPr/>
            </a:pP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GB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课程计划</a:t>
            </a: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altLang="en-US" sz="4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74040" y="1943100"/>
            <a:ext cx="7950835" cy="4419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PAR Model Summary </a:t>
            </a:r>
            <a:r>
              <a:rPr kumimoji="0" lang="en-US" altLang="en-GB" sz="36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PAR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模型总结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PRESENT</a:t>
            </a: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cs typeface="+mn-cs"/>
              </a:rPr>
              <a:t>介绍</a:t>
            </a:r>
            <a:endParaRPr kumimoji="0" lang="en-GB" altLang="en-US" sz="36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New material 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新材料</a:t>
            </a:r>
            <a:endParaRPr kumimoji="0" lang="en-GB" altLang="en-US" sz="3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APPLY </a:t>
            </a:r>
            <a:r>
              <a:rPr kumimoji="0" lang="zh-CN" altLang="en-GB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应用</a:t>
            </a:r>
            <a:endParaRPr kumimoji="0" lang="en-GB" altLang="en-US" sz="24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This new learning (student activity) 这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项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新的学习(学生活动)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REVIEW </a:t>
            </a:r>
            <a:r>
              <a:rPr kumimoji="0" lang="zh-CN" altLang="en-GB" sz="3600" b="1" i="0" u="none" strike="noStrike" kern="0" cap="none" spc="0" normalizeH="0" baseline="0" noProof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回顾</a:t>
            </a:r>
            <a:endParaRPr kumimoji="0" lang="en-GB" altLang="en-US" sz="3600" b="1" i="0" u="none" strike="noStrike" kern="0" cap="none" spc="0" normalizeH="0" baseline="0" noProof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skills learned this session 这节课学到的技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能</a:t>
            </a:r>
            <a:endParaRPr kumimoji="0" lang="zh-CN" altLang="en-GB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GB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课程计划</a:t>
            </a:r>
            <a:endParaRPr kumimoji="0" lang="zh-CN" altLang="en-GB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65200" y="1905000"/>
            <a:ext cx="7721600" cy="41719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SUMMARY </a:t>
            </a:r>
            <a:r>
              <a:rPr kumimoji="0" lang="zh-CN" altLang="en-GB" sz="36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总结</a:t>
            </a:r>
            <a:endParaRPr kumimoji="0" lang="en-GB" altLang="en-US" sz="36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Key points from the previous session: 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上节课的要点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Question and Answer 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问题与回答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Groupwork 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小组工作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Boardwork 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黑板工作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Overhead Transparencies 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投影片</a:t>
            </a:r>
            <a:endParaRPr kumimoji="0" lang="zh-CN" altLang="en-GB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GB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课程计划</a:t>
            </a:r>
            <a:endParaRPr kumimoji="0" lang="zh-CN" altLang="en-GB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752475" y="1562100"/>
            <a:ext cx="8077200" cy="51149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PRESENT 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(Knowledge, theories, skills etc)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zh-CN" altLang="en-GB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介绍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（知识，理论，技能等）</a:t>
            </a:r>
            <a:endParaRPr kumimoji="0" lang="en-GB" altLang="en-US" sz="36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State </a:t>
            </a: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objectives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and topic </a:t>
            </a: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relevance / importance </a:t>
            </a:r>
            <a:r>
              <a:rPr kumimoji="0" lang="en-GB" alt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陈述目标和主题的相关性/重要性</a:t>
            </a:r>
            <a:endParaRPr kumimoji="0" lang="en-GB" altLang="en-US" sz="2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Describe </a:t>
            </a: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theory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with good / bad examples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用好的/坏的例子来描述理论</a:t>
            </a:r>
            <a:endParaRPr kumimoji="0" lang="en-GB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Demonstrate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skills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展示技能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Emphasise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key points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强调重点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Question and answer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问题与回答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Up to 20 mins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最多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20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分钟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GB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课程计划</a:t>
            </a:r>
            <a:endParaRPr kumimoji="0" lang="zh-CN" altLang="en-GB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46863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APPLY  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(Student Activity) </a:t>
            </a:r>
            <a:r>
              <a:rPr kumimoji="0" lang="zh-CN" altLang="en-GB" sz="28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应用</a:t>
            </a:r>
            <a:r>
              <a:rPr kumimoji="0" lang="zh-CN" altLang="en-GB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（学生活动）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Give students a task requiring them to apply the theory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给学生一项任务，要求他们应用理论</a:t>
            </a:r>
            <a:endParaRPr kumimoji="0" lang="en-GB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Keep tasks clear, in writing, both mastery and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使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任务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清晰，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写下来，既要掌握，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developmental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又要发展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Tasks could be based on - work experience, a scenario,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任务可以基于-工作经验，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一个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场景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 case study, a vocational example, a set exercise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一个案例研究，一个职业例子，一个既定的练习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Work monitored by teacher 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老师监督的工作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GB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课程计划</a:t>
            </a:r>
            <a:endParaRPr kumimoji="0" lang="zh-CN" altLang="en-GB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65200" y="1905000"/>
            <a:ext cx="7721600" cy="41719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REVIEW 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(What have we learned?)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kumimoji="0" lang="zh-CN" altLang="en-GB" sz="2400" b="1" i="0" u="none" strike="noStrike" kern="0" cap="none" spc="0" normalizeH="0" baseline="0" noProof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回顾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(我们学到了什么?)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Debrief the student activity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汇报学生活动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Summary of key points in the lesson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本课重点的总结</a:t>
            </a:r>
            <a:endParaRPr kumimoji="0" lang="en-GB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Question and Answer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问题与回答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Groupwork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小组工作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Boardwork 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Overhead Transparencies</a:t>
            </a:r>
            <a:endParaRPr kumimoji="0" lang="en-GB" altLang="en-US" sz="2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Up to 20 mins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最多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20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分钟</a:t>
            </a: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5438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GB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课程计划</a:t>
            </a:r>
            <a:endParaRPr kumimoji="0" lang="zh-CN" altLang="en-GB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5035" cy="488569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6600" b="1" i="0" u="none" strike="noStrike" kern="0" cap="none" spc="0" normalizeH="0" baseline="0" noProof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PAR Model </a:t>
            </a:r>
            <a:endParaRPr kumimoji="0" lang="en-GB" altLang="en-US" sz="6600" b="1" i="0" u="none" strike="noStrike" kern="0" cap="none" spc="0" normalizeH="0" baseline="0" noProof="0">
              <a:ln>
                <a:noFill/>
              </a:ln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GB" sz="3600" b="1" i="0" u="none" strike="noStrike" kern="0" cap="none" spc="0" normalizeH="0" baseline="0" noProof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PAR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模型</a:t>
            </a:r>
            <a:endParaRPr kumimoji="0" lang="en-GB" altLang="en-US" sz="4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Present</a:t>
            </a:r>
            <a:r>
              <a:rPr kumimoji="0" lang="en-GB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kumimoji="0" lang="zh-CN" altLang="en-GB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介绍</a:t>
            </a:r>
            <a:endParaRPr kumimoji="0" lang="en-GB" altLang="en-US" sz="54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				</a:t>
            </a:r>
            <a:r>
              <a:rPr kumimoji="0" lang="en-GB" altLang="en-US" sz="44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Apply</a:t>
            </a:r>
            <a:r>
              <a:rPr kumimoji="0" lang="en-GB" altLang="en-US" sz="54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kumimoji="0" lang="zh-CN" altLang="en-GB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应用</a:t>
            </a:r>
            <a:endParaRPr kumimoji="0" lang="en-GB" altLang="en-US" sz="54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							</a:t>
            </a:r>
            <a:r>
              <a:rPr kumimoji="0" lang="en-GB" altLang="en-US" sz="4400" b="1" i="0" u="none" strike="noStrike" kern="0" cap="none" spc="0" normalizeH="0" baseline="0" noProof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Review </a:t>
            </a:r>
            <a:r>
              <a:rPr kumimoji="0" lang="zh-CN" altLang="en-GB" sz="2800" b="1" i="0" u="none" strike="noStrike" kern="0" cap="none" spc="0" normalizeH="0" baseline="0" noProof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回顾</a:t>
            </a:r>
            <a:r>
              <a:rPr kumimoji="0" lang="en-GB" altLang="en-US" sz="5400" b="1" i="0" u="none" strike="noStrike" kern="0" cap="none" spc="0" normalizeH="0" baseline="0" noProof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                       </a:t>
            </a:r>
            <a:endParaRPr kumimoji="0" lang="zh-CN" altLang="en-GB" sz="3600" b="1" i="0" u="none" strike="noStrike" kern="0" cap="none" spc="0" normalizeH="0" baseline="0" noProof="0">
              <a:ln>
                <a:noFill/>
              </a:ln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700" name="AutoShape 5"/>
          <p:cNvSpPr/>
          <p:nvPr/>
        </p:nvSpPr>
        <p:spPr>
          <a:xfrm>
            <a:off x="2105025" y="4270375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endParaRPr lang="en-US" altLang="en-US" sz="1800" dirty="0"/>
          </a:p>
        </p:txBody>
      </p:sp>
      <p:sp>
        <p:nvSpPr>
          <p:cNvPr id="29701" name="AutoShape 6"/>
          <p:cNvSpPr/>
          <p:nvPr/>
        </p:nvSpPr>
        <p:spPr>
          <a:xfrm>
            <a:off x="4895850" y="5240338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5843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6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Structure and the PAR model</a:t>
            </a:r>
            <a:r>
              <a:rPr kumimoji="0" lang="en-GB" altLang="en-US" sz="40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GB" altLang="en-US" sz="40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en-US" sz="40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课程结构与PAR模式</a:t>
            </a:r>
            <a:br>
              <a:rPr kumimoji="0" lang="en-GB" altLang="en-US" sz="40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Geoff Petty</a:t>
            </a:r>
            <a:endParaRPr kumimoji="0" lang="en-GB" altLang="en-US" sz="4000" b="0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68630" y="2637155"/>
            <a:ext cx="8229600" cy="398081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Present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 maximum lesson time allocated 35%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cs typeface="+mn-cs"/>
              </a:rPr>
              <a:t>介绍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--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最大课时分配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为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35%</a:t>
            </a: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learners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goals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are explained,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objectives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are given,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new material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presented,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skills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demonstrated, learning is checked in progress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解释学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员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的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目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的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，给出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目标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，介绍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新材料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，展示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技能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，检查学习进度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29600" cy="8382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</a:t>
            </a: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resent, </a:t>
            </a: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A</a:t>
            </a: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pply, </a:t>
            </a: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R</a:t>
            </a: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eview </a:t>
            </a:r>
            <a:r>
              <a:rPr kumimoji="0" lang="zh-CN" altLang="en-GB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介绍，应用与回顾</a:t>
            </a:r>
            <a:endParaRPr kumimoji="0" lang="zh-CN" altLang="en-GB" sz="32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8250"/>
            <a:ext cx="8229600" cy="53149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Apply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 minimum 60% </a:t>
            </a:r>
            <a:r>
              <a:rPr kumimoji="0" lang="en-GB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cs typeface="+mn-cs"/>
              </a:rPr>
              <a:t>应用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至少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60%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Students are given tasks to apply the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knowledge, theories, skills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etc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that have just been presented. Teachers checks: attention, behaviour, work in progress identifying who needs help, praise and encouragement given.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给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学生分配任务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去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应用刚刚介绍的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知识、理论、技能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等。教师检查: 注意力，行为，工作进展，确定谁需要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给予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帮助，表扬和鼓励。                                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                           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Review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 minimum 5% </a:t>
            </a:r>
            <a:r>
              <a:rPr kumimoji="0" lang="en-GB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cs typeface="+mn-cs"/>
              </a:rPr>
              <a:t>回顾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至少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5%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was to be learnt is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summarised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and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clarified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with emphasis on the key points. Especially useful at the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start and finish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of topics and lessons.  将要学习的内容加以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总结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和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澄清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强调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重点。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在</a:t>
            </a:r>
            <a:r>
              <a:rPr lang="en-GB" altLang="en-US" sz="2000" noProof="0" dirty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主题和课程</a:t>
            </a:r>
            <a:r>
              <a:rPr lang="en-GB" altLang="en-US" sz="2000" noProof="0" dirty="0">
                <a:ln>
                  <a:noFill/>
                </a:ln>
                <a:solidFill>
                  <a:schemeClr val="hlink"/>
                </a:solidFill>
                <a:uLnTx/>
                <a:uFillTx/>
                <a:latin typeface="Comic Sans MS" panose="030F0702030302020204" pitchFamily="66" charset="0"/>
                <a:sym typeface="+mn-ea"/>
              </a:rPr>
              <a:t>开始和结束</a:t>
            </a:r>
            <a:r>
              <a:rPr lang="en-GB" altLang="en-US" sz="2000" noProof="0" dirty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时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特别有用。</a:t>
            </a:r>
            <a:endParaRPr kumimoji="0" lang="en-GB" altLang="en-US" sz="2000" b="0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kumimoji="0" lang="en-GB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565400"/>
            <a:ext cx="7704138" cy="2663825"/>
          </a:xfrm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0113" y="2205038"/>
            <a:ext cx="7704138" cy="2738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GB" sz="2800" kern="1200" cap="none" spc="0" normalizeH="0" baseline="0" noProof="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+mn-ea"/>
                <a:cs typeface="+mn-cs"/>
              </a:rPr>
              <a:t>Geoff Petty says “ Lesson planning is an art not a science” </a:t>
            </a:r>
            <a:endParaRPr kumimoji="0" lang="en-GB" sz="2800" kern="1200" cap="none" spc="0" normalizeH="0" baseline="0" noProof="0" dirty="0">
              <a:solidFill>
                <a:schemeClr val="tx1">
                  <a:lumMod val="95000"/>
                </a:schemeClr>
              </a:solidFill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GB" sz="2400" kern="1200" cap="none" spc="0" normalizeH="0" baseline="0" noProof="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+mn-ea"/>
                <a:cs typeface="+mn-cs"/>
              </a:rPr>
              <a:t>杰夫·佩蒂说，课程计划是一门艺术，而不是科学</a:t>
            </a:r>
            <a:endParaRPr kumimoji="0" lang="en-GB" sz="2400" kern="1200" cap="none" spc="0" normalizeH="0" baseline="0" noProof="0" dirty="0">
              <a:solidFill>
                <a:schemeClr val="tx1">
                  <a:lumMod val="95000"/>
                </a:schemeClr>
              </a:solidFill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GB" sz="2800" kern="1200" cap="none" spc="0" normalizeH="0" baseline="0" noProof="0" dirty="0">
              <a:solidFill>
                <a:schemeClr val="tx1">
                  <a:lumMod val="95000"/>
                </a:schemeClr>
              </a:solidFill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GB" sz="2800" kern="1200" cap="none" spc="0" normalizeH="0" baseline="0" noProof="0" dirty="0">
              <a:solidFill>
                <a:schemeClr val="tx1">
                  <a:lumMod val="95000"/>
                </a:schemeClr>
              </a:solidFill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GB" kern="1200" cap="none" spc="0" normalizeH="0" baseline="0" noProof="0" dirty="0"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GB" kern="1200" cap="none" spc="0" normalizeH="0" baseline="0" noProof="0" dirty="0"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277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549275"/>
            <a:ext cx="6805612" cy="5794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11188" y="237173"/>
            <a:ext cx="7921625" cy="735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planned to achieve the objectives.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计划</a:t>
            </a:r>
            <a:r>
              <a:rPr kumimoji="0" lang="zh-CN" alt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去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实现目标。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purpose of the lesson should be clear to students.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学生应该清楚这一课的目的。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practice of skills and abilities should be as realistic as possible.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技能和能力的实践应该尽可能现实。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logically structured. </a:t>
            </a:r>
            <a:r>
              <a:rPr kumimoji="0" lang="zh-CN" alt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有逻辑结构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variety of student activities and teaching methods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丰富的学生活动和教学方法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students should be active not passive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 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学生应该主动而不是被动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689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What does a scheme of work look like ?</a:t>
            </a:r>
            <a:endParaRPr kumimoji="0" lang="en-GB" altLang="en-US" sz="32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工作计划是什么样子的</a:t>
            </a:r>
            <a:r>
              <a:rPr kumimoji="0" lang="zh-CN" altLang="en-GB" sz="32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？</a:t>
            </a:r>
            <a:endParaRPr kumimoji="0" lang="en-GB" altLang="en-US" sz="32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Do you have a scheme of work ? 你有工作计划吗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？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defRPr/>
            </a:pP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Look at the college format for a scheme of work ? (on Moodle Module 1) 看看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学院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的工作计划格式? (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在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Moodle 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模块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1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上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)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defRPr/>
            </a:pP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</a:rPr>
              <a:t>You will need to put the ‘bit’ of the Scheme of Work (SoW) in the appendix of your assignment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你需要把工作计划(SoW)</a:t>
            </a:r>
            <a:r>
              <a:rPr kumimoji="0" lang="en-US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“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部分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”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放在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你的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作业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</a:rPr>
              <a:t>附件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中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0955"/>
            <a:ext cx="8229600" cy="404241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you may wish to start with a statement of purpose / methods, followed by…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你可能希望以目的/方法的陈述开始，然后</a:t>
            </a:r>
            <a:r>
              <a:rPr kumimoji="0" lang="en-US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...</a:t>
            </a:r>
            <a:endParaRPr kumimoji="0" lang="en-GB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session / week / content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节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/周/内容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outcomes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学习成果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teaching &amp; learning activities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教学活动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assessment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评估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resources, health &amp; safety / risk assessments 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资源,健康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与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安全/风险评估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essential skills, minimum core / core curriculum/ key skills.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基本技能，基本核心课程/关键技能。</a:t>
            </a:r>
            <a:endParaRPr kumimoji="0" lang="en-GB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82763"/>
          </a:xfrm>
        </p:spPr>
        <p:txBody>
          <a:bodyPr vert="horz" wrap="square" lIns="91440" tIns="45720" rIns="91440" bIns="45720" numCol="1" anchor="ctr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A scheme of work 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工作计划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b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The sequence in which topics are to be taught</a:t>
            </a:r>
            <a:r>
              <a:rPr kumimoji="0" lang="en-GB" altLang="en-US" sz="3600" b="0" i="1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GB" altLang="en-US" sz="2000" i="1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mic Sans MS" panose="030F0702030302020204" pitchFamily="66" charset="0"/>
                <a:sym typeface="+mn-ea"/>
              </a:rPr>
              <a:t>讲授</a:t>
            </a:r>
            <a:r>
              <a:rPr kumimoji="0" lang="zh-CN" altLang="en-GB" sz="20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主题</a:t>
            </a:r>
            <a: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的顺序</a:t>
            </a:r>
            <a:b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					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Reece and Walker</a:t>
            </a:r>
            <a: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         </a:t>
            </a:r>
            <a:r>
              <a:rPr kumimoji="0" lang="en-GB" altLang="en-US" sz="2000" b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cs typeface="+mj-cs"/>
              </a:rPr>
              <a:t>李斯与沃克</a:t>
            </a:r>
            <a:endParaRPr kumimoji="0" lang="en-GB" altLang="en-US" sz="2000" b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cs typeface="+mj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72878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Aims </a:t>
            </a:r>
            <a:r>
              <a:rPr kumimoji="0" lang="zh-CN" altLang="en-GB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目的</a:t>
            </a:r>
            <a:b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“Aims or educational goals are clear and concise statements that describe what the teacher hopes to achieve”</a:t>
            </a:r>
            <a:r>
              <a:rPr kumimoji="0" lang="en-GB" altLang="en-US" sz="2400" b="0" i="1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</a:t>
            </a:r>
            <a:r>
              <a:rPr kumimoji="0" lang="en-US" altLang="en-GB" sz="24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“</a:t>
            </a:r>
            <a: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目</a:t>
            </a:r>
            <a:r>
              <a:rPr kumimoji="0" lang="zh-CN" altLang="en-GB" sz="20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的</a:t>
            </a:r>
            <a:r>
              <a:rPr kumimoji="0" lang="en-GB" altLang="en-US" sz="20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或教育目标是明确和简明的陈述，描述了教师希望达到的目标</a:t>
            </a:r>
            <a:r>
              <a:rPr kumimoji="0" lang="en-GB" altLang="en-US" sz="2400" b="0" i="1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	</a:t>
            </a:r>
            <a:r>
              <a:rPr kumimoji="0" lang="en-US" altLang="en-GB" sz="24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”</a:t>
            </a:r>
            <a:r>
              <a:rPr kumimoji="0" lang="en-GB" altLang="en-US" sz="2400" b="0" i="1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		   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Geoff Petty</a:t>
            </a:r>
            <a:r>
              <a:rPr kumimoji="0" lang="en-GB" altLang="en-US" sz="24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605" y="2560320"/>
            <a:ext cx="8229600" cy="391731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examination syllabus or by the awarding body 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 考试大纲或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来自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授予机构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compass directions   指</a:t>
            </a:r>
            <a:r>
              <a:rPr kumimoji="0" lang="zh-CN" altLang="en-GB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引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方向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may point you in the right direction, but they don't tell you how to get there.可能会给你指出正确的方向，但不会告诉你如何到达那里。</a:t>
            </a: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5716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Objectives </a:t>
            </a:r>
            <a:r>
              <a:rPr kumimoji="0" lang="zh-CN" altLang="en-GB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目标</a:t>
            </a:r>
            <a:b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“</a:t>
            </a:r>
            <a:r>
              <a:rPr kumimoji="0" lang="en-GB" altLang="en-US" sz="24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These are what the teacher intends students to learn and how they will do it”.</a:t>
            </a:r>
            <a:br>
              <a:rPr kumimoji="0" lang="en-GB" altLang="en-US" sz="24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US" altLang="en-GB" sz="24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“</a:t>
            </a:r>
            <a:r>
              <a:rPr kumimoji="0" lang="en-GB" altLang="en-US" sz="24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这些是老师想让学生学习的内容以及他们将如何去做。</a:t>
            </a:r>
            <a:r>
              <a:rPr kumimoji="0" lang="en-US" altLang="en-GB" sz="24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”</a:t>
            </a:r>
            <a:endParaRPr kumimoji="0" lang="en-US" altLang="en-GB" sz="2400" b="0" i="1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11505" y="2565400"/>
            <a:ext cx="8229600" cy="391731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By the end of the lesson students will: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这节课结束时，学生们将会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：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know that</a:t>
            </a: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 knowledge: factual information, e.g. names, places, symbols, formulae, events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altLang="en-US" sz="20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了解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...知识:事实信息，例如名称、地点、符号、公式、事件</a:t>
            </a:r>
            <a:endParaRPr kumimoji="0" lang="en-GB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develop / be able to</a:t>
            </a: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 skills: using knowledge, applying techniques, analysing information, etc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altLang="en-US" sz="20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发展/具备...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技能:运用知识，</a:t>
            </a:r>
            <a:r>
              <a:rPr kumimoji="0" lang="zh-CN" altLang="en-GB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使</a:t>
            </a:r>
            <a:r>
              <a:rPr kumimoji="0" lang="en-GB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用技术，分析信息等</a:t>
            </a:r>
            <a:endParaRPr kumimoji="0" lang="en-GB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94138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Objectives continued </a:t>
            </a:r>
            <a:r>
              <a:rPr kumimoji="0" lang="zh-CN" altLang="en-GB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目标（续）</a:t>
            </a:r>
            <a:br>
              <a:rPr kumimoji="0" lang="en-GB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endParaRPr kumimoji="0" lang="en-GB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50403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understand how / why 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understanding: concepts, reasons, effects, principles, processes, etc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</a:t>
            </a:r>
            <a:r>
              <a:rPr kumimoji="0" lang="en-GB" altLang="en-US" sz="20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cs typeface="+mn-cs"/>
              </a:rPr>
              <a:t>知道如何/为什么...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理解：概念，原因，效果，原理，过程等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develop / be aware of</a:t>
            </a:r>
            <a:r>
              <a:rPr kumimoji="0" lang="en-GB" alt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 attitudes and values: empathy, caring, sensitivity towards social issues, feelings, moral issues, etc.</a:t>
            </a:r>
            <a:endParaRPr kumimoji="0" lang="en-GB" alt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altLang="en-US" sz="20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发展/意识到</a:t>
            </a:r>
            <a:r>
              <a:rPr lang="en-GB" altLang="en-US" sz="2800" noProof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…</a:t>
            </a:r>
            <a:r>
              <a:rPr lang="en-GB" altLang="en-US" sz="2000" noProof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态度和价值观: 同理心，关心，对社会问题的敏感性，</a:t>
            </a:r>
            <a:endParaRPr lang="en-GB" altLang="en-US" sz="2000" noProof="0">
              <a:ln>
                <a:noFill/>
              </a:ln>
              <a:uLnTx/>
              <a:uFillTx/>
              <a:latin typeface="Comic Sans MS" panose="030F0702030302020204" pitchFamily="66" charset="0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GB" altLang="en-US" sz="2000" noProof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    感情，道德问题等。</a:t>
            </a:r>
            <a:endParaRPr lang="en-GB" altLang="en-US" sz="2800" noProof="0">
              <a:ln>
                <a:noFill/>
              </a:ln>
              <a:uLnTx/>
              <a:uFillTx/>
              <a:latin typeface="Comic Sans MS" panose="030F0702030302020204" pitchFamily="66" charset="0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84" name="Line 4"/>
          <p:cNvSpPr/>
          <p:nvPr/>
        </p:nvSpPr>
        <p:spPr>
          <a:xfrm flipV="1">
            <a:off x="1042988" y="1700213"/>
            <a:ext cx="1871662" cy="287337"/>
          </a:xfrm>
          <a:prstGeom prst="line">
            <a:avLst/>
          </a:prstGeom>
          <a:ln w="635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5" name="Line 5"/>
          <p:cNvSpPr/>
          <p:nvPr/>
        </p:nvSpPr>
        <p:spPr>
          <a:xfrm flipV="1">
            <a:off x="5292725" y="1700213"/>
            <a:ext cx="2447925" cy="288925"/>
          </a:xfrm>
          <a:prstGeom prst="line">
            <a:avLst/>
          </a:prstGeom>
          <a:ln w="635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cxnSp>
        <p:nvCxnSpPr>
          <p:cNvPr id="2" name="直接连接符 1"/>
          <p:cNvCxnSpPr/>
          <p:nvPr/>
        </p:nvCxnSpPr>
        <p:spPr>
          <a:xfrm flipV="1">
            <a:off x="943610" y="3069590"/>
            <a:ext cx="675640" cy="316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3258185" y="3141345"/>
            <a:ext cx="593725" cy="2254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479425"/>
            <a:ext cx="8229600" cy="4349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So how will you get there?</a:t>
            </a:r>
            <a:br>
              <a:rPr kumimoji="0" lang="en-GB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那么你要怎么做到呢</a:t>
            </a:r>
            <a:r>
              <a:rPr kumimoji="0" lang="zh-CN" alt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？</a:t>
            </a:r>
            <a:br>
              <a:rPr kumimoji="0" lang="en-GB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endParaRPr kumimoji="0" lang="en-GB" altLang="en-US" sz="3200" b="0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9688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Produced a lesson plan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制定</a:t>
            </a:r>
            <a:r>
              <a:rPr kumimoji="0" lang="zh-CN" altLang="en-GB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一个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教案</a:t>
            </a:r>
            <a:endParaRPr kumimoji="0" lang="en-GB" alt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Produced learning materials </a:t>
            </a:r>
            <a:r>
              <a:rPr kumimoji="0" lang="zh-CN" altLang="en-GB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制作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学习资料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Delivered a 15 minute micro-teaching session to your peers/tutors.</a:t>
            </a:r>
            <a:r>
              <a:rPr kumimoji="0" lang="en-GB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向你的同</a:t>
            </a:r>
            <a:r>
              <a:rPr kumimoji="0" lang="zh-CN" altLang="en-GB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伴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/导师进行15分钟的微教学。</a:t>
            </a:r>
            <a:endParaRPr kumimoji="0" lang="en-GB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en-GB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3600" b="0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                                                      						</a:t>
            </a:r>
            <a:endParaRPr kumimoji="0" lang="en-GB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904875"/>
            <a:ext cx="240792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howcard Gothic" panose="04020904020102020604" pitchFamily="82" charset="0"/>
                <a:ea typeface="+mn-ea"/>
                <a:cs typeface="+mn-cs"/>
              </a:rPr>
              <a:t>By FRIDAY: </a:t>
            </a:r>
            <a:r>
              <a:rPr kumimoji="0" lang="zh-CN" alt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howcard Gothic" panose="04020904020102020604" pitchFamily="82" charset="0"/>
                <a:ea typeface="宋体" panose="02010600030101010101" pitchFamily="2" charset="-122"/>
                <a:cs typeface="+mn-cs"/>
              </a:rPr>
              <a:t>到周五：</a:t>
            </a:r>
            <a:endParaRPr kumimoji="0" lang="zh-CN" altLang="en-GB" sz="1800" b="0" i="0" u="none" strike="noStrike" kern="1200" cap="none" spc="0" normalizeH="0" baseline="0" noProof="0" dirty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howcard Gothic" panose="04020904020102020604" pitchFamily="82" charset="0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POINTS" val="1"/>
  <p:tag name="TIME" val="15"/>
  <p:tag name="QUESTION" val="1"/>
  <p:tag name="TYPE" val="0"/>
</p:tagLst>
</file>

<file path=ppt/tags/tag2.xml><?xml version="1.0" encoding="utf-8"?>
<p:tagLst xmlns:p="http://schemas.openxmlformats.org/presentationml/2006/main">
  <p:tag name="POINTS" val="1"/>
  <p:tag name="TIME" val="15"/>
  <p:tag name="QUESTION" val="1"/>
  <p:tag name="TYPE" val="0"/>
</p:tagLst>
</file>

<file path=ppt/tags/tag3.xml><?xml version="1.0" encoding="utf-8"?>
<p:tagLst xmlns:p="http://schemas.openxmlformats.org/presentationml/2006/main">
  <p:tag name="POINTS" val="1"/>
  <p:tag name="TIME" val="15"/>
  <p:tag name="QUESTION" val="1"/>
  <p:tag name="TYPE" val="0"/>
</p:tagLst>
</file>

<file path=ppt/tags/tag4.xml><?xml version="1.0" encoding="utf-8"?>
<p:tagLst xmlns:p="http://schemas.openxmlformats.org/presentationml/2006/main">
  <p:tag name="TYPE" val="0"/>
  <p:tag name="POINTS" val="1"/>
  <p:tag name="TIME" val="15"/>
  <p:tag name="QUESTION" val="1"/>
</p:tagLst>
</file>

<file path=ppt/tags/tag5.xml><?xml version="1.0" encoding="utf-8"?>
<p:tagLst xmlns:p="http://schemas.openxmlformats.org/presentationml/2006/main">
  <p:tag name="TYPE" val="0"/>
  <p:tag name="POINTS" val="1"/>
  <p:tag name="TIME" val="15"/>
  <p:tag name="QUESTION" val="1"/>
</p:tagLst>
</file>

<file path=ppt/tags/tag6.xml><?xml version="1.0" encoding="utf-8"?>
<p:tagLst xmlns:p="http://schemas.openxmlformats.org/presentationml/2006/main">
  <p:tag name="TIME" val="15"/>
</p:tagLst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0</TotalTime>
  <Words>5233</Words>
  <Application>WPS 演示</Application>
  <PresentationFormat>On-screen Show (4:3)</PresentationFormat>
  <Paragraphs>187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Arial</vt:lpstr>
      <vt:lpstr>宋体</vt:lpstr>
      <vt:lpstr>Wingdings</vt:lpstr>
      <vt:lpstr>Tahoma</vt:lpstr>
      <vt:lpstr>Berlin Sans FB</vt:lpstr>
      <vt:lpstr>Comic Sans MS</vt:lpstr>
      <vt:lpstr>Bradley Hand ITC</vt:lpstr>
      <vt:lpstr>Gill Sans MT</vt:lpstr>
      <vt:lpstr>Monotype Sorts</vt:lpstr>
      <vt:lpstr>微软雅黑</vt:lpstr>
      <vt:lpstr>Arial Unicode MS</vt:lpstr>
      <vt:lpstr>Calibri</vt:lpstr>
      <vt:lpstr>Wingdings</vt:lpstr>
      <vt:lpstr>Showcard Gothic</vt:lpstr>
      <vt:lpstr>Slit</vt:lpstr>
      <vt:lpstr>“To fail to plan, is to plan to fail.”没有计划，就等于计划着失败。  Alan Lakein   </vt:lpstr>
      <vt:lpstr>PowerPoint 演示文稿</vt:lpstr>
      <vt:lpstr>PowerPoint 演示文稿</vt:lpstr>
      <vt:lpstr>PowerPoint 演示文稿</vt:lpstr>
      <vt:lpstr>A scheme of work  The sequence in which topics are to be taught  					Reece and Walker </vt:lpstr>
      <vt:lpstr>Aims 目的 “Aims or educational goals are clear and concise statements that describe what the teacher hopes to achieve”  “目的或教育目标是明确和简明的陈述，描述了教师希望达到的目标	”		    Geoff Petty </vt:lpstr>
      <vt:lpstr>Objectives 目标  “These are what the teacher intends students to learn and how they will do it”. “这些是老师想让学生学习的内容以及他们将如何去做。”</vt:lpstr>
      <vt:lpstr>Objectives continued 目标（续） </vt:lpstr>
      <vt:lpstr>So how will you get there? </vt:lpstr>
      <vt:lpstr>Lesson Planning 课程计划</vt:lpstr>
      <vt:lpstr>Lesson Planning 课程计划 </vt:lpstr>
      <vt:lpstr>Lesson Planning 课程计划 </vt:lpstr>
      <vt:lpstr>Lesson Planning</vt:lpstr>
      <vt:lpstr>Lesson Planning 课程计划</vt:lpstr>
      <vt:lpstr>Lesson Planning 课程计划</vt:lpstr>
      <vt:lpstr>Lesson Planning 课程计划</vt:lpstr>
      <vt:lpstr>Lesson Planning 课程计划</vt:lpstr>
      <vt:lpstr>Lesson Structure and the PAR model  课程结构与PAR模式 Geoff Petty</vt:lpstr>
      <vt:lpstr>Present, Apply, Review 介绍，应用与回顾</vt:lpstr>
      <vt:lpstr>PowerPoint 演示文稿</vt:lpstr>
    </vt:vector>
  </TitlesOfParts>
  <Company>Cornwall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 Processes of Teaching and Learning</dc:title>
  <dc:creator>Cornwall College</dc:creator>
  <cp:lastModifiedBy>Lucky Y</cp:lastModifiedBy>
  <cp:revision>88</cp:revision>
  <dcterms:created xsi:type="dcterms:W3CDTF">2007-09-29T11:33:00Z</dcterms:created>
  <dcterms:modified xsi:type="dcterms:W3CDTF">2021-01-06T02:40:40Z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