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18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7377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8688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8688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CC5628-81EF-4EC1-879A-EFDD2CD3D51C}" type="datetimeFigureOut">
              <a:rPr lang="en-GB" smtClean="0"/>
              <a:t>13/11/2012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249149"/>
            <a:ext cx="2971800" cy="48688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9249149"/>
            <a:ext cx="2971800" cy="48688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2A369D-F259-4849-BEE4-6B8707B62C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78298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3AF60-1199-4A40-9248-CB9D6E2908B9}" type="datetimeFigureOut">
              <a:rPr lang="en-GB" smtClean="0"/>
              <a:pPr/>
              <a:t>13/11/2012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06FFB703-10E3-4716-8E7E-DF87484581E5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3AF60-1199-4A40-9248-CB9D6E2908B9}" type="datetimeFigureOut">
              <a:rPr lang="en-GB" smtClean="0"/>
              <a:pPr/>
              <a:t>13/11/2012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FB703-10E3-4716-8E7E-DF87484581E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3AF60-1199-4A40-9248-CB9D6E2908B9}" type="datetimeFigureOut">
              <a:rPr lang="en-GB" smtClean="0"/>
              <a:pPr/>
              <a:t>13/11/2012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FB703-10E3-4716-8E7E-DF87484581E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3AF60-1199-4A40-9248-CB9D6E2908B9}" type="datetimeFigureOut">
              <a:rPr lang="en-GB" smtClean="0"/>
              <a:pPr/>
              <a:t>13/11/2012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FB703-10E3-4716-8E7E-DF87484581E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3AF60-1199-4A40-9248-CB9D6E2908B9}" type="datetimeFigureOut">
              <a:rPr lang="en-GB" smtClean="0"/>
              <a:pPr/>
              <a:t>13/11/2012</a:t>
            </a:fld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FB703-10E3-4716-8E7E-DF87484581E5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3AF60-1199-4A40-9248-CB9D6E2908B9}" type="datetimeFigureOut">
              <a:rPr lang="en-GB" smtClean="0"/>
              <a:pPr/>
              <a:t>13/11/2012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FB703-10E3-4716-8E7E-DF87484581E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3AF60-1199-4A40-9248-CB9D6E2908B9}" type="datetimeFigureOut">
              <a:rPr lang="en-GB" smtClean="0"/>
              <a:pPr/>
              <a:t>13/11/2012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FB703-10E3-4716-8E7E-DF87484581E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3AF60-1199-4A40-9248-CB9D6E2908B9}" type="datetimeFigureOut">
              <a:rPr lang="en-GB" smtClean="0"/>
              <a:pPr/>
              <a:t>13/11/2012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FB703-10E3-4716-8E7E-DF87484581E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3AF60-1199-4A40-9248-CB9D6E2908B9}" type="datetimeFigureOut">
              <a:rPr lang="en-GB" smtClean="0"/>
              <a:pPr/>
              <a:t>13/11/2012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FB703-10E3-4716-8E7E-DF87484581E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3AF60-1199-4A40-9248-CB9D6E2908B9}" type="datetimeFigureOut">
              <a:rPr lang="en-GB" smtClean="0"/>
              <a:pPr/>
              <a:t>13/11/2012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FB703-10E3-4716-8E7E-DF87484581E5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3AF60-1199-4A40-9248-CB9D6E2908B9}" type="datetimeFigureOut">
              <a:rPr lang="en-GB" smtClean="0"/>
              <a:pPr/>
              <a:t>13/11/2012</a:t>
            </a:fld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FB703-10E3-4716-8E7E-DF87484581E5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9B93AF60-1199-4A40-9248-CB9D6E2908B9}" type="datetimeFigureOut">
              <a:rPr lang="en-GB" smtClean="0"/>
              <a:pPr/>
              <a:t>13/11/2012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06FFB703-10E3-4716-8E7E-DF87484581E5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Participation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Preparing to teach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70719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3200" cap="none" dirty="0" smtClean="0"/>
              <a:t>Reasons for questioning during the development of the lesson</a:t>
            </a:r>
            <a:endParaRPr lang="en-GB" sz="3200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To elicit or obtain new information from learners by:</a:t>
            </a:r>
          </a:p>
          <a:p>
            <a:pPr lvl="1"/>
            <a:r>
              <a:rPr lang="en-GB" dirty="0" smtClean="0"/>
              <a:t>Reasoning rather than being told</a:t>
            </a:r>
          </a:p>
          <a:p>
            <a:pPr lvl="1"/>
            <a:r>
              <a:rPr lang="en-GB" dirty="0" smtClean="0"/>
              <a:t>Reflection or observation</a:t>
            </a:r>
          </a:p>
          <a:p>
            <a:r>
              <a:rPr lang="en-GB" dirty="0" smtClean="0"/>
              <a:t>To check at each step if all the learners have learned what has been taught</a:t>
            </a:r>
          </a:p>
          <a:p>
            <a:r>
              <a:rPr lang="en-GB" dirty="0" smtClean="0"/>
              <a:t>Hold attention</a:t>
            </a:r>
          </a:p>
          <a:p>
            <a:r>
              <a:rPr lang="en-GB" dirty="0" smtClean="0"/>
              <a:t>Allow learner contributions</a:t>
            </a:r>
          </a:p>
          <a:p>
            <a:r>
              <a:rPr lang="en-GB" dirty="0" smtClean="0"/>
              <a:t>Mark achievement</a:t>
            </a:r>
          </a:p>
          <a:p>
            <a:r>
              <a:rPr lang="en-GB" dirty="0" smtClean="0"/>
              <a:t>Establish a relationship</a:t>
            </a:r>
          </a:p>
          <a:p>
            <a:pPr lvl="1"/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3200" cap="none" dirty="0" smtClean="0"/>
              <a:t>Reasons for questioning during the conclusion</a:t>
            </a:r>
            <a:endParaRPr lang="en-GB" sz="3200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GB" sz="2800" dirty="0" smtClean="0"/>
          </a:p>
          <a:p>
            <a:r>
              <a:rPr lang="en-GB" sz="2800" dirty="0" smtClean="0"/>
              <a:t>To find out if all learners have learned what has been taught</a:t>
            </a:r>
          </a:p>
          <a:p>
            <a:r>
              <a:rPr lang="en-GB" sz="2800" dirty="0" smtClean="0"/>
              <a:t>Remind learners of what has been taught</a:t>
            </a:r>
          </a:p>
          <a:p>
            <a:r>
              <a:rPr lang="en-GB" sz="2800" dirty="0" smtClean="0"/>
              <a:t>Find out if anything needs to be taught again in the next session</a:t>
            </a:r>
          </a:p>
          <a:p>
            <a:r>
              <a:rPr lang="en-GB" sz="2800" dirty="0" smtClean="0"/>
              <a:t>Reinforce what has been taught</a:t>
            </a:r>
            <a:endParaRPr lang="en-GB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cap="none" dirty="0" smtClean="0"/>
              <a:t>How to question</a:t>
            </a:r>
            <a:endParaRPr lang="en-GB" sz="3200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dirty="0" smtClean="0"/>
              <a:t>Consider the 4 Ps:</a:t>
            </a:r>
          </a:p>
          <a:p>
            <a:pPr>
              <a:buNone/>
            </a:pPr>
            <a:endParaRPr lang="en-GB" dirty="0" smtClean="0"/>
          </a:p>
          <a:p>
            <a:r>
              <a:rPr lang="en-GB" dirty="0" smtClean="0"/>
              <a:t>Pose – ask the question of the whole class</a:t>
            </a:r>
          </a:p>
          <a:p>
            <a:endParaRPr lang="en-GB" dirty="0" smtClean="0"/>
          </a:p>
          <a:p>
            <a:r>
              <a:rPr lang="en-GB" dirty="0" smtClean="0"/>
              <a:t>Pause – wait for them all to think of the answer</a:t>
            </a:r>
          </a:p>
          <a:p>
            <a:endParaRPr lang="en-GB" dirty="0" smtClean="0"/>
          </a:p>
          <a:p>
            <a:r>
              <a:rPr lang="en-GB" dirty="0" smtClean="0"/>
              <a:t>Pounce – ask one of the students to answer</a:t>
            </a:r>
          </a:p>
          <a:p>
            <a:endParaRPr lang="en-GB" dirty="0" smtClean="0"/>
          </a:p>
          <a:p>
            <a:r>
              <a:rPr lang="en-GB" dirty="0" smtClean="0"/>
              <a:t>Praise – feedback positively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cap="none" dirty="0" smtClean="0"/>
              <a:t>What types of questions are these?</a:t>
            </a:r>
            <a:endParaRPr lang="en-GB" sz="3200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sz="2000" dirty="0" smtClean="0"/>
              <a:t>Was Chamberlin right to sign the Munich Agreement?</a:t>
            </a:r>
          </a:p>
          <a:p>
            <a:r>
              <a:rPr lang="en-GB" sz="2000" dirty="0" smtClean="0"/>
              <a:t>Was the conflict inevitable, or could it have been avoided if Austria had acted differently, or the Russian Revolution had happened sooner?</a:t>
            </a:r>
          </a:p>
          <a:p>
            <a:r>
              <a:rPr lang="en-GB" sz="2000" dirty="0" smtClean="0"/>
              <a:t>Why do you believe that ..........?</a:t>
            </a:r>
          </a:p>
          <a:p>
            <a:r>
              <a:rPr lang="en-GB" sz="2000" dirty="0" smtClean="0"/>
              <a:t>How do you feel about this?</a:t>
            </a:r>
          </a:p>
          <a:p>
            <a:r>
              <a:rPr lang="en-GB" sz="2000" dirty="0" smtClean="0"/>
              <a:t>Don’t you think the Tory government were right to close uneconomic pits?</a:t>
            </a:r>
          </a:p>
          <a:p>
            <a:r>
              <a:rPr lang="en-GB" sz="2000" dirty="0" smtClean="0"/>
              <a:t>How does the CPU work?</a:t>
            </a:r>
          </a:p>
          <a:p>
            <a:endParaRPr lang="en-GB" sz="2400" dirty="0" smtClean="0"/>
          </a:p>
          <a:p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sz="2000" b="1" dirty="0" smtClean="0"/>
              <a:t>Closed question</a:t>
            </a:r>
          </a:p>
          <a:p>
            <a:endParaRPr lang="en-GB" sz="2000" b="1" dirty="0" smtClean="0"/>
          </a:p>
          <a:p>
            <a:r>
              <a:rPr lang="en-GB" sz="2000" b="1" dirty="0" smtClean="0"/>
              <a:t>Multiple question</a:t>
            </a:r>
          </a:p>
          <a:p>
            <a:endParaRPr lang="en-GB" sz="2000" b="1" dirty="0" smtClean="0"/>
          </a:p>
          <a:p>
            <a:endParaRPr lang="en-GB" sz="2000" b="1" dirty="0" smtClean="0"/>
          </a:p>
          <a:p>
            <a:endParaRPr lang="en-GB" sz="2000" b="1" dirty="0" smtClean="0"/>
          </a:p>
          <a:p>
            <a:endParaRPr lang="en-GB" sz="2000" b="1" dirty="0" smtClean="0"/>
          </a:p>
          <a:p>
            <a:r>
              <a:rPr lang="en-GB" sz="2000" b="1" dirty="0" smtClean="0"/>
              <a:t>Probing question</a:t>
            </a:r>
          </a:p>
          <a:p>
            <a:endParaRPr lang="en-GB" sz="2000" b="1" dirty="0" smtClean="0"/>
          </a:p>
          <a:p>
            <a:r>
              <a:rPr lang="en-GB" sz="2000" b="1" dirty="0" smtClean="0"/>
              <a:t>Reflective question</a:t>
            </a:r>
          </a:p>
          <a:p>
            <a:r>
              <a:rPr lang="en-GB" sz="2000" b="1" dirty="0" smtClean="0"/>
              <a:t>Leading question</a:t>
            </a:r>
          </a:p>
          <a:p>
            <a:endParaRPr lang="en-GB" sz="2000" b="1" dirty="0" smtClean="0"/>
          </a:p>
          <a:p>
            <a:r>
              <a:rPr lang="en-GB" sz="2000" b="1" dirty="0" smtClean="0"/>
              <a:t>Open question</a:t>
            </a:r>
            <a:endParaRPr lang="en-GB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cap="none" dirty="0" smtClean="0"/>
              <a:t>It is also important to:</a:t>
            </a:r>
            <a:endParaRPr lang="en-GB" sz="3200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Question all the learners at some stage</a:t>
            </a:r>
          </a:p>
          <a:p>
            <a:r>
              <a:rPr lang="en-GB" dirty="0" smtClean="0"/>
              <a:t>Avoid asking questions in rotation</a:t>
            </a:r>
          </a:p>
          <a:p>
            <a:r>
              <a:rPr lang="en-GB" dirty="0" smtClean="0"/>
              <a:t>Don’t ask only the bright learners</a:t>
            </a:r>
          </a:p>
          <a:p>
            <a:r>
              <a:rPr lang="en-GB" dirty="0" smtClean="0"/>
              <a:t>Make sure the questions are clear and easy to understand</a:t>
            </a:r>
          </a:p>
          <a:p>
            <a:r>
              <a:rPr lang="en-GB" dirty="0" smtClean="0"/>
              <a:t>Ask some questions which require reasoning</a:t>
            </a:r>
          </a:p>
          <a:p>
            <a:r>
              <a:rPr lang="en-GB" dirty="0" smtClean="0"/>
              <a:t>Avoid asking too many closed questions</a:t>
            </a:r>
          </a:p>
          <a:p>
            <a:r>
              <a:rPr lang="en-GB" dirty="0" smtClean="0"/>
              <a:t>Allow thinking time</a:t>
            </a:r>
          </a:p>
          <a:p>
            <a:r>
              <a:rPr lang="en-GB" dirty="0" smtClean="0"/>
              <a:t>Use supplementary questions to develop thinking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cap="none" dirty="0" smtClean="0"/>
              <a:t>And finally:</a:t>
            </a:r>
            <a:endParaRPr lang="en-GB" sz="3200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Teaching by the use of questioning is sometimes called the Socratic method</a:t>
            </a:r>
          </a:p>
          <a:p>
            <a:r>
              <a:rPr lang="en-GB" dirty="0" smtClean="0"/>
              <a:t>Socrates was a philosopher who claimed he knew nothing</a:t>
            </a:r>
          </a:p>
          <a:p>
            <a:r>
              <a:rPr lang="en-GB" dirty="0" smtClean="0"/>
              <a:t>He questioned his students to showup inconsistencies in their beliefs and to  enable them to think</a:t>
            </a:r>
          </a:p>
          <a:p>
            <a:r>
              <a:rPr lang="en-GB" dirty="0" smtClean="0"/>
              <a:t>His questions became increasingly difficult</a:t>
            </a:r>
          </a:p>
          <a:p>
            <a:r>
              <a:rPr lang="en-GB" dirty="0" smtClean="0"/>
              <a:t>He was not rewarded for his work or his humility – he was put to death for corrupting the young!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cap="none" dirty="0" smtClean="0"/>
              <a:t>Question</a:t>
            </a:r>
            <a:endParaRPr lang="en-GB" sz="3200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4000" dirty="0" smtClean="0"/>
              <a:t>Is the moral of that story –</a:t>
            </a:r>
          </a:p>
          <a:p>
            <a:endParaRPr lang="en-GB" sz="4000" dirty="0" smtClean="0"/>
          </a:p>
          <a:p>
            <a:pPr indent="11113">
              <a:buNone/>
            </a:pPr>
            <a:r>
              <a:rPr lang="en-GB" sz="4000" dirty="0" smtClean="0"/>
              <a:t>don’t ask difficult questions and don’t teach people to think?</a:t>
            </a:r>
            <a:endParaRPr lang="en-GB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cap="none" dirty="0" smtClean="0"/>
              <a:t>Lesson Objectives</a:t>
            </a:r>
            <a:endParaRPr lang="en-GB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GB" sz="2800" dirty="0" smtClean="0"/>
              <a:t>By the end of the session learners will be able to:</a:t>
            </a:r>
          </a:p>
          <a:p>
            <a:pPr marL="114300" indent="0">
              <a:buNone/>
            </a:pPr>
            <a:endParaRPr lang="en-GB" sz="2800" dirty="0" smtClean="0"/>
          </a:p>
          <a:p>
            <a:r>
              <a:rPr lang="en-GB" sz="2800" dirty="0" smtClean="0"/>
              <a:t>Explain the importance of learner participation</a:t>
            </a:r>
          </a:p>
          <a:p>
            <a:r>
              <a:rPr lang="en-GB" sz="2800" dirty="0" smtClean="0"/>
              <a:t>Define the purpose of questioning at different stages in the lesson</a:t>
            </a:r>
          </a:p>
          <a:p>
            <a:r>
              <a:rPr lang="en-GB" sz="2800" dirty="0" smtClean="0"/>
              <a:t>Discuss how questioning can be used effectively</a:t>
            </a:r>
          </a:p>
          <a:p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665324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cap="none" dirty="0" smtClean="0"/>
              <a:t>What methods are there for encouraging learners to participate?</a:t>
            </a:r>
            <a:endParaRPr lang="en-GB" cap="none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Questioning</a:t>
            </a:r>
          </a:p>
          <a:p>
            <a:r>
              <a:rPr lang="en-GB" dirty="0" err="1" smtClean="0"/>
              <a:t>Practicals</a:t>
            </a:r>
            <a:endParaRPr lang="en-GB" dirty="0" smtClean="0"/>
          </a:p>
          <a:p>
            <a:r>
              <a:rPr lang="en-GB" dirty="0" smtClean="0"/>
              <a:t>Pair work</a:t>
            </a:r>
          </a:p>
          <a:p>
            <a:r>
              <a:rPr lang="en-GB" dirty="0" smtClean="0"/>
              <a:t>Group work</a:t>
            </a:r>
          </a:p>
          <a:p>
            <a:r>
              <a:rPr lang="en-GB" dirty="0" smtClean="0"/>
              <a:t>Discussion</a:t>
            </a:r>
          </a:p>
          <a:p>
            <a:r>
              <a:rPr lang="en-GB" dirty="0" smtClean="0"/>
              <a:t>Case studies</a:t>
            </a:r>
          </a:p>
          <a:p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GB" dirty="0"/>
              <a:t>Student demonstrations</a:t>
            </a:r>
          </a:p>
          <a:p>
            <a:r>
              <a:rPr lang="en-GB" dirty="0"/>
              <a:t>Projects</a:t>
            </a:r>
          </a:p>
          <a:p>
            <a:r>
              <a:rPr lang="en-GB" dirty="0"/>
              <a:t>Thought showers</a:t>
            </a:r>
          </a:p>
          <a:p>
            <a:r>
              <a:rPr lang="en-GB" dirty="0"/>
              <a:t>Games</a:t>
            </a:r>
          </a:p>
          <a:p>
            <a:r>
              <a:rPr lang="en-GB" dirty="0"/>
              <a:t>Role play</a:t>
            </a:r>
          </a:p>
          <a:p>
            <a:r>
              <a:rPr lang="en-GB" dirty="0"/>
              <a:t>Student presentation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4342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cap="none" dirty="0" smtClean="0"/>
              <a:t>Why is learner participation in a lesson important?</a:t>
            </a:r>
            <a:endParaRPr lang="en-GB" cap="none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endParaRPr lang="en-GB" sz="4000" dirty="0" smtClean="0"/>
          </a:p>
          <a:p>
            <a:pPr marL="114300" indent="0">
              <a:buNone/>
            </a:pPr>
            <a:r>
              <a:rPr lang="en-GB" sz="4000" dirty="0" smtClean="0"/>
              <a:t>‘We learn by doing’ </a:t>
            </a:r>
          </a:p>
          <a:p>
            <a:pPr marL="114300" indent="0">
              <a:buNone/>
            </a:pPr>
            <a:endParaRPr lang="en-GB" sz="4000" dirty="0" smtClean="0"/>
          </a:p>
          <a:p>
            <a:pPr marL="114300" indent="0">
              <a:buNone/>
            </a:pPr>
            <a:r>
              <a:rPr lang="en-GB" sz="2800" dirty="0" smtClean="0"/>
              <a:t>www.geoffpetty.com/activelearning.html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9788289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cap="none" dirty="0" smtClean="0"/>
              <a:t>Presentational v. Participative approach</a:t>
            </a:r>
            <a:endParaRPr lang="en-GB" cap="none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Presentational	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 smtClean="0"/>
              <a:t>Passive learners</a:t>
            </a:r>
          </a:p>
          <a:p>
            <a:r>
              <a:rPr lang="en-GB" dirty="0" smtClean="0"/>
              <a:t>Limited feedback</a:t>
            </a:r>
          </a:p>
          <a:p>
            <a:r>
              <a:rPr lang="en-GB" dirty="0" smtClean="0"/>
              <a:t>Focus on teaching</a:t>
            </a:r>
          </a:p>
          <a:p>
            <a:r>
              <a:rPr lang="en-GB" dirty="0" smtClean="0"/>
              <a:t>Listening / watching</a:t>
            </a:r>
          </a:p>
          <a:p>
            <a:r>
              <a:rPr lang="en-GB" dirty="0" smtClean="0"/>
              <a:t>Didactic</a:t>
            </a:r>
          </a:p>
          <a:p>
            <a:r>
              <a:rPr lang="en-GB" dirty="0" smtClean="0"/>
              <a:t>Low level of recall</a:t>
            </a:r>
          </a:p>
          <a:p>
            <a:r>
              <a:rPr lang="en-GB" dirty="0" smtClean="0"/>
              <a:t>Focus on the teacher</a:t>
            </a:r>
          </a:p>
          <a:p>
            <a:r>
              <a:rPr lang="en-GB" dirty="0" smtClean="0"/>
              <a:t>Limited relationships</a:t>
            </a:r>
          </a:p>
          <a:p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GB" dirty="0" smtClean="0"/>
              <a:t>Participative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GB" dirty="0" smtClean="0"/>
              <a:t>Active learners</a:t>
            </a:r>
          </a:p>
          <a:p>
            <a:r>
              <a:rPr lang="en-GB" dirty="0" smtClean="0"/>
              <a:t>Encourages feedback</a:t>
            </a:r>
          </a:p>
          <a:p>
            <a:r>
              <a:rPr lang="en-GB" dirty="0" smtClean="0"/>
              <a:t>Focus on learning</a:t>
            </a:r>
          </a:p>
          <a:p>
            <a:r>
              <a:rPr lang="en-GB" dirty="0" smtClean="0"/>
              <a:t>Experiential</a:t>
            </a:r>
          </a:p>
          <a:p>
            <a:r>
              <a:rPr lang="en-GB" dirty="0" smtClean="0"/>
              <a:t>Constructivist</a:t>
            </a:r>
          </a:p>
          <a:p>
            <a:r>
              <a:rPr lang="en-GB" dirty="0" smtClean="0"/>
              <a:t>High level of recall</a:t>
            </a:r>
          </a:p>
          <a:p>
            <a:r>
              <a:rPr lang="en-GB" dirty="0" smtClean="0"/>
              <a:t>Focus on the student</a:t>
            </a:r>
          </a:p>
          <a:p>
            <a:r>
              <a:rPr lang="en-GB" dirty="0" smtClean="0"/>
              <a:t>Relationship forming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53200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cap="none" dirty="0" smtClean="0"/>
              <a:t>What can we achieve by asking questions in class?</a:t>
            </a:r>
            <a:endParaRPr lang="en-GB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r>
              <a:rPr lang="en-GB" sz="2400" dirty="0" smtClean="0"/>
              <a:t>Find out what learners already know</a:t>
            </a:r>
          </a:p>
          <a:p>
            <a:r>
              <a:rPr lang="en-GB" sz="2400" dirty="0" smtClean="0"/>
              <a:t>Encourage active participation</a:t>
            </a:r>
          </a:p>
          <a:p>
            <a:r>
              <a:rPr lang="en-GB" sz="2400" dirty="0" smtClean="0"/>
              <a:t>Motivate learners</a:t>
            </a:r>
          </a:p>
          <a:p>
            <a:r>
              <a:rPr lang="en-GB" sz="2400" dirty="0" smtClean="0"/>
              <a:t>Assess progress</a:t>
            </a:r>
          </a:p>
          <a:p>
            <a:r>
              <a:rPr lang="en-GB" sz="2400" dirty="0" smtClean="0"/>
              <a:t>Evaluate the learning process</a:t>
            </a:r>
          </a:p>
          <a:p>
            <a:r>
              <a:rPr lang="en-GB" sz="2400" dirty="0" smtClean="0"/>
              <a:t>Get learners thinking</a:t>
            </a:r>
          </a:p>
          <a:p>
            <a:r>
              <a:rPr lang="en-GB" sz="2400" dirty="0" smtClean="0"/>
              <a:t>Develop communication skills</a:t>
            </a:r>
          </a:p>
          <a:p>
            <a:endParaRPr lang="en-GB" sz="24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GB" sz="2400" dirty="0" smtClean="0"/>
              <a:t>Gauge understanding</a:t>
            </a:r>
          </a:p>
          <a:p>
            <a:r>
              <a:rPr lang="en-GB" sz="2400" dirty="0" smtClean="0"/>
              <a:t>Help learners develop a critical approach</a:t>
            </a:r>
          </a:p>
          <a:p>
            <a:r>
              <a:rPr lang="en-GB" sz="2400" dirty="0" smtClean="0"/>
              <a:t>Get learners to share ideas</a:t>
            </a:r>
          </a:p>
          <a:p>
            <a:r>
              <a:rPr lang="en-GB" sz="2400" dirty="0" smtClean="0"/>
              <a:t>Hold the attention of learners throughout the session</a:t>
            </a:r>
          </a:p>
          <a:p>
            <a:r>
              <a:rPr lang="en-GB" sz="2400" dirty="0" smtClean="0"/>
              <a:t>Help the tutor to get to know the learners</a:t>
            </a:r>
          </a:p>
        </p:txBody>
      </p:sp>
    </p:spTree>
    <p:extLst>
      <p:ext uri="{BB962C8B-B14F-4D97-AF65-F5344CB8AC3E}">
        <p14:creationId xmlns:p14="http://schemas.microsoft.com/office/powerpoint/2010/main" val="847462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4400" dirty="0" smtClean="0"/>
              <a:t>Encourage learners to ask questions too</a:t>
            </a:r>
          </a:p>
          <a:p>
            <a:endParaRPr lang="en-GB" sz="4400" dirty="0" smtClean="0"/>
          </a:p>
          <a:p>
            <a:r>
              <a:rPr lang="en-GB" sz="4400" dirty="0" smtClean="0"/>
              <a:t>Make it a two-way process</a:t>
            </a:r>
            <a:endParaRPr lang="en-GB" sz="4400" dirty="0"/>
          </a:p>
        </p:txBody>
      </p:sp>
    </p:spTree>
    <p:extLst>
      <p:ext uri="{BB962C8B-B14F-4D97-AF65-F5344CB8AC3E}">
        <p14:creationId xmlns:p14="http://schemas.microsoft.com/office/powerpoint/2010/main" val="1129411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cap="none" dirty="0" smtClean="0"/>
              <a:t>The lesson format</a:t>
            </a:r>
            <a:endParaRPr lang="en-GB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GB" dirty="0" smtClean="0"/>
              <a:t>Any lesson is composed of 3 stages:</a:t>
            </a:r>
          </a:p>
          <a:p>
            <a:pPr marL="114300" indent="0">
              <a:buNone/>
            </a:pPr>
            <a:endParaRPr lang="en-GB" dirty="0"/>
          </a:p>
          <a:p>
            <a:r>
              <a:rPr lang="en-GB" dirty="0" smtClean="0"/>
              <a:t>The introduction</a:t>
            </a:r>
          </a:p>
          <a:p>
            <a:r>
              <a:rPr lang="en-GB" dirty="0" smtClean="0"/>
              <a:t>The development</a:t>
            </a:r>
          </a:p>
          <a:p>
            <a:r>
              <a:rPr lang="en-GB" dirty="0" smtClean="0"/>
              <a:t>The conclusion</a:t>
            </a:r>
          </a:p>
          <a:p>
            <a:endParaRPr lang="en-GB" dirty="0"/>
          </a:p>
          <a:p>
            <a:pPr marL="114300" indent="0">
              <a:buNone/>
            </a:pPr>
            <a:r>
              <a:rPr lang="en-GB" dirty="0" smtClean="0"/>
              <a:t>It is important to keep learners active during all the stages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26787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3200" cap="none" dirty="0" smtClean="0"/>
              <a:t>Reasons for questioning during the introduction</a:t>
            </a:r>
            <a:endParaRPr lang="en-GB" sz="3200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sz="2800" dirty="0" smtClean="0"/>
              <a:t>To discover how much the learners already know about the topic</a:t>
            </a:r>
          </a:p>
          <a:p>
            <a:r>
              <a:rPr lang="en-GB" sz="2800" dirty="0" smtClean="0"/>
              <a:t>To remind learners what they should know already</a:t>
            </a:r>
          </a:p>
          <a:p>
            <a:r>
              <a:rPr lang="en-GB" sz="2800" dirty="0" smtClean="0"/>
              <a:t>To create an interest so learners want to learn</a:t>
            </a:r>
          </a:p>
          <a:p>
            <a:r>
              <a:rPr lang="en-GB" sz="2800" dirty="0" smtClean="0"/>
              <a:t>To involve and motivate the learners</a:t>
            </a:r>
            <a:endParaRPr lang="en-GB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62</TotalTime>
  <Words>637</Words>
  <Application>Microsoft Office PowerPoint</Application>
  <PresentationFormat>On-screen Show (4:3)</PresentationFormat>
  <Paragraphs>139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Apothecary</vt:lpstr>
      <vt:lpstr>Preparing to teach</vt:lpstr>
      <vt:lpstr>Lesson Objectives</vt:lpstr>
      <vt:lpstr>What methods are there for encouraging learners to participate?</vt:lpstr>
      <vt:lpstr>Why is learner participation in a lesson important?</vt:lpstr>
      <vt:lpstr>Presentational v. Participative approach</vt:lpstr>
      <vt:lpstr>What can we achieve by asking questions in class?</vt:lpstr>
      <vt:lpstr>PowerPoint Presentation</vt:lpstr>
      <vt:lpstr>The lesson format</vt:lpstr>
      <vt:lpstr>Reasons for questioning during the introduction</vt:lpstr>
      <vt:lpstr>Reasons for questioning during the development of the lesson</vt:lpstr>
      <vt:lpstr>Reasons for questioning during the conclusion</vt:lpstr>
      <vt:lpstr>How to question</vt:lpstr>
      <vt:lpstr>What types of questions are these?</vt:lpstr>
      <vt:lpstr>It is also important to:</vt:lpstr>
      <vt:lpstr>And finally:</vt:lpstr>
      <vt:lpstr>Question</vt:lpstr>
    </vt:vector>
  </TitlesOfParts>
  <Company>RM plc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Preparing to teach</dc:title>
  <dc:creator>Sharon Hammond</dc:creator>
  <cp:lastModifiedBy>Sharon Hammond</cp:lastModifiedBy>
  <cp:revision>8</cp:revision>
  <cp:lastPrinted>2012-11-13T16:46:21Z</cp:lastPrinted>
  <dcterms:created xsi:type="dcterms:W3CDTF">2011-11-17T16:08:16Z</dcterms:created>
  <dcterms:modified xsi:type="dcterms:W3CDTF">2012-11-13T16:55:47Z</dcterms:modified>
</cp:coreProperties>
</file>