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73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C5628-81EF-4EC1-879A-EFDD2CD3D51C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A369D-F259-4849-BEE4-6B8707B62C1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93AF60-1199-4A40-9248-CB9D6E2908B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FFB703-10E3-4716-8E7E-DF87484581E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Participation </a:t>
            </a:r>
            <a:r>
              <a:rPr lang="zh-CN" altLang="en-GB" dirty="0"/>
              <a:t>参与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Preparing to teach</a:t>
            </a:r>
            <a:br>
              <a:rPr lang="en-GB" dirty="0"/>
            </a:br>
            <a:r>
              <a:rPr lang="en-GB" dirty="0"/>
              <a:t>准备教</a:t>
            </a:r>
            <a:r>
              <a:rPr lang="zh-CN" altLang="en-GB" dirty="0"/>
              <a:t>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/>
              <a:t>Reasons for questioning during the development of the lesson 在课程发展过程中提问的原因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To elicit or obtain new information from learners by:</a:t>
            </a:r>
          </a:p>
          <a:p>
            <a:pPr marL="114300" indent="0">
              <a:buNone/>
            </a:pPr>
            <a:r>
              <a:rPr lang="en-GB" sz="2000" dirty="0"/>
              <a:t>   从学习者那里引出或获得新的信息</a:t>
            </a:r>
            <a:r>
              <a:rPr lang="zh-CN" altLang="en-GB" sz="2000" dirty="0"/>
              <a:t>：</a:t>
            </a:r>
            <a:endParaRPr lang="en-GB" sz="2000" dirty="0"/>
          </a:p>
          <a:p>
            <a:pPr lvl="1"/>
            <a:r>
              <a:rPr lang="en-GB" dirty="0"/>
              <a:t>Reasoning rather than being told 推理而不是被告知</a:t>
            </a:r>
          </a:p>
          <a:p>
            <a:pPr lvl="1"/>
            <a:r>
              <a:rPr lang="en-GB" dirty="0"/>
              <a:t>Reflection or observation 反思或观察</a:t>
            </a:r>
          </a:p>
          <a:p>
            <a:r>
              <a:rPr lang="en-GB" sz="2000" dirty="0"/>
              <a:t>To check at each step if all the learners have learned what has been taught </a:t>
            </a:r>
          </a:p>
          <a:p>
            <a:pPr marL="114300" indent="0">
              <a:buNone/>
            </a:pPr>
            <a:r>
              <a:rPr lang="en-GB" sz="2000" dirty="0"/>
              <a:t>   在</a:t>
            </a:r>
            <a:r>
              <a:rPr lang="en-GB" sz="2000" dirty="0">
                <a:sym typeface="+mn-ea"/>
              </a:rPr>
              <a:t>每个步骤</a:t>
            </a:r>
            <a:r>
              <a:rPr lang="en-GB" sz="2000" dirty="0"/>
              <a:t>检查是否所有学习者都学到了所教的内容</a:t>
            </a:r>
          </a:p>
          <a:p>
            <a:r>
              <a:rPr lang="en-GB" sz="2000" dirty="0"/>
              <a:t>Hold attention 保持学生的注意力</a:t>
            </a:r>
          </a:p>
          <a:p>
            <a:r>
              <a:rPr lang="en-GB" sz="2000" dirty="0"/>
              <a:t>Allow learner contributions 允许学习者贡献 </a:t>
            </a:r>
          </a:p>
          <a:p>
            <a:r>
              <a:rPr lang="en-GB" sz="2000" dirty="0"/>
              <a:t>Mark achievement 评判成绩</a:t>
            </a:r>
          </a:p>
          <a:p>
            <a:r>
              <a:rPr lang="en-GB" sz="2000" dirty="0"/>
              <a:t>Establish a relationship 建立关系</a:t>
            </a:r>
          </a:p>
          <a:p>
            <a:pPr lvl="1"/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/>
              <a:t>Reasons for questioning during the conclusion</a:t>
            </a:r>
            <a:br>
              <a:rPr lang="en-GB" sz="3200" cap="none" dirty="0"/>
            </a:br>
            <a:r>
              <a:rPr lang="zh-CN" altLang="en-GB" sz="3200" cap="none" dirty="0"/>
              <a:t>在总结过程提问的原因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r>
              <a:rPr lang="en-GB" dirty="0"/>
              <a:t>To find out if all learners have learned what has been taught </a:t>
            </a:r>
          </a:p>
          <a:p>
            <a:pPr marL="114300" indent="0">
              <a:buNone/>
            </a:pPr>
            <a:r>
              <a:rPr lang="en-GB" dirty="0"/>
              <a:t>  看看所有学习者是否都学到了教给他们的东西</a:t>
            </a:r>
          </a:p>
          <a:p>
            <a:r>
              <a:rPr lang="en-GB" dirty="0"/>
              <a:t>Remind learners of what has been taught </a:t>
            </a:r>
          </a:p>
          <a:p>
            <a:pPr marL="114300" indent="0">
              <a:buNone/>
            </a:pPr>
            <a:r>
              <a:rPr lang="en-GB" dirty="0"/>
              <a:t>   提醒学习者所教的内容</a:t>
            </a:r>
          </a:p>
          <a:p>
            <a:r>
              <a:rPr lang="en-GB" dirty="0"/>
              <a:t>Find out if anything needs to be taught again in the next session 看看是否有什么东西需要在下一节课再教一遍</a:t>
            </a:r>
          </a:p>
          <a:p>
            <a:r>
              <a:rPr lang="en-GB" dirty="0"/>
              <a:t>Reinforce what has been taught 强化所教的内容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cap="none" dirty="0"/>
              <a:t>How to question </a:t>
            </a:r>
            <a:r>
              <a:rPr lang="zh-CN" altLang="en-GB" sz="3200" cap="none" dirty="0"/>
              <a:t>如何提问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>
              <a:buNone/>
            </a:pPr>
            <a:r>
              <a:rPr lang="en-GB" sz="2000" dirty="0"/>
              <a:t>Consider the 4 Ps: </a:t>
            </a:r>
            <a:r>
              <a:rPr lang="zh-CN" altLang="en-GB" sz="2000" dirty="0"/>
              <a:t>考虑</a:t>
            </a:r>
            <a:r>
              <a:rPr lang="en-US" altLang="zh-CN" sz="2000" dirty="0"/>
              <a:t>4</a:t>
            </a:r>
            <a:r>
              <a:rPr lang="zh-CN" altLang="en-US" sz="2000" dirty="0"/>
              <a:t>个</a:t>
            </a:r>
            <a:r>
              <a:rPr lang="en-US" altLang="zh-CN" sz="2000" dirty="0"/>
              <a:t>P</a:t>
            </a:r>
            <a:r>
              <a:rPr lang="zh-CN" altLang="en-US" sz="2000" dirty="0"/>
              <a:t>：</a:t>
            </a:r>
            <a:endParaRPr lang="en-GB" sz="2000" dirty="0"/>
          </a:p>
          <a:p>
            <a:pPr>
              <a:buNone/>
            </a:pPr>
            <a:endParaRPr lang="en-GB" sz="2000" dirty="0"/>
          </a:p>
          <a:p>
            <a:r>
              <a:rPr lang="en-GB" sz="2000" dirty="0"/>
              <a:t>Pose – ask the question of the whole class</a:t>
            </a:r>
          </a:p>
          <a:p>
            <a:pPr marL="114300" indent="0">
              <a:buNone/>
            </a:pPr>
            <a:r>
              <a:rPr lang="en-GB" sz="2000" dirty="0"/>
              <a:t>    提出</a:t>
            </a:r>
            <a:r>
              <a:rPr lang="en-US" altLang="en-GB" sz="2000" dirty="0"/>
              <a:t>—</a:t>
            </a:r>
            <a:r>
              <a:rPr lang="en-GB" sz="2000" dirty="0"/>
              <a:t>问全班同学的问题</a:t>
            </a:r>
          </a:p>
          <a:p>
            <a:endParaRPr lang="en-GB" sz="2000" dirty="0"/>
          </a:p>
          <a:p>
            <a:r>
              <a:rPr lang="en-GB" sz="2000" dirty="0"/>
              <a:t>Pause – wait for them all to think of the answer</a:t>
            </a:r>
          </a:p>
          <a:p>
            <a:pPr marL="114300" indent="0">
              <a:buNone/>
            </a:pPr>
            <a:r>
              <a:rPr lang="en-GB" sz="2000" dirty="0"/>
              <a:t>   暂停一下</a:t>
            </a:r>
            <a:r>
              <a:rPr lang="en-US" altLang="en-GB" sz="2000" dirty="0"/>
              <a:t>—</a:t>
            </a:r>
            <a:r>
              <a:rPr lang="en-GB" sz="2000" dirty="0"/>
              <a:t>等他们都想出答案</a:t>
            </a:r>
          </a:p>
          <a:p>
            <a:endParaRPr lang="en-GB" sz="2000" dirty="0"/>
          </a:p>
          <a:p>
            <a:r>
              <a:rPr lang="en-GB" sz="2000" dirty="0"/>
              <a:t>Pounce – ask one of the students to answer</a:t>
            </a:r>
          </a:p>
          <a:p>
            <a:pPr marL="114300" indent="0">
              <a:buNone/>
            </a:pPr>
            <a:r>
              <a:rPr lang="en-GB" sz="2000" dirty="0"/>
              <a:t>   抓住—让一个学生来回答</a:t>
            </a:r>
          </a:p>
          <a:p>
            <a:endParaRPr lang="en-GB" sz="2000" dirty="0"/>
          </a:p>
          <a:p>
            <a:r>
              <a:rPr lang="en-GB" sz="2000" dirty="0"/>
              <a:t>Praise – feedback positively </a:t>
            </a:r>
          </a:p>
          <a:p>
            <a:pPr marL="114300" indent="0">
              <a:buNone/>
            </a:pPr>
            <a:r>
              <a:rPr lang="en-GB" sz="2000" dirty="0"/>
              <a:t>    表扬</a:t>
            </a:r>
            <a:r>
              <a:rPr lang="en-US" altLang="en-GB" sz="2000" dirty="0"/>
              <a:t>—</a:t>
            </a:r>
            <a:r>
              <a:rPr lang="en-GB" sz="2000" dirty="0"/>
              <a:t>积极的反馈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/>
              <a:t>What types of questions are these?</a:t>
            </a:r>
            <a:br>
              <a:rPr lang="en-GB" sz="3200" cap="none" dirty="0"/>
            </a:br>
            <a:r>
              <a:rPr lang="en-GB" sz="3200" cap="none" dirty="0"/>
              <a:t>这</a:t>
            </a:r>
            <a:r>
              <a:rPr lang="zh-CN" altLang="en-GB" sz="3200" cap="none" dirty="0"/>
              <a:t>些</a:t>
            </a:r>
            <a:r>
              <a:rPr lang="en-GB" sz="3200" cap="none" dirty="0"/>
              <a:t>是什么类型的问题</a:t>
            </a:r>
            <a:r>
              <a:rPr lang="zh-CN" altLang="en-GB" sz="3200" cap="none" dirty="0"/>
              <a:t>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Was Chamberlin right to sign the Munich Agreement? 张伯伦签署慕尼黑协议是对的吗</a:t>
            </a:r>
            <a:r>
              <a:rPr lang="zh-CN" altLang="en-GB" sz="1400" dirty="0"/>
              <a:t>？</a:t>
            </a:r>
            <a:endParaRPr lang="en-GB" sz="1400" dirty="0"/>
          </a:p>
          <a:p>
            <a:r>
              <a:rPr lang="en-GB" sz="1400" dirty="0"/>
              <a:t>Was the conflict inevitable, or could it have been avoided if Austria had acted differently, or the Russian Revolution had happened sooner? 这场冲突是不可避免的吗</a:t>
            </a:r>
            <a:r>
              <a:rPr lang="zh-CN" altLang="en-GB" sz="1400" dirty="0"/>
              <a:t>？</a:t>
            </a:r>
            <a:r>
              <a:rPr lang="en-GB" sz="1400" dirty="0"/>
              <a:t>如果奥地利采取不同的行动，或者俄国革命早一些发生，这场冲突就可以避免吗</a:t>
            </a:r>
            <a:r>
              <a:rPr lang="zh-CN" altLang="en-GB" sz="1400" dirty="0"/>
              <a:t>？</a:t>
            </a:r>
            <a:endParaRPr lang="en-GB" sz="1400" dirty="0"/>
          </a:p>
          <a:p>
            <a:r>
              <a:rPr lang="en-GB" sz="1400" dirty="0"/>
              <a:t>Why do you believe that ..........?你为什么相信..........</a:t>
            </a:r>
            <a:r>
              <a:rPr lang="zh-CN" altLang="en-GB" sz="1400" dirty="0"/>
              <a:t>？</a:t>
            </a:r>
            <a:endParaRPr lang="en-GB" sz="1400" dirty="0"/>
          </a:p>
          <a:p>
            <a:r>
              <a:rPr lang="en-GB" sz="1400" dirty="0"/>
              <a:t>How do you feel about this? 你觉得怎么样</a:t>
            </a:r>
            <a:r>
              <a:rPr lang="zh-CN" altLang="en-GB" sz="1400" dirty="0"/>
              <a:t>？</a:t>
            </a:r>
            <a:endParaRPr lang="en-GB" sz="1400" dirty="0"/>
          </a:p>
          <a:p>
            <a:r>
              <a:rPr lang="en-GB" sz="1400" dirty="0"/>
              <a:t>Don’t you think the Tory government were right to close uneconomic pits? </a:t>
            </a:r>
          </a:p>
          <a:p>
            <a:pPr marL="114300" indent="0">
              <a:buNone/>
            </a:pPr>
            <a:r>
              <a:rPr lang="en-GB" sz="1400" dirty="0"/>
              <a:t>    你不认为保守党政府关闭不经济的煤矿是正  确的吗</a:t>
            </a:r>
          </a:p>
          <a:p>
            <a:r>
              <a:rPr lang="en-GB" sz="1400" dirty="0"/>
              <a:t>How does the CPU work? CPU是如何工作的</a:t>
            </a:r>
            <a:r>
              <a:rPr lang="zh-CN" altLang="en-GB" sz="1400" dirty="0"/>
              <a:t>？</a:t>
            </a:r>
            <a:endParaRPr lang="en-GB" sz="1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1600" b="1" dirty="0"/>
              <a:t>Closed question 封闭式问题</a:t>
            </a:r>
          </a:p>
          <a:p>
            <a:endParaRPr lang="en-GB" sz="1600" b="1" dirty="0"/>
          </a:p>
          <a:p>
            <a:r>
              <a:rPr lang="en-GB" sz="1600" b="1" dirty="0"/>
              <a:t>Multiple question </a:t>
            </a:r>
            <a:r>
              <a:rPr lang="zh-CN" altLang="en-GB" sz="1600" b="1" dirty="0"/>
              <a:t>多项选择问题</a:t>
            </a:r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r>
              <a:rPr lang="en-GB" sz="1600" b="1" dirty="0"/>
              <a:t>Probing question </a:t>
            </a:r>
            <a:r>
              <a:rPr lang="zh-CN" altLang="en-GB" sz="1600" b="1" dirty="0"/>
              <a:t>探究式问题</a:t>
            </a:r>
            <a:endParaRPr lang="en-GB" sz="1600" b="1" dirty="0"/>
          </a:p>
          <a:p>
            <a:endParaRPr lang="en-GB" sz="1600" b="1" dirty="0"/>
          </a:p>
          <a:p>
            <a:r>
              <a:rPr lang="en-GB" sz="1600" b="1" dirty="0"/>
              <a:t>Reflective question </a:t>
            </a:r>
            <a:r>
              <a:rPr lang="zh-CN" altLang="en-GB" sz="1600" b="1" dirty="0"/>
              <a:t>反思性问题</a:t>
            </a:r>
            <a:endParaRPr lang="en-GB" sz="1600" b="1" dirty="0"/>
          </a:p>
          <a:p>
            <a:r>
              <a:rPr lang="en-GB" sz="1600" b="1" dirty="0"/>
              <a:t>Leading question </a:t>
            </a:r>
            <a:r>
              <a:rPr lang="zh-CN" altLang="en-GB" sz="1600" b="1" dirty="0"/>
              <a:t>引导性问题</a:t>
            </a:r>
            <a:endParaRPr lang="en-GB" sz="1600" b="1" dirty="0"/>
          </a:p>
          <a:p>
            <a:endParaRPr lang="en-GB" sz="1600" b="1" dirty="0"/>
          </a:p>
          <a:p>
            <a:r>
              <a:rPr lang="en-GB" sz="1600" b="1" dirty="0"/>
              <a:t>Open question </a:t>
            </a:r>
            <a:r>
              <a:rPr lang="zh-CN" altLang="en-GB" sz="1600" b="1" dirty="0"/>
              <a:t>开放式问题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/>
              <a:t>It is also important to:</a:t>
            </a:r>
            <a:br>
              <a:rPr lang="en-GB" sz="3200" cap="none" dirty="0"/>
            </a:br>
            <a:r>
              <a:rPr lang="en-GB" sz="3200" cap="none" dirty="0"/>
              <a:t>这也很重要</a:t>
            </a:r>
            <a:r>
              <a:rPr lang="zh-CN" altLang="en-GB" sz="3200" cap="none" dirty="0"/>
              <a:t>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Question all the learners at some stage 在某个阶段向所有的学习者提问</a:t>
            </a:r>
          </a:p>
          <a:p>
            <a:r>
              <a:rPr lang="en-GB" sz="2000" dirty="0"/>
              <a:t>Avoid asking questions in rotation 避免轮番提问</a:t>
            </a:r>
          </a:p>
          <a:p>
            <a:r>
              <a:rPr lang="en-GB" sz="2000" dirty="0"/>
              <a:t>Don’t ask only the bright learners 不要只问聪明的学习者</a:t>
            </a:r>
          </a:p>
          <a:p>
            <a:r>
              <a:rPr lang="en-GB" sz="2000" dirty="0"/>
              <a:t>Make sure the questions are clear and easy to understand </a:t>
            </a:r>
          </a:p>
          <a:p>
            <a:pPr marL="114300" indent="0">
              <a:buNone/>
            </a:pPr>
            <a:r>
              <a:rPr lang="en-GB" sz="2000" dirty="0"/>
              <a:t>   确保问题清晰易懂</a:t>
            </a:r>
          </a:p>
          <a:p>
            <a:r>
              <a:rPr lang="en-GB" sz="2000" dirty="0"/>
              <a:t>Ask some questions which require reasoning </a:t>
            </a:r>
          </a:p>
          <a:p>
            <a:pPr marL="114300" indent="0">
              <a:buNone/>
            </a:pPr>
            <a:r>
              <a:rPr lang="en-GB" sz="2000" dirty="0"/>
              <a:t>   问一些需要推理的问题</a:t>
            </a:r>
          </a:p>
          <a:p>
            <a:r>
              <a:rPr lang="en-GB" sz="2000" dirty="0"/>
              <a:t>Avoid asking too many closed questions </a:t>
            </a:r>
          </a:p>
          <a:p>
            <a:pPr marL="114300" indent="0">
              <a:buNone/>
            </a:pPr>
            <a:r>
              <a:rPr lang="en-GB" sz="2000" dirty="0"/>
              <a:t>   避免问太多封闭式的问题</a:t>
            </a:r>
          </a:p>
          <a:p>
            <a:r>
              <a:rPr lang="en-GB" sz="2000" dirty="0"/>
              <a:t>Allow thinking time </a:t>
            </a:r>
            <a:r>
              <a:rPr lang="zh-CN" altLang="en-GB" sz="2000" dirty="0"/>
              <a:t>留下思考的时间</a:t>
            </a:r>
            <a:endParaRPr lang="en-GB" sz="2000" dirty="0"/>
          </a:p>
          <a:p>
            <a:r>
              <a:rPr lang="en-GB" sz="2000" dirty="0"/>
              <a:t>Use supplementary questions to develop thinking </a:t>
            </a:r>
          </a:p>
          <a:p>
            <a:pPr marL="114300" indent="0">
              <a:buNone/>
            </a:pPr>
            <a:r>
              <a:rPr lang="en-GB" sz="2000" dirty="0"/>
              <a:t>    使用补充问题来发展思维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cap="none" dirty="0"/>
              <a:t>And finally: </a:t>
            </a:r>
            <a:r>
              <a:rPr lang="zh-CN" altLang="en-GB" sz="3200" cap="none" dirty="0"/>
              <a:t>最后：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Teaching by the use of questioning is sometimes called the Socratic method 用提问的方法教学有时被称为苏格拉底法</a:t>
            </a:r>
          </a:p>
          <a:p>
            <a:r>
              <a:rPr lang="en-GB" sz="2000" dirty="0"/>
              <a:t>Socrates was a philosopher who claimed he knew nothing </a:t>
            </a:r>
          </a:p>
          <a:p>
            <a:pPr marL="114300" indent="0">
              <a:buNone/>
            </a:pPr>
            <a:r>
              <a:rPr lang="en-GB" sz="2000" dirty="0"/>
              <a:t>    苏格拉底是一个声称自己一无所知的哲学家</a:t>
            </a:r>
          </a:p>
          <a:p>
            <a:r>
              <a:rPr lang="en-GB" sz="2000" dirty="0"/>
              <a:t>He questioned his students to showup inconsistencies in their beliefs and to  enable them to think </a:t>
            </a:r>
          </a:p>
          <a:p>
            <a:pPr marL="114300" indent="0">
              <a:buNone/>
            </a:pPr>
            <a:r>
              <a:rPr lang="en-GB" sz="2000" dirty="0"/>
              <a:t>   他要求学生表现出信仰上的不一致，并让他们能够思考</a:t>
            </a:r>
          </a:p>
          <a:p>
            <a:r>
              <a:rPr lang="en-GB" sz="2000" dirty="0"/>
              <a:t>His questions became increasingly difficult </a:t>
            </a:r>
          </a:p>
          <a:p>
            <a:pPr marL="114300" indent="0">
              <a:buNone/>
            </a:pPr>
            <a:r>
              <a:rPr lang="en-GB" sz="2000" dirty="0"/>
              <a:t>   他的问题变得越来越难</a:t>
            </a:r>
          </a:p>
          <a:p>
            <a:r>
              <a:rPr lang="en-GB" sz="2000" dirty="0"/>
              <a:t>He was not rewarded for his work or his humility – he was put to death for corrupting the young!</a:t>
            </a:r>
          </a:p>
          <a:p>
            <a:pPr marL="114300" indent="0">
              <a:buNone/>
            </a:pPr>
            <a:r>
              <a:rPr lang="en-GB" sz="2000" dirty="0"/>
              <a:t>   他没有因为他的工作或他的谦逊而得到奖赏</a:t>
            </a:r>
            <a:r>
              <a:rPr lang="en-US" altLang="en-GB" sz="2000" dirty="0"/>
              <a:t>—</a:t>
            </a:r>
            <a:r>
              <a:rPr lang="en-GB" sz="2000" dirty="0"/>
              <a:t>他因为腐蚀年轻人而被 </a:t>
            </a:r>
          </a:p>
          <a:p>
            <a:pPr marL="114300" indent="0">
              <a:buNone/>
            </a:pPr>
            <a:r>
              <a:rPr lang="en-GB" sz="2000" dirty="0"/>
              <a:t>   处以死刑</a:t>
            </a:r>
            <a:r>
              <a:rPr lang="zh-CN" altLang="en-GB" sz="2000" dirty="0"/>
              <a:t>！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cap="none" dirty="0"/>
              <a:t>Question </a:t>
            </a:r>
            <a:r>
              <a:rPr lang="zh-CN" altLang="en-GB" sz="3200" cap="none" dirty="0"/>
              <a:t>问题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Is the moral of that story –</a:t>
            </a:r>
          </a:p>
          <a:p>
            <a:pPr marL="114300" indent="0">
              <a:buNone/>
            </a:pPr>
            <a:r>
              <a:rPr lang="en-GB" sz="3200" dirty="0"/>
              <a:t>  这个故事的寓意是</a:t>
            </a:r>
            <a:r>
              <a:rPr lang="en-US" altLang="en-GB" sz="3200" dirty="0"/>
              <a:t>—</a:t>
            </a:r>
            <a:endParaRPr lang="en-GB" sz="3200" dirty="0"/>
          </a:p>
          <a:p>
            <a:endParaRPr lang="en-GB" sz="3200" dirty="0"/>
          </a:p>
          <a:p>
            <a:pPr indent="11430">
              <a:buNone/>
            </a:pPr>
            <a:r>
              <a:rPr lang="en-GB" sz="3200" dirty="0"/>
              <a:t>don’t ask difficult questions and don’t teach people to think?</a:t>
            </a:r>
          </a:p>
          <a:p>
            <a:pPr indent="11430">
              <a:buNone/>
            </a:pPr>
            <a:r>
              <a:rPr lang="en-GB" sz="3200" dirty="0"/>
              <a:t>不要问难的问题，也不要教人们思考</a:t>
            </a:r>
            <a:r>
              <a:rPr lang="zh-CN" altLang="en-GB" sz="3200" dirty="0"/>
              <a:t>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Lesson Objectives </a:t>
            </a:r>
            <a:r>
              <a:rPr lang="zh-CN" altLang="en-GB" cap="none" dirty="0"/>
              <a:t>课程目标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dirty="0"/>
              <a:t>By the end of the session learners will be able to: 在</a:t>
            </a:r>
            <a:r>
              <a:rPr lang="zh-CN" altLang="en-GB" dirty="0"/>
              <a:t>本节</a:t>
            </a:r>
            <a:r>
              <a:rPr lang="en-GB" dirty="0"/>
              <a:t>课结束时，学习者将能够</a:t>
            </a:r>
            <a:r>
              <a:rPr lang="zh-CN" altLang="en-GB" dirty="0"/>
              <a:t>：</a:t>
            </a:r>
            <a:endParaRPr lang="en-GB" dirty="0"/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Explain the importance of learner participation解释学习者参与的重要性</a:t>
            </a:r>
          </a:p>
          <a:p>
            <a:r>
              <a:rPr lang="en-GB" dirty="0"/>
              <a:t>Define the purpose of questioning at different stages in the lesson 明确在课程的不同阶段提问的目的</a:t>
            </a:r>
          </a:p>
          <a:p>
            <a:r>
              <a:rPr lang="en-GB" dirty="0"/>
              <a:t>Discuss how questioning can be used effectively 讨论如何有效地使用提问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/>
              <a:t>What methods are there for encouraging learners to participate?</a:t>
            </a:r>
            <a:br>
              <a:rPr lang="en-GB" cap="none" dirty="0"/>
            </a:br>
            <a:r>
              <a:rPr lang="en-GB" cap="none" dirty="0"/>
              <a:t>有什么方法鼓励学习者参与</a:t>
            </a:r>
            <a:r>
              <a:rPr lang="zh-CN" altLang="en-GB" cap="none" dirty="0"/>
              <a:t>？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Questioning </a:t>
            </a:r>
            <a:r>
              <a:rPr lang="zh-CN" altLang="en-GB" sz="2000" dirty="0"/>
              <a:t>提问</a:t>
            </a:r>
            <a:endParaRPr lang="en-GB" sz="2000" dirty="0"/>
          </a:p>
          <a:p>
            <a:r>
              <a:rPr lang="en-GB" sz="2000" dirty="0" err="1"/>
              <a:t>Practicals </a:t>
            </a:r>
            <a:r>
              <a:rPr lang="zh-CN" altLang="en-GB" sz="2000" dirty="0" err="1"/>
              <a:t>实践</a:t>
            </a:r>
            <a:endParaRPr lang="en-GB" sz="2000" dirty="0"/>
          </a:p>
          <a:p>
            <a:r>
              <a:rPr lang="en-GB" sz="2000" dirty="0"/>
              <a:t>Pair work </a:t>
            </a:r>
            <a:r>
              <a:rPr lang="zh-CN" altLang="en-GB" sz="2000" dirty="0"/>
              <a:t>结对学习</a:t>
            </a:r>
            <a:endParaRPr lang="en-GB" sz="2000" dirty="0"/>
          </a:p>
          <a:p>
            <a:r>
              <a:rPr lang="en-GB" sz="2000" dirty="0"/>
              <a:t>Group work </a:t>
            </a:r>
            <a:r>
              <a:rPr lang="zh-CN" altLang="en-GB" sz="2000" dirty="0"/>
              <a:t>小组学习</a:t>
            </a:r>
            <a:endParaRPr lang="en-GB" sz="2000" dirty="0"/>
          </a:p>
          <a:p>
            <a:r>
              <a:rPr lang="en-GB" sz="2000" dirty="0"/>
              <a:t>Discussion </a:t>
            </a:r>
            <a:r>
              <a:rPr lang="zh-CN" altLang="en-GB" sz="2000" dirty="0"/>
              <a:t>讨论</a:t>
            </a:r>
            <a:endParaRPr lang="en-GB" sz="2000" dirty="0"/>
          </a:p>
          <a:p>
            <a:r>
              <a:rPr lang="en-GB" sz="2000" dirty="0"/>
              <a:t>Case studies </a:t>
            </a:r>
            <a:r>
              <a:rPr lang="zh-CN" altLang="en-GB" sz="2000" dirty="0"/>
              <a:t>案例研究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z="2000" dirty="0"/>
              <a:t>Student demonstrations</a:t>
            </a:r>
          </a:p>
          <a:p>
            <a:pPr marL="114300" indent="0">
              <a:buNone/>
            </a:pPr>
            <a:r>
              <a:rPr lang="zh-CN" altLang="en-GB" sz="2000" dirty="0"/>
              <a:t>    学生演示</a:t>
            </a:r>
            <a:endParaRPr lang="en-GB" sz="2000" dirty="0"/>
          </a:p>
          <a:p>
            <a:r>
              <a:rPr lang="en-GB" sz="2000" dirty="0"/>
              <a:t>Projects </a:t>
            </a:r>
            <a:r>
              <a:rPr lang="zh-CN" altLang="en-GB" sz="2000" dirty="0"/>
              <a:t>项目</a:t>
            </a:r>
            <a:endParaRPr lang="en-GB" sz="2000" dirty="0"/>
          </a:p>
          <a:p>
            <a:r>
              <a:rPr lang="en-GB" sz="2000" dirty="0"/>
              <a:t>Thought showers </a:t>
            </a:r>
            <a:r>
              <a:rPr lang="zh-CN" altLang="en-GB" sz="2000" dirty="0"/>
              <a:t>思想阵雨</a:t>
            </a:r>
            <a:endParaRPr lang="en-GB" sz="2000" dirty="0"/>
          </a:p>
          <a:p>
            <a:r>
              <a:rPr lang="en-GB" sz="2000" dirty="0"/>
              <a:t>Games </a:t>
            </a:r>
            <a:r>
              <a:rPr lang="zh-CN" altLang="en-GB" sz="2000" dirty="0"/>
              <a:t>游戏</a:t>
            </a:r>
            <a:endParaRPr lang="en-GB" sz="2000" dirty="0"/>
          </a:p>
          <a:p>
            <a:r>
              <a:rPr lang="en-GB" sz="2000" dirty="0"/>
              <a:t>Role play </a:t>
            </a:r>
            <a:r>
              <a:rPr lang="zh-CN" altLang="en-GB" sz="2000" dirty="0"/>
              <a:t>角色扮演</a:t>
            </a:r>
            <a:endParaRPr lang="en-GB" sz="2000" dirty="0"/>
          </a:p>
          <a:p>
            <a:r>
              <a:rPr lang="en-GB" sz="2000" dirty="0"/>
              <a:t>Student presentation</a:t>
            </a:r>
          </a:p>
          <a:p>
            <a:pPr marL="114300" indent="0">
              <a:buNone/>
            </a:pPr>
            <a:r>
              <a:rPr lang="en-GB" sz="2000" dirty="0"/>
              <a:t>    </a:t>
            </a:r>
            <a:r>
              <a:rPr lang="zh-CN" altLang="en-GB" sz="2000" dirty="0"/>
              <a:t>学生演讲</a:t>
            </a:r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/>
              <a:t>Why is learner participation in a lesson important?</a:t>
            </a:r>
            <a:br>
              <a:rPr lang="en-GB" cap="none" dirty="0"/>
            </a:br>
            <a:r>
              <a:rPr lang="en-GB" cap="none" dirty="0"/>
              <a:t>为什么学习者</a:t>
            </a:r>
            <a:r>
              <a:rPr lang="zh-CN" altLang="en-GB" cap="none" dirty="0"/>
              <a:t>的</a:t>
            </a:r>
            <a:r>
              <a:rPr lang="en-GB" cap="none" dirty="0">
                <a:sym typeface="+mn-ea"/>
              </a:rPr>
              <a:t>课</a:t>
            </a:r>
            <a:r>
              <a:rPr lang="zh-CN" altLang="en-GB" cap="none" dirty="0">
                <a:sym typeface="+mn-ea"/>
              </a:rPr>
              <a:t>堂</a:t>
            </a:r>
            <a:r>
              <a:rPr lang="en-GB" cap="none" dirty="0"/>
              <a:t>参与很重要</a:t>
            </a:r>
            <a:r>
              <a:rPr lang="zh-CN" altLang="en-GB" cap="none" dirty="0"/>
              <a:t>？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GB" sz="4000" dirty="0"/>
          </a:p>
          <a:p>
            <a:pPr marL="114300" indent="0">
              <a:buNone/>
            </a:pPr>
            <a:r>
              <a:rPr lang="en-GB" sz="4000" dirty="0"/>
              <a:t>‘We learn by doing’ </a:t>
            </a:r>
          </a:p>
          <a:p>
            <a:pPr marL="114300" indent="0">
              <a:buNone/>
            </a:pPr>
            <a:r>
              <a:rPr lang="en-GB" sz="4000" dirty="0"/>
              <a:t> </a:t>
            </a:r>
            <a:r>
              <a:rPr lang="en-US" altLang="en-GB" sz="4000" dirty="0"/>
              <a:t>“</a:t>
            </a:r>
            <a:r>
              <a:rPr lang="en-GB" sz="4000" dirty="0"/>
              <a:t>我们从做中学</a:t>
            </a:r>
            <a:r>
              <a:rPr lang="en-US" altLang="en-GB" sz="4000" dirty="0"/>
              <a:t>”</a:t>
            </a:r>
            <a:endParaRPr lang="en-GB" sz="4000" dirty="0"/>
          </a:p>
          <a:p>
            <a:pPr marL="114300" indent="0">
              <a:buNone/>
            </a:pPr>
            <a:endParaRPr lang="en-GB" sz="4000" dirty="0"/>
          </a:p>
          <a:p>
            <a:pPr marL="114300" indent="0">
              <a:buNone/>
            </a:pPr>
            <a:r>
              <a:rPr lang="en-GB" sz="2800" dirty="0"/>
              <a:t>www.geoffpetty.com/activelearning.html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/>
              <a:t>Presentational v. Participative approach</a:t>
            </a:r>
            <a:br>
              <a:rPr lang="en-GB" cap="none" dirty="0"/>
            </a:br>
            <a:r>
              <a:rPr lang="en-GB" cap="none" dirty="0"/>
              <a:t>陈述式和参与式方法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Presentational </a:t>
            </a:r>
            <a:r>
              <a:rPr lang="zh-CN" altLang="en-GB" dirty="0"/>
              <a:t>陈述式</a:t>
            </a:r>
            <a:r>
              <a:rPr lang="en-GB" dirty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1800" dirty="0"/>
              <a:t>Passive learners 被动学习者</a:t>
            </a:r>
          </a:p>
          <a:p>
            <a:r>
              <a:rPr lang="en-GB" sz="1800" dirty="0"/>
              <a:t>Limited feedback 有限反馈</a:t>
            </a:r>
          </a:p>
          <a:p>
            <a:r>
              <a:rPr lang="en-GB" sz="1800" dirty="0"/>
              <a:t>Focus on teaching 专注于教</a:t>
            </a:r>
          </a:p>
          <a:p>
            <a:r>
              <a:rPr lang="en-GB" sz="1800" dirty="0"/>
              <a:t>Listening / watching 听/看</a:t>
            </a:r>
          </a:p>
          <a:p>
            <a:r>
              <a:rPr lang="en-GB" sz="1800" dirty="0"/>
              <a:t>Didactic </a:t>
            </a:r>
            <a:r>
              <a:rPr lang="zh-CN" altLang="en-GB" sz="1800" dirty="0"/>
              <a:t>说教式</a:t>
            </a:r>
            <a:endParaRPr lang="en-GB" sz="1800" dirty="0"/>
          </a:p>
          <a:p>
            <a:r>
              <a:rPr lang="en-GB" sz="1800" dirty="0"/>
              <a:t>Low level of recall </a:t>
            </a:r>
            <a:r>
              <a:rPr lang="zh-CN" altLang="en-GB" sz="1800" dirty="0"/>
              <a:t>回忆程度低</a:t>
            </a:r>
            <a:endParaRPr lang="en-GB" sz="1800" dirty="0"/>
          </a:p>
          <a:p>
            <a:r>
              <a:rPr lang="en-GB" sz="1800" dirty="0"/>
              <a:t>Focus on the teacher 关注老师</a:t>
            </a:r>
          </a:p>
          <a:p>
            <a:r>
              <a:rPr lang="en-GB" sz="1800" dirty="0"/>
              <a:t>Limited relationships 有限的关系</a:t>
            </a:r>
          </a:p>
          <a:p>
            <a:endParaRPr lang="en-GB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Participative </a:t>
            </a:r>
            <a:r>
              <a:rPr lang="zh-CN" altLang="en-GB" dirty="0"/>
              <a:t>参与式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z="1800" dirty="0"/>
              <a:t>Active learners </a:t>
            </a:r>
            <a:r>
              <a:rPr lang="zh-CN" altLang="en-GB" sz="1800" dirty="0"/>
              <a:t>主动学习者</a:t>
            </a:r>
            <a:endParaRPr lang="en-GB" sz="1800" dirty="0"/>
          </a:p>
          <a:p>
            <a:r>
              <a:rPr lang="en-GB" sz="1800" dirty="0"/>
              <a:t>Encourages feedback 鼓励反馈</a:t>
            </a:r>
          </a:p>
          <a:p>
            <a:r>
              <a:rPr lang="en-GB" sz="1800" dirty="0"/>
              <a:t>Focus on learning </a:t>
            </a:r>
            <a:r>
              <a:rPr lang="zh-CN" altLang="en-GB" sz="1800" dirty="0"/>
              <a:t>专注于学习</a:t>
            </a:r>
            <a:endParaRPr lang="en-GB" sz="1800" dirty="0"/>
          </a:p>
          <a:p>
            <a:r>
              <a:rPr lang="en-GB" sz="1800" dirty="0"/>
              <a:t>Experiential </a:t>
            </a:r>
            <a:r>
              <a:rPr lang="zh-CN" altLang="en-GB" sz="1800" dirty="0"/>
              <a:t>体验式</a:t>
            </a:r>
            <a:endParaRPr lang="en-GB" sz="1800" dirty="0"/>
          </a:p>
          <a:p>
            <a:r>
              <a:rPr lang="en-GB" sz="1800" dirty="0"/>
              <a:t>Constructivist 建构主义者</a:t>
            </a:r>
          </a:p>
          <a:p>
            <a:r>
              <a:rPr lang="en-GB" sz="1800" dirty="0"/>
              <a:t>High level of recall </a:t>
            </a:r>
            <a:r>
              <a:rPr lang="zh-CN" altLang="en-GB" sz="1800" dirty="0">
                <a:sym typeface="+mn-ea"/>
              </a:rPr>
              <a:t>回忆程度高</a:t>
            </a:r>
            <a:endParaRPr lang="en-GB" sz="1800" dirty="0"/>
          </a:p>
          <a:p>
            <a:r>
              <a:rPr lang="en-GB" sz="1800" dirty="0"/>
              <a:t>Focus on the student </a:t>
            </a:r>
            <a:r>
              <a:rPr lang="en-GB" sz="1800" dirty="0">
                <a:sym typeface="+mn-ea"/>
              </a:rPr>
              <a:t>关注</a:t>
            </a:r>
            <a:r>
              <a:rPr lang="zh-CN" altLang="en-GB" sz="1800" dirty="0">
                <a:sym typeface="+mn-ea"/>
              </a:rPr>
              <a:t>学生</a:t>
            </a:r>
            <a:endParaRPr lang="en-GB" sz="1800" dirty="0"/>
          </a:p>
          <a:p>
            <a:r>
              <a:rPr lang="en-GB" sz="1800" dirty="0"/>
              <a:t>Relationship forming </a:t>
            </a:r>
            <a:r>
              <a:rPr lang="zh-CN" altLang="en-GB" sz="1800" dirty="0"/>
              <a:t>形成关系</a:t>
            </a:r>
            <a:endParaRPr lang="en-GB" sz="1800" dirty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cap="none" dirty="0"/>
              <a:t>What can we achieve by asking questions in class?</a:t>
            </a:r>
            <a:br>
              <a:rPr lang="en-GB" sz="2800" cap="none" dirty="0"/>
            </a:br>
            <a:r>
              <a:rPr lang="en-GB" sz="2800" cap="none" dirty="0"/>
              <a:t>我们在课堂上提问能达到什么目的</a:t>
            </a:r>
            <a:r>
              <a:rPr lang="zh-CN" altLang="en-GB" sz="2800" cap="none" dirty="0"/>
              <a:t>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Find out what learners already know 找出学习者已经知道的内容</a:t>
            </a:r>
          </a:p>
          <a:p>
            <a:r>
              <a:rPr lang="en-GB" sz="1800" dirty="0"/>
              <a:t>Encourage active participation鼓励积极参与</a:t>
            </a:r>
          </a:p>
          <a:p>
            <a:r>
              <a:rPr lang="en-GB" sz="1800" dirty="0"/>
              <a:t>Motivate learners 激发学习者 </a:t>
            </a:r>
          </a:p>
          <a:p>
            <a:r>
              <a:rPr lang="en-GB" sz="1800" dirty="0"/>
              <a:t>Assess progress 评估进展</a:t>
            </a:r>
          </a:p>
          <a:p>
            <a:r>
              <a:rPr lang="en-GB" sz="1800" dirty="0"/>
              <a:t>Evaluate the learning process评估学习过程</a:t>
            </a:r>
          </a:p>
          <a:p>
            <a:r>
              <a:rPr lang="en-GB" sz="1800" dirty="0"/>
              <a:t>Get learners thinking 让学生思考</a:t>
            </a:r>
          </a:p>
          <a:p>
            <a:r>
              <a:rPr lang="en-GB" sz="1800" dirty="0"/>
              <a:t>Develop communication skills 培养沟通</a:t>
            </a:r>
            <a:r>
              <a:rPr lang="zh-CN" altLang="en-GB" sz="1800" dirty="0"/>
              <a:t>技能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Gauge understanding </a:t>
            </a:r>
            <a:r>
              <a:rPr lang="zh-CN" altLang="en-GB" sz="1800" dirty="0"/>
              <a:t>估计学生的理解程度</a:t>
            </a:r>
            <a:endParaRPr lang="en-GB" sz="1800" dirty="0"/>
          </a:p>
          <a:p>
            <a:r>
              <a:rPr lang="en-GB" sz="1800" dirty="0"/>
              <a:t>Help learners develop a critical approach </a:t>
            </a:r>
          </a:p>
          <a:p>
            <a:pPr marL="114300" indent="0">
              <a:buNone/>
            </a:pPr>
            <a:r>
              <a:rPr lang="en-GB" sz="1800" dirty="0"/>
              <a:t>    帮助学习者发展批判的方法</a:t>
            </a:r>
          </a:p>
          <a:p>
            <a:r>
              <a:rPr lang="en-GB" sz="1800" dirty="0"/>
              <a:t>Get learners to share ideas </a:t>
            </a:r>
          </a:p>
          <a:p>
            <a:pPr marL="114300" indent="0">
              <a:buNone/>
            </a:pPr>
            <a:r>
              <a:rPr lang="en-GB" sz="1800" dirty="0"/>
              <a:t>    让学习者分享想法</a:t>
            </a:r>
          </a:p>
          <a:p>
            <a:r>
              <a:rPr lang="en-GB" sz="1800" dirty="0"/>
              <a:t>Hold the attention of learners throughout the session 在整个学习过程中保持学习者的注意力</a:t>
            </a:r>
          </a:p>
          <a:p>
            <a:r>
              <a:rPr lang="en-GB" sz="1800" dirty="0"/>
              <a:t>Help the tutor to get to know the learners 帮助导师了解学习者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Encourage learners to ask questions too 也要鼓励学习者提问</a:t>
            </a:r>
          </a:p>
          <a:p>
            <a:endParaRPr lang="en-GB" sz="3600" dirty="0"/>
          </a:p>
          <a:p>
            <a:r>
              <a:rPr lang="en-GB" sz="3600" dirty="0"/>
              <a:t>Make it a two-way process</a:t>
            </a:r>
          </a:p>
          <a:p>
            <a:pPr marL="114300" indent="0">
              <a:buNone/>
            </a:pPr>
            <a:r>
              <a:rPr lang="en-GB" sz="3600" dirty="0"/>
              <a:t>  让它成为一个双向的过程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The lesson format </a:t>
            </a:r>
            <a:r>
              <a:rPr lang="zh-CN" altLang="en-GB" cap="none" dirty="0"/>
              <a:t>课程形式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/>
              <a:t>Any lesson is composed of 3 stages:</a:t>
            </a:r>
          </a:p>
          <a:p>
            <a:pPr marL="114300" indent="0">
              <a:buNone/>
            </a:pPr>
            <a:r>
              <a:rPr lang="en-GB" dirty="0"/>
              <a:t>任何课程都由3个阶段组成</a:t>
            </a:r>
            <a:r>
              <a:rPr lang="zh-CN" altLang="en-GB" dirty="0"/>
              <a:t>：</a:t>
            </a:r>
            <a:endParaRPr lang="en-GB" dirty="0"/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The introduction </a:t>
            </a:r>
            <a:r>
              <a:rPr lang="zh-CN" altLang="en-GB" dirty="0"/>
              <a:t>介绍</a:t>
            </a:r>
            <a:endParaRPr lang="en-GB" dirty="0"/>
          </a:p>
          <a:p>
            <a:r>
              <a:rPr lang="en-GB" dirty="0"/>
              <a:t>The development </a:t>
            </a:r>
            <a:r>
              <a:rPr lang="zh-CN" altLang="en-GB" dirty="0"/>
              <a:t>发展</a:t>
            </a:r>
            <a:endParaRPr lang="en-GB" dirty="0"/>
          </a:p>
          <a:p>
            <a:r>
              <a:rPr lang="en-GB" dirty="0"/>
              <a:t>The conclusion </a:t>
            </a:r>
            <a:r>
              <a:rPr lang="zh-CN" altLang="en-GB" dirty="0"/>
              <a:t>总结</a:t>
            </a:r>
            <a:endParaRPr lang="en-GB" dirty="0"/>
          </a:p>
          <a:p>
            <a:endParaRPr lang="en-GB" dirty="0"/>
          </a:p>
          <a:p>
            <a:pPr marL="114300" indent="0">
              <a:buNone/>
            </a:pPr>
            <a:r>
              <a:rPr lang="en-GB" dirty="0"/>
              <a:t>It is important to keep learners active during all the stages</a:t>
            </a:r>
          </a:p>
          <a:p>
            <a:pPr marL="114300" indent="0">
              <a:buNone/>
            </a:pPr>
            <a:r>
              <a:rPr lang="en-GB" dirty="0"/>
              <a:t>让学习者在各个阶段都保持积极主动是很重要的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/>
              <a:t>Reasons for questioning during the introduction</a:t>
            </a:r>
            <a:br>
              <a:rPr lang="en-GB" sz="3200" cap="none" dirty="0"/>
            </a:br>
            <a:r>
              <a:rPr lang="en-GB" sz="3200" cap="none" dirty="0"/>
              <a:t>介绍过程中提问的原因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To discover how much the learners already know about the topic 了解学习者对主题已经了解</a:t>
            </a:r>
            <a:r>
              <a:rPr lang="zh-CN" altLang="en-GB" dirty="0"/>
              <a:t>的</a:t>
            </a:r>
            <a:r>
              <a:rPr lang="en-GB" dirty="0"/>
              <a:t>程度</a:t>
            </a:r>
          </a:p>
          <a:p>
            <a:r>
              <a:rPr lang="en-GB" dirty="0"/>
              <a:t>To remind learners what they should know already</a:t>
            </a:r>
          </a:p>
          <a:p>
            <a:pPr marL="114300" indent="0">
              <a:buNone/>
            </a:pPr>
            <a:r>
              <a:rPr lang="en-GB" dirty="0"/>
              <a:t>   提醒学习者他们应该</a:t>
            </a:r>
            <a:r>
              <a:rPr lang="zh-CN" altLang="en-GB" dirty="0"/>
              <a:t>已经了解</a:t>
            </a:r>
            <a:r>
              <a:rPr lang="en-GB" dirty="0"/>
              <a:t>的东西</a:t>
            </a:r>
          </a:p>
          <a:p>
            <a:r>
              <a:rPr lang="en-GB" dirty="0"/>
              <a:t>To create an interest so learners want to learn</a:t>
            </a:r>
          </a:p>
          <a:p>
            <a:pPr marL="114300" indent="0">
              <a:buNone/>
            </a:pPr>
            <a:r>
              <a:rPr lang="en-GB" dirty="0"/>
              <a:t>   培养</a:t>
            </a:r>
            <a:r>
              <a:rPr lang="en-GB" dirty="0">
                <a:sym typeface="+mn-ea"/>
              </a:rPr>
              <a:t>兴趣</a:t>
            </a:r>
            <a:r>
              <a:rPr lang="zh-CN" altLang="en-GB" dirty="0">
                <a:sym typeface="+mn-ea"/>
              </a:rPr>
              <a:t>使</a:t>
            </a:r>
            <a:r>
              <a:rPr lang="en-GB" dirty="0"/>
              <a:t>学习者想要学习</a:t>
            </a:r>
          </a:p>
          <a:p>
            <a:r>
              <a:rPr lang="en-GB" dirty="0"/>
              <a:t>To involve and motivate the learners </a:t>
            </a:r>
          </a:p>
          <a:p>
            <a:pPr marL="114300" indent="0">
              <a:buNone/>
            </a:pPr>
            <a:r>
              <a:rPr lang="zh-CN" altLang="en-GB" dirty="0"/>
              <a:t>    让</a:t>
            </a:r>
            <a:r>
              <a:rPr lang="zh-CN" altLang="en-GB" dirty="0">
                <a:sym typeface="+mn-ea"/>
              </a:rPr>
              <a:t>学</a:t>
            </a:r>
            <a:r>
              <a:rPr lang="en-GB" dirty="0">
                <a:sym typeface="+mn-ea"/>
              </a:rPr>
              <a:t>习者</a:t>
            </a:r>
            <a:r>
              <a:rPr lang="en-GB" dirty="0"/>
              <a:t>参与并激发</a:t>
            </a:r>
            <a:r>
              <a:rPr lang="zh-CN" altLang="en-GB" dirty="0"/>
              <a:t>他们</a:t>
            </a:r>
            <a:r>
              <a:rPr lang="en-GB" dirty="0"/>
              <a:t>的积极性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995</Words>
  <Application>Microsoft Office PowerPoint</Application>
  <PresentationFormat>On-screen Show (4:3)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Book Antiqua</vt:lpstr>
      <vt:lpstr>Calibri</vt:lpstr>
      <vt:lpstr>Century Gothic</vt:lpstr>
      <vt:lpstr>Apothecary</vt:lpstr>
      <vt:lpstr>Preparing to teach 准备教学</vt:lpstr>
      <vt:lpstr>Lesson Objectives 课程目标</vt:lpstr>
      <vt:lpstr>What methods are there for encouraging learners to participate? 有什么方法鼓励学习者参与？</vt:lpstr>
      <vt:lpstr>Why is learner participation in a lesson important? 为什么学习者的课堂参与很重要？</vt:lpstr>
      <vt:lpstr>Presentational v. Participative approach 陈述式和参与式方法</vt:lpstr>
      <vt:lpstr>What can we achieve by asking questions in class? 我们在课堂上提问能达到什么目的？</vt:lpstr>
      <vt:lpstr>PowerPoint Presentation</vt:lpstr>
      <vt:lpstr>The lesson format 课程形式</vt:lpstr>
      <vt:lpstr>Reasons for questioning during the introduction 介绍过程中提问的原因</vt:lpstr>
      <vt:lpstr>Reasons for questioning during the development of the lesson 在课程发展过程中提问的原因</vt:lpstr>
      <vt:lpstr>Reasons for questioning during the conclusion 在总结过程提问的原因</vt:lpstr>
      <vt:lpstr>How to question 如何提问</vt:lpstr>
      <vt:lpstr>What types of questions are these? 这些是什么类型的问题？</vt:lpstr>
      <vt:lpstr>It is also important to: 这也很重要：</vt:lpstr>
      <vt:lpstr>And finally: 最后：</vt:lpstr>
      <vt:lpstr>Question 问题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teach</dc:title>
  <dc:creator>Sharon Hammond</dc:creator>
  <cp:lastModifiedBy>Burgoyne, Tony</cp:lastModifiedBy>
  <cp:revision>30</cp:revision>
  <cp:lastPrinted>2012-11-13T16:46:00Z</cp:lastPrinted>
  <dcterms:created xsi:type="dcterms:W3CDTF">2011-11-17T16:08:00Z</dcterms:created>
  <dcterms:modified xsi:type="dcterms:W3CDTF">2021-01-12T15:09:43Z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