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88" r:id="rId2"/>
    <p:sldId id="289" r:id="rId3"/>
    <p:sldId id="290" r:id="rId4"/>
    <p:sldId id="256" r:id="rId5"/>
    <p:sldId id="287" r:id="rId6"/>
    <p:sldId id="286" r:id="rId7"/>
    <p:sldId id="258" r:id="rId8"/>
    <p:sldId id="264" r:id="rId9"/>
    <p:sldId id="261" r:id="rId10"/>
    <p:sldId id="267" r:id="rId11"/>
    <p:sldId id="275" r:id="rId12"/>
    <p:sldId id="276" r:id="rId13"/>
    <p:sldId id="259" r:id="rId14"/>
    <p:sldId id="270" r:id="rId15"/>
    <p:sldId id="266" r:id="rId16"/>
    <p:sldId id="265" r:id="rId17"/>
    <p:sldId id="262" r:id="rId18"/>
    <p:sldId id="271" r:id="rId19"/>
    <p:sldId id="279" r:id="rId20"/>
    <p:sldId id="277" r:id="rId21"/>
    <p:sldId id="278" r:id="rId22"/>
    <p:sldId id="280" r:id="rId23"/>
    <p:sldId id="281" r:id="rId24"/>
    <p:sldId id="272" r:id="rId25"/>
    <p:sldId id="273" r:id="rId26"/>
    <p:sldId id="282" r:id="rId27"/>
    <p:sldId id="274" r:id="rId28"/>
    <p:sldId id="284" r:id="rId29"/>
    <p:sldId id="283" r:id="rId30"/>
    <p:sldId id="263" r:id="rId31"/>
    <p:sldId id="285"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EDB"/>
    <a:srgbClr val="7FF4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83374" autoAdjust="0"/>
  </p:normalViewPr>
  <p:slideViewPr>
    <p:cSldViewPr snapToGrid="0">
      <p:cViewPr varScale="1">
        <p:scale>
          <a:sx n="60" d="100"/>
          <a:sy n="60" d="100"/>
        </p:scale>
        <p:origin x="1014" y="66"/>
      </p:cViewPr>
      <p:guideLst>
        <p:guide orient="horz" pos="2160"/>
        <p:guide pos="3840"/>
      </p:guideLst>
    </p:cSldViewPr>
  </p:slideViewPr>
  <p:outlineViewPr>
    <p:cViewPr>
      <p:scale>
        <a:sx n="33" d="100"/>
        <a:sy n="33" d="100"/>
      </p:scale>
      <p:origin x="48" y="1851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1" d="100"/>
          <a:sy n="71" d="100"/>
        </p:scale>
        <p:origin x="265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AC83B5C-E1EF-444E-8B93-7C1069C47987}" type="datetimeFigureOut">
              <a:rPr lang="en-GB" smtClean="0"/>
              <a:t>12/01/2021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B05A39-B7FD-481E-B096-67906AEE8087}"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9:00</a:t>
            </a:r>
          </a:p>
        </p:txBody>
      </p:sp>
      <p:sp>
        <p:nvSpPr>
          <p:cNvPr id="4" name="Slide Number Placeholder 3"/>
          <p:cNvSpPr>
            <a:spLocks noGrp="1"/>
          </p:cNvSpPr>
          <p:nvPr>
            <p:ph type="sldNum" sz="quarter" idx="10"/>
          </p:nvPr>
        </p:nvSpPr>
        <p:spPr/>
        <p:txBody>
          <a:bodyPr/>
          <a:lstStyle/>
          <a:p>
            <a:fld id="{02B05A39-B7FD-481E-B096-67906AEE8087}" type="slidenum">
              <a:rPr lang="en-GB" smtClean="0"/>
              <a:t>4</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10:00-10.05 activity</a:t>
            </a:r>
          </a:p>
          <a:p>
            <a:r>
              <a:rPr lang="en-GB" dirty="0"/>
              <a:t>10.05-10.10 feedback</a:t>
            </a:r>
          </a:p>
        </p:txBody>
      </p:sp>
      <p:sp>
        <p:nvSpPr>
          <p:cNvPr id="4" name="Slide Number Placeholder 3"/>
          <p:cNvSpPr>
            <a:spLocks noGrp="1"/>
          </p:cNvSpPr>
          <p:nvPr>
            <p:ph type="sldNum" sz="quarter" idx="10"/>
          </p:nvPr>
        </p:nvSpPr>
        <p:spPr/>
        <p:txBody>
          <a:bodyPr/>
          <a:lstStyle/>
          <a:p>
            <a:fld id="{02B05A39-B7FD-481E-B096-67906AEE8087}" type="slidenum">
              <a:rPr lang="en-GB" smtClean="0"/>
              <a:t>18</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10.10</a:t>
            </a:r>
          </a:p>
          <a:p>
            <a:r>
              <a:rPr lang="en-GB" sz="1200" kern="1200" dirty="0">
                <a:solidFill>
                  <a:schemeClr val="tx1"/>
                </a:solidFill>
                <a:effectLst/>
                <a:latin typeface="+mn-lt"/>
                <a:ea typeface="+mn-ea"/>
                <a:cs typeface="+mn-cs"/>
              </a:rPr>
              <a:t>The diagram tries to show that the most effective teachers have found an optimal balance between cooperation and dominance.  They are not so dominant that they fail to cooperate, nor so cooperative that they fail to lead.  The precise approach will of course depend on the nature of the class; some need more dominance or more cooperation than others.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Research has also shown that students prefer the dominant-cooperative mix about twice as much as the purely cooperative style, or indeed </a:t>
            </a:r>
            <a:r>
              <a:rPr lang="en-GB" sz="1200" b="1" kern="1200" dirty="0">
                <a:solidFill>
                  <a:schemeClr val="tx1"/>
                </a:solidFill>
                <a:effectLst/>
                <a:latin typeface="+mn-lt"/>
                <a:ea typeface="+mn-ea"/>
                <a:cs typeface="+mn-cs"/>
              </a:rPr>
              <a:t>any</a:t>
            </a:r>
            <a:r>
              <a:rPr lang="en-GB" sz="1200" kern="1200" dirty="0">
                <a:solidFill>
                  <a:schemeClr val="tx1"/>
                </a:solidFill>
                <a:effectLst/>
                <a:latin typeface="+mn-lt"/>
                <a:ea typeface="+mn-ea"/>
                <a:cs typeface="+mn-cs"/>
              </a:rPr>
              <a:t> other style.</a:t>
            </a:r>
          </a:p>
          <a:p>
            <a:endParaRPr lang="en-GB" dirty="0"/>
          </a:p>
        </p:txBody>
      </p:sp>
      <p:sp>
        <p:nvSpPr>
          <p:cNvPr id="4" name="Slide Number Placeholder 3"/>
          <p:cNvSpPr>
            <a:spLocks noGrp="1"/>
          </p:cNvSpPr>
          <p:nvPr>
            <p:ph type="sldNum" sz="quarter" idx="10"/>
          </p:nvPr>
        </p:nvSpPr>
        <p:spPr/>
        <p:txBody>
          <a:bodyPr/>
          <a:lstStyle/>
          <a:p>
            <a:fld id="{02B05A39-B7FD-481E-B096-67906AEE8087}" type="slidenum">
              <a:rPr lang="en-GB" smtClean="0"/>
              <a:t>19</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B05A39-B7FD-481E-B096-67906AEE8087}" type="slidenum">
              <a:rPr lang="en-GB" smtClean="0"/>
              <a:t>20</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Tip 1: You gain commitment from your students within the first few seconds so pay attention from the moment they walk in the classroom. The focus of your attention should be on them – completely. If you are just sorting out the IWB or your notes you may lose them for the rest of the lesson. Show in your behaviour and attention that you are in charge and this is your classroom. </a:t>
            </a:r>
          </a:p>
        </p:txBody>
      </p:sp>
      <p:sp>
        <p:nvSpPr>
          <p:cNvPr id="4" name="Slide Number Placeholder 3"/>
          <p:cNvSpPr>
            <a:spLocks noGrp="1"/>
          </p:cNvSpPr>
          <p:nvPr>
            <p:ph type="sldNum" sz="quarter" idx="10"/>
          </p:nvPr>
        </p:nvSpPr>
        <p:spPr/>
        <p:txBody>
          <a:bodyPr/>
          <a:lstStyle/>
          <a:p>
            <a:fld id="{02B05A39-B7FD-481E-B096-67906AEE8087}" type="slidenum">
              <a:rPr lang="en-GB" smtClean="0"/>
              <a:t>21</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Reminders</a:t>
            </a:r>
          </a:p>
          <a:p>
            <a:r>
              <a:rPr lang="en-GB" sz="1200" kern="1200" dirty="0">
                <a:solidFill>
                  <a:schemeClr val="tx1"/>
                </a:solidFill>
                <a:effectLst/>
                <a:latin typeface="+mn-lt"/>
                <a:ea typeface="+mn-ea"/>
                <a:cs typeface="+mn-cs"/>
              </a:rPr>
              <a:t>Many teachers are reactive, waiting for disruption and then responding to it, yet reminding students of the ground-rules for a forthcoming activity is a very positive and quite effective strategy. </a:t>
            </a:r>
          </a:p>
          <a:p>
            <a:pPr marL="0" marR="0" indent="0" algn="l" defTabSz="914400" rtl="0" eaLnBrk="1" fontAlgn="auto" latinLnBrk="0" hangingPunct="1">
              <a:lnSpc>
                <a:spcPct val="100000"/>
              </a:lnSpc>
              <a:spcBef>
                <a:spcPts val="0"/>
              </a:spcBef>
              <a:spcAft>
                <a:spcPts val="0"/>
              </a:spcAft>
              <a:buClrTx/>
              <a:buSzTx/>
              <a:buFontTx/>
              <a:buNone/>
              <a:defRPr/>
            </a:pPr>
            <a:r>
              <a:rPr lang="en-GB" sz="1200" b="1" dirty="0"/>
              <a:t>‘Carrots’ plus ‘sticks’</a:t>
            </a:r>
          </a:p>
          <a:p>
            <a:r>
              <a:rPr lang="en-GB" sz="1200" kern="1200" dirty="0">
                <a:solidFill>
                  <a:schemeClr val="tx1"/>
                </a:solidFill>
                <a:effectLst/>
                <a:latin typeface="+mn-lt"/>
                <a:ea typeface="+mn-ea"/>
                <a:cs typeface="+mn-cs"/>
              </a:rPr>
              <a:t>There has been a heated debate for some decades over whether teachers should use mild punishments, or should only give students praise and recognition for appropriate behaviour.   You may not be surprised to find that Marzano’s meta-study, having statistically compared these approaches, shows that you are best doing both.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However, while nearly all teachers will use mild punishments, few give enough recognition for good behaviour.  If you only use punishments, such as telling students off in response to inappropriate behaviour, then you can create a negative, nagging image for yourself.  Also, attention-seekers will begin to misbehave in order to get your attention, as it is the most effective way. </a:t>
            </a:r>
          </a:p>
          <a:p>
            <a:endParaRPr lang="en-GB" dirty="0"/>
          </a:p>
        </p:txBody>
      </p:sp>
      <p:sp>
        <p:nvSpPr>
          <p:cNvPr id="4" name="Slide Number Placeholder 3"/>
          <p:cNvSpPr>
            <a:spLocks noGrp="1"/>
          </p:cNvSpPr>
          <p:nvPr>
            <p:ph type="sldNum" sz="quarter" idx="10"/>
          </p:nvPr>
        </p:nvSpPr>
        <p:spPr/>
        <p:txBody>
          <a:bodyPr/>
          <a:lstStyle/>
          <a:p>
            <a:fld id="{02B05A39-B7FD-481E-B096-67906AEE8087}" type="slidenum">
              <a:rPr lang="en-GB" smtClean="0"/>
              <a:t>22</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10.15 -10.20</a:t>
            </a:r>
            <a:r>
              <a:rPr lang="en-GB" baseline="0" dirty="0"/>
              <a:t> activity</a:t>
            </a:r>
          </a:p>
          <a:p>
            <a:r>
              <a:rPr lang="en-GB" baseline="0" dirty="0"/>
              <a:t>10.20 – 10.25 feedback</a:t>
            </a:r>
            <a:endParaRPr lang="en-GB" dirty="0"/>
          </a:p>
        </p:txBody>
      </p:sp>
      <p:sp>
        <p:nvSpPr>
          <p:cNvPr id="4" name="Slide Number Placeholder 3"/>
          <p:cNvSpPr>
            <a:spLocks noGrp="1"/>
          </p:cNvSpPr>
          <p:nvPr>
            <p:ph type="sldNum" sz="quarter" idx="10"/>
          </p:nvPr>
        </p:nvSpPr>
        <p:spPr/>
        <p:txBody>
          <a:bodyPr/>
          <a:lstStyle/>
          <a:p>
            <a:fld id="{02B05A39-B7FD-481E-B096-67906AEE8087}" type="slidenum">
              <a:rPr lang="en-GB" smtClean="0"/>
              <a:t>23</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B05A39-B7FD-481E-B096-67906AEE8087}" type="slidenum">
              <a:rPr lang="en-GB" smtClean="0"/>
              <a:t>24</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B05A39-B7FD-481E-B096-67906AEE8087}" type="slidenum">
              <a:rPr lang="en-GB" smtClean="0"/>
              <a:t>26</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10.30-10.40 activity</a:t>
            </a:r>
          </a:p>
          <a:p>
            <a:r>
              <a:rPr lang="en-GB" dirty="0"/>
              <a:t>10.40-10.45 feedback</a:t>
            </a:r>
          </a:p>
        </p:txBody>
      </p:sp>
      <p:sp>
        <p:nvSpPr>
          <p:cNvPr id="4" name="Slide Number Placeholder 3"/>
          <p:cNvSpPr>
            <a:spLocks noGrp="1"/>
          </p:cNvSpPr>
          <p:nvPr>
            <p:ph type="sldNum" sz="quarter" idx="10"/>
          </p:nvPr>
        </p:nvSpPr>
        <p:spPr/>
        <p:txBody>
          <a:bodyPr/>
          <a:lstStyle/>
          <a:p>
            <a:fld id="{02B05A39-B7FD-481E-B096-67906AEE8087}" type="slidenum">
              <a:rPr lang="en-GB" smtClean="0"/>
              <a:t>28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GB" dirty="0"/>
              <a:t>11.05pm  Conclude with some resources</a:t>
            </a:r>
          </a:p>
        </p:txBody>
      </p:sp>
      <p:sp>
        <p:nvSpPr>
          <p:cNvPr id="4" name="Slide Number Placeholder 3"/>
          <p:cNvSpPr>
            <a:spLocks noGrp="1"/>
          </p:cNvSpPr>
          <p:nvPr>
            <p:ph type="sldNum" sz="quarter" idx="10"/>
          </p:nvPr>
        </p:nvSpPr>
        <p:spPr/>
        <p:txBody>
          <a:bodyPr/>
          <a:lstStyle/>
          <a:p>
            <a:fld id="{2D52255B-C28D-4732-878C-4DA3C4723168}" type="slidenum">
              <a:rPr lang="en-GB" smtClean="0"/>
              <a:t>31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B05A39-B7FD-481E-B096-67906AEE8087}" type="slidenum">
              <a:rPr lang="en-GB" smtClean="0"/>
              <a:t>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- 9:05-9:10</a:t>
            </a:r>
          </a:p>
          <a:p>
            <a:r>
              <a:rPr lang="en-GB" dirty="0"/>
              <a:t>Feedback – 9:10-9:20 – List on board</a:t>
            </a:r>
          </a:p>
        </p:txBody>
      </p:sp>
      <p:sp>
        <p:nvSpPr>
          <p:cNvPr id="4" name="Slide Number Placeholder 3"/>
          <p:cNvSpPr>
            <a:spLocks noGrp="1"/>
          </p:cNvSpPr>
          <p:nvPr>
            <p:ph type="sldNum" sz="quarter" idx="10"/>
          </p:nvPr>
        </p:nvSpPr>
        <p:spPr/>
        <p:txBody>
          <a:bodyPr/>
          <a:lstStyle/>
          <a:p>
            <a:fld id="{02B05A39-B7FD-481E-B096-67906AEE8087}" type="slidenum">
              <a:rPr lang="en-GB" smtClean="0"/>
              <a:t>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9:20-9:25 Activity</a:t>
            </a:r>
          </a:p>
          <a:p>
            <a:r>
              <a:rPr lang="en-GB" dirty="0"/>
              <a:t>9:25-9:30</a:t>
            </a:r>
            <a:r>
              <a:rPr lang="en-GB" baseline="0" dirty="0"/>
              <a:t> Feedback – List on board</a:t>
            </a:r>
            <a:endParaRPr lang="en-GB" dirty="0"/>
          </a:p>
        </p:txBody>
      </p:sp>
      <p:sp>
        <p:nvSpPr>
          <p:cNvPr id="4" name="Slide Number Placeholder 3"/>
          <p:cNvSpPr>
            <a:spLocks noGrp="1"/>
          </p:cNvSpPr>
          <p:nvPr>
            <p:ph type="sldNum" sz="quarter" idx="10"/>
          </p:nvPr>
        </p:nvSpPr>
        <p:spPr/>
        <p:txBody>
          <a:bodyPr/>
          <a:lstStyle/>
          <a:p>
            <a:fld id="{02B05A39-B7FD-481E-B096-67906AEE8087}" type="slidenum">
              <a:rPr lang="en-GB" smtClean="0"/>
              <a:t>10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9:30</a:t>
            </a:r>
          </a:p>
          <a:p>
            <a:r>
              <a:rPr lang="en-GB" sz="1200" b="1" kern="1200" dirty="0">
                <a:solidFill>
                  <a:schemeClr val="tx1"/>
                </a:solidFill>
                <a:effectLst/>
                <a:latin typeface="+mn-lt"/>
                <a:ea typeface="+mn-ea"/>
                <a:cs typeface="+mn-cs"/>
              </a:rPr>
              <a:t>Rules and procedures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Strategies to clearly and simply express rules and other expectations of student behaviour.  Also to justify these persuasively from the teacher’s and students’ point of view.  For greatest effect the rules are negotiated with students</a:t>
            </a:r>
          </a:p>
          <a:p>
            <a:r>
              <a:rPr lang="en-GB" sz="1200" b="1" kern="1200" dirty="0">
                <a:solidFill>
                  <a:schemeClr val="tx1"/>
                </a:solidFill>
                <a:effectLst/>
                <a:latin typeface="+mn-lt"/>
                <a:ea typeface="+mn-ea"/>
                <a:cs typeface="+mn-cs"/>
              </a:rPr>
              <a:t>Teacher-student relationships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Strategies to improve the rapport, and mutual respect between teacher and student</a:t>
            </a:r>
          </a:p>
          <a:p>
            <a:r>
              <a:rPr lang="en-GB" sz="1200" b="1" kern="1200" dirty="0">
                <a:solidFill>
                  <a:schemeClr val="tx1"/>
                </a:solidFill>
                <a:effectLst/>
                <a:latin typeface="+mn-lt"/>
                <a:ea typeface="+mn-ea"/>
                <a:cs typeface="+mn-cs"/>
              </a:rPr>
              <a:t>Disciplinary interventions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effective use of ‘sticks and carrots’ to enforce the rules described above</a:t>
            </a:r>
          </a:p>
          <a:p>
            <a:r>
              <a:rPr lang="en-GB" sz="1200" b="1" kern="1200" dirty="0">
                <a:solidFill>
                  <a:schemeClr val="tx1"/>
                </a:solidFill>
                <a:effectLst/>
                <a:latin typeface="+mn-lt"/>
                <a:ea typeface="+mn-ea"/>
                <a:cs typeface="+mn-cs"/>
              </a:rPr>
              <a:t>Mental set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Strategies to develop your awareness of what is going on in your classroom and why.  A conscious control over your thoughts and feelings when you respond to a disruption.</a:t>
            </a:r>
            <a:endParaRPr lang="en-GB" dirty="0"/>
          </a:p>
        </p:txBody>
      </p:sp>
      <p:sp>
        <p:nvSpPr>
          <p:cNvPr id="4" name="Slide Number Placeholder 3"/>
          <p:cNvSpPr>
            <a:spLocks noGrp="1"/>
          </p:cNvSpPr>
          <p:nvPr>
            <p:ph type="sldNum" sz="quarter" idx="10"/>
          </p:nvPr>
        </p:nvSpPr>
        <p:spPr/>
        <p:txBody>
          <a:bodyPr/>
          <a:lstStyle/>
          <a:p>
            <a:fld id="{02B05A39-B7FD-481E-B096-67906AEE8087}" type="slidenum">
              <a:rPr lang="en-GB" smtClean="0"/>
              <a:t>12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B05A39-B7FD-481E-B096-67906AEE8087}" type="slidenum">
              <a:rPr lang="en-GB" smtClean="0"/>
              <a:t>13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9:30 – 9.40 Activity</a:t>
            </a:r>
          </a:p>
          <a:p>
            <a:r>
              <a:rPr lang="en-GB" baseline="0" dirty="0"/>
              <a:t>9.40 – 9.50 Feedback &amp; discussion</a:t>
            </a:r>
            <a:endParaRPr lang="en-GB" dirty="0"/>
          </a:p>
        </p:txBody>
      </p:sp>
      <p:sp>
        <p:nvSpPr>
          <p:cNvPr id="4" name="Slide Number Placeholder 3"/>
          <p:cNvSpPr>
            <a:spLocks noGrp="1"/>
          </p:cNvSpPr>
          <p:nvPr>
            <p:ph type="sldNum" sz="quarter" idx="10"/>
          </p:nvPr>
        </p:nvSpPr>
        <p:spPr/>
        <p:txBody>
          <a:bodyPr/>
          <a:lstStyle/>
          <a:p>
            <a:fld id="{02B05A39-B7FD-481E-B096-67906AEE8087}" type="slidenum">
              <a:rPr lang="en-GB" smtClean="0"/>
              <a:t>14</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9.50</a:t>
            </a:r>
          </a:p>
        </p:txBody>
      </p:sp>
      <p:sp>
        <p:nvSpPr>
          <p:cNvPr id="4" name="Slide Number Placeholder 3"/>
          <p:cNvSpPr>
            <a:spLocks noGrp="1"/>
          </p:cNvSpPr>
          <p:nvPr>
            <p:ph type="sldNum" sz="quarter" idx="10"/>
          </p:nvPr>
        </p:nvSpPr>
        <p:spPr/>
        <p:txBody>
          <a:bodyPr/>
          <a:lstStyle/>
          <a:p>
            <a:fld id="{02B05A39-B7FD-481E-B096-67906AEE8087}" type="slidenum">
              <a:rPr lang="en-GB" smtClean="0"/>
              <a:t>15</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10:00</a:t>
            </a:r>
          </a:p>
        </p:txBody>
      </p:sp>
      <p:sp>
        <p:nvSpPr>
          <p:cNvPr id="4" name="Slide Number Placeholder 3"/>
          <p:cNvSpPr>
            <a:spLocks noGrp="1"/>
          </p:cNvSpPr>
          <p:nvPr>
            <p:ph type="sldNum" sz="quarter" idx="10"/>
          </p:nvPr>
        </p:nvSpPr>
        <p:spPr/>
        <p:txBody>
          <a:bodyPr/>
          <a:lstStyle/>
          <a:p>
            <a:fld id="{02B05A39-B7FD-481E-B096-67906AEE8087}" type="slidenum">
              <a:rPr lang="en-GB" smtClean="0"/>
              <a:t>17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8513AB-17AF-4AFE-9857-688FC176FCDE}"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E2CB89-A690-4749-BF5A-786C0BCF895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8513AB-17AF-4AFE-9857-688FC176FCDE}"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E2CB89-A690-4749-BF5A-786C0BCF895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8513AB-17AF-4AFE-9857-688FC176FCDE}"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E2CB89-A690-4749-BF5A-786C0BCF895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8513AB-17AF-4AFE-9857-688FC176FCDE}"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E2CB89-A690-4749-BF5A-786C0BCF895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8513AB-17AF-4AFE-9857-688FC176FCDE}"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E2CB89-A690-4749-BF5A-786C0BCF895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8513AB-17AF-4AFE-9857-688FC176FCDE}"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E2CB89-A690-4749-BF5A-786C0BCF895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8513AB-17AF-4AFE-9857-688FC176FCDE}" type="datetimeFigureOut">
              <a:rPr lang="en-GB" smtClean="0"/>
              <a:t>12/01/2021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E2CB89-A690-4749-BF5A-786C0BCF895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8513AB-17AF-4AFE-9857-688FC176FCDE}" type="datetimeFigureOut">
              <a:rPr lang="en-GB" smtClean="0"/>
              <a:t>12/01/2021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E2CB89-A690-4749-BF5A-786C0BCF895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B8513AB-17AF-4AFE-9857-688FC176FCDE}" type="datetimeFigureOut">
              <a:rPr lang="en-GB" smtClean="0"/>
              <a:t>12/01/2021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7EE2CB89-A690-4749-BF5A-786C0BCF895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B8513AB-17AF-4AFE-9857-688FC176FCDE}" type="datetimeFigureOut">
              <a:rPr lang="en-GB" smtClean="0"/>
              <a:t>12/01/2021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E2CB89-A690-4749-BF5A-786C0BCF895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8513AB-17AF-4AFE-9857-688FC176FCDE}"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E2CB89-A690-4749-BF5A-786C0BCF895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B8513AB-17AF-4AFE-9857-688FC176FCDE}" type="datetimeFigureOut">
              <a:rPr lang="en-GB" smtClean="0"/>
              <a:t>12/01/2021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EE2CB89-A690-4749-BF5A-786C0BCF8952}"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portal.exe-coll.ac.uk/departments/qd/Pages/CPD.aspx"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geoffpetty.com/geoffs-books/downloads-for-eb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7271" y="557689"/>
            <a:ext cx="6715124" cy="4297679"/>
          </a:xfrm>
          <a:prstGeom prst="rect">
            <a:avLst/>
          </a:prstGeom>
        </p:spPr>
      </p:pic>
      <p:sp>
        <p:nvSpPr>
          <p:cNvPr id="5" name="TextBox 4"/>
          <p:cNvSpPr txBox="1"/>
          <p:nvPr/>
        </p:nvSpPr>
        <p:spPr>
          <a:xfrm>
            <a:off x="1564481" y="5172075"/>
            <a:ext cx="9122569" cy="521970"/>
          </a:xfrm>
          <a:prstGeom prst="rect">
            <a:avLst/>
          </a:prstGeom>
          <a:noFill/>
        </p:spPr>
        <p:txBody>
          <a:bodyPr wrap="square" rtlCol="0">
            <a:spAutoFit/>
          </a:bodyPr>
          <a:lstStyle/>
          <a:p>
            <a:r>
              <a:rPr lang="en-GB" sz="2800" dirty="0">
                <a:solidFill>
                  <a:schemeClr val="bg1"/>
                </a:solidFill>
              </a:rPr>
              <a:t>Open lines of communication公开的沟通渠道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solidFill>
                  <a:srgbClr val="FFFF00"/>
                </a:solidFill>
              </a:rPr>
              <a:t>Activity 2 </a:t>
            </a:r>
            <a:r>
              <a:rPr lang="zh-CN" altLang="en-GB" sz="2800" b="1" dirty="0">
                <a:solidFill>
                  <a:srgbClr val="FFFF00"/>
                </a:solidFill>
              </a:rPr>
              <a:t>活动</a:t>
            </a:r>
            <a:r>
              <a:rPr lang="en-US" altLang="zh-CN" sz="2800" b="1" dirty="0">
                <a:solidFill>
                  <a:srgbClr val="FFFF00"/>
                </a:solidFill>
              </a:rPr>
              <a:t>2</a:t>
            </a:r>
            <a:br>
              <a:rPr lang="en-GB" sz="2800" b="1" dirty="0">
                <a:solidFill>
                  <a:srgbClr val="FFFF00"/>
                </a:solidFill>
              </a:rPr>
            </a:br>
            <a:r>
              <a:rPr lang="en-GB" b="1" dirty="0">
                <a:solidFill>
                  <a:srgbClr val="FFFF00"/>
                </a:solidFill>
              </a:rPr>
              <a:t>What are the reasons for these behaviours?</a:t>
            </a:r>
            <a:br>
              <a:rPr lang="en-GB" b="1" dirty="0">
                <a:solidFill>
                  <a:srgbClr val="FFFF00"/>
                </a:solidFill>
              </a:rPr>
            </a:br>
            <a:r>
              <a:rPr lang="en-GB" sz="2800" b="1" dirty="0">
                <a:solidFill>
                  <a:srgbClr val="FFFF00"/>
                </a:solidFill>
              </a:rPr>
              <a:t>这些行为的原因是什么</a:t>
            </a:r>
            <a:r>
              <a:rPr lang="zh-CN" altLang="en-GB" sz="2800" b="1" dirty="0">
                <a:solidFill>
                  <a:srgbClr val="FFFF00"/>
                </a:solidFill>
              </a:rPr>
              <a:t>？</a:t>
            </a:r>
          </a:p>
        </p:txBody>
      </p:sp>
      <p:sp>
        <p:nvSpPr>
          <p:cNvPr id="3" name="Content Placeholder 2"/>
          <p:cNvSpPr>
            <a:spLocks noGrp="1"/>
          </p:cNvSpPr>
          <p:nvPr>
            <p:ph idx="1"/>
          </p:nvPr>
        </p:nvSpPr>
        <p:spPr>
          <a:xfrm>
            <a:off x="838200" y="2030819"/>
            <a:ext cx="10515600" cy="2009553"/>
          </a:xfrm>
        </p:spPr>
        <p:txBody>
          <a:bodyPr>
            <a:noAutofit/>
          </a:bodyPr>
          <a:lstStyle/>
          <a:p>
            <a:pPr marL="363855" indent="-363855">
              <a:buFont typeface="Wingdings" panose="05000000000000000000" pitchFamily="2" charset="2"/>
              <a:buChar char="§"/>
            </a:pPr>
            <a:r>
              <a:rPr lang="en-GB" sz="4400" dirty="0">
                <a:solidFill>
                  <a:schemeClr val="bg1"/>
                </a:solidFill>
              </a:rPr>
              <a:t>5 mins </a:t>
            </a:r>
            <a:r>
              <a:rPr lang="en-US" altLang="en-GB" sz="2800" dirty="0">
                <a:solidFill>
                  <a:schemeClr val="bg1"/>
                </a:solidFill>
              </a:rPr>
              <a:t>5</a:t>
            </a:r>
            <a:r>
              <a:rPr lang="zh-CN" altLang="en-US" sz="2800" dirty="0">
                <a:solidFill>
                  <a:schemeClr val="bg1"/>
                </a:solidFill>
              </a:rPr>
              <a:t>分钟</a:t>
            </a:r>
            <a:endParaRPr lang="en-GB" sz="4400" dirty="0">
              <a:solidFill>
                <a:schemeClr val="bg1"/>
              </a:solidFill>
            </a:endParaRPr>
          </a:p>
          <a:p>
            <a:pPr marL="363855" indent="-363855">
              <a:buFont typeface="Wingdings" panose="05000000000000000000" pitchFamily="2" charset="2"/>
              <a:buChar char="§"/>
            </a:pPr>
            <a:r>
              <a:rPr lang="en-GB" sz="4400" dirty="0">
                <a:solidFill>
                  <a:schemeClr val="bg1"/>
                </a:solidFill>
              </a:rPr>
              <a:t>In your groups list these on the other half of the sheet of paper on your desk.</a:t>
            </a:r>
            <a:r>
              <a:rPr lang="en-GB" sz="2800" dirty="0">
                <a:solidFill>
                  <a:schemeClr val="bg1"/>
                </a:solidFill>
              </a:rPr>
              <a:t>在你的小组中</a:t>
            </a:r>
            <a:r>
              <a:rPr lang="zh-CN" altLang="en-GB" sz="2800" dirty="0">
                <a:solidFill>
                  <a:schemeClr val="bg1"/>
                </a:solidFill>
              </a:rPr>
              <a:t>，</a:t>
            </a:r>
            <a:r>
              <a:rPr lang="en-GB" sz="2800" dirty="0">
                <a:solidFill>
                  <a:schemeClr val="bg1"/>
                </a:solidFill>
                <a:sym typeface="+mn-ea"/>
              </a:rPr>
              <a:t>在你桌子上纸张的另一半上</a:t>
            </a:r>
            <a:r>
              <a:rPr lang="en-GB" sz="2800" dirty="0">
                <a:solidFill>
                  <a:schemeClr val="bg1"/>
                </a:solidFill>
              </a:rPr>
              <a:t>列出这些</a:t>
            </a:r>
            <a:r>
              <a:rPr lang="zh-CN" altLang="en-GB" sz="2800" dirty="0">
                <a:solidFill>
                  <a:schemeClr val="bg1"/>
                </a:solidFill>
              </a:rPr>
              <a:t>原因</a:t>
            </a:r>
            <a:r>
              <a:rPr lang="en-GB" sz="2800" dirty="0">
                <a:solidFill>
                  <a:schemeClr val="bg1"/>
                </a:solidFill>
              </a:rPr>
              <a:t>。</a:t>
            </a:r>
            <a:endParaRPr lang="en-GB" sz="4400" dirty="0">
              <a:solidFill>
                <a:schemeClr val="bg1"/>
              </a:solidFill>
            </a:endParaRPr>
          </a:p>
          <a:p>
            <a:pPr marL="363855" indent="-363855">
              <a:buFont typeface="Wingdings" panose="05000000000000000000" pitchFamily="2" charset="2"/>
              <a:buChar char="§"/>
            </a:pPr>
            <a:r>
              <a:rPr lang="en-GB" sz="4400" dirty="0">
                <a:solidFill>
                  <a:schemeClr val="bg1"/>
                </a:solidFill>
              </a:rPr>
              <a:t>Group feedback. </a:t>
            </a:r>
            <a:r>
              <a:rPr lang="zh-CN" altLang="en-GB" sz="2800" dirty="0">
                <a:solidFill>
                  <a:schemeClr val="bg1"/>
                </a:solidFill>
              </a:rPr>
              <a:t>小组反馈</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FF00"/>
                </a:solidFill>
              </a:rPr>
              <a:t>Examples </a:t>
            </a:r>
            <a:r>
              <a:rPr lang="zh-CN" altLang="en-GB" sz="2800" b="1" dirty="0">
                <a:solidFill>
                  <a:srgbClr val="FFFF00"/>
                </a:solidFill>
              </a:rPr>
              <a:t>例子</a:t>
            </a:r>
          </a:p>
        </p:txBody>
      </p:sp>
      <p:sp>
        <p:nvSpPr>
          <p:cNvPr id="3" name="Content Placeholder 2"/>
          <p:cNvSpPr>
            <a:spLocks noGrp="1"/>
          </p:cNvSpPr>
          <p:nvPr>
            <p:ph idx="1"/>
          </p:nvPr>
        </p:nvSpPr>
        <p:spPr/>
        <p:txBody>
          <a:bodyPr>
            <a:normAutofit/>
          </a:bodyPr>
          <a:lstStyle/>
          <a:p>
            <a:pPr marL="363855" indent="-363855">
              <a:buFont typeface="Wingdings" panose="05000000000000000000" pitchFamily="2" charset="2"/>
              <a:buChar char="§"/>
            </a:pPr>
            <a:r>
              <a:rPr lang="en-GB" dirty="0">
                <a:solidFill>
                  <a:schemeClr val="bg1"/>
                </a:solidFill>
              </a:rPr>
              <a:t>Forgetting resources </a:t>
            </a:r>
            <a:r>
              <a:rPr lang="en-GB" dirty="0" err="1">
                <a:solidFill>
                  <a:schemeClr val="bg1"/>
                </a:solidFill>
              </a:rPr>
              <a:t>ie</a:t>
            </a:r>
            <a:r>
              <a:rPr lang="en-GB" dirty="0">
                <a:solidFill>
                  <a:schemeClr val="bg1"/>
                </a:solidFill>
              </a:rPr>
              <a:t> USB stick – apply a negative consequence – write out materials and redo them electronically later. 忘记资源，也就是u盘</a:t>
            </a:r>
            <a:r>
              <a:rPr lang="en-US" altLang="en-GB" dirty="0">
                <a:solidFill>
                  <a:schemeClr val="bg1"/>
                </a:solidFill>
              </a:rPr>
              <a:t>—</a:t>
            </a:r>
            <a:r>
              <a:rPr lang="en-GB" dirty="0">
                <a:solidFill>
                  <a:schemeClr val="bg1"/>
                </a:solidFill>
              </a:rPr>
              <a:t>产生了消极的后果</a:t>
            </a:r>
            <a:r>
              <a:rPr lang="en-US" altLang="en-GB" dirty="0">
                <a:solidFill>
                  <a:schemeClr val="bg1"/>
                </a:solidFill>
              </a:rPr>
              <a:t>—</a:t>
            </a:r>
            <a:r>
              <a:rPr lang="en-GB" dirty="0">
                <a:solidFill>
                  <a:schemeClr val="bg1"/>
                </a:solidFill>
              </a:rPr>
              <a:t>把材料写出来，然后通过电子方式重做。</a:t>
            </a:r>
          </a:p>
          <a:p>
            <a:pPr marL="363855" indent="-363855">
              <a:buFont typeface="Wingdings" panose="05000000000000000000" pitchFamily="2" charset="2"/>
              <a:buChar char="§"/>
            </a:pPr>
            <a:r>
              <a:rPr lang="en-GB" dirty="0">
                <a:solidFill>
                  <a:schemeClr val="bg1"/>
                </a:solidFill>
              </a:rPr>
              <a:t>Using phone – think creatively – 20mins task completion – 2 mins phone use. Phones out on table in view. 使用手机</a:t>
            </a:r>
            <a:r>
              <a:rPr lang="en-US" altLang="en-GB" dirty="0">
                <a:solidFill>
                  <a:schemeClr val="bg1"/>
                </a:solidFill>
              </a:rPr>
              <a:t>—</a:t>
            </a:r>
            <a:r>
              <a:rPr lang="en-GB" dirty="0">
                <a:solidFill>
                  <a:schemeClr val="bg1"/>
                </a:solidFill>
              </a:rPr>
              <a:t>创造性思考</a:t>
            </a:r>
            <a:r>
              <a:rPr lang="en-US" altLang="en-GB" dirty="0">
                <a:solidFill>
                  <a:schemeClr val="bg1"/>
                </a:solidFill>
              </a:rPr>
              <a:t>—</a:t>
            </a:r>
            <a:r>
              <a:rPr lang="en-GB" dirty="0">
                <a:solidFill>
                  <a:schemeClr val="bg1"/>
                </a:solidFill>
              </a:rPr>
              <a:t>20分钟</a:t>
            </a:r>
            <a:r>
              <a:rPr lang="en-GB" dirty="0">
                <a:solidFill>
                  <a:schemeClr val="bg1"/>
                </a:solidFill>
                <a:sym typeface="+mn-ea"/>
              </a:rPr>
              <a:t>完成</a:t>
            </a:r>
            <a:r>
              <a:rPr lang="en-GB" dirty="0">
                <a:solidFill>
                  <a:schemeClr val="bg1"/>
                </a:solidFill>
              </a:rPr>
              <a:t>任务</a:t>
            </a:r>
            <a:r>
              <a:rPr lang="en-US" altLang="en-GB" dirty="0">
                <a:solidFill>
                  <a:schemeClr val="bg1"/>
                </a:solidFill>
              </a:rPr>
              <a:t>—</a:t>
            </a:r>
            <a:r>
              <a:rPr lang="en-GB" dirty="0">
                <a:solidFill>
                  <a:schemeClr val="bg1"/>
                </a:solidFill>
              </a:rPr>
              <a:t>2分钟手机使用。手机放在桌子上。</a:t>
            </a:r>
          </a:p>
          <a:p>
            <a:pPr marL="363855" indent="-363855">
              <a:buFont typeface="Wingdings" panose="05000000000000000000" pitchFamily="2" charset="2"/>
              <a:buChar char="§"/>
            </a:pPr>
            <a:r>
              <a:rPr lang="en-GB" dirty="0">
                <a:solidFill>
                  <a:schemeClr val="bg1"/>
                </a:solidFill>
              </a:rPr>
              <a:t>“This topic is boring” – for a dry topic make the learning process more engaging  </a:t>
            </a:r>
            <a:r>
              <a:rPr lang="en-US" altLang="en-GB" dirty="0">
                <a:solidFill>
                  <a:schemeClr val="bg1"/>
                </a:solidFill>
              </a:rPr>
              <a:t>“</a:t>
            </a:r>
            <a:r>
              <a:rPr lang="en-GB" dirty="0">
                <a:solidFill>
                  <a:schemeClr val="bg1"/>
                </a:solidFill>
              </a:rPr>
              <a:t>这是一个枯燥的话题</a:t>
            </a:r>
            <a:r>
              <a:rPr lang="en-US" altLang="en-GB" dirty="0">
                <a:solidFill>
                  <a:schemeClr val="bg1"/>
                </a:solidFill>
              </a:rPr>
              <a:t>”—</a:t>
            </a:r>
            <a:r>
              <a:rPr lang="en-GB" dirty="0">
                <a:solidFill>
                  <a:schemeClr val="bg1"/>
                </a:solidFill>
              </a:rPr>
              <a:t>让学习过程更有吸引力</a:t>
            </a:r>
          </a:p>
          <a:p>
            <a:pPr marL="363855" indent="-363855">
              <a:buFont typeface="Wingdings" panose="05000000000000000000" pitchFamily="2" charset="2"/>
              <a:buChar char="§"/>
            </a:pPr>
            <a:r>
              <a:rPr lang="en-GB" dirty="0">
                <a:solidFill>
                  <a:schemeClr val="bg1"/>
                </a:solidFill>
              </a:rPr>
              <a:t>Late to class – negative consequence – you choose where they sit, up to them to catch up work missed – ask to see 上课迟到</a:t>
            </a:r>
            <a:r>
              <a:rPr lang="en-US" altLang="en-GB" dirty="0">
                <a:solidFill>
                  <a:schemeClr val="bg1"/>
                </a:solidFill>
              </a:rPr>
              <a:t>—</a:t>
            </a:r>
            <a:r>
              <a:rPr lang="en-GB" dirty="0">
                <a:solidFill>
                  <a:schemeClr val="bg1"/>
                </a:solidFill>
              </a:rPr>
              <a:t>负面后果</a:t>
            </a:r>
            <a:r>
              <a:rPr lang="en-US" altLang="en-GB" dirty="0">
                <a:solidFill>
                  <a:schemeClr val="bg1"/>
                </a:solidFill>
              </a:rPr>
              <a:t>—你选择他们坐的地方，</a:t>
            </a:r>
            <a:r>
              <a:rPr lang="zh-CN" altLang="en-US" dirty="0">
                <a:solidFill>
                  <a:schemeClr val="bg1"/>
                </a:solidFill>
              </a:rPr>
              <a:t>让</a:t>
            </a:r>
            <a:r>
              <a:rPr lang="en-US" altLang="en-GB" dirty="0">
                <a:solidFill>
                  <a:schemeClr val="bg1"/>
                </a:solidFill>
              </a:rPr>
              <a:t>他们赶上错过的工作—问一下看</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solidFill>
                  <a:schemeClr val="bg1"/>
                </a:solidFill>
              </a:rPr>
            </a:br>
            <a:r>
              <a:rPr lang="en-GB" b="1" dirty="0">
                <a:solidFill>
                  <a:srgbClr val="FFFF00"/>
                </a:solidFill>
              </a:rPr>
              <a:t>Comparing the Effectiveness of Aspects of Classroom Management </a:t>
            </a:r>
            <a:r>
              <a:rPr lang="en-GB" sz="2800" b="1" dirty="0">
                <a:solidFill>
                  <a:srgbClr val="FFFF00"/>
                </a:solidFill>
              </a:rPr>
              <a:t>课堂管理各方面的有效性比较</a:t>
            </a:r>
            <a:br>
              <a:rPr lang="en-GB" sz="2800" dirty="0">
                <a:solidFill>
                  <a:srgbClr val="FFFF00"/>
                </a:solidFill>
              </a:rPr>
            </a:br>
            <a:r>
              <a:rPr lang="en-GB" sz="2200" dirty="0">
                <a:solidFill>
                  <a:srgbClr val="FFFF00"/>
                </a:solidFill>
              </a:rPr>
              <a:t>Summary of Experimental Data from Marzano马扎诺的实验数据摘要 (2003)</a:t>
            </a:r>
          </a:p>
        </p:txBody>
      </p:sp>
      <p:graphicFrame>
        <p:nvGraphicFramePr>
          <p:cNvPr id="4" name="Content Placeholder 3"/>
          <p:cNvGraphicFramePr>
            <a:graphicFrameLocks noGrp="1"/>
          </p:cNvGraphicFramePr>
          <p:nvPr>
            <p:ph idx="1"/>
          </p:nvPr>
        </p:nvGraphicFramePr>
        <p:xfrm>
          <a:off x="792586" y="1881174"/>
          <a:ext cx="10789815" cy="4062427"/>
        </p:xfrm>
        <a:graphic>
          <a:graphicData uri="http://schemas.openxmlformats.org/drawingml/2006/table">
            <a:tbl>
              <a:tblPr firstRow="1" bandRow="1">
                <a:tableStyleId>{5C22544A-7EE6-4342-B048-85BDC9FD1C3A}</a:tableStyleId>
              </a:tblPr>
              <a:tblGrid>
                <a:gridCol w="3831166">
                  <a:extLst>
                    <a:ext uri="{9D8B030D-6E8A-4147-A177-3AD203B41FA5}">
                      <a16:colId xmlns:a16="http://schemas.microsoft.com/office/drawing/2014/main" val="20000"/>
                    </a:ext>
                  </a:extLst>
                </a:gridCol>
                <a:gridCol w="2074710">
                  <a:extLst>
                    <a:ext uri="{9D8B030D-6E8A-4147-A177-3AD203B41FA5}">
                      <a16:colId xmlns:a16="http://schemas.microsoft.com/office/drawing/2014/main" val="20001"/>
                    </a:ext>
                  </a:extLst>
                </a:gridCol>
                <a:gridCol w="2186485">
                  <a:extLst>
                    <a:ext uri="{9D8B030D-6E8A-4147-A177-3AD203B41FA5}">
                      <a16:colId xmlns:a16="http://schemas.microsoft.com/office/drawing/2014/main" val="20002"/>
                    </a:ext>
                  </a:extLst>
                </a:gridCol>
                <a:gridCol w="2697454">
                  <a:extLst>
                    <a:ext uri="{9D8B030D-6E8A-4147-A177-3AD203B41FA5}">
                      <a16:colId xmlns:a16="http://schemas.microsoft.com/office/drawing/2014/main" val="20003"/>
                    </a:ext>
                  </a:extLst>
                </a:gridCol>
              </a:tblGrid>
              <a:tr h="1253835">
                <a:tc>
                  <a:txBody>
                    <a:bodyPr/>
                    <a:lstStyle/>
                    <a:p>
                      <a:r>
                        <a:rPr lang="en-GB" sz="2200" dirty="0"/>
                        <a:t>Aspect</a:t>
                      </a:r>
                      <a:r>
                        <a:rPr lang="en-GB" sz="2200" baseline="0" dirty="0"/>
                        <a:t> of Classroom Management </a:t>
                      </a:r>
                      <a:r>
                        <a:rPr lang="en-GB" sz="2000" baseline="0" dirty="0"/>
                        <a:t>课堂管理方面</a:t>
                      </a:r>
                    </a:p>
                  </a:txBody>
                  <a:tcPr/>
                </a:tc>
                <a:tc>
                  <a:txBody>
                    <a:bodyPr/>
                    <a:lstStyle/>
                    <a:p>
                      <a:r>
                        <a:rPr lang="en-GB" sz="2200" dirty="0"/>
                        <a:t>Average</a:t>
                      </a:r>
                      <a:r>
                        <a:rPr lang="en-GB" sz="2200" baseline="0" dirty="0"/>
                        <a:t> effect size </a:t>
                      </a:r>
                      <a:r>
                        <a:rPr lang="zh-CN" altLang="en-GB" sz="2000" baseline="0" dirty="0"/>
                        <a:t>平均效应量</a:t>
                      </a:r>
                    </a:p>
                  </a:txBody>
                  <a:tcPr/>
                </a:tc>
                <a:tc>
                  <a:txBody>
                    <a:bodyPr/>
                    <a:lstStyle/>
                    <a:p>
                      <a:r>
                        <a:rPr lang="en-GB" sz="2200" dirty="0"/>
                        <a:t>No</a:t>
                      </a:r>
                      <a:r>
                        <a:rPr lang="en-GB" sz="2200" baseline="0" dirty="0"/>
                        <a:t> of Students</a:t>
                      </a:r>
                    </a:p>
                    <a:p>
                      <a:r>
                        <a:rPr lang="zh-CN" altLang="en-GB" sz="2000" dirty="0"/>
                        <a:t>学生数</a:t>
                      </a:r>
                    </a:p>
                  </a:txBody>
                  <a:tcPr/>
                </a:tc>
                <a:tc>
                  <a:txBody>
                    <a:bodyPr/>
                    <a:lstStyle/>
                    <a:p>
                      <a:r>
                        <a:rPr lang="en-GB" sz="2200" dirty="0"/>
                        <a:t>Decrease in Number of Disruptions </a:t>
                      </a:r>
                      <a:r>
                        <a:rPr lang="zh-CN" altLang="en-GB" sz="2000" dirty="0"/>
                        <a:t>扰乱次数的减少</a:t>
                      </a:r>
                    </a:p>
                  </a:txBody>
                  <a:tcPr/>
                </a:tc>
                <a:extLst>
                  <a:ext uri="{0D108BD9-81ED-4DB2-BD59-A6C34878D82A}">
                    <a16:rowId xmlns:a16="http://schemas.microsoft.com/office/drawing/2014/main" val="10000"/>
                  </a:ext>
                </a:extLst>
              </a:tr>
              <a:tr h="702148">
                <a:tc>
                  <a:txBody>
                    <a:bodyPr/>
                    <a:lstStyle/>
                    <a:p>
                      <a:r>
                        <a:rPr lang="en-GB" sz="2200" dirty="0"/>
                        <a:t>Rules &amp; Procedures </a:t>
                      </a:r>
                    </a:p>
                    <a:p>
                      <a:r>
                        <a:rPr lang="en-GB" sz="2000" dirty="0"/>
                        <a:t>规则</a:t>
                      </a:r>
                      <a:r>
                        <a:rPr lang="zh-CN" altLang="en-GB" sz="2000" dirty="0"/>
                        <a:t>与</a:t>
                      </a:r>
                      <a:r>
                        <a:rPr lang="en-GB" sz="2000" dirty="0"/>
                        <a:t>程序</a:t>
                      </a:r>
                    </a:p>
                  </a:txBody>
                  <a:tcPr/>
                </a:tc>
                <a:tc>
                  <a:txBody>
                    <a:bodyPr/>
                    <a:lstStyle/>
                    <a:p>
                      <a:r>
                        <a:rPr lang="en-GB" sz="2200" dirty="0"/>
                        <a:t>0.76</a:t>
                      </a:r>
                    </a:p>
                  </a:txBody>
                  <a:tcPr/>
                </a:tc>
                <a:tc>
                  <a:txBody>
                    <a:bodyPr/>
                    <a:lstStyle/>
                    <a:p>
                      <a:r>
                        <a:rPr lang="en-GB" sz="2200" dirty="0"/>
                        <a:t>626</a:t>
                      </a:r>
                    </a:p>
                  </a:txBody>
                  <a:tcPr/>
                </a:tc>
                <a:tc>
                  <a:txBody>
                    <a:bodyPr/>
                    <a:lstStyle/>
                    <a:p>
                      <a:r>
                        <a:rPr lang="en-GB" sz="2200" dirty="0"/>
                        <a:t>28%</a:t>
                      </a:r>
                    </a:p>
                  </a:txBody>
                  <a:tcPr/>
                </a:tc>
                <a:extLst>
                  <a:ext uri="{0D108BD9-81ED-4DB2-BD59-A6C34878D82A}">
                    <a16:rowId xmlns:a16="http://schemas.microsoft.com/office/drawing/2014/main" val="10001"/>
                  </a:ext>
                </a:extLst>
              </a:tr>
              <a:tr h="702148">
                <a:tc>
                  <a:txBody>
                    <a:bodyPr/>
                    <a:lstStyle/>
                    <a:p>
                      <a:r>
                        <a:rPr lang="en-GB" sz="2200" dirty="0"/>
                        <a:t>Teacher-Student Relationship</a:t>
                      </a:r>
                    </a:p>
                    <a:p>
                      <a:r>
                        <a:rPr lang="zh-CN" altLang="en-GB" sz="2000" dirty="0"/>
                        <a:t>师生关系</a:t>
                      </a:r>
                    </a:p>
                  </a:txBody>
                  <a:tcPr/>
                </a:tc>
                <a:tc>
                  <a:txBody>
                    <a:bodyPr/>
                    <a:lstStyle/>
                    <a:p>
                      <a:r>
                        <a:rPr lang="en-GB" sz="2200" dirty="0"/>
                        <a:t>0.87</a:t>
                      </a:r>
                    </a:p>
                  </a:txBody>
                  <a:tcPr/>
                </a:tc>
                <a:tc>
                  <a:txBody>
                    <a:bodyPr/>
                    <a:lstStyle/>
                    <a:p>
                      <a:r>
                        <a:rPr lang="en-GB" sz="2200" dirty="0"/>
                        <a:t>1110</a:t>
                      </a:r>
                    </a:p>
                  </a:txBody>
                  <a:tcPr/>
                </a:tc>
                <a:tc>
                  <a:txBody>
                    <a:bodyPr/>
                    <a:lstStyle/>
                    <a:p>
                      <a:r>
                        <a:rPr lang="en-GB" sz="2200" dirty="0"/>
                        <a:t>31%</a:t>
                      </a:r>
                    </a:p>
                  </a:txBody>
                  <a:tcPr/>
                </a:tc>
                <a:extLst>
                  <a:ext uri="{0D108BD9-81ED-4DB2-BD59-A6C34878D82A}">
                    <a16:rowId xmlns:a16="http://schemas.microsoft.com/office/drawing/2014/main" val="10002"/>
                  </a:ext>
                </a:extLst>
              </a:tr>
              <a:tr h="702148">
                <a:tc>
                  <a:txBody>
                    <a:bodyPr/>
                    <a:lstStyle/>
                    <a:p>
                      <a:r>
                        <a:rPr lang="en-GB" sz="2200" dirty="0"/>
                        <a:t>Disciplinary Interventions</a:t>
                      </a:r>
                    </a:p>
                    <a:p>
                      <a:r>
                        <a:rPr lang="en-GB" sz="2000" dirty="0"/>
                        <a:t>纪律干预措施</a:t>
                      </a:r>
                    </a:p>
                  </a:txBody>
                  <a:tcPr/>
                </a:tc>
                <a:tc>
                  <a:txBody>
                    <a:bodyPr/>
                    <a:lstStyle/>
                    <a:p>
                      <a:r>
                        <a:rPr lang="en-GB" sz="2200" dirty="0"/>
                        <a:t>0.91</a:t>
                      </a:r>
                    </a:p>
                  </a:txBody>
                  <a:tcPr/>
                </a:tc>
                <a:tc>
                  <a:txBody>
                    <a:bodyPr/>
                    <a:lstStyle/>
                    <a:p>
                      <a:r>
                        <a:rPr lang="en-GB" sz="2200" dirty="0"/>
                        <a:t>3322</a:t>
                      </a:r>
                    </a:p>
                  </a:txBody>
                  <a:tcPr/>
                </a:tc>
                <a:tc>
                  <a:txBody>
                    <a:bodyPr/>
                    <a:lstStyle/>
                    <a:p>
                      <a:r>
                        <a:rPr lang="en-GB" sz="2200" dirty="0"/>
                        <a:t>32%</a:t>
                      </a:r>
                    </a:p>
                  </a:txBody>
                  <a:tcPr/>
                </a:tc>
                <a:extLst>
                  <a:ext uri="{0D108BD9-81ED-4DB2-BD59-A6C34878D82A}">
                    <a16:rowId xmlns:a16="http://schemas.microsoft.com/office/drawing/2014/main" val="10003"/>
                  </a:ext>
                </a:extLst>
              </a:tr>
              <a:tr h="702148">
                <a:tc>
                  <a:txBody>
                    <a:bodyPr/>
                    <a:lstStyle/>
                    <a:p>
                      <a:r>
                        <a:rPr lang="en-GB" sz="2200" dirty="0"/>
                        <a:t>Mental Set </a:t>
                      </a:r>
                      <a:r>
                        <a:rPr lang="zh-CN" altLang="en-GB" sz="2000" dirty="0"/>
                        <a:t>心理定势</a:t>
                      </a:r>
                    </a:p>
                  </a:txBody>
                  <a:tcPr/>
                </a:tc>
                <a:tc>
                  <a:txBody>
                    <a:bodyPr/>
                    <a:lstStyle/>
                    <a:p>
                      <a:r>
                        <a:rPr lang="en-GB" sz="2200" dirty="0"/>
                        <a:t>1.3</a:t>
                      </a:r>
                    </a:p>
                  </a:txBody>
                  <a:tcPr/>
                </a:tc>
                <a:tc>
                  <a:txBody>
                    <a:bodyPr/>
                    <a:lstStyle/>
                    <a:p>
                      <a:r>
                        <a:rPr lang="en-GB" sz="2200" dirty="0"/>
                        <a:t>502</a:t>
                      </a:r>
                    </a:p>
                  </a:txBody>
                  <a:tcPr/>
                </a:tc>
                <a:tc>
                  <a:txBody>
                    <a:bodyPr/>
                    <a:lstStyle/>
                    <a:p>
                      <a:r>
                        <a:rPr lang="en-GB" sz="2200" dirty="0"/>
                        <a:t>40%</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2521469" y="5903892"/>
            <a:ext cx="6539675" cy="954107"/>
          </a:xfrm>
          <a:prstGeom prst="rect">
            <a:avLst/>
          </a:prstGeom>
          <a:noFill/>
        </p:spPr>
        <p:txBody>
          <a:bodyPr wrap="none" rtlCol="0">
            <a:spAutoFit/>
          </a:bodyPr>
          <a:lstStyle/>
          <a:p>
            <a:pPr algn="ctr"/>
            <a:r>
              <a:rPr lang="en-GB" sz="2800" dirty="0"/>
              <a:t>An effect size of 0.5 gives a one-grade leap. </a:t>
            </a:r>
          </a:p>
          <a:p>
            <a:pPr algn="ctr"/>
            <a:r>
              <a:rPr lang="en-GB" sz="2800" dirty="0">
                <a:solidFill>
                  <a:srgbClr val="FFFF00"/>
                </a:solidFill>
              </a:rPr>
              <a:t>An effect size of 1.0 gives a two-grade leap</a:t>
            </a:r>
            <a:r>
              <a:rPr lang="en-GB"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FF00"/>
                </a:solidFill>
              </a:rPr>
              <a:t>Rights &amp; Rules </a:t>
            </a:r>
            <a:r>
              <a:rPr lang="en-GB" sz="3200" b="1" dirty="0">
                <a:solidFill>
                  <a:srgbClr val="FFFF00"/>
                </a:solidFill>
              </a:rPr>
              <a:t>权利</a:t>
            </a:r>
            <a:r>
              <a:rPr lang="zh-CN" altLang="en-GB" sz="3200" b="1" dirty="0">
                <a:solidFill>
                  <a:srgbClr val="FFFF00"/>
                </a:solidFill>
              </a:rPr>
              <a:t>和</a:t>
            </a:r>
            <a:r>
              <a:rPr lang="en-GB" sz="3200" b="1" dirty="0">
                <a:solidFill>
                  <a:srgbClr val="FFFF00"/>
                </a:solidFill>
              </a:rPr>
              <a:t>规则</a:t>
            </a:r>
          </a:p>
        </p:txBody>
      </p:sp>
      <p:sp>
        <p:nvSpPr>
          <p:cNvPr id="3" name="Content Placeholder 2"/>
          <p:cNvSpPr>
            <a:spLocks noGrp="1"/>
          </p:cNvSpPr>
          <p:nvPr>
            <p:ph idx="1"/>
          </p:nvPr>
        </p:nvSpPr>
        <p:spPr/>
        <p:txBody>
          <a:bodyPr>
            <a:noAutofit/>
          </a:bodyPr>
          <a:lstStyle/>
          <a:p>
            <a:pPr marL="0" indent="0" algn="ctr">
              <a:buNone/>
            </a:pPr>
            <a:r>
              <a:rPr lang="en-GB" sz="2400" dirty="0">
                <a:solidFill>
                  <a:schemeClr val="bg1"/>
                </a:solidFill>
              </a:rPr>
              <a:t>Rights</a:t>
            </a:r>
          </a:p>
          <a:p>
            <a:pPr marL="0" indent="0">
              <a:buNone/>
            </a:pPr>
            <a:r>
              <a:rPr lang="en-GB" sz="2400" dirty="0">
                <a:solidFill>
                  <a:schemeClr val="bg1"/>
                </a:solidFill>
              </a:rPr>
              <a:t>The Teacher has a right to</a:t>
            </a:r>
            <a:r>
              <a:rPr lang="en-GB" dirty="0">
                <a:solidFill>
                  <a:schemeClr val="bg1"/>
                </a:solidFill>
              </a:rPr>
              <a:t>教师有权</a:t>
            </a:r>
            <a:r>
              <a:rPr lang="en-GB" sz="2400" dirty="0">
                <a:solidFill>
                  <a:schemeClr val="bg1"/>
                </a:solidFill>
              </a:rPr>
              <a:t>: 		The Student has a right to</a:t>
            </a:r>
            <a:r>
              <a:rPr lang="zh-CN" altLang="en-GB" dirty="0">
                <a:solidFill>
                  <a:schemeClr val="bg1"/>
                </a:solidFill>
              </a:rPr>
              <a:t>学生有权</a:t>
            </a:r>
            <a:r>
              <a:rPr lang="en-GB" sz="2400" dirty="0">
                <a:solidFill>
                  <a:schemeClr val="bg1"/>
                </a:solidFill>
              </a:rPr>
              <a:t>:</a:t>
            </a:r>
          </a:p>
          <a:p>
            <a:pPr marL="0" indent="0">
              <a:buNone/>
            </a:pPr>
            <a:r>
              <a:rPr lang="en-GB" sz="2400" dirty="0">
                <a:solidFill>
                  <a:schemeClr val="bg1"/>
                </a:solidFill>
              </a:rPr>
              <a:t>• Teach without hindrance </a:t>
            </a:r>
            <a:r>
              <a:rPr lang="zh-CN" altLang="en-GB" dirty="0">
                <a:solidFill>
                  <a:schemeClr val="bg1"/>
                </a:solidFill>
              </a:rPr>
              <a:t>无障碍教学</a:t>
            </a:r>
            <a:r>
              <a:rPr lang="en-GB" sz="2400" dirty="0">
                <a:solidFill>
                  <a:schemeClr val="bg1"/>
                </a:solidFill>
              </a:rPr>
              <a:t>	• Expect good quality teaching </a:t>
            </a:r>
            <a:r>
              <a:rPr lang="zh-CN" altLang="en-GB" dirty="0">
                <a:solidFill>
                  <a:schemeClr val="bg1"/>
                </a:solidFill>
              </a:rPr>
              <a:t>期望</a:t>
            </a:r>
          </a:p>
          <a:p>
            <a:pPr marL="0" indent="0">
              <a:buNone/>
            </a:pPr>
            <a:r>
              <a:rPr lang="zh-CN" altLang="en-GB" dirty="0">
                <a:solidFill>
                  <a:schemeClr val="bg1"/>
                </a:solidFill>
              </a:rPr>
              <a:t>                                                                                                    高质量的教学</a:t>
            </a:r>
            <a:endParaRPr lang="en-GB" dirty="0">
              <a:solidFill>
                <a:schemeClr val="bg1"/>
              </a:solidFill>
            </a:endParaRPr>
          </a:p>
          <a:p>
            <a:pPr marL="0" indent="0">
              <a:buNone/>
            </a:pPr>
            <a:r>
              <a:rPr lang="en-GB" sz="2400" dirty="0">
                <a:solidFill>
                  <a:schemeClr val="bg1"/>
                </a:solidFill>
              </a:rPr>
              <a:t>• Feel safe </a:t>
            </a:r>
            <a:r>
              <a:rPr lang="zh-CN" altLang="en-GB" dirty="0">
                <a:solidFill>
                  <a:schemeClr val="bg1"/>
                </a:solidFill>
              </a:rPr>
              <a:t>感到安全</a:t>
            </a:r>
            <a:r>
              <a:rPr lang="en-GB" sz="2400" dirty="0">
                <a:solidFill>
                  <a:schemeClr val="bg1"/>
                </a:solidFill>
              </a:rPr>
              <a:t>				• Be treated fairly </a:t>
            </a:r>
            <a:r>
              <a:rPr lang="zh-CN" altLang="en-GB" dirty="0">
                <a:solidFill>
                  <a:schemeClr val="bg1"/>
                </a:solidFill>
              </a:rPr>
              <a:t>受公平对待</a:t>
            </a:r>
            <a:endParaRPr lang="en-GB" sz="2400" dirty="0">
              <a:solidFill>
                <a:schemeClr val="bg1"/>
              </a:solidFill>
            </a:endParaRPr>
          </a:p>
          <a:p>
            <a:pPr marL="0" indent="0">
              <a:buNone/>
            </a:pPr>
            <a:r>
              <a:rPr lang="en-GB" sz="2400" dirty="0">
                <a:solidFill>
                  <a:schemeClr val="bg1"/>
                </a:solidFill>
              </a:rPr>
              <a:t>• Be listened to </a:t>
            </a:r>
            <a:r>
              <a:rPr lang="zh-CN" altLang="en-GB" dirty="0">
                <a:solidFill>
                  <a:schemeClr val="bg1"/>
                </a:solidFill>
              </a:rPr>
              <a:t>被倾听</a:t>
            </a:r>
            <a:r>
              <a:rPr lang="en-GB" sz="2400" dirty="0">
                <a:solidFill>
                  <a:schemeClr val="bg1"/>
                </a:solidFill>
              </a:rPr>
              <a:t>			• Be listened to </a:t>
            </a:r>
            <a:r>
              <a:rPr lang="zh-CN" altLang="en-GB" sz="2000" dirty="0">
                <a:solidFill>
                  <a:schemeClr val="bg1"/>
                </a:solidFill>
                <a:sym typeface="+mn-ea"/>
              </a:rPr>
              <a:t>被倾听</a:t>
            </a:r>
            <a:endParaRPr lang="en-GB" sz="2400" dirty="0">
              <a:solidFill>
                <a:schemeClr val="bg1"/>
              </a:solidFill>
            </a:endParaRPr>
          </a:p>
          <a:p>
            <a:pPr marL="0" indent="0">
              <a:buNone/>
            </a:pPr>
            <a:r>
              <a:rPr lang="en-GB" sz="2400" dirty="0">
                <a:solidFill>
                  <a:schemeClr val="bg1"/>
                </a:solidFill>
              </a:rPr>
              <a:t>• Be treated with respect </a:t>
            </a:r>
            <a:r>
              <a:rPr lang="zh-CN" altLang="en-GB" dirty="0">
                <a:solidFill>
                  <a:schemeClr val="bg1"/>
                </a:solidFill>
              </a:rPr>
              <a:t>受到尊重</a:t>
            </a:r>
            <a:r>
              <a:rPr lang="en-GB" sz="2400" dirty="0">
                <a:solidFill>
                  <a:schemeClr val="bg1"/>
                </a:solidFill>
              </a:rPr>
              <a:t> 		• Be treated with respect </a:t>
            </a:r>
            <a:r>
              <a:rPr lang="zh-CN" altLang="en-GB" sz="2000" dirty="0">
                <a:solidFill>
                  <a:schemeClr val="bg1"/>
                </a:solidFill>
                <a:sym typeface="+mn-ea"/>
              </a:rPr>
              <a:t>受到尊重</a:t>
            </a:r>
            <a:endParaRPr lang="en-GB" sz="24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solidFill>
                  <a:srgbClr val="FFFF00"/>
                </a:solidFill>
              </a:rPr>
              <a:t>Activity 3 </a:t>
            </a:r>
            <a:r>
              <a:rPr lang="zh-CN" altLang="en-GB" sz="2800" b="1" dirty="0">
                <a:solidFill>
                  <a:srgbClr val="FFFF00"/>
                </a:solidFill>
              </a:rPr>
              <a:t>活动</a:t>
            </a:r>
            <a:r>
              <a:rPr lang="en-US" altLang="zh-CN" sz="2800" b="1" dirty="0">
                <a:solidFill>
                  <a:srgbClr val="FFFF00"/>
                </a:solidFill>
              </a:rPr>
              <a:t>3</a:t>
            </a:r>
            <a:br>
              <a:rPr lang="en-GB" b="1" dirty="0">
                <a:solidFill>
                  <a:srgbClr val="FFFF00"/>
                </a:solidFill>
              </a:rPr>
            </a:br>
            <a:r>
              <a:rPr lang="en-GB" b="1" dirty="0">
                <a:solidFill>
                  <a:srgbClr val="FFFF00"/>
                </a:solidFill>
              </a:rPr>
              <a:t>Setting Boundaries (Rules) </a:t>
            </a:r>
            <a:r>
              <a:rPr lang="en-GB" sz="2800" b="1" dirty="0">
                <a:solidFill>
                  <a:srgbClr val="FFFF00"/>
                </a:solidFill>
              </a:rPr>
              <a:t>设置边界(规则)</a:t>
            </a:r>
          </a:p>
        </p:txBody>
      </p:sp>
      <p:sp>
        <p:nvSpPr>
          <p:cNvPr id="3" name="Content Placeholder 2"/>
          <p:cNvSpPr>
            <a:spLocks noGrp="1"/>
          </p:cNvSpPr>
          <p:nvPr>
            <p:ph idx="1"/>
          </p:nvPr>
        </p:nvSpPr>
        <p:spPr/>
        <p:txBody>
          <a:bodyPr>
            <a:normAutofit/>
          </a:bodyPr>
          <a:lstStyle/>
          <a:p>
            <a:pPr marL="363855" indent="-363855">
              <a:buFont typeface="Wingdings" panose="05000000000000000000" pitchFamily="2" charset="2"/>
              <a:buChar char="§"/>
            </a:pPr>
            <a:r>
              <a:rPr lang="en-GB" sz="3600" dirty="0">
                <a:solidFill>
                  <a:schemeClr val="bg1"/>
                </a:solidFill>
              </a:rPr>
              <a:t>10 mins </a:t>
            </a:r>
            <a:r>
              <a:rPr lang="en-US" altLang="en-GB" sz="2800" dirty="0">
                <a:solidFill>
                  <a:schemeClr val="bg1"/>
                </a:solidFill>
              </a:rPr>
              <a:t>10</a:t>
            </a:r>
            <a:r>
              <a:rPr lang="zh-CN" altLang="en-US" sz="2800" dirty="0">
                <a:solidFill>
                  <a:schemeClr val="bg1"/>
                </a:solidFill>
              </a:rPr>
              <a:t>分钟</a:t>
            </a:r>
            <a:endParaRPr lang="en-GB" sz="2800" dirty="0">
              <a:solidFill>
                <a:schemeClr val="bg1"/>
              </a:solidFill>
            </a:endParaRPr>
          </a:p>
          <a:p>
            <a:pPr marL="363855" indent="-363855">
              <a:buFont typeface="Wingdings" panose="05000000000000000000" pitchFamily="2" charset="2"/>
              <a:buChar char="§"/>
            </a:pPr>
            <a:r>
              <a:rPr lang="en-GB" sz="3600" dirty="0">
                <a:solidFill>
                  <a:schemeClr val="bg1"/>
                </a:solidFill>
              </a:rPr>
              <a:t>In your groups make a list of your golden rules? </a:t>
            </a:r>
            <a:r>
              <a:rPr lang="en-GB" sz="2800" dirty="0">
                <a:solidFill>
                  <a:schemeClr val="bg1"/>
                </a:solidFill>
              </a:rPr>
              <a:t>在你们的小组中列出你们的黄金</a:t>
            </a:r>
            <a:r>
              <a:rPr lang="zh-CN" altLang="en-GB" sz="2800" dirty="0">
                <a:solidFill>
                  <a:schemeClr val="bg1"/>
                </a:solidFill>
              </a:rPr>
              <a:t>规</a:t>
            </a:r>
            <a:r>
              <a:rPr lang="en-GB" sz="2800" dirty="0">
                <a:solidFill>
                  <a:schemeClr val="bg1"/>
                </a:solidFill>
              </a:rPr>
              <a:t>则</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rmAutofit fontScale="90000"/>
          </a:bodyPr>
          <a:lstStyle/>
          <a:p>
            <a:pPr algn="ctr"/>
            <a:r>
              <a:rPr lang="en-GB" b="1" dirty="0">
                <a:solidFill>
                  <a:schemeClr val="tx1"/>
                </a:solidFill>
              </a:rPr>
              <a:t>Suggested Activities with Students Around Setting Boundaries </a:t>
            </a:r>
            <a:r>
              <a:rPr lang="en-GB" sz="2800" b="1" dirty="0">
                <a:solidFill>
                  <a:schemeClr val="tx1"/>
                </a:solidFill>
              </a:rPr>
              <a:t>建议与学生设置界限的活动</a:t>
            </a:r>
          </a:p>
        </p:txBody>
      </p:sp>
      <p:sp>
        <p:nvSpPr>
          <p:cNvPr id="3" name="Content Placeholder 2"/>
          <p:cNvSpPr>
            <a:spLocks noGrp="1"/>
          </p:cNvSpPr>
          <p:nvPr>
            <p:ph idx="1"/>
          </p:nvPr>
        </p:nvSpPr>
        <p:spPr/>
        <p:txBody>
          <a:bodyPr/>
          <a:lstStyle/>
          <a:p>
            <a:pPr marL="0" indent="0">
              <a:buNone/>
            </a:pPr>
            <a:r>
              <a:rPr lang="en-GB" b="1" dirty="0">
                <a:solidFill>
                  <a:schemeClr val="bg1"/>
                </a:solidFill>
              </a:rPr>
              <a:t>Activity 1</a:t>
            </a:r>
          </a:p>
          <a:p>
            <a:pPr marL="0" indent="0">
              <a:buNone/>
            </a:pPr>
            <a:r>
              <a:rPr lang="en-GB" dirty="0">
                <a:solidFill>
                  <a:schemeClr val="bg1"/>
                </a:solidFill>
              </a:rPr>
              <a:t>What to do and when to do it!</a:t>
            </a:r>
          </a:p>
          <a:p>
            <a:pPr marL="0" indent="0">
              <a:buNone/>
            </a:pPr>
            <a:endParaRPr lang="en-GB" dirty="0">
              <a:solidFill>
                <a:schemeClr val="bg1"/>
              </a:solidFill>
            </a:endParaRPr>
          </a:p>
        </p:txBody>
      </p:sp>
      <p:graphicFrame>
        <p:nvGraphicFramePr>
          <p:cNvPr id="4" name="Table 3"/>
          <p:cNvGraphicFramePr>
            <a:graphicFrameLocks noGrp="1"/>
          </p:cNvGraphicFramePr>
          <p:nvPr/>
        </p:nvGraphicFramePr>
        <p:xfrm>
          <a:off x="855345" y="2764790"/>
          <a:ext cx="9799955" cy="3556000"/>
        </p:xfrm>
        <a:graphic>
          <a:graphicData uri="http://schemas.openxmlformats.org/drawingml/2006/table">
            <a:tbl>
              <a:tblPr firstRow="1" bandRow="1">
                <a:tableStyleId>{5940675A-B579-460E-94D1-54222C63F5DA}</a:tableStyleId>
              </a:tblPr>
              <a:tblGrid>
                <a:gridCol w="1224915">
                  <a:extLst>
                    <a:ext uri="{9D8B030D-6E8A-4147-A177-3AD203B41FA5}">
                      <a16:colId xmlns:a16="http://schemas.microsoft.com/office/drawing/2014/main" val="20000"/>
                    </a:ext>
                  </a:extLst>
                </a:gridCol>
                <a:gridCol w="1225550">
                  <a:extLst>
                    <a:ext uri="{9D8B030D-6E8A-4147-A177-3AD203B41FA5}">
                      <a16:colId xmlns:a16="http://schemas.microsoft.com/office/drawing/2014/main" val="20001"/>
                    </a:ext>
                  </a:extLst>
                </a:gridCol>
                <a:gridCol w="1224280">
                  <a:extLst>
                    <a:ext uri="{9D8B030D-6E8A-4147-A177-3AD203B41FA5}">
                      <a16:colId xmlns:a16="http://schemas.microsoft.com/office/drawing/2014/main" val="20002"/>
                    </a:ext>
                  </a:extLst>
                </a:gridCol>
                <a:gridCol w="1225550">
                  <a:extLst>
                    <a:ext uri="{9D8B030D-6E8A-4147-A177-3AD203B41FA5}">
                      <a16:colId xmlns:a16="http://schemas.microsoft.com/office/drawing/2014/main" val="20003"/>
                    </a:ext>
                  </a:extLst>
                </a:gridCol>
                <a:gridCol w="1224915">
                  <a:extLst>
                    <a:ext uri="{9D8B030D-6E8A-4147-A177-3AD203B41FA5}">
                      <a16:colId xmlns:a16="http://schemas.microsoft.com/office/drawing/2014/main" val="20004"/>
                    </a:ext>
                  </a:extLst>
                </a:gridCol>
                <a:gridCol w="1235075">
                  <a:extLst>
                    <a:ext uri="{9D8B030D-6E8A-4147-A177-3AD203B41FA5}">
                      <a16:colId xmlns:a16="http://schemas.microsoft.com/office/drawing/2014/main" val="20005"/>
                    </a:ext>
                  </a:extLst>
                </a:gridCol>
                <a:gridCol w="1214755">
                  <a:extLst>
                    <a:ext uri="{9D8B030D-6E8A-4147-A177-3AD203B41FA5}">
                      <a16:colId xmlns:a16="http://schemas.microsoft.com/office/drawing/2014/main" val="20006"/>
                    </a:ext>
                  </a:extLst>
                </a:gridCol>
                <a:gridCol w="1224915">
                  <a:extLst>
                    <a:ext uri="{9D8B030D-6E8A-4147-A177-3AD203B41FA5}">
                      <a16:colId xmlns:a16="http://schemas.microsoft.com/office/drawing/2014/main" val="20007"/>
                    </a:ext>
                  </a:extLst>
                </a:gridCol>
              </a:tblGrid>
              <a:tr h="811530">
                <a:tc>
                  <a:txBody>
                    <a:bodyPr/>
                    <a:lstStyle/>
                    <a:p>
                      <a:endParaRPr lang="en-GB" dirty="0"/>
                    </a:p>
                  </a:txBody>
                  <a:tcPr/>
                </a:tc>
                <a:tc>
                  <a:txBody>
                    <a:bodyPr/>
                    <a:lstStyle/>
                    <a:p>
                      <a:r>
                        <a:rPr lang="en-GB" dirty="0"/>
                        <a:t>Class</a:t>
                      </a:r>
                    </a:p>
                    <a:p>
                      <a:r>
                        <a:rPr lang="zh-CN" altLang="en-GB" sz="1400" dirty="0"/>
                        <a:t>班级</a:t>
                      </a:r>
                    </a:p>
                  </a:txBody>
                  <a:tcPr/>
                </a:tc>
                <a:tc>
                  <a:txBody>
                    <a:bodyPr/>
                    <a:lstStyle/>
                    <a:p>
                      <a:r>
                        <a:rPr lang="en-GB" dirty="0"/>
                        <a:t>College</a:t>
                      </a:r>
                    </a:p>
                    <a:p>
                      <a:r>
                        <a:rPr lang="zh-CN" altLang="en-GB" sz="1400" dirty="0"/>
                        <a:t>学院</a:t>
                      </a:r>
                    </a:p>
                  </a:txBody>
                  <a:tcPr/>
                </a:tc>
                <a:tc>
                  <a:txBody>
                    <a:bodyPr/>
                    <a:lstStyle/>
                    <a:p>
                      <a:r>
                        <a:rPr lang="en-GB" dirty="0"/>
                        <a:t>Home</a:t>
                      </a:r>
                    </a:p>
                    <a:p>
                      <a:r>
                        <a:rPr lang="zh-CN" altLang="en-GB" sz="1400" dirty="0"/>
                        <a:t>家</a:t>
                      </a:r>
                    </a:p>
                  </a:txBody>
                  <a:tcPr/>
                </a:tc>
                <a:tc>
                  <a:txBody>
                    <a:bodyPr/>
                    <a:lstStyle/>
                    <a:p>
                      <a:r>
                        <a:rPr lang="en-GB" dirty="0"/>
                        <a:t>Mates</a:t>
                      </a:r>
                    </a:p>
                    <a:p>
                      <a:r>
                        <a:rPr lang="zh-CN" altLang="en-GB" sz="1400" dirty="0"/>
                        <a:t>同伴</a:t>
                      </a:r>
                    </a:p>
                  </a:txBody>
                  <a:tcPr/>
                </a:tc>
                <a:tc>
                  <a:txBody>
                    <a:bodyPr/>
                    <a:lstStyle/>
                    <a:p>
                      <a:r>
                        <a:rPr lang="en-GB" dirty="0"/>
                        <a:t>Work</a:t>
                      </a:r>
                    </a:p>
                    <a:p>
                      <a:r>
                        <a:rPr lang="zh-CN" altLang="en-GB" sz="1400" dirty="0"/>
                        <a:t>工作</a:t>
                      </a:r>
                    </a:p>
                  </a:txBody>
                  <a:tcPr/>
                </a:tc>
                <a:tc>
                  <a:txBody>
                    <a:bodyPr/>
                    <a:lstStyle/>
                    <a:p>
                      <a:r>
                        <a:rPr lang="en-GB" dirty="0"/>
                        <a:t>G/B Friend</a:t>
                      </a:r>
                    </a:p>
                    <a:p>
                      <a:r>
                        <a:rPr lang="zh-CN" altLang="en-GB" sz="1400" dirty="0"/>
                        <a:t>男女朋友</a:t>
                      </a:r>
                    </a:p>
                  </a:txBody>
                  <a:tcPr/>
                </a:tc>
                <a:tc>
                  <a:txBody>
                    <a:bodyPr/>
                    <a:lstStyle/>
                    <a:p>
                      <a:r>
                        <a:rPr lang="en-GB" dirty="0"/>
                        <a:t>Nan</a:t>
                      </a:r>
                    </a:p>
                  </a:txBody>
                  <a:tcPr/>
                </a:tc>
                <a:extLst>
                  <a:ext uri="{0D108BD9-81ED-4DB2-BD59-A6C34878D82A}">
                    <a16:rowId xmlns:a16="http://schemas.microsoft.com/office/drawing/2014/main" val="10000"/>
                  </a:ext>
                </a:extLst>
              </a:tr>
              <a:tr h="365760">
                <a:tc>
                  <a:txBody>
                    <a:bodyPr/>
                    <a:lstStyle/>
                    <a:p>
                      <a:r>
                        <a:rPr lang="en-GB" dirty="0"/>
                        <a:t>Sing </a:t>
                      </a:r>
                      <a:r>
                        <a:rPr lang="zh-CN" altLang="en-GB" sz="1400" dirty="0"/>
                        <a:t>唱歌</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549910">
                <a:tc>
                  <a:txBody>
                    <a:bodyPr/>
                    <a:lstStyle/>
                    <a:p>
                      <a:r>
                        <a:rPr lang="en-GB" dirty="0"/>
                        <a:t>Swear</a:t>
                      </a:r>
                      <a:r>
                        <a:rPr lang="zh-CN" altLang="en-GB" sz="1400" dirty="0"/>
                        <a:t>发誓</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r h="365760">
                <a:tc>
                  <a:txBody>
                    <a:bodyPr/>
                    <a:lstStyle/>
                    <a:p>
                      <a:r>
                        <a:rPr lang="en-GB" dirty="0"/>
                        <a:t>Phone</a:t>
                      </a:r>
                      <a:r>
                        <a:rPr lang="zh-CN" altLang="en-GB" sz="1400" dirty="0"/>
                        <a:t>电话</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r h="365760">
                <a:tc>
                  <a:txBody>
                    <a:bodyPr/>
                    <a:lstStyle/>
                    <a:p>
                      <a:r>
                        <a:rPr lang="en-GB" dirty="0"/>
                        <a:t>Kiss </a:t>
                      </a:r>
                      <a:r>
                        <a:rPr lang="zh-CN" altLang="en-GB" sz="1400" dirty="0"/>
                        <a:t>亲吻</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4"/>
                  </a:ext>
                </a:extLst>
              </a:tr>
              <a:tr h="365760">
                <a:tc>
                  <a:txBody>
                    <a:bodyPr/>
                    <a:lstStyle/>
                    <a:p>
                      <a:r>
                        <a:rPr lang="en-GB" dirty="0"/>
                        <a:t>Shout </a:t>
                      </a:r>
                      <a:r>
                        <a:rPr lang="zh-CN" altLang="en-GB" sz="1400" dirty="0"/>
                        <a:t>喊叫</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5"/>
                  </a:ext>
                </a:extLst>
              </a:tr>
              <a:tr h="365760">
                <a:tc>
                  <a:txBody>
                    <a:bodyPr/>
                    <a:lstStyle/>
                    <a:p>
                      <a:r>
                        <a:rPr lang="en-GB" dirty="0"/>
                        <a:t>Spit </a:t>
                      </a:r>
                      <a:r>
                        <a:rPr lang="zh-CN" altLang="en-GB" sz="1400" dirty="0"/>
                        <a:t>吐痰</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365760">
                <a:tc>
                  <a:txBody>
                    <a:bodyPr/>
                    <a:lstStyle/>
                    <a:p>
                      <a:r>
                        <a:rPr lang="en-GB" dirty="0"/>
                        <a:t>Laugh </a:t>
                      </a:r>
                      <a:r>
                        <a:rPr lang="zh-CN" altLang="en-GB" sz="1400" dirty="0"/>
                        <a:t>大笑</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bl>
          </a:graphicData>
        </a:graphic>
      </p:graphicFrame>
      <p:pic>
        <p:nvPicPr>
          <p:cNvPr id="1028" name="Picture 4" descr="http://cliparts.co/cliparts/kiK/nM7/kiKnM7qi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1408" y="2081675"/>
            <a:ext cx="418558" cy="4776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previews.123rf.com/images/ssilver/ssilver1207/ssilver120700016/14297272-Green-check-mark-Stock-Photo-approval-correct-ti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4597" y="2020097"/>
            <a:ext cx="631235" cy="6312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clker.com/cliparts/N/B/f/Z/I/t/question-mark-symbol-for-business-presentation-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4538" y="2020097"/>
            <a:ext cx="372140" cy="5535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FF00"/>
                </a:solidFill>
              </a:rPr>
              <a:t>Suggested Activities with Students</a:t>
            </a:r>
            <a:br>
              <a:rPr lang="en-GB" b="1" dirty="0">
                <a:solidFill>
                  <a:srgbClr val="FFFF00"/>
                </a:solidFill>
              </a:rPr>
            </a:br>
            <a:r>
              <a:rPr lang="en-GB" sz="4000" b="1" dirty="0">
                <a:solidFill>
                  <a:srgbClr val="FFFF00"/>
                </a:solidFill>
              </a:rPr>
              <a:t>建议学生参与的活动</a:t>
            </a:r>
          </a:p>
        </p:txBody>
      </p:sp>
      <p:sp>
        <p:nvSpPr>
          <p:cNvPr id="3" name="Content Placeholder 2"/>
          <p:cNvSpPr>
            <a:spLocks noGrp="1"/>
          </p:cNvSpPr>
          <p:nvPr>
            <p:ph idx="1"/>
          </p:nvPr>
        </p:nvSpPr>
        <p:spPr/>
        <p:txBody>
          <a:bodyPr>
            <a:normAutofit/>
          </a:bodyPr>
          <a:lstStyle/>
          <a:p>
            <a:pPr marL="0" indent="0">
              <a:buNone/>
            </a:pPr>
            <a:r>
              <a:rPr lang="en-GB" b="1" dirty="0">
                <a:solidFill>
                  <a:schemeClr val="bg1"/>
                </a:solidFill>
              </a:rPr>
              <a:t>Activity 2 </a:t>
            </a:r>
            <a:r>
              <a:rPr lang="zh-CN" altLang="en-GB" b="1" dirty="0">
                <a:solidFill>
                  <a:schemeClr val="bg1"/>
                </a:solidFill>
              </a:rPr>
              <a:t>活动</a:t>
            </a:r>
            <a:r>
              <a:rPr lang="en-US" altLang="zh-CN" b="1" dirty="0">
                <a:solidFill>
                  <a:schemeClr val="bg1"/>
                </a:solidFill>
              </a:rPr>
              <a:t>2</a:t>
            </a:r>
            <a:endParaRPr lang="en-GB" b="1" dirty="0">
              <a:solidFill>
                <a:schemeClr val="bg1"/>
              </a:solidFill>
            </a:endParaRPr>
          </a:p>
          <a:p>
            <a:pPr marL="0" indent="0">
              <a:buNone/>
            </a:pPr>
            <a:r>
              <a:rPr lang="en-GB" dirty="0">
                <a:solidFill>
                  <a:schemeClr val="bg1"/>
                </a:solidFill>
              </a:rPr>
              <a:t>To get students to think about which behaviours give them the best chance of succeeding on their course, ask them to generate the ‘5 habits of successful students’为了让学生思考哪些行为能给他们在课程上取得成功带来最好的机会，请他们列出</a:t>
            </a:r>
            <a:r>
              <a:rPr lang="en-US" altLang="en-GB" dirty="0">
                <a:solidFill>
                  <a:schemeClr val="bg1"/>
                </a:solidFill>
              </a:rPr>
              <a:t>“</a:t>
            </a:r>
            <a:r>
              <a:rPr lang="en-GB" dirty="0">
                <a:solidFill>
                  <a:schemeClr val="bg1"/>
                </a:solidFill>
              </a:rPr>
              <a:t>成功学生的5个习惯</a:t>
            </a:r>
            <a:r>
              <a:rPr lang="en-US" altLang="en-GB" dirty="0">
                <a:solidFill>
                  <a:schemeClr val="bg1"/>
                </a:solidFill>
              </a:rPr>
              <a:t>”</a:t>
            </a:r>
            <a:endParaRPr lang="en-GB" dirty="0">
              <a:solidFill>
                <a:schemeClr val="bg1"/>
              </a:solidFill>
            </a:endParaRPr>
          </a:p>
          <a:p>
            <a:pPr marL="0" indent="0">
              <a:buNone/>
            </a:pPr>
            <a:r>
              <a:rPr lang="en-GB" dirty="0">
                <a:solidFill>
                  <a:schemeClr val="bg1"/>
                </a:solidFill>
              </a:rPr>
              <a:t>1. Pair teams up and ask them to reduce their lists to the ‘top five habits’ 两人一组，要求他们把自己列出的习惯减少到前五名</a:t>
            </a:r>
          </a:p>
          <a:p>
            <a:pPr marL="0" indent="0">
              <a:buNone/>
            </a:pPr>
            <a:r>
              <a:rPr lang="en-GB" dirty="0">
                <a:solidFill>
                  <a:schemeClr val="bg1"/>
                </a:solidFill>
              </a:rPr>
              <a:t>2. Put the lists from the different groups on the board 把不同组的名单放在黑板上</a:t>
            </a:r>
          </a:p>
          <a:p>
            <a:pPr marL="0" indent="0">
              <a:buNone/>
            </a:pPr>
            <a:r>
              <a:rPr lang="en-GB" dirty="0">
                <a:solidFill>
                  <a:schemeClr val="bg1"/>
                </a:solidFill>
              </a:rPr>
              <a:t>3. Ask the class to vote off characteristics until only 5 are left 让全班投票淘汰特征，直到只剩下5个</a:t>
            </a:r>
          </a:p>
          <a:p>
            <a:pPr marL="0" indent="0">
              <a:buNone/>
            </a:pPr>
            <a:r>
              <a:rPr lang="en-GB" dirty="0">
                <a:solidFill>
                  <a:schemeClr val="bg1"/>
                </a:solidFill>
              </a:rPr>
              <a:t>4. Print these up and display them in the classroom 把这些打印出来，在教室里展示</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FF00"/>
                </a:solidFill>
              </a:rPr>
              <a:t>Consequences (Not Punishments)</a:t>
            </a:r>
            <a:br>
              <a:rPr lang="en-GB" b="1" dirty="0">
                <a:solidFill>
                  <a:srgbClr val="FFFF00"/>
                </a:solidFill>
              </a:rPr>
            </a:br>
            <a:r>
              <a:rPr lang="en-GB" sz="3200" b="1" dirty="0">
                <a:solidFill>
                  <a:srgbClr val="FFFF00"/>
                </a:solidFill>
              </a:rPr>
              <a:t>后果(而不是惩罚)</a:t>
            </a:r>
          </a:p>
        </p:txBody>
      </p:sp>
      <p:sp>
        <p:nvSpPr>
          <p:cNvPr id="3" name="Content Placeholder 2"/>
          <p:cNvSpPr>
            <a:spLocks noGrp="1"/>
          </p:cNvSpPr>
          <p:nvPr>
            <p:ph idx="1"/>
          </p:nvPr>
        </p:nvSpPr>
        <p:spPr/>
        <p:txBody>
          <a:bodyPr>
            <a:normAutofit/>
          </a:bodyPr>
          <a:lstStyle/>
          <a:p>
            <a:pPr marL="263525" indent="-263525">
              <a:buFont typeface="Wingdings" panose="05000000000000000000" pitchFamily="2" charset="2"/>
              <a:buChar char="§"/>
            </a:pPr>
            <a:r>
              <a:rPr lang="en-GB" sz="3600" dirty="0">
                <a:solidFill>
                  <a:schemeClr val="bg1"/>
                </a:solidFill>
              </a:rPr>
              <a:t>Agree the consequences</a:t>
            </a:r>
            <a:r>
              <a:rPr lang="en-GB" sz="2800" dirty="0">
                <a:solidFill>
                  <a:schemeClr val="bg1"/>
                </a:solidFill>
                <a:sym typeface="+mn-ea"/>
              </a:rPr>
              <a:t>同意后果</a:t>
            </a:r>
            <a:r>
              <a:rPr lang="en-GB" sz="3600" dirty="0">
                <a:solidFill>
                  <a:schemeClr val="bg1"/>
                </a:solidFill>
              </a:rPr>
              <a:t>!!!</a:t>
            </a:r>
            <a:r>
              <a:rPr lang="en-GB" sz="2800" dirty="0">
                <a:solidFill>
                  <a:schemeClr val="bg1"/>
                </a:solidFill>
              </a:rPr>
              <a:t> </a:t>
            </a:r>
            <a:endParaRPr lang="en-GB" sz="3600" dirty="0">
              <a:solidFill>
                <a:schemeClr val="bg1"/>
              </a:solidFill>
            </a:endParaRPr>
          </a:p>
          <a:p>
            <a:pPr marL="263525" indent="-263525">
              <a:buFont typeface="Wingdings" panose="05000000000000000000" pitchFamily="2" charset="2"/>
              <a:buChar char="§"/>
            </a:pPr>
            <a:r>
              <a:rPr lang="en-GB" sz="3600" dirty="0">
                <a:solidFill>
                  <a:schemeClr val="bg1"/>
                </a:solidFill>
              </a:rPr>
              <a:t>Carry out the consequences</a:t>
            </a:r>
            <a:r>
              <a:rPr lang="en-GB" sz="2800" dirty="0">
                <a:solidFill>
                  <a:schemeClr val="bg1"/>
                </a:solidFill>
              </a:rPr>
              <a:t>承担后果</a:t>
            </a:r>
            <a:r>
              <a:rPr lang="en-GB" sz="3600" dirty="0">
                <a:solidFill>
                  <a:schemeClr val="bg1"/>
                </a:solidFill>
              </a:rPr>
              <a:t>!!!</a:t>
            </a:r>
          </a:p>
          <a:p>
            <a:pPr marL="263525" indent="-263525">
              <a:buFont typeface="Wingdings" panose="05000000000000000000" pitchFamily="2" charset="2"/>
              <a:buChar char="§"/>
            </a:pPr>
            <a:r>
              <a:rPr lang="en-GB" sz="3600" dirty="0">
                <a:solidFill>
                  <a:schemeClr val="bg1"/>
                </a:solidFill>
              </a:rPr>
              <a:t>Notes these are consequences of their behaviour not threats or punishments! </a:t>
            </a:r>
            <a:r>
              <a:rPr lang="en-GB" sz="2800" dirty="0">
                <a:solidFill>
                  <a:schemeClr val="bg1"/>
                </a:solidFill>
              </a:rPr>
              <a:t>注意:这些是他们行为的后果，而不是威胁或惩罚</a:t>
            </a:r>
            <a:r>
              <a:rPr lang="zh-CN" altLang="en-GB" sz="2800" dirty="0">
                <a:solidFill>
                  <a:schemeClr val="bg1"/>
                </a:solidFil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FF00"/>
                </a:solidFill>
              </a:rPr>
              <a:t>Activity 4 </a:t>
            </a:r>
            <a:r>
              <a:rPr lang="zh-CN" altLang="en-GB" sz="2800" b="1" dirty="0">
                <a:solidFill>
                  <a:srgbClr val="FFFF00"/>
                </a:solidFill>
              </a:rPr>
              <a:t>活动</a:t>
            </a:r>
            <a:r>
              <a:rPr lang="en-US" altLang="zh-CN" sz="2800" b="1" dirty="0">
                <a:solidFill>
                  <a:srgbClr val="FFFF00"/>
                </a:solidFill>
              </a:rPr>
              <a:t>4</a:t>
            </a:r>
            <a:br>
              <a:rPr lang="en-GB" b="1" dirty="0">
                <a:solidFill>
                  <a:srgbClr val="FFFF00"/>
                </a:solidFill>
              </a:rPr>
            </a:br>
            <a:r>
              <a:rPr lang="en-GB" b="1" dirty="0">
                <a:solidFill>
                  <a:srgbClr val="FFFF00"/>
                </a:solidFill>
              </a:rPr>
              <a:t>Best Consequences </a:t>
            </a:r>
            <a:r>
              <a:rPr lang="en-GB" sz="2800" b="1" dirty="0">
                <a:solidFill>
                  <a:srgbClr val="FFFF00"/>
                </a:solidFill>
              </a:rPr>
              <a:t>最好的后果</a:t>
            </a:r>
          </a:p>
        </p:txBody>
      </p:sp>
      <p:sp>
        <p:nvSpPr>
          <p:cNvPr id="3" name="Content Placeholder 2"/>
          <p:cNvSpPr>
            <a:spLocks noGrp="1"/>
          </p:cNvSpPr>
          <p:nvPr>
            <p:ph idx="1"/>
          </p:nvPr>
        </p:nvSpPr>
        <p:spPr/>
        <p:txBody>
          <a:bodyPr>
            <a:normAutofit/>
          </a:bodyPr>
          <a:lstStyle/>
          <a:p>
            <a:pPr marL="363855" indent="-363855">
              <a:buFont typeface="Wingdings" panose="05000000000000000000" pitchFamily="2" charset="2"/>
              <a:buChar char="§"/>
            </a:pPr>
            <a:r>
              <a:rPr lang="en-GB" sz="3600" dirty="0">
                <a:solidFill>
                  <a:schemeClr val="bg1"/>
                </a:solidFill>
              </a:rPr>
              <a:t>5 mins </a:t>
            </a:r>
            <a:r>
              <a:rPr lang="en-US" altLang="en-GB" sz="2800" dirty="0">
                <a:solidFill>
                  <a:schemeClr val="bg1"/>
                </a:solidFill>
              </a:rPr>
              <a:t>5 </a:t>
            </a:r>
            <a:r>
              <a:rPr lang="zh-CN" altLang="en-US" sz="2800" dirty="0">
                <a:solidFill>
                  <a:schemeClr val="bg1"/>
                </a:solidFill>
              </a:rPr>
              <a:t>分钟</a:t>
            </a:r>
            <a:endParaRPr lang="en-GB" sz="2800" dirty="0">
              <a:solidFill>
                <a:schemeClr val="bg1"/>
              </a:solidFill>
            </a:endParaRPr>
          </a:p>
          <a:p>
            <a:pPr marL="363855" indent="-363855">
              <a:buFont typeface="Wingdings" panose="05000000000000000000" pitchFamily="2" charset="2"/>
              <a:buChar char="§"/>
            </a:pPr>
            <a:r>
              <a:rPr lang="en-GB" sz="3600" dirty="0">
                <a:solidFill>
                  <a:schemeClr val="bg1"/>
                </a:solidFill>
              </a:rPr>
              <a:t>In groups list some suitable consequences to come of the previously identified behaviours </a:t>
            </a:r>
            <a:r>
              <a:rPr lang="en-GB" sz="2800" dirty="0">
                <a:solidFill>
                  <a:schemeClr val="bg1"/>
                </a:solidFill>
              </a:rPr>
              <a:t>按组列出一些先前确定的行为所带来的适当后果</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2027" y="81040"/>
            <a:ext cx="10515600" cy="927225"/>
          </a:xfrm>
        </p:spPr>
        <p:txBody>
          <a:bodyPr/>
          <a:lstStyle/>
          <a:p>
            <a:pPr algn="ctr"/>
            <a:r>
              <a:rPr lang="en-GB" sz="3200" b="1" dirty="0">
                <a:solidFill>
                  <a:schemeClr val="bg1"/>
                </a:solidFill>
              </a:rPr>
              <a:t>The Ideal Teacher-Student Relationship 理想的师生关系</a:t>
            </a:r>
          </a:p>
        </p:txBody>
      </p:sp>
      <p:sp>
        <p:nvSpPr>
          <p:cNvPr id="4" name="Text Box 15"/>
          <p:cNvSpPr txBox="1">
            <a:spLocks noChangeArrowheads="1"/>
          </p:cNvSpPr>
          <p:nvPr/>
        </p:nvSpPr>
        <p:spPr bwMode="auto">
          <a:xfrm>
            <a:off x="4062991" y="999273"/>
            <a:ext cx="3593204" cy="11108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fontAlgn="base" hangingPunct="0">
              <a:spcBef>
                <a:spcPct val="0"/>
              </a:spcBef>
              <a:spcAft>
                <a:spcPct val="0"/>
              </a:spcAft>
              <a:tabLst>
                <a:tab pos="90170" algn="l"/>
              </a:tabLst>
              <a:defRPr>
                <a:solidFill>
                  <a:schemeClr val="tx1"/>
                </a:solidFill>
                <a:latin typeface="Arial" panose="020B0604020202020204" pitchFamily="34" charset="0"/>
              </a:defRPr>
            </a:lvl1pPr>
            <a:lvl2pPr eaLnBrk="0" fontAlgn="base" hangingPunct="0">
              <a:spcBef>
                <a:spcPct val="0"/>
              </a:spcBef>
              <a:spcAft>
                <a:spcPct val="0"/>
              </a:spcAft>
              <a:tabLst>
                <a:tab pos="90170" algn="l"/>
              </a:tabLst>
              <a:defRPr>
                <a:solidFill>
                  <a:schemeClr val="tx1"/>
                </a:solidFill>
                <a:latin typeface="Arial" panose="020B0604020202020204" pitchFamily="34" charset="0"/>
              </a:defRPr>
            </a:lvl2pPr>
            <a:lvl3pPr eaLnBrk="0" fontAlgn="base" hangingPunct="0">
              <a:spcBef>
                <a:spcPct val="0"/>
              </a:spcBef>
              <a:spcAft>
                <a:spcPct val="0"/>
              </a:spcAft>
              <a:tabLst>
                <a:tab pos="90170" algn="l"/>
              </a:tabLst>
              <a:defRPr>
                <a:solidFill>
                  <a:schemeClr val="tx1"/>
                </a:solidFill>
                <a:latin typeface="Arial" panose="020B0604020202020204" pitchFamily="34" charset="0"/>
              </a:defRPr>
            </a:lvl3pPr>
            <a:lvl4pPr eaLnBrk="0" fontAlgn="base" hangingPunct="0">
              <a:spcBef>
                <a:spcPct val="0"/>
              </a:spcBef>
              <a:spcAft>
                <a:spcPct val="0"/>
              </a:spcAft>
              <a:tabLst>
                <a:tab pos="90170" algn="l"/>
              </a:tabLst>
              <a:defRPr>
                <a:solidFill>
                  <a:schemeClr val="tx1"/>
                </a:solidFill>
                <a:latin typeface="Arial" panose="020B0604020202020204" pitchFamily="34" charset="0"/>
              </a:defRPr>
            </a:lvl4pPr>
            <a:lvl5pPr eaLnBrk="0" fontAlgn="base" hangingPunct="0">
              <a:spcBef>
                <a:spcPct val="0"/>
              </a:spcBef>
              <a:spcAft>
                <a:spcPct val="0"/>
              </a:spcAft>
              <a:tabLst>
                <a:tab pos="90170" algn="l"/>
              </a:tabLst>
              <a:defRPr>
                <a:solidFill>
                  <a:schemeClr val="tx1"/>
                </a:solidFill>
                <a:latin typeface="Arial" panose="020B0604020202020204" pitchFamily="34" charset="0"/>
              </a:defRPr>
            </a:lvl5pPr>
            <a:lvl6pPr eaLnBrk="0" fontAlgn="base" hangingPunct="0">
              <a:spcBef>
                <a:spcPct val="0"/>
              </a:spcBef>
              <a:spcAft>
                <a:spcPct val="0"/>
              </a:spcAft>
              <a:tabLst>
                <a:tab pos="90170" algn="l"/>
              </a:tabLst>
              <a:defRPr>
                <a:solidFill>
                  <a:schemeClr val="tx1"/>
                </a:solidFill>
                <a:latin typeface="Arial" panose="020B0604020202020204" pitchFamily="34" charset="0"/>
              </a:defRPr>
            </a:lvl6pPr>
            <a:lvl7pPr eaLnBrk="0" fontAlgn="base" hangingPunct="0">
              <a:spcBef>
                <a:spcPct val="0"/>
              </a:spcBef>
              <a:spcAft>
                <a:spcPct val="0"/>
              </a:spcAft>
              <a:tabLst>
                <a:tab pos="90170" algn="l"/>
              </a:tabLst>
              <a:defRPr>
                <a:solidFill>
                  <a:schemeClr val="tx1"/>
                </a:solidFill>
                <a:latin typeface="Arial" panose="020B0604020202020204" pitchFamily="34" charset="0"/>
              </a:defRPr>
            </a:lvl7pPr>
            <a:lvl8pPr eaLnBrk="0" fontAlgn="base" hangingPunct="0">
              <a:spcBef>
                <a:spcPct val="0"/>
              </a:spcBef>
              <a:spcAft>
                <a:spcPct val="0"/>
              </a:spcAft>
              <a:tabLst>
                <a:tab pos="90170" algn="l"/>
              </a:tabLst>
              <a:defRPr>
                <a:solidFill>
                  <a:schemeClr val="tx1"/>
                </a:solidFill>
                <a:latin typeface="Arial" panose="020B0604020202020204" pitchFamily="34" charset="0"/>
              </a:defRPr>
            </a:lvl8pPr>
            <a:lvl9pPr eaLnBrk="0" fontAlgn="base" hangingPunct="0">
              <a:spcBef>
                <a:spcPct val="0"/>
              </a:spcBef>
              <a:spcAft>
                <a:spcPct val="0"/>
              </a:spcAft>
              <a:tabLst>
                <a:tab pos="9017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0170" algn="l"/>
              </a:tabLst>
            </a:pPr>
            <a:r>
              <a:rPr kumimoji="0" lang="en-US" altLang="en-US" sz="1200" b="1"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Dominant </a:t>
            </a:r>
            <a:r>
              <a:rPr kumimoji="0" lang="zh-CN" altLang="en-US" sz="1200" b="1" i="0" u="none" strike="noStrike" cap="none" normalizeH="0" baseline="0" dirty="0">
                <a:ln>
                  <a:noFill/>
                </a:ln>
                <a:solidFill>
                  <a:schemeClr val="tx1"/>
                </a:solidFill>
                <a:effectLst/>
                <a:latin typeface="Helvetica" panose="020B0604020202020204" pitchFamily="34" charset="0"/>
                <a:ea typeface="宋体" panose="02010600030101010101" pitchFamily="2" charset="-122"/>
                <a:cs typeface="Times New Roman" panose="02020603050405020304" pitchFamily="18" charset="0"/>
              </a:rPr>
              <a:t>主导性</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170" algn="l"/>
              </a:tabLst>
            </a:pPr>
            <a:r>
              <a:rPr kumimoji="0" lang="en-US" altLang="en-US" sz="9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Strong sense of purpose in pursuing clear goals for learning and for class management.对学习和班级管理有强烈的使命感。</a:t>
            </a:r>
          </a:p>
          <a:p>
            <a:pPr marL="0" marR="0" lvl="0" indent="0" algn="l" defTabSz="914400" rtl="0" eaLnBrk="0" fontAlgn="base" latinLnBrk="0" hangingPunct="0">
              <a:lnSpc>
                <a:spcPct val="100000"/>
              </a:lnSpc>
              <a:spcBef>
                <a:spcPct val="0"/>
              </a:spcBef>
              <a:spcAft>
                <a:spcPct val="0"/>
              </a:spcAft>
              <a:buClrTx/>
              <a:buSzTx/>
              <a:buFontTx/>
              <a:buChar char="•"/>
              <a:tabLst>
                <a:tab pos="90170" algn="l"/>
              </a:tabLst>
            </a:pPr>
            <a:r>
              <a:rPr kumimoji="0" lang="en-US" altLang="en-US" sz="9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Leadership.  Tends to guide and control 领导。</a:t>
            </a:r>
            <a:r>
              <a:rPr kumimoji="0" lang="en-US" altLang="en-US" sz="900" i="0" u="none" strike="noStrike" cap="none" normalizeH="0" baseline="0" dirty="0">
                <a:ln>
                  <a:noFill/>
                </a:ln>
                <a:solidFill>
                  <a:schemeClr val="tx1"/>
                </a:solidFill>
                <a:effectLst/>
              </a:rPr>
              <a:t>倾向于引导和控制</a:t>
            </a:r>
          </a:p>
          <a:p>
            <a:pPr marL="0" marR="0" lvl="0" indent="0" algn="l" defTabSz="914400" rtl="0" eaLnBrk="0" fontAlgn="base" latinLnBrk="0" hangingPunct="0">
              <a:lnSpc>
                <a:spcPct val="100000"/>
              </a:lnSpc>
              <a:spcBef>
                <a:spcPct val="0"/>
              </a:spcBef>
              <a:spcAft>
                <a:spcPct val="0"/>
              </a:spcAft>
              <a:buClrTx/>
              <a:buSzTx/>
              <a:buFontTx/>
              <a:buChar char="•"/>
              <a:tabLst>
                <a:tab pos="90170" algn="l"/>
              </a:tabLst>
            </a:pPr>
            <a:r>
              <a:rPr kumimoji="0" lang="en-US" altLang="en-US" sz="9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Prepared to discipline unapologetically 准备毫不道歉地</a:t>
            </a:r>
            <a:r>
              <a:rPr kumimoji="0" lang="zh-CN" altLang="en-US" sz="900" i="0" u="none" strike="noStrike" cap="none" normalizeH="0" baseline="0" dirty="0">
                <a:ln>
                  <a:noFill/>
                </a:ln>
                <a:solidFill>
                  <a:schemeClr val="tx1"/>
                </a:solidFill>
                <a:effectLst/>
                <a:latin typeface="Helvetica" panose="020B0604020202020204" pitchFamily="34" charset="0"/>
                <a:ea typeface="宋体" panose="02010600030101010101" pitchFamily="2" charset="-122"/>
                <a:cs typeface="Times New Roman" panose="02020603050405020304" pitchFamily="18" charset="0"/>
              </a:rPr>
              <a:t>要求</a:t>
            </a:r>
            <a:r>
              <a:rPr kumimoji="0" lang="en-US" altLang="en-US" sz="9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纪律</a:t>
            </a:r>
          </a:p>
        </p:txBody>
      </p:sp>
      <p:sp>
        <p:nvSpPr>
          <p:cNvPr id="5" name="Line 14"/>
          <p:cNvSpPr>
            <a:spLocks noChangeShapeType="1"/>
          </p:cNvSpPr>
          <p:nvPr/>
        </p:nvSpPr>
        <p:spPr bwMode="auto">
          <a:xfrm>
            <a:off x="5545818" y="2040776"/>
            <a:ext cx="19489" cy="3143781"/>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6" name="Line 13"/>
          <p:cNvSpPr>
            <a:spLocks noChangeShapeType="1"/>
          </p:cNvSpPr>
          <p:nvPr/>
        </p:nvSpPr>
        <p:spPr bwMode="auto">
          <a:xfrm rot="16200000" flipH="1">
            <a:off x="5579281" y="785462"/>
            <a:ext cx="19050" cy="5809624"/>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7" name="Text Box 12"/>
          <p:cNvSpPr txBox="1">
            <a:spLocks noChangeArrowheads="1"/>
          </p:cNvSpPr>
          <p:nvPr/>
        </p:nvSpPr>
        <p:spPr bwMode="auto">
          <a:xfrm>
            <a:off x="8855568" y="3114010"/>
            <a:ext cx="2896226" cy="1350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fontAlgn="base" hangingPunct="0">
              <a:spcBef>
                <a:spcPct val="0"/>
              </a:spcBef>
              <a:spcAft>
                <a:spcPct val="0"/>
              </a:spcAft>
              <a:tabLst>
                <a:tab pos="90170" algn="l"/>
              </a:tabLst>
              <a:defRPr>
                <a:solidFill>
                  <a:schemeClr val="tx1"/>
                </a:solidFill>
                <a:latin typeface="Arial" panose="020B0604020202020204" pitchFamily="34" charset="0"/>
              </a:defRPr>
            </a:lvl1pPr>
            <a:lvl2pPr eaLnBrk="0" fontAlgn="base" hangingPunct="0">
              <a:spcBef>
                <a:spcPct val="0"/>
              </a:spcBef>
              <a:spcAft>
                <a:spcPct val="0"/>
              </a:spcAft>
              <a:tabLst>
                <a:tab pos="90170" algn="l"/>
              </a:tabLst>
              <a:defRPr>
                <a:solidFill>
                  <a:schemeClr val="tx1"/>
                </a:solidFill>
                <a:latin typeface="Arial" panose="020B0604020202020204" pitchFamily="34" charset="0"/>
              </a:defRPr>
            </a:lvl2pPr>
            <a:lvl3pPr eaLnBrk="0" fontAlgn="base" hangingPunct="0">
              <a:spcBef>
                <a:spcPct val="0"/>
              </a:spcBef>
              <a:spcAft>
                <a:spcPct val="0"/>
              </a:spcAft>
              <a:tabLst>
                <a:tab pos="90170" algn="l"/>
              </a:tabLst>
              <a:defRPr>
                <a:solidFill>
                  <a:schemeClr val="tx1"/>
                </a:solidFill>
                <a:latin typeface="Arial" panose="020B0604020202020204" pitchFamily="34" charset="0"/>
              </a:defRPr>
            </a:lvl3pPr>
            <a:lvl4pPr eaLnBrk="0" fontAlgn="base" hangingPunct="0">
              <a:spcBef>
                <a:spcPct val="0"/>
              </a:spcBef>
              <a:spcAft>
                <a:spcPct val="0"/>
              </a:spcAft>
              <a:tabLst>
                <a:tab pos="90170" algn="l"/>
              </a:tabLst>
              <a:defRPr>
                <a:solidFill>
                  <a:schemeClr val="tx1"/>
                </a:solidFill>
                <a:latin typeface="Arial" panose="020B0604020202020204" pitchFamily="34" charset="0"/>
              </a:defRPr>
            </a:lvl4pPr>
            <a:lvl5pPr eaLnBrk="0" fontAlgn="base" hangingPunct="0">
              <a:spcBef>
                <a:spcPct val="0"/>
              </a:spcBef>
              <a:spcAft>
                <a:spcPct val="0"/>
              </a:spcAft>
              <a:tabLst>
                <a:tab pos="90170" algn="l"/>
              </a:tabLst>
              <a:defRPr>
                <a:solidFill>
                  <a:schemeClr val="tx1"/>
                </a:solidFill>
                <a:latin typeface="Arial" panose="020B0604020202020204" pitchFamily="34" charset="0"/>
              </a:defRPr>
            </a:lvl5pPr>
            <a:lvl6pPr eaLnBrk="0" fontAlgn="base" hangingPunct="0">
              <a:spcBef>
                <a:spcPct val="0"/>
              </a:spcBef>
              <a:spcAft>
                <a:spcPct val="0"/>
              </a:spcAft>
              <a:tabLst>
                <a:tab pos="90170" algn="l"/>
              </a:tabLst>
              <a:defRPr>
                <a:solidFill>
                  <a:schemeClr val="tx1"/>
                </a:solidFill>
                <a:latin typeface="Arial" panose="020B0604020202020204" pitchFamily="34" charset="0"/>
              </a:defRPr>
            </a:lvl6pPr>
            <a:lvl7pPr eaLnBrk="0" fontAlgn="base" hangingPunct="0">
              <a:spcBef>
                <a:spcPct val="0"/>
              </a:spcBef>
              <a:spcAft>
                <a:spcPct val="0"/>
              </a:spcAft>
              <a:tabLst>
                <a:tab pos="90170" algn="l"/>
              </a:tabLst>
              <a:defRPr>
                <a:solidFill>
                  <a:schemeClr val="tx1"/>
                </a:solidFill>
                <a:latin typeface="Arial" panose="020B0604020202020204" pitchFamily="34" charset="0"/>
              </a:defRPr>
            </a:lvl7pPr>
            <a:lvl8pPr eaLnBrk="0" fontAlgn="base" hangingPunct="0">
              <a:spcBef>
                <a:spcPct val="0"/>
              </a:spcBef>
              <a:spcAft>
                <a:spcPct val="0"/>
              </a:spcAft>
              <a:tabLst>
                <a:tab pos="90170" algn="l"/>
              </a:tabLst>
              <a:defRPr>
                <a:solidFill>
                  <a:schemeClr val="tx1"/>
                </a:solidFill>
                <a:latin typeface="Arial" panose="020B0604020202020204" pitchFamily="34" charset="0"/>
              </a:defRPr>
            </a:lvl8pPr>
            <a:lvl9pPr eaLnBrk="0" fontAlgn="base" hangingPunct="0">
              <a:spcBef>
                <a:spcPct val="0"/>
              </a:spcBef>
              <a:spcAft>
                <a:spcPct val="0"/>
              </a:spcAft>
              <a:tabLst>
                <a:tab pos="9017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0170" algn="l"/>
              </a:tabLst>
            </a:pPr>
            <a:r>
              <a:rPr kumimoji="0" lang="en-US" altLang="en-US" sz="1200" b="1"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Cooperative </a:t>
            </a:r>
            <a:r>
              <a:rPr kumimoji="0" lang="zh-CN" altLang="en-US" sz="1200" b="1" i="0" u="none" strike="noStrike" cap="none" normalizeH="0" baseline="0" dirty="0">
                <a:ln>
                  <a:noFill/>
                </a:ln>
                <a:solidFill>
                  <a:schemeClr val="tx1"/>
                </a:solidFill>
                <a:effectLst/>
                <a:latin typeface="Helvetica" panose="020B0604020202020204" pitchFamily="34" charset="0"/>
                <a:ea typeface="宋体" panose="02010600030101010101" pitchFamily="2" charset="-122"/>
                <a:cs typeface="Times New Roman" panose="02020603050405020304" pitchFamily="18" charset="0"/>
              </a:rPr>
              <a:t>合作性</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170" algn="l"/>
              </a:tabLst>
            </a:pPr>
            <a:r>
              <a:rPr kumimoji="0" lang="en-US" altLang="en-US" sz="9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Great concern for the needs and opinions of students.  非常关心学生的需求和意见。</a:t>
            </a:r>
          </a:p>
          <a:p>
            <a:pPr marL="0" marR="0" lvl="0" indent="0" algn="l" defTabSz="914400" rtl="0" eaLnBrk="0" fontAlgn="base" latinLnBrk="0" hangingPunct="0">
              <a:lnSpc>
                <a:spcPct val="100000"/>
              </a:lnSpc>
              <a:spcBef>
                <a:spcPct val="0"/>
              </a:spcBef>
              <a:spcAft>
                <a:spcPct val="0"/>
              </a:spcAft>
              <a:buClrTx/>
              <a:buSzTx/>
              <a:buFontTx/>
              <a:buChar char="•"/>
              <a:tabLst>
                <a:tab pos="90170" algn="l"/>
              </a:tabLst>
            </a:pPr>
            <a:r>
              <a:rPr kumimoji="0" lang="en-US" altLang="en-US" sz="9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Helpful, friendly </a:t>
            </a:r>
            <a:r>
              <a:rPr kumimoji="0" lang="zh-CN" altLang="en-US" sz="900" i="0" u="none" strike="noStrike" cap="none" normalizeH="0" baseline="0" dirty="0">
                <a:ln>
                  <a:noFill/>
                </a:ln>
                <a:solidFill>
                  <a:schemeClr val="tx1"/>
                </a:solidFill>
                <a:effectLst/>
                <a:latin typeface="Helvetica" panose="020B0604020202020204" pitchFamily="34" charset="0"/>
                <a:ea typeface="宋体" panose="02010600030101010101" pitchFamily="2" charset="-122"/>
                <a:cs typeface="Times New Roman" panose="02020603050405020304" pitchFamily="18" charset="0"/>
              </a:rPr>
              <a:t>帮助的</a:t>
            </a:r>
            <a:r>
              <a:rPr kumimoji="0" lang="en-US" altLang="en-US" sz="9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,友好的</a:t>
            </a:r>
          </a:p>
          <a:p>
            <a:pPr marL="0" marR="0" lvl="0" indent="0" algn="l" defTabSz="914400" rtl="0" eaLnBrk="0" fontAlgn="base" latinLnBrk="0" hangingPunct="0">
              <a:lnSpc>
                <a:spcPct val="100000"/>
              </a:lnSpc>
              <a:spcBef>
                <a:spcPct val="0"/>
              </a:spcBef>
              <a:spcAft>
                <a:spcPct val="0"/>
              </a:spcAft>
              <a:buClrTx/>
              <a:buSzTx/>
              <a:buFontTx/>
              <a:buChar char="•"/>
              <a:tabLst>
                <a:tab pos="90170" algn="l"/>
              </a:tabLst>
            </a:pPr>
            <a:r>
              <a:rPr kumimoji="0" lang="en-US" altLang="en-US" sz="9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Avoids strife and seeks consensus 避免冲突，寻求共识</a:t>
            </a:r>
          </a:p>
        </p:txBody>
      </p:sp>
      <p:sp>
        <p:nvSpPr>
          <p:cNvPr id="8" name="Text Box 16"/>
          <p:cNvSpPr txBox="1">
            <a:spLocks noChangeArrowheads="1"/>
          </p:cNvSpPr>
          <p:nvPr/>
        </p:nvSpPr>
        <p:spPr bwMode="auto">
          <a:xfrm>
            <a:off x="408982" y="3114010"/>
            <a:ext cx="2464178" cy="1758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fontAlgn="base" hangingPunct="0">
              <a:spcBef>
                <a:spcPct val="0"/>
              </a:spcBef>
              <a:spcAft>
                <a:spcPct val="0"/>
              </a:spcAft>
              <a:tabLst>
                <a:tab pos="90170" algn="l"/>
              </a:tabLst>
              <a:defRPr>
                <a:solidFill>
                  <a:schemeClr val="tx1"/>
                </a:solidFill>
                <a:latin typeface="Arial" panose="020B0604020202020204" pitchFamily="34" charset="0"/>
              </a:defRPr>
            </a:lvl1pPr>
            <a:lvl2pPr eaLnBrk="0" fontAlgn="base" hangingPunct="0">
              <a:spcBef>
                <a:spcPct val="0"/>
              </a:spcBef>
              <a:spcAft>
                <a:spcPct val="0"/>
              </a:spcAft>
              <a:tabLst>
                <a:tab pos="90170" algn="l"/>
              </a:tabLst>
              <a:defRPr>
                <a:solidFill>
                  <a:schemeClr val="tx1"/>
                </a:solidFill>
                <a:latin typeface="Arial" panose="020B0604020202020204" pitchFamily="34" charset="0"/>
              </a:defRPr>
            </a:lvl2pPr>
            <a:lvl3pPr eaLnBrk="0" fontAlgn="base" hangingPunct="0">
              <a:spcBef>
                <a:spcPct val="0"/>
              </a:spcBef>
              <a:spcAft>
                <a:spcPct val="0"/>
              </a:spcAft>
              <a:tabLst>
                <a:tab pos="90170" algn="l"/>
              </a:tabLst>
              <a:defRPr>
                <a:solidFill>
                  <a:schemeClr val="tx1"/>
                </a:solidFill>
                <a:latin typeface="Arial" panose="020B0604020202020204" pitchFamily="34" charset="0"/>
              </a:defRPr>
            </a:lvl3pPr>
            <a:lvl4pPr eaLnBrk="0" fontAlgn="base" hangingPunct="0">
              <a:spcBef>
                <a:spcPct val="0"/>
              </a:spcBef>
              <a:spcAft>
                <a:spcPct val="0"/>
              </a:spcAft>
              <a:tabLst>
                <a:tab pos="90170" algn="l"/>
              </a:tabLst>
              <a:defRPr>
                <a:solidFill>
                  <a:schemeClr val="tx1"/>
                </a:solidFill>
                <a:latin typeface="Arial" panose="020B0604020202020204" pitchFamily="34" charset="0"/>
              </a:defRPr>
            </a:lvl4pPr>
            <a:lvl5pPr eaLnBrk="0" fontAlgn="base" hangingPunct="0">
              <a:spcBef>
                <a:spcPct val="0"/>
              </a:spcBef>
              <a:spcAft>
                <a:spcPct val="0"/>
              </a:spcAft>
              <a:tabLst>
                <a:tab pos="90170" algn="l"/>
              </a:tabLst>
              <a:defRPr>
                <a:solidFill>
                  <a:schemeClr val="tx1"/>
                </a:solidFill>
                <a:latin typeface="Arial" panose="020B0604020202020204" pitchFamily="34" charset="0"/>
              </a:defRPr>
            </a:lvl5pPr>
            <a:lvl6pPr eaLnBrk="0" fontAlgn="base" hangingPunct="0">
              <a:spcBef>
                <a:spcPct val="0"/>
              </a:spcBef>
              <a:spcAft>
                <a:spcPct val="0"/>
              </a:spcAft>
              <a:tabLst>
                <a:tab pos="90170" algn="l"/>
              </a:tabLst>
              <a:defRPr>
                <a:solidFill>
                  <a:schemeClr val="tx1"/>
                </a:solidFill>
                <a:latin typeface="Arial" panose="020B0604020202020204" pitchFamily="34" charset="0"/>
              </a:defRPr>
            </a:lvl6pPr>
            <a:lvl7pPr eaLnBrk="0" fontAlgn="base" hangingPunct="0">
              <a:spcBef>
                <a:spcPct val="0"/>
              </a:spcBef>
              <a:spcAft>
                <a:spcPct val="0"/>
              </a:spcAft>
              <a:tabLst>
                <a:tab pos="90170" algn="l"/>
              </a:tabLst>
              <a:defRPr>
                <a:solidFill>
                  <a:schemeClr val="tx1"/>
                </a:solidFill>
                <a:latin typeface="Arial" panose="020B0604020202020204" pitchFamily="34" charset="0"/>
              </a:defRPr>
            </a:lvl7pPr>
            <a:lvl8pPr eaLnBrk="0" fontAlgn="base" hangingPunct="0">
              <a:spcBef>
                <a:spcPct val="0"/>
              </a:spcBef>
              <a:spcAft>
                <a:spcPct val="0"/>
              </a:spcAft>
              <a:tabLst>
                <a:tab pos="90170" algn="l"/>
              </a:tabLst>
              <a:defRPr>
                <a:solidFill>
                  <a:schemeClr val="tx1"/>
                </a:solidFill>
                <a:latin typeface="Arial" panose="020B0604020202020204" pitchFamily="34" charset="0"/>
              </a:defRPr>
            </a:lvl8pPr>
            <a:lvl9pPr eaLnBrk="0" fontAlgn="base" hangingPunct="0">
              <a:spcBef>
                <a:spcPct val="0"/>
              </a:spcBef>
              <a:spcAft>
                <a:spcPct val="0"/>
              </a:spcAft>
              <a:tabLst>
                <a:tab pos="9017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0170" algn="l"/>
              </a:tabLst>
            </a:pPr>
            <a:r>
              <a:rPr kumimoji="0" lang="en-GB" altLang="en-US" sz="1200" b="1"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Opposition </a:t>
            </a:r>
            <a:r>
              <a:rPr kumimoji="0" lang="zh-CN" altLang="en-GB" sz="1200" b="1" i="0" u="none" strike="noStrike" cap="none" normalizeH="0" baseline="0" dirty="0">
                <a:ln>
                  <a:noFill/>
                </a:ln>
                <a:solidFill>
                  <a:schemeClr val="tx1"/>
                </a:solidFill>
                <a:effectLst/>
                <a:latin typeface="Helvetica" panose="020B0604020202020204" pitchFamily="34" charset="0"/>
                <a:ea typeface="宋体" panose="02010600030101010101" pitchFamily="2" charset="-122"/>
                <a:cs typeface="Times New Roman" panose="02020603050405020304" pitchFamily="18" charset="0"/>
              </a:rPr>
              <a:t>反对</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170" algn="l"/>
              </a:tabLst>
            </a:pPr>
            <a:r>
              <a:rPr kumimoji="0" lang="en-GB" altLang="en-US" sz="10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Treats students as the enemy 视学生为敌人</a:t>
            </a:r>
          </a:p>
          <a:p>
            <a:pPr marL="0" marR="0" lvl="0" indent="0" algn="l" defTabSz="914400" rtl="0" eaLnBrk="0" fontAlgn="base" latinLnBrk="0" hangingPunct="0">
              <a:lnSpc>
                <a:spcPct val="100000"/>
              </a:lnSpc>
              <a:spcBef>
                <a:spcPct val="0"/>
              </a:spcBef>
              <a:spcAft>
                <a:spcPct val="0"/>
              </a:spcAft>
              <a:buClrTx/>
              <a:buSzTx/>
              <a:buFontTx/>
              <a:buChar char="•"/>
              <a:tabLst>
                <a:tab pos="90170" algn="l"/>
              </a:tabLst>
            </a:pPr>
            <a:r>
              <a:rPr kumimoji="0" lang="en-GB" altLang="en-US" sz="10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Expresses anger and irritation 表达愤怒和恼怒</a:t>
            </a:r>
          </a:p>
          <a:p>
            <a:pPr marL="0" marR="0" lvl="0" indent="0" algn="l" defTabSz="914400" rtl="0" eaLnBrk="0" fontAlgn="base" latinLnBrk="0" hangingPunct="0">
              <a:lnSpc>
                <a:spcPct val="100000"/>
              </a:lnSpc>
              <a:spcBef>
                <a:spcPct val="0"/>
              </a:spcBef>
              <a:spcAft>
                <a:spcPct val="0"/>
              </a:spcAft>
              <a:buClrTx/>
              <a:buSzTx/>
              <a:buFontTx/>
              <a:buChar char="•"/>
              <a:tabLst>
                <a:tab pos="90170" algn="l"/>
              </a:tabLst>
            </a:pPr>
            <a:r>
              <a:rPr kumimoji="0" lang="en-GB" altLang="en-US" sz="10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Need to ‘win’ if there is  a disagreement </a:t>
            </a:r>
            <a:endParaRPr kumimoji="0" lang="en-US" altLang="en-GB" sz="10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0170" algn="l"/>
              </a:tabLst>
            </a:pPr>
            <a:r>
              <a:rPr kumimoji="0" lang="en-GB" altLang="en-US" sz="10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 between teacher and students </a:t>
            </a:r>
            <a:r>
              <a:rPr lang="en-GB" altLang="en-US" sz="1000" dirty="0">
                <a:ln>
                  <a:noFill/>
                </a:ln>
                <a:effectLst/>
                <a:latin typeface="Helvetica" panose="020B0604020202020204" pitchFamily="34" charset="0"/>
                <a:ea typeface="Times New Roman" panose="02020603050405020304" pitchFamily="18" charset="0"/>
                <a:cs typeface="Times New Roman" panose="02020603050405020304" pitchFamily="18" charset="0"/>
                <a:sym typeface="+mn-ea"/>
              </a:rPr>
              <a:t>如果</a:t>
            </a:r>
            <a:r>
              <a:rPr lang="zh-CN" altLang="en-GB" sz="1000" dirty="0">
                <a:ln>
                  <a:noFill/>
                </a:ln>
                <a:effectLst/>
                <a:latin typeface="Helvetica" panose="020B0604020202020204" pitchFamily="34" charset="0"/>
                <a:ea typeface="宋体" panose="02010600030101010101" pitchFamily="2" charset="-122"/>
                <a:cs typeface="Times New Roman" panose="02020603050405020304" pitchFamily="18" charset="0"/>
                <a:sym typeface="+mn-ea"/>
              </a:rPr>
              <a:t>师生间</a:t>
            </a:r>
            <a:r>
              <a:rPr lang="en-GB" altLang="en-US" sz="1000" dirty="0">
                <a:ln>
                  <a:noFill/>
                </a:ln>
                <a:effectLst/>
                <a:latin typeface="Helvetica" panose="020B0604020202020204" pitchFamily="34" charset="0"/>
                <a:ea typeface="Times New Roman" panose="02020603050405020304" pitchFamily="18" charset="0"/>
                <a:cs typeface="Times New Roman" panose="02020603050405020304" pitchFamily="18" charset="0"/>
                <a:sym typeface="+mn-ea"/>
              </a:rPr>
              <a:t>存在分歧，需要</a:t>
            </a:r>
            <a:r>
              <a:rPr lang="en-US" altLang="en-GB" sz="1000" dirty="0">
                <a:ln>
                  <a:noFill/>
                </a:ln>
                <a:effectLst/>
                <a:latin typeface="Helvetica" panose="020B0604020202020204" pitchFamily="34" charset="0"/>
                <a:ea typeface="Times New Roman" panose="02020603050405020304" pitchFamily="18" charset="0"/>
                <a:cs typeface="Times New Roman" panose="02020603050405020304" pitchFamily="18" charset="0"/>
                <a:sym typeface="+mn-ea"/>
              </a:rPr>
              <a:t>”</a:t>
            </a:r>
            <a:r>
              <a:rPr lang="en-GB" altLang="en-US" sz="1000" dirty="0">
                <a:ln>
                  <a:noFill/>
                </a:ln>
                <a:effectLst/>
                <a:latin typeface="Helvetica" panose="020B0604020202020204" pitchFamily="34" charset="0"/>
                <a:ea typeface="Times New Roman" panose="02020603050405020304" pitchFamily="18" charset="0"/>
                <a:cs typeface="Times New Roman" panose="02020603050405020304" pitchFamily="18" charset="0"/>
                <a:sym typeface="+mn-ea"/>
              </a:rPr>
              <a:t>赢</a:t>
            </a:r>
            <a:r>
              <a:rPr lang="en-US" altLang="en-GB" sz="1000" dirty="0">
                <a:ln>
                  <a:noFill/>
                </a:ln>
                <a:effectLst/>
                <a:latin typeface="Helvetica" panose="020B0604020202020204" pitchFamily="34" charset="0"/>
                <a:ea typeface="Times New Roman" panose="02020603050405020304" pitchFamily="18" charset="0"/>
                <a:cs typeface="Times New Roman" panose="02020603050405020304" pitchFamily="18" charset="0"/>
                <a:sym typeface="+mn-ea"/>
              </a:rPr>
              <a:t>”</a:t>
            </a:r>
            <a:endParaRPr kumimoji="0" lang="en-US" altLang="en-GB" sz="10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9" name="Text Box 11"/>
          <p:cNvSpPr txBox="1">
            <a:spLocks noChangeArrowheads="1"/>
          </p:cNvSpPr>
          <p:nvPr/>
        </p:nvSpPr>
        <p:spPr bwMode="auto">
          <a:xfrm>
            <a:off x="3802576" y="5182357"/>
            <a:ext cx="3987811" cy="1025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fontAlgn="base" hangingPunct="0">
              <a:spcBef>
                <a:spcPct val="0"/>
              </a:spcBef>
              <a:spcAft>
                <a:spcPct val="0"/>
              </a:spcAft>
              <a:tabLst>
                <a:tab pos="90170" algn="l"/>
              </a:tabLst>
              <a:defRPr>
                <a:solidFill>
                  <a:schemeClr val="tx1"/>
                </a:solidFill>
                <a:latin typeface="Arial" panose="020B0604020202020204" pitchFamily="34" charset="0"/>
              </a:defRPr>
            </a:lvl1pPr>
            <a:lvl2pPr eaLnBrk="0" fontAlgn="base" hangingPunct="0">
              <a:spcBef>
                <a:spcPct val="0"/>
              </a:spcBef>
              <a:spcAft>
                <a:spcPct val="0"/>
              </a:spcAft>
              <a:tabLst>
                <a:tab pos="90170" algn="l"/>
              </a:tabLst>
              <a:defRPr>
                <a:solidFill>
                  <a:schemeClr val="tx1"/>
                </a:solidFill>
                <a:latin typeface="Arial" panose="020B0604020202020204" pitchFamily="34" charset="0"/>
              </a:defRPr>
            </a:lvl2pPr>
            <a:lvl3pPr eaLnBrk="0" fontAlgn="base" hangingPunct="0">
              <a:spcBef>
                <a:spcPct val="0"/>
              </a:spcBef>
              <a:spcAft>
                <a:spcPct val="0"/>
              </a:spcAft>
              <a:tabLst>
                <a:tab pos="90170" algn="l"/>
              </a:tabLst>
              <a:defRPr>
                <a:solidFill>
                  <a:schemeClr val="tx1"/>
                </a:solidFill>
                <a:latin typeface="Arial" panose="020B0604020202020204" pitchFamily="34" charset="0"/>
              </a:defRPr>
            </a:lvl3pPr>
            <a:lvl4pPr eaLnBrk="0" fontAlgn="base" hangingPunct="0">
              <a:spcBef>
                <a:spcPct val="0"/>
              </a:spcBef>
              <a:spcAft>
                <a:spcPct val="0"/>
              </a:spcAft>
              <a:tabLst>
                <a:tab pos="90170" algn="l"/>
              </a:tabLst>
              <a:defRPr>
                <a:solidFill>
                  <a:schemeClr val="tx1"/>
                </a:solidFill>
                <a:latin typeface="Arial" panose="020B0604020202020204" pitchFamily="34" charset="0"/>
              </a:defRPr>
            </a:lvl4pPr>
            <a:lvl5pPr eaLnBrk="0" fontAlgn="base" hangingPunct="0">
              <a:spcBef>
                <a:spcPct val="0"/>
              </a:spcBef>
              <a:spcAft>
                <a:spcPct val="0"/>
              </a:spcAft>
              <a:tabLst>
                <a:tab pos="90170" algn="l"/>
              </a:tabLst>
              <a:defRPr>
                <a:solidFill>
                  <a:schemeClr val="tx1"/>
                </a:solidFill>
                <a:latin typeface="Arial" panose="020B0604020202020204" pitchFamily="34" charset="0"/>
              </a:defRPr>
            </a:lvl5pPr>
            <a:lvl6pPr eaLnBrk="0" fontAlgn="base" hangingPunct="0">
              <a:spcBef>
                <a:spcPct val="0"/>
              </a:spcBef>
              <a:spcAft>
                <a:spcPct val="0"/>
              </a:spcAft>
              <a:tabLst>
                <a:tab pos="90170" algn="l"/>
              </a:tabLst>
              <a:defRPr>
                <a:solidFill>
                  <a:schemeClr val="tx1"/>
                </a:solidFill>
                <a:latin typeface="Arial" panose="020B0604020202020204" pitchFamily="34" charset="0"/>
              </a:defRPr>
            </a:lvl6pPr>
            <a:lvl7pPr eaLnBrk="0" fontAlgn="base" hangingPunct="0">
              <a:spcBef>
                <a:spcPct val="0"/>
              </a:spcBef>
              <a:spcAft>
                <a:spcPct val="0"/>
              </a:spcAft>
              <a:tabLst>
                <a:tab pos="90170" algn="l"/>
              </a:tabLst>
              <a:defRPr>
                <a:solidFill>
                  <a:schemeClr val="tx1"/>
                </a:solidFill>
                <a:latin typeface="Arial" panose="020B0604020202020204" pitchFamily="34" charset="0"/>
              </a:defRPr>
            </a:lvl7pPr>
            <a:lvl8pPr eaLnBrk="0" fontAlgn="base" hangingPunct="0">
              <a:spcBef>
                <a:spcPct val="0"/>
              </a:spcBef>
              <a:spcAft>
                <a:spcPct val="0"/>
              </a:spcAft>
              <a:tabLst>
                <a:tab pos="90170" algn="l"/>
              </a:tabLst>
              <a:defRPr>
                <a:solidFill>
                  <a:schemeClr val="tx1"/>
                </a:solidFill>
                <a:latin typeface="Arial" panose="020B0604020202020204" pitchFamily="34" charset="0"/>
              </a:defRPr>
            </a:lvl8pPr>
            <a:lvl9pPr eaLnBrk="0" fontAlgn="base" hangingPunct="0">
              <a:spcBef>
                <a:spcPct val="0"/>
              </a:spcBef>
              <a:spcAft>
                <a:spcPct val="0"/>
              </a:spcAft>
              <a:tabLst>
                <a:tab pos="9017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0170" algn="l"/>
              </a:tabLst>
            </a:pPr>
            <a:r>
              <a:rPr kumimoji="0" lang="en-US" altLang="en-US" sz="1200" b="1"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Submission </a:t>
            </a:r>
            <a:r>
              <a:rPr kumimoji="0" lang="zh-CN" altLang="en-US" sz="1200" b="1" i="0" u="none" strike="noStrike" cap="none" normalizeH="0" baseline="0" dirty="0">
                <a:ln>
                  <a:noFill/>
                </a:ln>
                <a:solidFill>
                  <a:schemeClr val="tx1"/>
                </a:solidFill>
                <a:effectLst/>
                <a:latin typeface="Helvetica" panose="020B0604020202020204" pitchFamily="34" charset="0"/>
                <a:ea typeface="宋体" panose="02010600030101010101" pitchFamily="2" charset="-122"/>
                <a:cs typeface="Times New Roman" panose="02020603050405020304" pitchFamily="18" charset="0"/>
              </a:rPr>
              <a:t>服从</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170" algn="l"/>
              </a:tabLst>
            </a:pPr>
            <a:r>
              <a:rPr kumimoji="0" lang="en-US" altLang="en-US" sz="9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Lack of clarity of purpose 缺乏明确的目的</a:t>
            </a:r>
          </a:p>
          <a:p>
            <a:pPr marL="0" marR="0" lvl="0" indent="0" algn="l" defTabSz="914400" rtl="0" eaLnBrk="0" fontAlgn="base" latinLnBrk="0" hangingPunct="0">
              <a:lnSpc>
                <a:spcPct val="100000"/>
              </a:lnSpc>
              <a:spcBef>
                <a:spcPct val="0"/>
              </a:spcBef>
              <a:spcAft>
                <a:spcPct val="0"/>
              </a:spcAft>
              <a:buClrTx/>
              <a:buSzTx/>
              <a:buFontTx/>
              <a:buChar char="•"/>
              <a:tabLst>
                <a:tab pos="90170" algn="l"/>
              </a:tabLst>
            </a:pPr>
            <a:r>
              <a:rPr kumimoji="0" lang="en-US" altLang="en-US" sz="9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Keeps a low profile </a:t>
            </a:r>
            <a:r>
              <a:rPr kumimoji="0" lang="zh-CN" altLang="en-US" sz="900" i="0" u="none" strike="noStrike" cap="none" normalizeH="0" baseline="0" dirty="0">
                <a:ln>
                  <a:noFill/>
                </a:ln>
                <a:solidFill>
                  <a:schemeClr val="tx1"/>
                </a:solidFill>
                <a:effectLst/>
                <a:latin typeface="Helvetica" panose="020B0604020202020204" pitchFamily="34" charset="0"/>
                <a:ea typeface="宋体" panose="02010600030101010101" pitchFamily="2" charset="-122"/>
                <a:cs typeface="Times New Roman" panose="02020603050405020304" pitchFamily="18" charset="0"/>
              </a:rPr>
              <a:t>保持低调</a:t>
            </a:r>
            <a:endParaRPr kumimoji="0" lang="en-US" altLang="en-US" sz="9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170" algn="l"/>
              </a:tabLst>
            </a:pPr>
            <a:r>
              <a:rPr kumimoji="0" lang="en-US" altLang="en-US" sz="9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Tendency to submit to the will of the class </a:t>
            </a:r>
            <a:r>
              <a:rPr lang="en-US" altLang="en-US" sz="900" dirty="0">
                <a:ln>
                  <a:noFill/>
                </a:ln>
                <a:effectLst/>
                <a:latin typeface="Helvetica" panose="020B0604020202020204" pitchFamily="34" charset="0"/>
                <a:ea typeface="Times New Roman" panose="02020603050405020304" pitchFamily="18" charset="0"/>
                <a:cs typeface="Times New Roman" panose="02020603050405020304" pitchFamily="18" charset="0"/>
                <a:sym typeface="+mn-ea"/>
              </a:rPr>
              <a:t>倾向</a:t>
            </a:r>
            <a:r>
              <a:rPr lang="zh-CN" altLang="en-US" sz="900" dirty="0">
                <a:ln>
                  <a:noFill/>
                </a:ln>
                <a:effectLst/>
                <a:latin typeface="Helvetica" panose="020B0604020202020204" pitchFamily="34" charset="0"/>
                <a:ea typeface="宋体" panose="02010600030101010101" pitchFamily="2" charset="-122"/>
                <a:cs typeface="Times New Roman" panose="02020603050405020304" pitchFamily="18" charset="0"/>
                <a:sym typeface="+mn-ea"/>
              </a:rPr>
              <a:t>于</a:t>
            </a:r>
            <a:r>
              <a:rPr kumimoji="0" lang="en-US" altLang="en-US" sz="9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服从班级意志</a:t>
            </a:r>
          </a:p>
          <a:p>
            <a:pPr marL="0" marR="0" lvl="0" indent="0" algn="l" defTabSz="914400" rtl="0" eaLnBrk="0" fontAlgn="base" latinLnBrk="0" hangingPunct="0">
              <a:lnSpc>
                <a:spcPct val="100000"/>
              </a:lnSpc>
              <a:spcBef>
                <a:spcPct val="0"/>
              </a:spcBef>
              <a:spcAft>
                <a:spcPct val="0"/>
              </a:spcAft>
              <a:buClrTx/>
              <a:buSzTx/>
              <a:buFontTx/>
              <a:buChar char="•"/>
              <a:tabLst>
                <a:tab pos="90170" algn="l"/>
              </a:tabLst>
            </a:pPr>
            <a:r>
              <a:rPr kumimoji="0" lang="en-US" altLang="en-US" sz="900"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Entirely unassertive, rather glum and apologetic 完全不自信，相当忧郁和歉意</a:t>
            </a:r>
          </a:p>
        </p:txBody>
      </p:sp>
      <p:sp>
        <p:nvSpPr>
          <p:cNvPr id="10" name="Text Box 10"/>
          <p:cNvSpPr txBox="1">
            <a:spLocks noChangeArrowheads="1"/>
          </p:cNvSpPr>
          <p:nvPr/>
        </p:nvSpPr>
        <p:spPr bwMode="auto">
          <a:xfrm>
            <a:off x="5738556" y="2602836"/>
            <a:ext cx="1096962" cy="1087437"/>
          </a:xfrm>
          <a:prstGeom prst="rect">
            <a:avLst/>
          </a:prstGeom>
          <a:solidFill>
            <a:srgbClr val="FFFF00"/>
          </a:solidFill>
          <a:ln w="9525">
            <a:solidFill>
              <a:srgbClr val="000000"/>
            </a:solidFill>
            <a:miter lim="800000"/>
          </a:ln>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200" b="1" i="0"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Ideal teacher- student relationship</a:t>
            </a:r>
            <a:r>
              <a:rPr kumimoji="0" lang="zh-CN" altLang="en-US" sz="1000" b="1" i="0" u="none" strike="noStrike" cap="none" normalizeH="0" baseline="0" dirty="0">
                <a:ln>
                  <a:noFill/>
                </a:ln>
                <a:solidFill>
                  <a:schemeClr val="tx1"/>
                </a:solidFill>
                <a:effectLst/>
                <a:latin typeface="Helvetica" panose="020B0604020202020204" pitchFamily="34" charset="0"/>
                <a:ea typeface="宋体" panose="02010600030101010101" pitchFamily="2" charset="-122"/>
                <a:cs typeface="Times New Roman" panose="02020603050405020304" pitchFamily="18" charset="0"/>
              </a:rPr>
              <a:t>理想的师生关系</a:t>
            </a:r>
          </a:p>
        </p:txBody>
      </p:sp>
      <p:sp>
        <p:nvSpPr>
          <p:cNvPr id="11" name="Text Box 9"/>
          <p:cNvSpPr txBox="1">
            <a:spLocks noChangeArrowheads="1"/>
          </p:cNvSpPr>
          <p:nvPr/>
        </p:nvSpPr>
        <p:spPr bwMode="auto">
          <a:xfrm>
            <a:off x="8493618" y="1330015"/>
            <a:ext cx="3060880" cy="873125"/>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lvl1pPr eaLnBrk="0" fontAlgn="base" hangingPunct="0">
              <a:spcBef>
                <a:spcPct val="0"/>
              </a:spcBef>
              <a:spcAft>
                <a:spcPct val="0"/>
              </a:spcAft>
              <a:tabLst>
                <a:tab pos="90170" algn="l"/>
              </a:tabLst>
              <a:defRPr>
                <a:solidFill>
                  <a:schemeClr val="tx1"/>
                </a:solidFill>
                <a:latin typeface="Arial" panose="020B0604020202020204" pitchFamily="34" charset="0"/>
              </a:defRPr>
            </a:lvl1pPr>
            <a:lvl2pPr eaLnBrk="0" fontAlgn="base" hangingPunct="0">
              <a:spcBef>
                <a:spcPct val="0"/>
              </a:spcBef>
              <a:spcAft>
                <a:spcPct val="0"/>
              </a:spcAft>
              <a:tabLst>
                <a:tab pos="90170" algn="l"/>
              </a:tabLst>
              <a:defRPr>
                <a:solidFill>
                  <a:schemeClr val="tx1"/>
                </a:solidFill>
                <a:latin typeface="Arial" panose="020B0604020202020204" pitchFamily="34" charset="0"/>
              </a:defRPr>
            </a:lvl2pPr>
            <a:lvl3pPr eaLnBrk="0" fontAlgn="base" hangingPunct="0">
              <a:spcBef>
                <a:spcPct val="0"/>
              </a:spcBef>
              <a:spcAft>
                <a:spcPct val="0"/>
              </a:spcAft>
              <a:tabLst>
                <a:tab pos="90170" algn="l"/>
              </a:tabLst>
              <a:defRPr>
                <a:solidFill>
                  <a:schemeClr val="tx1"/>
                </a:solidFill>
                <a:latin typeface="Arial" panose="020B0604020202020204" pitchFamily="34" charset="0"/>
              </a:defRPr>
            </a:lvl3pPr>
            <a:lvl4pPr eaLnBrk="0" fontAlgn="base" hangingPunct="0">
              <a:spcBef>
                <a:spcPct val="0"/>
              </a:spcBef>
              <a:spcAft>
                <a:spcPct val="0"/>
              </a:spcAft>
              <a:tabLst>
                <a:tab pos="90170" algn="l"/>
              </a:tabLst>
              <a:defRPr>
                <a:solidFill>
                  <a:schemeClr val="tx1"/>
                </a:solidFill>
                <a:latin typeface="Arial" panose="020B0604020202020204" pitchFamily="34" charset="0"/>
              </a:defRPr>
            </a:lvl4pPr>
            <a:lvl5pPr eaLnBrk="0" fontAlgn="base" hangingPunct="0">
              <a:spcBef>
                <a:spcPct val="0"/>
              </a:spcBef>
              <a:spcAft>
                <a:spcPct val="0"/>
              </a:spcAft>
              <a:tabLst>
                <a:tab pos="90170" algn="l"/>
              </a:tabLst>
              <a:defRPr>
                <a:solidFill>
                  <a:schemeClr val="tx1"/>
                </a:solidFill>
                <a:latin typeface="Arial" panose="020B0604020202020204" pitchFamily="34" charset="0"/>
              </a:defRPr>
            </a:lvl5pPr>
            <a:lvl6pPr eaLnBrk="0" fontAlgn="base" hangingPunct="0">
              <a:spcBef>
                <a:spcPct val="0"/>
              </a:spcBef>
              <a:spcAft>
                <a:spcPct val="0"/>
              </a:spcAft>
              <a:tabLst>
                <a:tab pos="90170" algn="l"/>
              </a:tabLst>
              <a:defRPr>
                <a:solidFill>
                  <a:schemeClr val="tx1"/>
                </a:solidFill>
                <a:latin typeface="Arial" panose="020B0604020202020204" pitchFamily="34" charset="0"/>
              </a:defRPr>
            </a:lvl6pPr>
            <a:lvl7pPr eaLnBrk="0" fontAlgn="base" hangingPunct="0">
              <a:spcBef>
                <a:spcPct val="0"/>
              </a:spcBef>
              <a:spcAft>
                <a:spcPct val="0"/>
              </a:spcAft>
              <a:tabLst>
                <a:tab pos="90170" algn="l"/>
              </a:tabLst>
              <a:defRPr>
                <a:solidFill>
                  <a:schemeClr val="tx1"/>
                </a:solidFill>
                <a:latin typeface="Arial" panose="020B0604020202020204" pitchFamily="34" charset="0"/>
              </a:defRPr>
            </a:lvl7pPr>
            <a:lvl8pPr eaLnBrk="0" fontAlgn="base" hangingPunct="0">
              <a:spcBef>
                <a:spcPct val="0"/>
              </a:spcBef>
              <a:spcAft>
                <a:spcPct val="0"/>
              </a:spcAft>
              <a:tabLst>
                <a:tab pos="90170" algn="l"/>
              </a:tabLst>
              <a:defRPr>
                <a:solidFill>
                  <a:schemeClr val="tx1"/>
                </a:solidFill>
                <a:latin typeface="Arial" panose="020B0604020202020204" pitchFamily="34" charset="0"/>
              </a:defRPr>
            </a:lvl8pPr>
            <a:lvl9pPr eaLnBrk="0" fontAlgn="base" hangingPunct="0">
              <a:spcBef>
                <a:spcPct val="0"/>
              </a:spcBef>
              <a:spcAft>
                <a:spcPct val="0"/>
              </a:spcAft>
              <a:tabLst>
                <a:tab pos="9017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0170" algn="l"/>
              </a:tabLst>
            </a:pPr>
            <a:r>
              <a:rPr kumimoji="0" lang="en-US" altLang="en-US" sz="1200" b="1" i="1"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Too dominant 太占主导地位</a:t>
            </a:r>
          </a:p>
          <a:p>
            <a:pPr marL="0" marR="0" lvl="0" indent="0" algn="l" defTabSz="914400" rtl="0" eaLnBrk="0" fontAlgn="base" latinLnBrk="0" hangingPunct="0">
              <a:lnSpc>
                <a:spcPct val="100000"/>
              </a:lnSpc>
              <a:spcBef>
                <a:spcPct val="0"/>
              </a:spcBef>
              <a:spcAft>
                <a:spcPct val="0"/>
              </a:spcAft>
              <a:buClrTx/>
              <a:buSzTx/>
              <a:buFontTx/>
              <a:buChar char="•"/>
              <a:tabLst>
                <a:tab pos="90170" algn="l"/>
              </a:tabLst>
            </a:pPr>
            <a:r>
              <a:rPr kumimoji="0" lang="en-US" altLang="en-US" sz="1000" b="0" i="1"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Too controlling </a:t>
            </a:r>
            <a:r>
              <a:rPr kumimoji="0" lang="zh-CN" altLang="en-US" sz="1000" b="0" i="1" u="none" strike="noStrike" cap="none" normalizeH="0" baseline="0" dirty="0">
                <a:ln>
                  <a:noFill/>
                </a:ln>
                <a:solidFill>
                  <a:schemeClr val="tx1"/>
                </a:solidFill>
                <a:effectLst/>
                <a:latin typeface="Helvetica" panose="020B0604020202020204" pitchFamily="34" charset="0"/>
                <a:ea typeface="宋体" panose="02010600030101010101" pitchFamily="2" charset="-122"/>
                <a:cs typeface="Times New Roman" panose="02020603050405020304" pitchFamily="18" charset="0"/>
              </a:rPr>
              <a:t>太多控制</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170" algn="l"/>
              </a:tabLst>
            </a:pPr>
            <a:r>
              <a:rPr kumimoji="0" lang="en-US" altLang="en-US" sz="1000" b="0" i="1"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Lack of concern for students 对学生缺乏关心</a:t>
            </a:r>
          </a:p>
          <a:p>
            <a:pPr marL="0" marR="0" lvl="0" indent="0" algn="l" defTabSz="914400" rtl="0" eaLnBrk="0" fontAlgn="base" latinLnBrk="0" hangingPunct="0">
              <a:lnSpc>
                <a:spcPct val="100000"/>
              </a:lnSpc>
              <a:spcBef>
                <a:spcPct val="0"/>
              </a:spcBef>
              <a:spcAft>
                <a:spcPct val="0"/>
              </a:spcAft>
              <a:buClrTx/>
              <a:buSzTx/>
              <a:buFontTx/>
              <a:buChar char="•"/>
              <a:tabLst>
                <a:tab pos="90170" algn="l"/>
              </a:tabLst>
            </a:pPr>
            <a:r>
              <a:rPr kumimoji="0" lang="en-US" altLang="en-US" sz="1000" b="0" i="1"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Teacher student relations damaged 师生关系受损</a:t>
            </a:r>
          </a:p>
          <a:p>
            <a:pPr marL="0" marR="0" lvl="0" indent="0" algn="l" defTabSz="914400" rtl="0" eaLnBrk="0" fontAlgn="base" latinLnBrk="0" hangingPunct="0">
              <a:lnSpc>
                <a:spcPct val="100000"/>
              </a:lnSpc>
              <a:spcBef>
                <a:spcPct val="0"/>
              </a:spcBef>
              <a:spcAft>
                <a:spcPct val="0"/>
              </a:spcAft>
              <a:buClrTx/>
              <a:buSzTx/>
              <a:buFontTx/>
              <a:buNone/>
              <a:tabLst>
                <a:tab pos="90170" algn="l"/>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2" name="AutoShape 8"/>
          <p:cNvSpPr>
            <a:spLocks noChangeArrowheads="1"/>
          </p:cNvSpPr>
          <p:nvPr/>
        </p:nvSpPr>
        <p:spPr bwMode="auto">
          <a:xfrm>
            <a:off x="5796482" y="1929007"/>
            <a:ext cx="1089925" cy="687283"/>
          </a:xfrm>
          <a:prstGeom prst="irregularSeal1">
            <a:avLst/>
          </a:prstGeom>
          <a:solidFill>
            <a:srgbClr val="FF0000"/>
          </a:solidFill>
          <a:ln w="9525">
            <a:solidFill>
              <a:srgbClr val="000000"/>
            </a:solidFill>
            <a:miter lim="800000"/>
          </a:ln>
        </p:spPr>
        <p:txBody>
          <a:bodyPr vert="horz" wrap="square" lIns="91440" tIns="45720" rIns="91440" bIns="45720" numCol="1" anchor="t" anchorCtr="0" compatLnSpc="1"/>
          <a:lstStyle/>
          <a:p>
            <a:endParaRPr lang="en-GB"/>
          </a:p>
        </p:txBody>
      </p:sp>
      <p:sp>
        <p:nvSpPr>
          <p:cNvPr id="13" name="Line 7"/>
          <p:cNvSpPr>
            <a:spLocks noChangeShapeType="1"/>
          </p:cNvSpPr>
          <p:nvPr/>
        </p:nvSpPr>
        <p:spPr bwMode="auto">
          <a:xfrm flipH="1">
            <a:off x="6862294" y="1791439"/>
            <a:ext cx="1527845" cy="315730"/>
          </a:xfrm>
          <a:prstGeom prst="line">
            <a:avLst/>
          </a:prstGeom>
          <a:noFill/>
          <a:ln w="57150">
            <a:solidFill>
              <a:srgbClr val="000000"/>
            </a:solidFill>
            <a:rou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4" name="AutoShape 6"/>
          <p:cNvSpPr>
            <a:spLocks noChangeArrowheads="1"/>
          </p:cNvSpPr>
          <p:nvPr/>
        </p:nvSpPr>
        <p:spPr bwMode="auto">
          <a:xfrm rot="5400000">
            <a:off x="7182269" y="2539979"/>
            <a:ext cx="854075" cy="1291342"/>
          </a:xfrm>
          <a:prstGeom prst="irregularSeal1">
            <a:avLst/>
          </a:prstGeom>
          <a:solidFill>
            <a:srgbClr val="FF0000"/>
          </a:solidFill>
          <a:ln w="9525">
            <a:solidFill>
              <a:srgbClr val="000000"/>
            </a:solidFill>
            <a:miter lim="800000"/>
          </a:ln>
        </p:spPr>
        <p:txBody>
          <a:bodyPr vert="horz" wrap="square" lIns="91440" tIns="45720" rIns="91440" bIns="45720" numCol="1" anchor="t" anchorCtr="0" compatLnSpc="1"/>
          <a:lstStyle/>
          <a:p>
            <a:endParaRPr lang="en-GB"/>
          </a:p>
        </p:txBody>
      </p:sp>
      <p:sp>
        <p:nvSpPr>
          <p:cNvPr id="15" name="Text Box 5"/>
          <p:cNvSpPr txBox="1">
            <a:spLocks noChangeArrowheads="1"/>
          </p:cNvSpPr>
          <p:nvPr/>
        </p:nvSpPr>
        <p:spPr bwMode="auto">
          <a:xfrm>
            <a:off x="8267678" y="4718662"/>
            <a:ext cx="3484116" cy="1050925"/>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lvl1pPr eaLnBrk="0" fontAlgn="base" hangingPunct="0">
              <a:spcBef>
                <a:spcPct val="0"/>
              </a:spcBef>
              <a:spcAft>
                <a:spcPct val="0"/>
              </a:spcAft>
              <a:tabLst>
                <a:tab pos="90170" algn="l"/>
              </a:tabLst>
              <a:defRPr>
                <a:solidFill>
                  <a:schemeClr val="tx1"/>
                </a:solidFill>
                <a:latin typeface="Arial" panose="020B0604020202020204" pitchFamily="34" charset="0"/>
              </a:defRPr>
            </a:lvl1pPr>
            <a:lvl2pPr eaLnBrk="0" fontAlgn="base" hangingPunct="0">
              <a:spcBef>
                <a:spcPct val="0"/>
              </a:spcBef>
              <a:spcAft>
                <a:spcPct val="0"/>
              </a:spcAft>
              <a:tabLst>
                <a:tab pos="90170" algn="l"/>
              </a:tabLst>
              <a:defRPr>
                <a:solidFill>
                  <a:schemeClr val="tx1"/>
                </a:solidFill>
                <a:latin typeface="Arial" panose="020B0604020202020204" pitchFamily="34" charset="0"/>
              </a:defRPr>
            </a:lvl2pPr>
            <a:lvl3pPr eaLnBrk="0" fontAlgn="base" hangingPunct="0">
              <a:spcBef>
                <a:spcPct val="0"/>
              </a:spcBef>
              <a:spcAft>
                <a:spcPct val="0"/>
              </a:spcAft>
              <a:tabLst>
                <a:tab pos="90170" algn="l"/>
              </a:tabLst>
              <a:defRPr>
                <a:solidFill>
                  <a:schemeClr val="tx1"/>
                </a:solidFill>
                <a:latin typeface="Arial" panose="020B0604020202020204" pitchFamily="34" charset="0"/>
              </a:defRPr>
            </a:lvl3pPr>
            <a:lvl4pPr eaLnBrk="0" fontAlgn="base" hangingPunct="0">
              <a:spcBef>
                <a:spcPct val="0"/>
              </a:spcBef>
              <a:spcAft>
                <a:spcPct val="0"/>
              </a:spcAft>
              <a:tabLst>
                <a:tab pos="90170" algn="l"/>
              </a:tabLst>
              <a:defRPr>
                <a:solidFill>
                  <a:schemeClr val="tx1"/>
                </a:solidFill>
                <a:latin typeface="Arial" panose="020B0604020202020204" pitchFamily="34" charset="0"/>
              </a:defRPr>
            </a:lvl4pPr>
            <a:lvl5pPr eaLnBrk="0" fontAlgn="base" hangingPunct="0">
              <a:spcBef>
                <a:spcPct val="0"/>
              </a:spcBef>
              <a:spcAft>
                <a:spcPct val="0"/>
              </a:spcAft>
              <a:tabLst>
                <a:tab pos="90170" algn="l"/>
              </a:tabLst>
              <a:defRPr>
                <a:solidFill>
                  <a:schemeClr val="tx1"/>
                </a:solidFill>
                <a:latin typeface="Arial" panose="020B0604020202020204" pitchFamily="34" charset="0"/>
              </a:defRPr>
            </a:lvl5pPr>
            <a:lvl6pPr eaLnBrk="0" fontAlgn="base" hangingPunct="0">
              <a:spcBef>
                <a:spcPct val="0"/>
              </a:spcBef>
              <a:spcAft>
                <a:spcPct val="0"/>
              </a:spcAft>
              <a:tabLst>
                <a:tab pos="90170" algn="l"/>
              </a:tabLst>
              <a:defRPr>
                <a:solidFill>
                  <a:schemeClr val="tx1"/>
                </a:solidFill>
                <a:latin typeface="Arial" panose="020B0604020202020204" pitchFamily="34" charset="0"/>
              </a:defRPr>
            </a:lvl6pPr>
            <a:lvl7pPr eaLnBrk="0" fontAlgn="base" hangingPunct="0">
              <a:spcBef>
                <a:spcPct val="0"/>
              </a:spcBef>
              <a:spcAft>
                <a:spcPct val="0"/>
              </a:spcAft>
              <a:tabLst>
                <a:tab pos="90170" algn="l"/>
              </a:tabLst>
              <a:defRPr>
                <a:solidFill>
                  <a:schemeClr val="tx1"/>
                </a:solidFill>
                <a:latin typeface="Arial" panose="020B0604020202020204" pitchFamily="34" charset="0"/>
              </a:defRPr>
            </a:lvl7pPr>
            <a:lvl8pPr eaLnBrk="0" fontAlgn="base" hangingPunct="0">
              <a:spcBef>
                <a:spcPct val="0"/>
              </a:spcBef>
              <a:spcAft>
                <a:spcPct val="0"/>
              </a:spcAft>
              <a:tabLst>
                <a:tab pos="90170" algn="l"/>
              </a:tabLst>
              <a:defRPr>
                <a:solidFill>
                  <a:schemeClr val="tx1"/>
                </a:solidFill>
                <a:latin typeface="Arial" panose="020B0604020202020204" pitchFamily="34" charset="0"/>
              </a:defRPr>
            </a:lvl8pPr>
            <a:lvl9pPr eaLnBrk="0" fontAlgn="base" hangingPunct="0">
              <a:spcBef>
                <a:spcPct val="0"/>
              </a:spcBef>
              <a:spcAft>
                <a:spcPct val="0"/>
              </a:spcAft>
              <a:tabLst>
                <a:tab pos="9017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0170" algn="l"/>
              </a:tabLst>
            </a:pPr>
            <a:r>
              <a:rPr kumimoji="0" lang="en-US" altLang="en-US" sz="1200" b="1" i="1"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Too cooperative </a:t>
            </a:r>
            <a:r>
              <a:rPr kumimoji="0" lang="zh-CN" altLang="en-US" sz="1200" b="1" i="1" u="none" strike="noStrike" cap="none" normalizeH="0" baseline="0" dirty="0">
                <a:ln>
                  <a:noFill/>
                </a:ln>
                <a:solidFill>
                  <a:schemeClr val="tx1"/>
                </a:solidFill>
                <a:effectLst/>
                <a:latin typeface="Helvetica" panose="020B0604020202020204" pitchFamily="34" charset="0"/>
                <a:ea typeface="宋体" panose="02010600030101010101" pitchFamily="2" charset="-122"/>
                <a:cs typeface="Times New Roman" panose="02020603050405020304" pitchFamily="18" charset="0"/>
              </a:rPr>
              <a:t>过于合作</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0170" algn="l"/>
              </a:tabLst>
            </a:pPr>
            <a:r>
              <a:rPr kumimoji="0" lang="en-US" altLang="en-US" sz="900" b="0" i="1"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Too understanding and accepting of apologies 太理解和接受道歉</a:t>
            </a:r>
          </a:p>
          <a:p>
            <a:pPr marL="0" marR="0" lvl="0" indent="0" algn="l" defTabSz="914400" rtl="0" eaLnBrk="0" fontAlgn="base" latinLnBrk="0" hangingPunct="0">
              <a:lnSpc>
                <a:spcPct val="100000"/>
              </a:lnSpc>
              <a:spcBef>
                <a:spcPct val="0"/>
              </a:spcBef>
              <a:spcAft>
                <a:spcPct val="0"/>
              </a:spcAft>
              <a:buClrTx/>
              <a:buSzTx/>
              <a:buFontTx/>
              <a:buChar char="•"/>
              <a:tabLst>
                <a:tab pos="90170" algn="l"/>
              </a:tabLst>
            </a:pPr>
            <a:r>
              <a:rPr kumimoji="0" lang="en-US" altLang="en-US" sz="900" b="0" i="1"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Waits for students to be ready 等待学生准备好</a:t>
            </a:r>
          </a:p>
          <a:p>
            <a:pPr marL="0" marR="0" lvl="0" indent="0" algn="l" defTabSz="914400" rtl="0" eaLnBrk="0" fontAlgn="base" latinLnBrk="0" hangingPunct="0">
              <a:lnSpc>
                <a:spcPct val="100000"/>
              </a:lnSpc>
              <a:spcBef>
                <a:spcPct val="0"/>
              </a:spcBef>
              <a:spcAft>
                <a:spcPct val="0"/>
              </a:spcAft>
              <a:buClrTx/>
              <a:buSzTx/>
              <a:buFontTx/>
              <a:buChar char="•"/>
              <a:tabLst>
                <a:tab pos="90170" algn="l"/>
              </a:tabLst>
            </a:pPr>
            <a:r>
              <a:rPr kumimoji="0" lang="en-US" altLang="en-US" sz="900" b="0" i="1" u="none" strike="noStrike" cap="none" normalizeH="0" baseline="0" dirty="0">
                <a:ln>
                  <a:noFill/>
                </a:ln>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Too desirous to be accepted by students 过于渴望被学生所接受</a:t>
            </a:r>
          </a:p>
          <a:p>
            <a:pPr marL="0" marR="0" lvl="0" indent="0" algn="l" defTabSz="914400" rtl="0" eaLnBrk="0" fontAlgn="base" latinLnBrk="0" hangingPunct="0">
              <a:lnSpc>
                <a:spcPct val="100000"/>
              </a:lnSpc>
              <a:spcBef>
                <a:spcPct val="0"/>
              </a:spcBef>
              <a:spcAft>
                <a:spcPct val="0"/>
              </a:spcAft>
              <a:buClrTx/>
              <a:buSzTx/>
              <a:buFontTx/>
              <a:buNone/>
              <a:tabLst>
                <a:tab pos="90170" algn="l"/>
              </a:tabLst>
            </a:pP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sp>
        <p:nvSpPr>
          <p:cNvPr id="16" name="Line 4"/>
          <p:cNvSpPr>
            <a:spLocks noChangeShapeType="1"/>
          </p:cNvSpPr>
          <p:nvPr/>
        </p:nvSpPr>
        <p:spPr bwMode="auto">
          <a:xfrm flipH="1" flipV="1">
            <a:off x="7735809" y="3612686"/>
            <a:ext cx="800735" cy="1051927"/>
          </a:xfrm>
          <a:prstGeom prst="line">
            <a:avLst/>
          </a:prstGeom>
          <a:noFill/>
          <a:ln w="57150">
            <a:solidFill>
              <a:srgbClr val="000000"/>
            </a:solidFill>
            <a:rou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7" name="AutoShape 3"/>
          <p:cNvSpPr>
            <a:spLocks noChangeArrowheads="1"/>
          </p:cNvSpPr>
          <p:nvPr/>
        </p:nvSpPr>
        <p:spPr bwMode="auto">
          <a:xfrm>
            <a:off x="3870418" y="2435876"/>
            <a:ext cx="1603419" cy="843728"/>
          </a:xfrm>
          <a:prstGeom prst="irregularSeal1">
            <a:avLst/>
          </a:prstGeom>
          <a:solidFill>
            <a:srgbClr val="FF0000"/>
          </a:solidFill>
          <a:ln w="9525">
            <a:solidFill>
              <a:srgbClr val="000000"/>
            </a:solidFill>
            <a:miter lim="800000"/>
          </a:ln>
        </p:spPr>
        <p:txBody>
          <a:bodyPr vert="horz" wrap="square" lIns="91440" tIns="45720" rIns="91440" bIns="45720" numCol="1" anchor="t" anchorCtr="0" compatLnSpc="1"/>
          <a:lstStyle/>
          <a:p>
            <a:endParaRPr lang="en-GB"/>
          </a:p>
        </p:txBody>
      </p:sp>
      <p:sp>
        <p:nvSpPr>
          <p:cNvPr id="18" name="AutoShape 2"/>
          <p:cNvSpPr>
            <a:spLocks noChangeArrowheads="1"/>
          </p:cNvSpPr>
          <p:nvPr/>
        </p:nvSpPr>
        <p:spPr bwMode="auto">
          <a:xfrm>
            <a:off x="3921619" y="3789491"/>
            <a:ext cx="1469890" cy="875121"/>
          </a:xfrm>
          <a:prstGeom prst="irregularSeal1">
            <a:avLst/>
          </a:prstGeom>
          <a:solidFill>
            <a:srgbClr val="FF0000"/>
          </a:solidFill>
          <a:ln w="9525">
            <a:solidFill>
              <a:srgbClr val="000000"/>
            </a:solidFill>
            <a:miter lim="800000"/>
          </a:ln>
        </p:spPr>
        <p:txBody>
          <a:bodyPr vert="horz" wrap="square" lIns="91440" tIns="45720" rIns="91440" bIns="45720" numCol="1" anchor="t" anchorCtr="0" compatLnSpc="1"/>
          <a:lstStyle/>
          <a:p>
            <a:endParaRPr lang="en-GB"/>
          </a:p>
        </p:txBody>
      </p:sp>
      <p:sp>
        <p:nvSpPr>
          <p:cNvPr id="19" name="AutoShape 1"/>
          <p:cNvSpPr>
            <a:spLocks noChangeArrowheads="1"/>
          </p:cNvSpPr>
          <p:nvPr/>
        </p:nvSpPr>
        <p:spPr bwMode="auto">
          <a:xfrm>
            <a:off x="5796482" y="3789491"/>
            <a:ext cx="1275966" cy="815180"/>
          </a:xfrm>
          <a:prstGeom prst="irregularSeal1">
            <a:avLst/>
          </a:prstGeom>
          <a:solidFill>
            <a:srgbClr val="FF0000"/>
          </a:solidFill>
          <a:ln w="9525">
            <a:solidFill>
              <a:srgbClr val="000000"/>
            </a:solidFill>
            <a:miter lim="800000"/>
          </a:ln>
        </p:spPr>
        <p:txBody>
          <a:bodyPr vert="horz" wrap="square" lIns="91440" tIns="45720" rIns="91440" bIns="45720" numCol="1" anchor="t" anchorCtr="0" compatLnSpc="1"/>
          <a:lstStyle/>
          <a:p>
            <a:endParaRPr lang="en-GB"/>
          </a:p>
        </p:txBody>
      </p:sp>
      <p:sp>
        <p:nvSpPr>
          <p:cNvPr id="20" name="Rectangle 17"/>
          <p:cNvSpPr>
            <a:spLocks noChangeArrowheads="1"/>
          </p:cNvSpPr>
          <p:nvPr/>
        </p:nvSpPr>
        <p:spPr bwMode="auto">
          <a:xfrm>
            <a:off x="1751527" y="6191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GB"/>
          </a:p>
        </p:txBody>
      </p:sp>
      <p:sp>
        <p:nvSpPr>
          <p:cNvPr id="21" name="Rectangle 24"/>
          <p:cNvSpPr>
            <a:spLocks noChangeArrowheads="1"/>
          </p:cNvSpPr>
          <p:nvPr/>
        </p:nvSpPr>
        <p:spPr bwMode="auto">
          <a:xfrm>
            <a:off x="1751527" y="1076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highlight>
                  <a:srgbClr val="FFFF00"/>
                </a:highlight>
              </a:rPr>
              <a:t>Feedback and Feedforward for Phil &amp; Becky </a:t>
            </a:r>
            <a:r>
              <a:rPr lang="zh-CN" altLang="en-GB" sz="3600" dirty="0">
                <a:highlight>
                  <a:srgbClr val="FFFF00"/>
                </a:highlight>
              </a:rPr>
              <a:t>反馈与前馈</a:t>
            </a:r>
          </a:p>
        </p:txBody>
      </p:sp>
      <p:sp>
        <p:nvSpPr>
          <p:cNvPr id="3" name="Content Placeholder 2"/>
          <p:cNvSpPr>
            <a:spLocks noGrp="1"/>
          </p:cNvSpPr>
          <p:nvPr>
            <p:ph idx="1"/>
          </p:nvPr>
        </p:nvSpPr>
        <p:spPr/>
        <p:txBody>
          <a:bodyPr/>
          <a:lstStyle/>
          <a:p>
            <a:endParaRPr lang="en-GB" dirty="0"/>
          </a:p>
          <a:p>
            <a:endParaRPr lang="en-GB" dirty="0"/>
          </a:p>
          <a:p>
            <a:endParaRPr lang="en-GB" dirty="0"/>
          </a:p>
        </p:txBody>
      </p:sp>
      <p:pic>
        <p:nvPicPr>
          <p:cNvPr id="4" name="Picture 3"/>
          <p:cNvPicPr>
            <a:picLocks noChangeAspect="1"/>
          </p:cNvPicPr>
          <p:nvPr/>
        </p:nvPicPr>
        <p:blipFill>
          <a:blip r:embed="rId2"/>
          <a:stretch>
            <a:fillRect/>
          </a:stretch>
        </p:blipFill>
        <p:spPr>
          <a:xfrm>
            <a:off x="675486" y="1924049"/>
            <a:ext cx="4524375" cy="3812381"/>
          </a:xfrm>
          <a:prstGeom prst="rect">
            <a:avLst/>
          </a:prstGeom>
        </p:spPr>
      </p:pic>
      <p:pic>
        <p:nvPicPr>
          <p:cNvPr id="5" name="Picture 4"/>
          <p:cNvPicPr>
            <a:picLocks noChangeAspect="1"/>
          </p:cNvPicPr>
          <p:nvPr/>
        </p:nvPicPr>
        <p:blipFill>
          <a:blip r:embed="rId3"/>
          <a:stretch>
            <a:fillRect/>
          </a:stretch>
        </p:blipFill>
        <p:spPr>
          <a:xfrm>
            <a:off x="7177088" y="1845734"/>
            <a:ext cx="3810000" cy="389069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66416"/>
          </a:xfrm>
        </p:spPr>
        <p:txBody>
          <a:bodyPr>
            <a:normAutofit fontScale="90000"/>
          </a:bodyPr>
          <a:lstStyle/>
          <a:p>
            <a:pPr algn="ctr"/>
            <a:r>
              <a:rPr lang="en-GB" b="1" dirty="0">
                <a:solidFill>
                  <a:srgbClr val="FFFF00"/>
                </a:solidFill>
              </a:rPr>
              <a:t>What do Students Need from Teachers?</a:t>
            </a:r>
            <a:br>
              <a:rPr lang="en-GB" b="1" dirty="0">
                <a:solidFill>
                  <a:srgbClr val="FFFF00"/>
                </a:solidFill>
              </a:rPr>
            </a:br>
            <a:r>
              <a:rPr lang="en-GB" sz="2800" b="1" dirty="0">
                <a:solidFill>
                  <a:srgbClr val="FFFF00"/>
                </a:solidFill>
              </a:rPr>
              <a:t>学生需要从老师那里得到什么</a:t>
            </a:r>
            <a:r>
              <a:rPr lang="zh-CN" altLang="en-GB" sz="2800" b="1" dirty="0">
                <a:solidFill>
                  <a:srgbClr val="FFFF00"/>
                </a:solidFill>
              </a:rPr>
              <a:t>？</a:t>
            </a:r>
          </a:p>
        </p:txBody>
      </p:sp>
      <p:sp>
        <p:nvSpPr>
          <p:cNvPr id="3" name="Content Placeholder 2"/>
          <p:cNvSpPr>
            <a:spLocks noGrp="1"/>
          </p:cNvSpPr>
          <p:nvPr>
            <p:ph idx="1"/>
          </p:nvPr>
        </p:nvSpPr>
        <p:spPr>
          <a:xfrm>
            <a:off x="722290" y="1891430"/>
            <a:ext cx="10515600" cy="4150596"/>
          </a:xfrm>
        </p:spPr>
        <p:txBody>
          <a:bodyPr>
            <a:normAutofit lnSpcReduction="10000"/>
          </a:bodyPr>
          <a:lstStyle/>
          <a:p>
            <a:pPr marL="263525" indent="-263525">
              <a:buFont typeface="Wingdings" panose="05000000000000000000" pitchFamily="2" charset="2"/>
              <a:buChar char="§"/>
            </a:pPr>
            <a:r>
              <a:rPr lang="en-GB" dirty="0">
                <a:solidFill>
                  <a:schemeClr val="bg1"/>
                </a:solidFill>
              </a:rPr>
              <a:t>The first four weeks – continuity 前四周</a:t>
            </a:r>
            <a:r>
              <a:rPr lang="en-US" altLang="en-GB" dirty="0">
                <a:solidFill>
                  <a:schemeClr val="bg1"/>
                </a:solidFill>
              </a:rPr>
              <a:t>—</a:t>
            </a:r>
            <a:r>
              <a:rPr lang="en-GB" dirty="0">
                <a:solidFill>
                  <a:schemeClr val="bg1"/>
                </a:solidFill>
              </a:rPr>
              <a:t>连续性</a:t>
            </a:r>
          </a:p>
          <a:p>
            <a:pPr marL="263525" indent="-263525">
              <a:buFont typeface="Wingdings" panose="05000000000000000000" pitchFamily="2" charset="2"/>
              <a:buChar char="§"/>
            </a:pPr>
            <a:r>
              <a:rPr lang="en-GB" dirty="0">
                <a:solidFill>
                  <a:schemeClr val="bg1"/>
                </a:solidFill>
              </a:rPr>
              <a:t>Group </a:t>
            </a:r>
            <a:r>
              <a:rPr lang="zh-CN" altLang="en-GB" dirty="0">
                <a:solidFill>
                  <a:schemeClr val="bg1"/>
                </a:solidFill>
              </a:rPr>
              <a:t>分组</a:t>
            </a:r>
            <a:endParaRPr lang="en-GB" dirty="0">
              <a:solidFill>
                <a:schemeClr val="bg1"/>
              </a:solidFill>
            </a:endParaRPr>
          </a:p>
          <a:p>
            <a:pPr marL="263525" indent="-263525">
              <a:buFont typeface="Wingdings" panose="05000000000000000000" pitchFamily="2" charset="2"/>
              <a:buChar char="§"/>
            </a:pPr>
            <a:r>
              <a:rPr lang="en-GB" dirty="0">
                <a:solidFill>
                  <a:schemeClr val="bg1"/>
                </a:solidFill>
              </a:rPr>
              <a:t>Feedback </a:t>
            </a:r>
            <a:r>
              <a:rPr lang="zh-CN" altLang="en-GB" dirty="0">
                <a:solidFill>
                  <a:schemeClr val="bg1"/>
                </a:solidFill>
              </a:rPr>
              <a:t>反馈</a:t>
            </a:r>
            <a:endParaRPr lang="en-GB" dirty="0">
              <a:solidFill>
                <a:schemeClr val="bg1"/>
              </a:solidFill>
            </a:endParaRPr>
          </a:p>
          <a:p>
            <a:pPr marL="263525" indent="-263525">
              <a:buFont typeface="Wingdings" panose="05000000000000000000" pitchFamily="2" charset="2"/>
              <a:buChar char="§"/>
            </a:pPr>
            <a:r>
              <a:rPr lang="en-GB" dirty="0">
                <a:solidFill>
                  <a:schemeClr val="bg1"/>
                </a:solidFill>
              </a:rPr>
              <a:t>Work ethic </a:t>
            </a:r>
            <a:r>
              <a:rPr lang="zh-CN" altLang="en-GB" dirty="0">
                <a:solidFill>
                  <a:schemeClr val="bg1"/>
                </a:solidFill>
              </a:rPr>
              <a:t>职业道德</a:t>
            </a:r>
            <a:endParaRPr lang="en-GB" dirty="0">
              <a:solidFill>
                <a:schemeClr val="bg1"/>
              </a:solidFill>
            </a:endParaRPr>
          </a:p>
          <a:p>
            <a:pPr marL="263525" indent="-263525">
              <a:buFont typeface="Wingdings" panose="05000000000000000000" pitchFamily="2" charset="2"/>
              <a:buChar char="§"/>
            </a:pPr>
            <a:r>
              <a:rPr lang="en-GB" dirty="0">
                <a:solidFill>
                  <a:schemeClr val="bg1"/>
                </a:solidFill>
              </a:rPr>
              <a:t>Diagnosis – not just literacy/numeracy levels, understand how they learn诊断</a:t>
            </a:r>
            <a:r>
              <a:rPr lang="en-US" altLang="en-GB" dirty="0">
                <a:solidFill>
                  <a:schemeClr val="bg1"/>
                </a:solidFill>
              </a:rPr>
              <a:t>—</a:t>
            </a:r>
            <a:r>
              <a:rPr lang="en-GB" dirty="0">
                <a:solidFill>
                  <a:schemeClr val="bg1"/>
                </a:solidFill>
              </a:rPr>
              <a:t>不仅仅是读写/计算水平，了解他们是如何学习的</a:t>
            </a:r>
          </a:p>
          <a:p>
            <a:pPr marL="263525" indent="-263525">
              <a:buFont typeface="Wingdings" panose="05000000000000000000" pitchFamily="2" charset="2"/>
              <a:buChar char="§"/>
            </a:pPr>
            <a:r>
              <a:rPr lang="en-GB" dirty="0">
                <a:solidFill>
                  <a:schemeClr val="bg1"/>
                </a:solidFill>
              </a:rPr>
              <a:t>Support – base room to go to for support </a:t>
            </a:r>
            <a:r>
              <a:rPr lang="zh-CN" altLang="en-GB" dirty="0">
                <a:solidFill>
                  <a:schemeClr val="bg1"/>
                </a:solidFill>
              </a:rPr>
              <a:t>支持</a:t>
            </a:r>
            <a:r>
              <a:rPr lang="en-US" altLang="zh-CN" dirty="0">
                <a:solidFill>
                  <a:schemeClr val="bg1"/>
                </a:solidFill>
              </a:rPr>
              <a:t>—</a:t>
            </a:r>
            <a:r>
              <a:rPr lang="zh-CN" altLang="en-US" dirty="0">
                <a:solidFill>
                  <a:schemeClr val="bg1"/>
                </a:solidFill>
              </a:rPr>
              <a:t>寻求支持的基本空间</a:t>
            </a:r>
            <a:endParaRPr lang="en-GB" dirty="0">
              <a:solidFill>
                <a:schemeClr val="bg1"/>
              </a:solidFill>
            </a:endParaRPr>
          </a:p>
          <a:p>
            <a:pPr marL="263525" indent="-263525">
              <a:buFont typeface="Wingdings" panose="05000000000000000000" pitchFamily="2" charset="2"/>
              <a:buChar char="§"/>
            </a:pPr>
            <a:r>
              <a:rPr lang="en-GB" dirty="0">
                <a:solidFill>
                  <a:schemeClr val="bg1"/>
                </a:solidFill>
              </a:rPr>
              <a:t>Value – learn their names quickly </a:t>
            </a:r>
            <a:r>
              <a:rPr lang="zh-CN" altLang="en-GB" dirty="0">
                <a:solidFill>
                  <a:schemeClr val="bg1"/>
                </a:solidFill>
              </a:rPr>
              <a:t>价值</a:t>
            </a:r>
            <a:r>
              <a:rPr lang="en-US" altLang="zh-CN" dirty="0">
                <a:solidFill>
                  <a:schemeClr val="bg1"/>
                </a:solidFill>
              </a:rPr>
              <a:t>—</a:t>
            </a:r>
            <a:r>
              <a:rPr lang="en-GB" dirty="0">
                <a:solidFill>
                  <a:schemeClr val="bg1"/>
                </a:solidFill>
              </a:rPr>
              <a:t>快速记住他们的名字</a:t>
            </a:r>
          </a:p>
          <a:p>
            <a:pPr marL="263525" indent="-263525">
              <a:buFont typeface="Wingdings" panose="05000000000000000000" pitchFamily="2" charset="2"/>
              <a:buChar char="§"/>
            </a:pPr>
            <a:r>
              <a:rPr lang="en-GB" dirty="0">
                <a:solidFill>
                  <a:schemeClr val="bg1"/>
                </a:solidFill>
              </a:rPr>
              <a:t>Requests for tasks/materials  请求任务/材料</a:t>
            </a:r>
          </a:p>
          <a:p>
            <a:pPr marL="263525" indent="-263525">
              <a:buFont typeface="Wingdings" panose="05000000000000000000" pitchFamily="2" charset="2"/>
              <a:buChar char="§"/>
            </a:pPr>
            <a:r>
              <a:rPr lang="en-GB" dirty="0">
                <a:solidFill>
                  <a:schemeClr val="bg1"/>
                </a:solidFill>
              </a:rPr>
              <a:t>Confidence in staff </a:t>
            </a:r>
            <a:r>
              <a:rPr lang="zh-CN" altLang="en-GB" dirty="0">
                <a:solidFill>
                  <a:schemeClr val="bg1"/>
                </a:solidFill>
              </a:rPr>
              <a:t>信任员工</a:t>
            </a:r>
            <a:endParaRPr lang="en-GB" dirty="0">
              <a:solidFill>
                <a:schemeClr val="bg1"/>
              </a:solidFill>
            </a:endParaRPr>
          </a:p>
          <a:p>
            <a:endParaRPr lang="en-GB"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FF00"/>
                </a:solidFill>
              </a:rPr>
              <a:t>First Day Tips </a:t>
            </a:r>
            <a:r>
              <a:rPr lang="en-GB" sz="2800" b="1" dirty="0">
                <a:solidFill>
                  <a:srgbClr val="FFFF00"/>
                </a:solidFill>
              </a:rPr>
              <a:t>第一天</a:t>
            </a:r>
            <a:r>
              <a:rPr lang="zh-CN" altLang="en-GB" sz="2800" b="1" dirty="0">
                <a:solidFill>
                  <a:srgbClr val="FFFF00"/>
                </a:solidFill>
              </a:rPr>
              <a:t>的</a:t>
            </a:r>
            <a:r>
              <a:rPr lang="en-GB" sz="2800" b="1" dirty="0">
                <a:solidFill>
                  <a:srgbClr val="FFFF00"/>
                </a:solidFill>
                <a:sym typeface="+mn-ea"/>
              </a:rPr>
              <a:t>建议</a:t>
            </a:r>
          </a:p>
        </p:txBody>
      </p:sp>
      <p:sp>
        <p:nvSpPr>
          <p:cNvPr id="3" name="Content Placeholder 2"/>
          <p:cNvSpPr>
            <a:spLocks noGrp="1"/>
          </p:cNvSpPr>
          <p:nvPr>
            <p:ph idx="1"/>
          </p:nvPr>
        </p:nvSpPr>
        <p:spPr>
          <a:xfrm>
            <a:off x="838200" y="1991638"/>
            <a:ext cx="10515600" cy="4050388"/>
          </a:xfrm>
        </p:spPr>
        <p:txBody>
          <a:bodyPr>
            <a:normAutofit/>
          </a:bodyPr>
          <a:lstStyle/>
          <a:p>
            <a:pPr marL="514350" indent="-514350">
              <a:buFont typeface="+mj-lt"/>
              <a:buAutoNum type="arabicPeriod"/>
            </a:pPr>
            <a:r>
              <a:rPr lang="en-GB" dirty="0">
                <a:solidFill>
                  <a:schemeClr val="bg1"/>
                </a:solidFill>
              </a:rPr>
              <a:t>Greet students at the door. 到门口迎接学生。</a:t>
            </a:r>
          </a:p>
          <a:p>
            <a:pPr marL="514350" indent="-514350">
              <a:buFont typeface="+mj-lt"/>
              <a:buAutoNum type="arabicPeriod"/>
            </a:pPr>
            <a:r>
              <a:rPr lang="en-GB" dirty="0">
                <a:solidFill>
                  <a:schemeClr val="bg1"/>
                </a:solidFill>
              </a:rPr>
              <a:t>Establish name identification through the use of nametags, introductions or taking registers.通过使用姓名牌、介绍或登记来确定姓名。</a:t>
            </a:r>
          </a:p>
          <a:p>
            <a:pPr marL="514350" indent="-514350">
              <a:buFont typeface="+mj-lt"/>
              <a:buAutoNum type="arabicPeriod"/>
            </a:pPr>
            <a:r>
              <a:rPr lang="en-GB" dirty="0">
                <a:solidFill>
                  <a:schemeClr val="bg1"/>
                </a:solidFill>
              </a:rPr>
              <a:t>Introduce students to the room arrangement and classroom procedures. 向学生介绍房间布置和教室程序。</a:t>
            </a:r>
          </a:p>
          <a:p>
            <a:pPr marL="514350" indent="-514350">
              <a:buFont typeface="+mj-lt"/>
              <a:buAutoNum type="arabicPeriod"/>
            </a:pPr>
            <a:r>
              <a:rPr lang="en-GB" dirty="0">
                <a:solidFill>
                  <a:schemeClr val="bg1"/>
                </a:solidFill>
              </a:rPr>
              <a:t>Introduce three to six classroom rules, explain and post them.介绍三到六条课堂规则，解释并张贴出来。</a:t>
            </a:r>
          </a:p>
          <a:p>
            <a:pPr marL="514350" indent="-514350">
              <a:buFont typeface="+mj-lt"/>
              <a:buAutoNum type="arabicPeriod"/>
            </a:pPr>
            <a:r>
              <a:rPr lang="en-GB" dirty="0">
                <a:solidFill>
                  <a:schemeClr val="bg1"/>
                </a:solidFill>
              </a:rPr>
              <a:t>Plan for maximum contact with students. 计划与学生最大限度的接触。</a:t>
            </a:r>
          </a:p>
          <a:p>
            <a:pPr marL="514350" indent="-514350">
              <a:buFont typeface="+mj-lt"/>
              <a:buAutoNum type="arabicPeriod"/>
            </a:pPr>
            <a:r>
              <a:rPr lang="en-GB" dirty="0">
                <a:solidFill>
                  <a:schemeClr val="bg1"/>
                </a:solidFill>
              </a:rPr>
              <a:t>Establish yourself as a leader of the class. 把自己塑造成班级的领导者。</a:t>
            </a:r>
          </a:p>
          <a:p>
            <a:pPr marL="514350" indent="-514350">
              <a:buFont typeface="+mj-lt"/>
              <a:buAutoNum type="arabicPeriod"/>
            </a:pPr>
            <a:r>
              <a:rPr lang="en-GB" dirty="0">
                <a:solidFill>
                  <a:schemeClr val="bg1"/>
                </a:solidFill>
              </a:rPr>
              <a:t>Learn students' names as soon as possible. 尽快记住学生的名字。</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454"/>
            <a:ext cx="10515600" cy="1325563"/>
          </a:xfrm>
        </p:spPr>
        <p:txBody>
          <a:bodyPr>
            <a:normAutofit/>
          </a:bodyPr>
          <a:lstStyle/>
          <a:p>
            <a:pPr algn="ctr"/>
            <a:r>
              <a:rPr lang="en-GB" b="1" dirty="0">
                <a:solidFill>
                  <a:schemeClr val="bg1"/>
                </a:solidFill>
              </a:rPr>
              <a:t>Improving Disciplinary Interventions</a:t>
            </a:r>
            <a:br>
              <a:rPr lang="en-GB" b="1" dirty="0">
                <a:solidFill>
                  <a:schemeClr val="bg1"/>
                </a:solidFill>
              </a:rPr>
            </a:br>
            <a:r>
              <a:rPr lang="zh-CN" altLang="en-GB" sz="2800" b="1" dirty="0">
                <a:solidFill>
                  <a:schemeClr val="bg1"/>
                </a:solidFill>
              </a:rPr>
              <a:t>改进纪律</a:t>
            </a:r>
            <a:r>
              <a:rPr lang="en-GB" sz="2800" b="1" dirty="0">
                <a:solidFill>
                  <a:schemeClr val="bg1"/>
                </a:solidFill>
              </a:rPr>
              <a:t>干预</a:t>
            </a:r>
          </a:p>
        </p:txBody>
      </p:sp>
      <p:graphicFrame>
        <p:nvGraphicFramePr>
          <p:cNvPr id="4" name="Content Placeholder 3"/>
          <p:cNvGraphicFramePr>
            <a:graphicFrameLocks noGrp="1"/>
          </p:cNvGraphicFramePr>
          <p:nvPr>
            <p:ph idx="1"/>
          </p:nvPr>
        </p:nvGraphicFramePr>
        <p:xfrm>
          <a:off x="951054" y="1465017"/>
          <a:ext cx="10289891" cy="4145280"/>
        </p:xfrm>
        <a:graphic>
          <a:graphicData uri="http://schemas.openxmlformats.org/drawingml/2006/table">
            <a:tbl>
              <a:tblPr firstRow="1" bandRow="1">
                <a:tableStyleId>{5C22544A-7EE6-4342-B048-85BDC9FD1C3A}</a:tableStyleId>
              </a:tblPr>
              <a:tblGrid>
                <a:gridCol w="5771180">
                  <a:extLst>
                    <a:ext uri="{9D8B030D-6E8A-4147-A177-3AD203B41FA5}">
                      <a16:colId xmlns:a16="http://schemas.microsoft.com/office/drawing/2014/main" val="20000"/>
                    </a:ext>
                  </a:extLst>
                </a:gridCol>
                <a:gridCol w="1995881">
                  <a:extLst>
                    <a:ext uri="{9D8B030D-6E8A-4147-A177-3AD203B41FA5}">
                      <a16:colId xmlns:a16="http://schemas.microsoft.com/office/drawing/2014/main" val="20001"/>
                    </a:ext>
                  </a:extLst>
                </a:gridCol>
                <a:gridCol w="2522830">
                  <a:extLst>
                    <a:ext uri="{9D8B030D-6E8A-4147-A177-3AD203B41FA5}">
                      <a16:colId xmlns:a16="http://schemas.microsoft.com/office/drawing/2014/main" val="20002"/>
                    </a:ext>
                  </a:extLst>
                </a:gridCol>
              </a:tblGrid>
              <a:tr h="658097">
                <a:tc>
                  <a:txBody>
                    <a:bodyPr/>
                    <a:lstStyle/>
                    <a:p>
                      <a:r>
                        <a:rPr lang="en-GB" sz="2200" dirty="0"/>
                        <a:t>Disciplinary interventions </a:t>
                      </a:r>
                      <a:r>
                        <a:rPr lang="zh-CN" altLang="en-GB" sz="2200" dirty="0">
                          <a:solidFill>
                            <a:schemeClr val="bg1"/>
                          </a:solidFill>
                          <a:sym typeface="+mn-ea"/>
                        </a:rPr>
                        <a:t>纪律</a:t>
                      </a:r>
                      <a:r>
                        <a:rPr lang="en-GB" sz="2200" dirty="0">
                          <a:solidFill>
                            <a:schemeClr val="bg1"/>
                          </a:solidFill>
                          <a:sym typeface="+mn-ea"/>
                        </a:rPr>
                        <a:t>干预</a:t>
                      </a:r>
                      <a:endParaRPr lang="en-GB" sz="2200" dirty="0"/>
                    </a:p>
                  </a:txBody>
                  <a:tcPr/>
                </a:tc>
                <a:tc>
                  <a:txBody>
                    <a:bodyPr/>
                    <a:lstStyle/>
                    <a:p>
                      <a:r>
                        <a:rPr lang="en-GB" sz="2200" dirty="0"/>
                        <a:t>Effect size</a:t>
                      </a:r>
                    </a:p>
                    <a:p>
                      <a:r>
                        <a:rPr lang="zh-CN" altLang="en-GB" sz="2200" dirty="0"/>
                        <a:t>效应量</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GB" sz="1600" dirty="0"/>
                        <a:t>Decrease in number of disruptions </a:t>
                      </a:r>
                      <a:r>
                        <a:rPr lang="zh-CN" altLang="en-GB" sz="1600" dirty="0"/>
                        <a:t>扰乱次数减少</a:t>
                      </a:r>
                    </a:p>
                  </a:txBody>
                  <a:tcPr/>
                </a:tc>
                <a:extLst>
                  <a:ext uri="{0D108BD9-81ED-4DB2-BD59-A6C34878D82A}">
                    <a16:rowId xmlns:a16="http://schemas.microsoft.com/office/drawing/2014/main" val="10000"/>
                  </a:ext>
                </a:extLst>
              </a:tr>
              <a:tr h="658097">
                <a:tc>
                  <a:txBody>
                    <a:bodyPr/>
                    <a:lstStyle/>
                    <a:p>
                      <a:r>
                        <a:rPr lang="en-GB" sz="2200" dirty="0"/>
                        <a:t>Reminders of rules </a:t>
                      </a:r>
                      <a:r>
                        <a:rPr lang="en-GB" sz="2200" dirty="0">
                          <a:sym typeface="+mn-ea"/>
                        </a:rPr>
                        <a:t>规则</a:t>
                      </a:r>
                      <a:r>
                        <a:rPr lang="en-GB" sz="2200" dirty="0"/>
                        <a:t>提醒</a:t>
                      </a:r>
                    </a:p>
                    <a:p>
                      <a:endParaRPr lang="en-GB" sz="2200" dirty="0"/>
                    </a:p>
                  </a:txBody>
                  <a:tcPr/>
                </a:tc>
                <a:tc>
                  <a:txBody>
                    <a:bodyPr/>
                    <a:lstStyle/>
                    <a:p>
                      <a:r>
                        <a:rPr lang="en-GB" sz="2200" dirty="0"/>
                        <a:t>0.64</a:t>
                      </a:r>
                    </a:p>
                  </a:txBody>
                  <a:tcPr/>
                </a:tc>
                <a:tc>
                  <a:txBody>
                    <a:bodyPr/>
                    <a:lstStyle/>
                    <a:p>
                      <a:r>
                        <a:rPr lang="en-GB" sz="2200" dirty="0"/>
                        <a:t>24%</a:t>
                      </a:r>
                    </a:p>
                  </a:txBody>
                  <a:tcPr/>
                </a:tc>
                <a:extLst>
                  <a:ext uri="{0D108BD9-81ED-4DB2-BD59-A6C34878D82A}">
                    <a16:rowId xmlns:a16="http://schemas.microsoft.com/office/drawing/2014/main" val="10001"/>
                  </a:ext>
                </a:extLst>
              </a:tr>
              <a:tr h="658097">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GB" sz="2200" dirty="0"/>
                        <a:t>Mild punishments (‘Sticks’)轻微惩罚(</a:t>
                      </a:r>
                      <a:r>
                        <a:rPr lang="en-US" altLang="en-GB" sz="2200" dirty="0"/>
                        <a:t>“</a:t>
                      </a:r>
                      <a:r>
                        <a:rPr lang="en-GB" sz="2200" dirty="0"/>
                        <a:t>棍棒</a:t>
                      </a:r>
                      <a:r>
                        <a:rPr lang="en-US" altLang="en-GB" sz="2200" dirty="0"/>
                        <a:t>”</a:t>
                      </a:r>
                      <a:r>
                        <a:rPr lang="en-GB" sz="2200" dirty="0"/>
                        <a:t>)</a:t>
                      </a:r>
                    </a:p>
                    <a:p>
                      <a:endParaRPr lang="en-GB" sz="2200" dirty="0"/>
                    </a:p>
                  </a:txBody>
                  <a:tcPr/>
                </a:tc>
                <a:tc>
                  <a:txBody>
                    <a:bodyPr/>
                    <a:lstStyle/>
                    <a:p>
                      <a:r>
                        <a:rPr lang="en-GB" sz="2200" dirty="0"/>
                        <a:t>0.78</a:t>
                      </a:r>
                    </a:p>
                  </a:txBody>
                  <a:tcPr/>
                </a:tc>
                <a:tc>
                  <a:txBody>
                    <a:bodyPr/>
                    <a:lstStyle/>
                    <a:p>
                      <a:r>
                        <a:rPr lang="en-GB" sz="2200" dirty="0"/>
                        <a:t>28%</a:t>
                      </a:r>
                    </a:p>
                  </a:txBody>
                  <a:tcPr/>
                </a:tc>
                <a:extLst>
                  <a:ext uri="{0D108BD9-81ED-4DB2-BD59-A6C34878D82A}">
                    <a16:rowId xmlns:a16="http://schemas.microsoft.com/office/drawing/2014/main" val="10002"/>
                  </a:ext>
                </a:extLst>
              </a:tr>
              <a:tr h="950584">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GB" sz="2200" dirty="0"/>
                        <a:t>Strategies that reward appropriate behaviour (‘Carrots’)奖励适当行为的策略(</a:t>
                      </a:r>
                      <a:r>
                        <a:rPr lang="en-US" altLang="en-GB" sz="2200" dirty="0"/>
                        <a:t>“</a:t>
                      </a:r>
                      <a:r>
                        <a:rPr lang="en-GB" sz="2200" dirty="0"/>
                        <a:t>胡萝卜</a:t>
                      </a:r>
                      <a:r>
                        <a:rPr lang="en-US" altLang="en-GB" sz="2200" dirty="0"/>
                        <a:t>”</a:t>
                      </a:r>
                      <a:r>
                        <a:rPr lang="en-GB" sz="2200" dirty="0"/>
                        <a:t>)</a:t>
                      </a:r>
                    </a:p>
                    <a:p>
                      <a:endParaRPr lang="en-GB" sz="2200" dirty="0"/>
                    </a:p>
                  </a:txBody>
                  <a:tcPr/>
                </a:tc>
                <a:tc>
                  <a:txBody>
                    <a:bodyPr/>
                    <a:lstStyle/>
                    <a:p>
                      <a:r>
                        <a:rPr lang="en-GB" sz="2200" dirty="0"/>
                        <a:t>0.86</a:t>
                      </a:r>
                    </a:p>
                  </a:txBody>
                  <a:tcPr/>
                </a:tc>
                <a:tc>
                  <a:txBody>
                    <a:bodyPr/>
                    <a:lstStyle/>
                    <a:p>
                      <a:r>
                        <a:rPr lang="en-GB" sz="2200" dirty="0"/>
                        <a:t>31%</a:t>
                      </a:r>
                    </a:p>
                  </a:txBody>
                  <a:tcPr/>
                </a:tc>
                <a:extLst>
                  <a:ext uri="{0D108BD9-81ED-4DB2-BD59-A6C34878D82A}">
                    <a16:rowId xmlns:a16="http://schemas.microsoft.com/office/drawing/2014/main" val="10003"/>
                  </a:ext>
                </a:extLst>
              </a:tr>
              <a:tr h="658097">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GB" sz="2200" dirty="0"/>
                        <a:t>‘Carrots’ plus ‘sticks’</a:t>
                      </a:r>
                      <a:r>
                        <a:rPr lang="en-US" altLang="en-GB" sz="2200" dirty="0"/>
                        <a:t>“</a:t>
                      </a:r>
                      <a:r>
                        <a:rPr lang="en-GB" sz="2200" dirty="0"/>
                        <a:t>胡萝卜</a:t>
                      </a:r>
                      <a:r>
                        <a:rPr lang="en-US" altLang="en-GB" sz="2200" dirty="0"/>
                        <a:t>”</a:t>
                      </a:r>
                      <a:r>
                        <a:rPr lang="en-GB" sz="2200" dirty="0"/>
                        <a:t>+</a:t>
                      </a:r>
                      <a:r>
                        <a:rPr lang="en-US" altLang="en-GB" sz="2200" dirty="0"/>
                        <a:t>“</a:t>
                      </a:r>
                      <a:r>
                        <a:rPr lang="en-GB" sz="2200" dirty="0"/>
                        <a:t>大棒</a:t>
                      </a:r>
                      <a:r>
                        <a:rPr lang="en-US" altLang="en-GB" sz="2200" dirty="0"/>
                        <a:t>”</a:t>
                      </a:r>
                      <a:endParaRPr lang="en-GB" sz="2200" dirty="0"/>
                    </a:p>
                    <a:p>
                      <a:endParaRPr lang="en-GB" sz="2200" dirty="0"/>
                    </a:p>
                  </a:txBody>
                  <a:tcPr>
                    <a:solidFill>
                      <a:srgbClr val="7FF46C"/>
                    </a:solidFill>
                  </a:tcPr>
                </a:tc>
                <a:tc>
                  <a:txBody>
                    <a:bodyPr/>
                    <a:lstStyle/>
                    <a:p>
                      <a:r>
                        <a:rPr lang="en-GB" sz="2200" dirty="0"/>
                        <a:t>0.97</a:t>
                      </a:r>
                    </a:p>
                  </a:txBody>
                  <a:tcPr>
                    <a:solidFill>
                      <a:srgbClr val="7FF46C"/>
                    </a:solidFill>
                  </a:tcPr>
                </a:tc>
                <a:tc>
                  <a:txBody>
                    <a:bodyPr/>
                    <a:lstStyle/>
                    <a:p>
                      <a:r>
                        <a:rPr lang="en-GB" sz="2200" dirty="0"/>
                        <a:t>33%</a:t>
                      </a:r>
                    </a:p>
                  </a:txBody>
                  <a:tcPr>
                    <a:solidFill>
                      <a:srgbClr val="7FF46C"/>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3625819" y="5610297"/>
            <a:ext cx="4728538" cy="707886"/>
          </a:xfrm>
          <a:prstGeom prst="rect">
            <a:avLst/>
          </a:prstGeom>
          <a:noFill/>
        </p:spPr>
        <p:txBody>
          <a:bodyPr wrap="none" rtlCol="0">
            <a:spAutoFit/>
          </a:bodyPr>
          <a:lstStyle/>
          <a:p>
            <a:pPr algn="ctr"/>
            <a:r>
              <a:rPr lang="en-GB" sz="2000" dirty="0"/>
              <a:t>An effect size of 0.5 gives a one-grade leap. </a:t>
            </a:r>
          </a:p>
          <a:p>
            <a:pPr algn="ctr"/>
            <a:r>
              <a:rPr lang="en-GB" sz="2000" dirty="0"/>
              <a:t>An effect size of 1.0 gives a two-grade leap</a:t>
            </a:r>
            <a:r>
              <a:rPr lang="en-GB"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FF00"/>
                </a:solidFill>
              </a:rPr>
              <a:t>Activity 5 </a:t>
            </a:r>
            <a:r>
              <a:rPr lang="zh-CN" altLang="en-GB" sz="2800" b="1" dirty="0">
                <a:solidFill>
                  <a:srgbClr val="FFFF00"/>
                </a:solidFill>
              </a:rPr>
              <a:t>活动</a:t>
            </a:r>
            <a:r>
              <a:rPr lang="en-US" altLang="zh-CN" sz="2800" b="1" dirty="0">
                <a:solidFill>
                  <a:srgbClr val="FFFF00"/>
                </a:solidFill>
              </a:rPr>
              <a:t>5</a:t>
            </a:r>
            <a:br>
              <a:rPr lang="en-GB" b="1" dirty="0">
                <a:solidFill>
                  <a:srgbClr val="FFFF00"/>
                </a:solidFill>
              </a:rPr>
            </a:br>
            <a:r>
              <a:rPr lang="en-GB" b="1" dirty="0">
                <a:solidFill>
                  <a:srgbClr val="FFFF00"/>
                </a:solidFill>
              </a:rPr>
              <a:t>Examples of ‘carrots’</a:t>
            </a:r>
            <a:r>
              <a:rPr lang="en-GB" sz="2800" b="1" dirty="0">
                <a:solidFill>
                  <a:srgbClr val="FFFF00"/>
                </a:solidFill>
              </a:rPr>
              <a:t>“胡萝卜</a:t>
            </a:r>
            <a:r>
              <a:rPr lang="en-US" altLang="en-GB" sz="2800" b="1" dirty="0">
                <a:solidFill>
                  <a:srgbClr val="FFFF00"/>
                </a:solidFill>
              </a:rPr>
              <a:t>”</a:t>
            </a:r>
            <a:r>
              <a:rPr lang="en-GB" sz="2800" b="1" dirty="0">
                <a:solidFill>
                  <a:srgbClr val="FFFF00"/>
                </a:solidFill>
              </a:rPr>
              <a:t>的例子</a:t>
            </a:r>
          </a:p>
        </p:txBody>
      </p:sp>
      <p:sp>
        <p:nvSpPr>
          <p:cNvPr id="3" name="Content Placeholder 2"/>
          <p:cNvSpPr>
            <a:spLocks noGrp="1"/>
          </p:cNvSpPr>
          <p:nvPr>
            <p:ph idx="1"/>
          </p:nvPr>
        </p:nvSpPr>
        <p:spPr/>
        <p:txBody>
          <a:bodyPr>
            <a:normAutofit/>
          </a:bodyPr>
          <a:lstStyle/>
          <a:p>
            <a:pPr marL="450850" indent="-450850">
              <a:buFont typeface="Wingdings" panose="05000000000000000000" pitchFamily="2" charset="2"/>
              <a:buChar char="§"/>
            </a:pPr>
            <a:r>
              <a:rPr lang="en-GB" sz="4400" dirty="0">
                <a:solidFill>
                  <a:schemeClr val="bg1"/>
                </a:solidFill>
              </a:rPr>
              <a:t>5 mins </a:t>
            </a:r>
            <a:r>
              <a:rPr lang="en-US" altLang="en-GB" sz="2800" dirty="0">
                <a:solidFill>
                  <a:schemeClr val="bg1"/>
                </a:solidFill>
              </a:rPr>
              <a:t>5</a:t>
            </a:r>
            <a:r>
              <a:rPr lang="zh-CN" altLang="en-US" sz="2800" dirty="0">
                <a:solidFill>
                  <a:schemeClr val="bg1"/>
                </a:solidFill>
              </a:rPr>
              <a:t>分钟</a:t>
            </a:r>
            <a:endParaRPr lang="en-GB" sz="4400" dirty="0">
              <a:solidFill>
                <a:schemeClr val="bg1"/>
              </a:solidFill>
            </a:endParaRPr>
          </a:p>
          <a:p>
            <a:pPr marL="450850" indent="-450850">
              <a:buFont typeface="Wingdings" panose="05000000000000000000" pitchFamily="2" charset="2"/>
              <a:buChar char="§"/>
            </a:pPr>
            <a:r>
              <a:rPr lang="en-GB" sz="4400" dirty="0">
                <a:solidFill>
                  <a:schemeClr val="bg1"/>
                </a:solidFill>
              </a:rPr>
              <a:t>In your groups list some suitable ways you can offer ‘carrots’ – strategies to reinforce appropriate behaviour </a:t>
            </a:r>
            <a:r>
              <a:rPr lang="en-GB" sz="2800" dirty="0">
                <a:solidFill>
                  <a:schemeClr val="bg1"/>
                </a:solidFill>
              </a:rPr>
              <a:t>在你们的小组中列出一些合适的方式</a:t>
            </a:r>
            <a:r>
              <a:rPr lang="en-US" altLang="zh-CN" sz="2800" dirty="0">
                <a:solidFill>
                  <a:schemeClr val="bg1"/>
                </a:solidFill>
              </a:rPr>
              <a:t>—</a:t>
            </a:r>
            <a:r>
              <a:rPr lang="en-GB" sz="2800" dirty="0">
                <a:solidFill>
                  <a:schemeClr val="bg1"/>
                </a:solidFill>
              </a:rPr>
              <a:t>你们可以提供</a:t>
            </a:r>
            <a:r>
              <a:rPr lang="en-US" altLang="en-GB" sz="2800" dirty="0">
                <a:solidFill>
                  <a:schemeClr val="bg1"/>
                </a:solidFill>
              </a:rPr>
              <a:t>“</a:t>
            </a:r>
            <a:r>
              <a:rPr lang="en-GB" sz="2800" dirty="0">
                <a:solidFill>
                  <a:schemeClr val="bg1"/>
                </a:solidFill>
              </a:rPr>
              <a:t>胡萝卜</a:t>
            </a:r>
            <a:r>
              <a:rPr lang="en-US" altLang="en-GB" sz="2800" dirty="0">
                <a:solidFill>
                  <a:schemeClr val="bg1"/>
                </a:solidFill>
              </a:rPr>
              <a:t>”</a:t>
            </a:r>
            <a:r>
              <a:rPr lang="en-GB" sz="2800" dirty="0">
                <a:solidFill>
                  <a:schemeClr val="bg1"/>
                </a:solidFill>
              </a:rPr>
              <a:t>来加强适当行为</a:t>
            </a:r>
            <a:r>
              <a:rPr lang="zh-CN" altLang="en-GB" sz="2800" dirty="0">
                <a:solidFill>
                  <a:schemeClr val="bg1"/>
                </a:solidFill>
              </a:rPr>
              <a:t>的</a:t>
            </a:r>
            <a:r>
              <a:rPr lang="en-GB" sz="2800" dirty="0">
                <a:solidFill>
                  <a:schemeClr val="bg1"/>
                </a:solidFill>
                <a:sym typeface="+mn-ea"/>
              </a:rPr>
              <a:t>策略</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9344" y="10964"/>
            <a:ext cx="10515600" cy="1031027"/>
          </a:xfrm>
        </p:spPr>
        <p:txBody>
          <a:bodyPr>
            <a:normAutofit/>
          </a:bodyPr>
          <a:lstStyle/>
          <a:p>
            <a:pPr algn="ctr"/>
            <a:r>
              <a:rPr lang="en-GB" b="1" dirty="0">
                <a:solidFill>
                  <a:schemeClr val="bg1"/>
                </a:solidFill>
              </a:rPr>
              <a:t>Levels of Intervention (‘sticks’)</a:t>
            </a:r>
            <a:r>
              <a:rPr lang="en-GB" sz="2800" b="1" dirty="0">
                <a:solidFill>
                  <a:schemeClr val="bg1"/>
                </a:solidFill>
              </a:rPr>
              <a:t>干预水平(</a:t>
            </a:r>
            <a:r>
              <a:rPr lang="en-US" altLang="en-GB" sz="2800" b="1" dirty="0">
                <a:solidFill>
                  <a:schemeClr val="bg1"/>
                </a:solidFill>
              </a:rPr>
              <a:t>“</a:t>
            </a:r>
            <a:r>
              <a:rPr lang="en-GB" sz="2800" b="1" dirty="0">
                <a:solidFill>
                  <a:schemeClr val="bg1"/>
                </a:solidFill>
              </a:rPr>
              <a:t>棍</a:t>
            </a:r>
            <a:r>
              <a:rPr lang="zh-CN" altLang="en-GB" sz="2800" b="1" dirty="0">
                <a:solidFill>
                  <a:schemeClr val="bg1"/>
                </a:solidFill>
              </a:rPr>
              <a:t>棒</a:t>
            </a:r>
            <a:r>
              <a:rPr lang="en-US" altLang="zh-CN" sz="2800" b="1" dirty="0">
                <a:solidFill>
                  <a:schemeClr val="bg1"/>
                </a:solidFill>
              </a:rPr>
              <a:t>”</a:t>
            </a:r>
            <a:r>
              <a:rPr lang="en-GB" sz="2800" b="1" dirty="0">
                <a:solidFill>
                  <a:schemeClr val="bg1"/>
                </a:solidFill>
              </a:rPr>
              <a:t>)</a:t>
            </a:r>
          </a:p>
        </p:txBody>
      </p:sp>
      <p:sp>
        <p:nvSpPr>
          <p:cNvPr id="3" name="Content Placeholder 2"/>
          <p:cNvSpPr>
            <a:spLocks noGrp="1"/>
          </p:cNvSpPr>
          <p:nvPr>
            <p:ph idx="1"/>
          </p:nvPr>
        </p:nvSpPr>
        <p:spPr>
          <a:xfrm>
            <a:off x="838200" y="1041991"/>
            <a:ext cx="10515600" cy="5271127"/>
          </a:xfrm>
          <a:solidFill>
            <a:schemeClr val="bg1"/>
          </a:solidFill>
        </p:spPr>
        <p:txBody>
          <a:bodyPr>
            <a:normAutofit fontScale="62500"/>
          </a:bodyPr>
          <a:lstStyle/>
          <a:p>
            <a:pPr marL="0" indent="0">
              <a:buNone/>
            </a:pPr>
            <a:r>
              <a:rPr lang="en-GB" sz="2000" b="1" dirty="0">
                <a:solidFill>
                  <a:schemeClr val="tx1"/>
                </a:solidFill>
              </a:rPr>
              <a:t>Level 1 behaviour </a:t>
            </a:r>
            <a:r>
              <a:rPr lang="zh-CN" altLang="en-GB" sz="2000" b="1" dirty="0">
                <a:solidFill>
                  <a:schemeClr val="tx1"/>
                </a:solidFill>
              </a:rPr>
              <a:t>水平</a:t>
            </a:r>
            <a:r>
              <a:rPr lang="en-US" altLang="zh-CN" sz="2000" b="1" dirty="0">
                <a:solidFill>
                  <a:schemeClr val="tx1"/>
                </a:solidFill>
              </a:rPr>
              <a:t>1</a:t>
            </a:r>
            <a:r>
              <a:rPr lang="zh-CN" altLang="en-US" sz="2000" b="1" dirty="0">
                <a:solidFill>
                  <a:schemeClr val="tx1"/>
                </a:solidFill>
              </a:rPr>
              <a:t>行为</a:t>
            </a:r>
            <a:endParaRPr lang="en-GB" sz="2000" b="1" dirty="0">
              <a:solidFill>
                <a:schemeClr val="tx1"/>
              </a:solidFill>
            </a:endParaRPr>
          </a:p>
          <a:p>
            <a:pPr lvl="1"/>
            <a:r>
              <a:rPr lang="en-GB" sz="2000" b="1" dirty="0">
                <a:solidFill>
                  <a:schemeClr val="tx1"/>
                </a:solidFill>
              </a:rPr>
              <a:t>The 5 second pause 5秒的停顿</a:t>
            </a:r>
          </a:p>
          <a:p>
            <a:pPr lvl="1"/>
            <a:r>
              <a:rPr lang="en-GB" sz="2000" b="1" dirty="0">
                <a:solidFill>
                  <a:schemeClr val="tx1"/>
                </a:solidFill>
              </a:rPr>
              <a:t>The 10 second funny quip 10秒的搞笑妙语</a:t>
            </a:r>
          </a:p>
          <a:p>
            <a:pPr lvl="1"/>
            <a:r>
              <a:rPr lang="en-GB" sz="2000" b="1" dirty="0">
                <a:solidFill>
                  <a:schemeClr val="tx1"/>
                </a:solidFill>
              </a:rPr>
              <a:t>The 20 second intervention – point out what you want, not what you don’t want 20秒的干预会指出你想要什么，而不是你不想要什么</a:t>
            </a:r>
          </a:p>
          <a:p>
            <a:pPr marL="457200" lvl="1" indent="0">
              <a:buNone/>
            </a:pPr>
            <a:endParaRPr lang="en-GB" sz="2000" b="1" dirty="0">
              <a:solidFill>
                <a:schemeClr val="tx1"/>
              </a:solidFill>
            </a:endParaRPr>
          </a:p>
          <a:p>
            <a:pPr marL="36830" lvl="1" indent="0">
              <a:buNone/>
            </a:pPr>
            <a:r>
              <a:rPr lang="en-GB" sz="2000" b="1" dirty="0">
                <a:solidFill>
                  <a:schemeClr val="tx1"/>
                </a:solidFill>
              </a:rPr>
              <a:t>Level 2 behaviour  </a:t>
            </a:r>
            <a:r>
              <a:rPr lang="zh-CN" altLang="en-GB" sz="2000" b="1" dirty="0">
                <a:solidFill>
                  <a:schemeClr val="tx1"/>
                </a:solidFill>
              </a:rPr>
              <a:t>水平</a:t>
            </a:r>
            <a:r>
              <a:rPr lang="en-US" altLang="zh-CN" sz="2000" b="1" dirty="0">
                <a:solidFill>
                  <a:schemeClr val="tx1"/>
                </a:solidFill>
              </a:rPr>
              <a:t>2</a:t>
            </a:r>
            <a:r>
              <a:rPr lang="zh-CN" altLang="en-US" sz="2000" b="1" dirty="0">
                <a:solidFill>
                  <a:schemeClr val="tx1"/>
                </a:solidFill>
              </a:rPr>
              <a:t>行为</a:t>
            </a:r>
            <a:endParaRPr lang="en-GB" sz="2000" b="1" dirty="0">
              <a:solidFill>
                <a:schemeClr val="tx1"/>
              </a:solidFill>
            </a:endParaRPr>
          </a:p>
          <a:p>
            <a:pPr marL="713105" lvl="1"/>
            <a:r>
              <a:rPr lang="en-GB" sz="2000" b="1" dirty="0">
                <a:solidFill>
                  <a:schemeClr val="tx1"/>
                </a:solidFill>
              </a:rPr>
              <a:t>The Yes Set - 3 truths – </a:t>
            </a:r>
            <a:r>
              <a:rPr lang="en-GB" sz="2000" b="1" dirty="0" err="1">
                <a:solidFill>
                  <a:schemeClr val="tx1"/>
                </a:solidFill>
              </a:rPr>
              <a:t>ie</a:t>
            </a:r>
            <a:r>
              <a:rPr lang="en-GB" sz="2000" b="1" dirty="0">
                <a:solidFill>
                  <a:schemeClr val="tx1"/>
                </a:solidFill>
              </a:rPr>
              <a:t> you’re here, you have your pen, you’re having a discussion now answer the task </a:t>
            </a:r>
            <a:r>
              <a:rPr lang="en-US" altLang="en-GB" sz="2000" b="1" dirty="0">
                <a:solidFill>
                  <a:schemeClr val="tx1"/>
                </a:solidFill>
              </a:rPr>
              <a:t>“</a:t>
            </a:r>
            <a:r>
              <a:rPr lang="zh-CN" altLang="en-US" sz="2000" b="1" dirty="0">
                <a:solidFill>
                  <a:schemeClr val="tx1"/>
                </a:solidFill>
              </a:rPr>
              <a:t>是的</a:t>
            </a:r>
            <a:r>
              <a:rPr lang="en-US" altLang="zh-CN" sz="2000" b="1" dirty="0">
                <a:solidFill>
                  <a:schemeClr val="tx1"/>
                </a:solidFill>
              </a:rPr>
              <a:t>”</a:t>
            </a:r>
            <a:r>
              <a:rPr lang="zh-CN" altLang="en-US" sz="2000" b="1" dirty="0">
                <a:solidFill>
                  <a:schemeClr val="tx1"/>
                </a:solidFill>
              </a:rPr>
              <a:t>设定</a:t>
            </a:r>
            <a:r>
              <a:rPr lang="en-US" altLang="zh-CN" sz="2000" b="1" dirty="0">
                <a:solidFill>
                  <a:schemeClr val="tx1"/>
                </a:solidFill>
              </a:rPr>
              <a:t>—3</a:t>
            </a:r>
            <a:r>
              <a:rPr lang="zh-CN" altLang="en-US" sz="2000" b="1" dirty="0">
                <a:solidFill>
                  <a:schemeClr val="tx1"/>
                </a:solidFill>
              </a:rPr>
              <a:t>个事实</a:t>
            </a:r>
            <a:r>
              <a:rPr lang="en-US" altLang="zh-CN" sz="2000" b="1" dirty="0">
                <a:solidFill>
                  <a:schemeClr val="tx1"/>
                </a:solidFill>
              </a:rPr>
              <a:t>—</a:t>
            </a:r>
            <a:r>
              <a:rPr lang="zh-CN" altLang="en-GB" sz="2000" b="1" dirty="0">
                <a:solidFill>
                  <a:schemeClr val="tx1"/>
                </a:solidFill>
              </a:rPr>
              <a:t>即</a:t>
            </a:r>
            <a:r>
              <a:rPr lang="en-GB" sz="2000" b="1" dirty="0">
                <a:solidFill>
                  <a:schemeClr val="tx1"/>
                </a:solidFill>
              </a:rPr>
              <a:t>你在这里，你拿着笔，你正在讨论，现在回答任务</a:t>
            </a:r>
          </a:p>
          <a:p>
            <a:pPr marL="713105" lvl="1"/>
            <a:r>
              <a:rPr lang="en-GB" sz="2000" b="1" dirty="0">
                <a:solidFill>
                  <a:schemeClr val="tx1"/>
                </a:solidFill>
              </a:rPr>
              <a:t>1 minute intervention 1分钟的干预</a:t>
            </a:r>
          </a:p>
          <a:p>
            <a:pPr marL="713105" lvl="1"/>
            <a:r>
              <a:rPr lang="en-GB" sz="2000" b="1" dirty="0">
                <a:solidFill>
                  <a:schemeClr val="tx1"/>
                </a:solidFill>
              </a:rPr>
              <a:t>Choice and consequence 选择和后果</a:t>
            </a:r>
          </a:p>
          <a:p>
            <a:pPr marL="484505" lvl="1" indent="0">
              <a:buNone/>
            </a:pPr>
            <a:endParaRPr lang="en-GB" sz="2000" b="1" dirty="0">
              <a:solidFill>
                <a:schemeClr val="tx1"/>
              </a:solidFill>
            </a:endParaRPr>
          </a:p>
          <a:p>
            <a:pPr marL="36830" lvl="1" indent="0">
              <a:buNone/>
            </a:pPr>
            <a:r>
              <a:rPr lang="en-GB" sz="2000" b="1" dirty="0">
                <a:solidFill>
                  <a:schemeClr val="tx1"/>
                </a:solidFill>
              </a:rPr>
              <a:t>Level 3 behaviour </a:t>
            </a:r>
            <a:r>
              <a:rPr lang="zh-CN" altLang="en-GB" sz="2000" b="1" dirty="0">
                <a:solidFill>
                  <a:schemeClr val="tx1"/>
                </a:solidFill>
                <a:sym typeface="+mn-ea"/>
              </a:rPr>
              <a:t>水平</a:t>
            </a:r>
            <a:r>
              <a:rPr lang="en-US" altLang="zh-CN" sz="2000" b="1" dirty="0">
                <a:solidFill>
                  <a:schemeClr val="tx1"/>
                </a:solidFill>
                <a:sym typeface="+mn-ea"/>
              </a:rPr>
              <a:t>3</a:t>
            </a:r>
            <a:r>
              <a:rPr lang="zh-CN" altLang="en-US" sz="2000" b="1" dirty="0">
                <a:solidFill>
                  <a:schemeClr val="tx1"/>
                </a:solidFill>
                <a:sym typeface="+mn-ea"/>
              </a:rPr>
              <a:t>行为</a:t>
            </a:r>
            <a:endParaRPr lang="en-GB" sz="2000" b="1" dirty="0">
              <a:solidFill>
                <a:schemeClr val="tx1"/>
              </a:solidFill>
            </a:endParaRPr>
          </a:p>
          <a:p>
            <a:pPr marL="713105" lvl="1"/>
            <a:r>
              <a:rPr lang="en-GB" sz="2000" b="1" dirty="0">
                <a:solidFill>
                  <a:schemeClr val="tx1"/>
                </a:solidFill>
              </a:rPr>
              <a:t>Emergency stop </a:t>
            </a:r>
            <a:r>
              <a:rPr lang="zh-CN" altLang="en-GB" sz="2000" b="1" dirty="0">
                <a:solidFill>
                  <a:schemeClr val="tx1"/>
                </a:solidFill>
              </a:rPr>
              <a:t>紧急停止</a:t>
            </a:r>
            <a:endParaRPr lang="en-GB" sz="2000" b="1" dirty="0">
              <a:solidFill>
                <a:schemeClr val="tx1"/>
              </a:solidFill>
            </a:endParaRPr>
          </a:p>
          <a:p>
            <a:pPr marL="713105" lvl="1"/>
            <a:r>
              <a:rPr lang="en-GB" sz="2000" b="1" dirty="0">
                <a:solidFill>
                  <a:schemeClr val="tx1"/>
                </a:solidFill>
              </a:rPr>
              <a:t>Set outside </a:t>
            </a:r>
            <a:r>
              <a:rPr lang="zh-CN" altLang="en-GB" sz="2000" b="1" dirty="0">
                <a:solidFill>
                  <a:schemeClr val="tx1"/>
                </a:solidFill>
              </a:rPr>
              <a:t>设定在外面</a:t>
            </a:r>
            <a:endParaRPr lang="en-GB" sz="2000" b="1" dirty="0">
              <a:solidFill>
                <a:schemeClr val="tx1"/>
              </a:solidFill>
            </a:endParaRPr>
          </a:p>
          <a:p>
            <a:pPr marL="713105" lvl="1"/>
            <a:r>
              <a:rPr lang="en-GB" sz="2000" b="1" dirty="0">
                <a:solidFill>
                  <a:schemeClr val="tx1"/>
                </a:solidFill>
              </a:rPr>
              <a:t>The Hot Spot </a:t>
            </a:r>
            <a:r>
              <a:rPr lang="zh-CN" altLang="en-GB" sz="2000" b="1" dirty="0">
                <a:solidFill>
                  <a:schemeClr val="tx1"/>
                </a:solidFill>
              </a:rPr>
              <a:t>热点</a:t>
            </a:r>
            <a:endParaRPr lang="en-GB" sz="2000" b="1" dirty="0">
              <a:solidFill>
                <a:schemeClr val="tx1"/>
              </a:solidFill>
            </a:endParaRPr>
          </a:p>
          <a:p>
            <a:pPr marL="484505" lvl="1" indent="0">
              <a:buNone/>
            </a:pPr>
            <a:endParaRPr lang="en-GB" sz="2000" b="1" dirty="0">
              <a:solidFill>
                <a:schemeClr val="tx1"/>
              </a:solidFill>
            </a:endParaRPr>
          </a:p>
          <a:p>
            <a:pPr marL="0" lvl="1" indent="0">
              <a:buNone/>
            </a:pPr>
            <a:r>
              <a:rPr lang="en-GB" sz="2000" b="1" dirty="0">
                <a:solidFill>
                  <a:schemeClr val="tx1"/>
                </a:solidFill>
              </a:rPr>
              <a:t>Finally </a:t>
            </a:r>
            <a:r>
              <a:rPr lang="zh-CN" altLang="en-GB" sz="2000" b="1" dirty="0">
                <a:solidFill>
                  <a:schemeClr val="tx1"/>
                </a:solidFill>
              </a:rPr>
              <a:t>最后</a:t>
            </a:r>
            <a:endParaRPr lang="en-GB" sz="2000" b="1" dirty="0">
              <a:solidFill>
                <a:schemeClr val="tx1"/>
              </a:solidFill>
            </a:endParaRPr>
          </a:p>
          <a:p>
            <a:pPr marL="720725" lvl="1" indent="-269875"/>
            <a:r>
              <a:rPr lang="en-GB" sz="2000" b="1" dirty="0">
                <a:solidFill>
                  <a:schemeClr val="tx1"/>
                </a:solidFill>
              </a:rPr>
              <a:t>Point out the boundaries list 指出界限表</a:t>
            </a:r>
          </a:p>
          <a:p>
            <a:pPr marL="720725" lvl="1" indent="-269875"/>
            <a:r>
              <a:rPr lang="en-GB" sz="2000" b="1" dirty="0">
                <a:solidFill>
                  <a:schemeClr val="tx1"/>
                </a:solidFill>
              </a:rPr>
              <a:t>Give one last warning 最后一次警告</a:t>
            </a:r>
          </a:p>
          <a:p>
            <a:pPr marL="720725" lvl="1" indent="-269875"/>
            <a:r>
              <a:rPr lang="en-GB" sz="2000" b="1" dirty="0">
                <a:solidFill>
                  <a:schemeClr val="tx1"/>
                </a:solidFill>
              </a:rPr>
              <a:t>Apply the sanction</a:t>
            </a:r>
          </a:p>
          <a:p>
            <a:pPr marL="0" lvl="1" indent="0">
              <a:buNone/>
            </a:pPr>
            <a:endParaRPr lang="en-GB" sz="1800" dirty="0">
              <a:solidFill>
                <a:schemeClr val="tx1"/>
              </a:solidFill>
            </a:endParaRPr>
          </a:p>
          <a:p>
            <a:pPr marL="0" lvl="1" indent="0">
              <a:buNone/>
            </a:pPr>
            <a:endParaRPr lang="en-GB" sz="1800" dirty="0">
              <a:solidFill>
                <a:schemeClr val="bg1"/>
              </a:solidFill>
            </a:endParaRPr>
          </a:p>
        </p:txBody>
      </p:sp>
      <p:sp>
        <p:nvSpPr>
          <p:cNvPr id="5" name="Explosion 2 4"/>
          <p:cNvSpPr/>
          <p:nvPr/>
        </p:nvSpPr>
        <p:spPr>
          <a:xfrm>
            <a:off x="4320169" y="4196219"/>
            <a:ext cx="7491875" cy="241723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Please note – do not rush to this stage! Good classroom management means you never get here!请注意不要急着跑到这个阶段!</a:t>
            </a:r>
          </a:p>
          <a:p>
            <a:pPr algn="ctr"/>
            <a:r>
              <a:rPr lang="en-GB" sz="1400" dirty="0"/>
              <a:t>良好的课堂管理意味着你永远不会到这里</a:t>
            </a:r>
            <a:r>
              <a:rPr lang="zh-CN" altLang="en-GB" sz="1400" dirty="0"/>
              <a:t>！</a:t>
            </a:r>
          </a:p>
        </p:txBody>
      </p:sp>
      <p:sp>
        <p:nvSpPr>
          <p:cNvPr id="6" name="Right Arrow 5"/>
          <p:cNvSpPr/>
          <p:nvPr/>
        </p:nvSpPr>
        <p:spPr>
          <a:xfrm>
            <a:off x="3451537" y="5901069"/>
            <a:ext cx="1067299" cy="293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66624"/>
          </a:xfrm>
        </p:spPr>
        <p:txBody>
          <a:bodyPr>
            <a:normAutofit/>
          </a:bodyPr>
          <a:lstStyle/>
          <a:p>
            <a:pPr algn="ctr"/>
            <a:r>
              <a:rPr lang="en-GB" b="1" dirty="0">
                <a:solidFill>
                  <a:srgbClr val="FFFF00"/>
                </a:solidFill>
              </a:rPr>
              <a:t>Actions Speak Louder than Words</a:t>
            </a:r>
            <a:br>
              <a:rPr lang="en-GB" b="1" dirty="0">
                <a:solidFill>
                  <a:srgbClr val="FFFF00"/>
                </a:solidFill>
              </a:rPr>
            </a:br>
            <a:r>
              <a:rPr lang="en-GB" sz="2800" b="1" dirty="0">
                <a:solidFill>
                  <a:srgbClr val="FFFF00"/>
                </a:solidFill>
              </a:rPr>
              <a:t>行动比语言更响亮</a:t>
            </a:r>
          </a:p>
        </p:txBody>
      </p:sp>
      <p:sp>
        <p:nvSpPr>
          <p:cNvPr id="3" name="Content Placeholder 2"/>
          <p:cNvSpPr>
            <a:spLocks noGrp="1"/>
          </p:cNvSpPr>
          <p:nvPr>
            <p:ph idx="1"/>
          </p:nvPr>
        </p:nvSpPr>
        <p:spPr/>
        <p:txBody>
          <a:bodyPr>
            <a:noAutofit/>
          </a:bodyPr>
          <a:lstStyle/>
          <a:p>
            <a:pPr marL="363855" indent="-363855">
              <a:buFont typeface="Wingdings" panose="05000000000000000000" pitchFamily="2" charset="2"/>
              <a:buChar char="§"/>
            </a:pPr>
            <a:r>
              <a:rPr lang="en-GB" sz="2400" dirty="0">
                <a:solidFill>
                  <a:schemeClr val="bg1"/>
                </a:solidFill>
              </a:rPr>
              <a:t>Rapport and breaking rapport – sitting within chatting groups – ignore them, give positive reinforcement to rest of class, reminder of what everyone should be doing. </a:t>
            </a:r>
            <a:r>
              <a:rPr lang="en-GB" sz="2400" dirty="0">
                <a:solidFill>
                  <a:schemeClr val="bg1"/>
                </a:solidFill>
                <a:sym typeface="+mn-ea"/>
              </a:rPr>
              <a:t>保持融洽和</a:t>
            </a:r>
            <a:r>
              <a:rPr lang="zh-CN" altLang="en-GB" sz="2400" dirty="0">
                <a:solidFill>
                  <a:schemeClr val="bg1"/>
                </a:solidFill>
                <a:sym typeface="+mn-ea"/>
              </a:rPr>
              <a:t>打</a:t>
            </a:r>
            <a:r>
              <a:rPr lang="en-GB" sz="2400" dirty="0">
                <a:solidFill>
                  <a:schemeClr val="bg1"/>
                </a:solidFill>
                <a:sym typeface="+mn-ea"/>
              </a:rPr>
              <a:t>破融洽</a:t>
            </a:r>
            <a:r>
              <a:rPr lang="en-US" altLang="en-GB" sz="2400" dirty="0">
                <a:solidFill>
                  <a:schemeClr val="bg1"/>
                </a:solidFill>
                <a:sym typeface="+mn-ea"/>
              </a:rPr>
              <a:t>—</a:t>
            </a:r>
            <a:r>
              <a:rPr lang="zh-CN" altLang="en-US" sz="2400" dirty="0">
                <a:solidFill>
                  <a:schemeClr val="bg1"/>
                </a:solidFill>
                <a:sym typeface="+mn-ea"/>
              </a:rPr>
              <a:t>坐</a:t>
            </a:r>
            <a:r>
              <a:rPr lang="en-GB" sz="2400" dirty="0">
                <a:solidFill>
                  <a:schemeClr val="bg1"/>
                </a:solidFill>
              </a:rPr>
              <a:t>在聊天群组中</a:t>
            </a:r>
            <a:r>
              <a:rPr lang="en-US" altLang="en-GB" sz="2400" dirty="0">
                <a:solidFill>
                  <a:schemeClr val="bg1"/>
                </a:solidFill>
              </a:rPr>
              <a:t>—忽略他们，给予班级</a:t>
            </a:r>
            <a:r>
              <a:rPr lang="en-US" altLang="en-GB" sz="2400" dirty="0">
                <a:solidFill>
                  <a:schemeClr val="bg1"/>
                </a:solidFill>
                <a:sym typeface="+mn-ea"/>
              </a:rPr>
              <a:t>其他</a:t>
            </a:r>
            <a:r>
              <a:rPr lang="zh-CN" altLang="en-US" sz="2400" dirty="0">
                <a:solidFill>
                  <a:schemeClr val="bg1"/>
                </a:solidFill>
                <a:sym typeface="+mn-ea"/>
              </a:rPr>
              <a:t>人</a:t>
            </a:r>
            <a:r>
              <a:rPr lang="en-US" altLang="en-GB" sz="2400" dirty="0">
                <a:solidFill>
                  <a:schemeClr val="bg1"/>
                </a:solidFill>
              </a:rPr>
              <a:t>积极的强化，提醒每个人应该做什么。</a:t>
            </a:r>
          </a:p>
          <a:p>
            <a:pPr marL="363855" indent="-363855">
              <a:buFont typeface="Wingdings" panose="05000000000000000000" pitchFamily="2" charset="2"/>
              <a:buChar char="§"/>
            </a:pPr>
            <a:r>
              <a:rPr lang="en-GB" sz="2400" dirty="0">
                <a:solidFill>
                  <a:schemeClr val="bg1"/>
                </a:solidFill>
              </a:rPr>
              <a:t>Body space </a:t>
            </a:r>
            <a:r>
              <a:rPr lang="zh-CN" altLang="en-GB" sz="2400" dirty="0">
                <a:solidFill>
                  <a:schemeClr val="bg1"/>
                </a:solidFill>
              </a:rPr>
              <a:t>身体空间</a:t>
            </a:r>
            <a:endParaRPr lang="en-GB" sz="2400" dirty="0">
              <a:solidFill>
                <a:schemeClr val="bg1"/>
              </a:solidFill>
            </a:endParaRPr>
          </a:p>
          <a:p>
            <a:pPr marL="363855" indent="-363855">
              <a:buFont typeface="Wingdings" panose="05000000000000000000" pitchFamily="2" charset="2"/>
              <a:buChar char="§"/>
            </a:pPr>
            <a:r>
              <a:rPr lang="en-GB" sz="2400" dirty="0">
                <a:solidFill>
                  <a:schemeClr val="bg1"/>
                </a:solidFill>
              </a:rPr>
              <a:t>Body language </a:t>
            </a:r>
            <a:r>
              <a:rPr lang="zh-CN" altLang="en-GB" sz="2400" dirty="0">
                <a:solidFill>
                  <a:schemeClr val="bg1"/>
                </a:solidFill>
              </a:rPr>
              <a:t>身体语言</a:t>
            </a:r>
            <a:endParaRPr lang="en-GB" sz="2400" dirty="0">
              <a:solidFill>
                <a:schemeClr val="bg1"/>
              </a:solidFill>
            </a:endParaRPr>
          </a:p>
          <a:p>
            <a:pPr marL="0" lvl="1" indent="-363855">
              <a:buFont typeface="Wingdings" panose="05000000000000000000" pitchFamily="2" charset="2"/>
              <a:buChar char="§"/>
            </a:pPr>
            <a:r>
              <a:rPr lang="en-GB" sz="2400" dirty="0">
                <a:solidFill>
                  <a:schemeClr val="bg1"/>
                </a:solidFill>
              </a:rPr>
              <a:t>Yes Sets – 3 truths – </a:t>
            </a:r>
            <a:r>
              <a:rPr lang="en-GB" sz="2400" dirty="0" err="1">
                <a:solidFill>
                  <a:schemeClr val="bg1"/>
                </a:solidFill>
              </a:rPr>
              <a:t>ie</a:t>
            </a:r>
            <a:r>
              <a:rPr lang="en-GB" sz="2400" dirty="0">
                <a:solidFill>
                  <a:schemeClr val="bg1"/>
                </a:solidFill>
              </a:rPr>
              <a:t> you’re here, you have your pen, you’re having a discussion now answer the task. </a:t>
            </a:r>
            <a:r>
              <a:rPr lang="en-GB" sz="2400" b="1" dirty="0">
                <a:solidFill>
                  <a:schemeClr val="tx1"/>
                </a:solidFill>
                <a:sym typeface="+mn-ea"/>
              </a:rPr>
              <a:t> </a:t>
            </a:r>
            <a:r>
              <a:rPr lang="en-US" altLang="en-GB" sz="2400" b="1" dirty="0">
                <a:solidFill>
                  <a:schemeClr val="bg1"/>
                </a:solidFill>
                <a:sym typeface="+mn-ea"/>
              </a:rPr>
              <a:t>“</a:t>
            </a:r>
            <a:r>
              <a:rPr lang="zh-CN" altLang="en-US" sz="2400" b="1" dirty="0">
                <a:solidFill>
                  <a:schemeClr val="bg1"/>
                </a:solidFill>
                <a:sym typeface="+mn-ea"/>
              </a:rPr>
              <a:t>是的</a:t>
            </a:r>
            <a:r>
              <a:rPr lang="en-US" altLang="zh-CN" sz="2400" b="1" dirty="0">
                <a:solidFill>
                  <a:schemeClr val="bg1"/>
                </a:solidFill>
                <a:sym typeface="+mn-ea"/>
              </a:rPr>
              <a:t>”</a:t>
            </a:r>
            <a:r>
              <a:rPr lang="zh-CN" altLang="en-US" sz="2400" b="1" dirty="0">
                <a:solidFill>
                  <a:schemeClr val="bg1"/>
                </a:solidFill>
                <a:sym typeface="+mn-ea"/>
              </a:rPr>
              <a:t>设定</a:t>
            </a:r>
            <a:r>
              <a:rPr lang="en-US" altLang="zh-CN" sz="2400" b="1" dirty="0">
                <a:solidFill>
                  <a:schemeClr val="bg1"/>
                </a:solidFill>
                <a:sym typeface="+mn-ea"/>
              </a:rPr>
              <a:t>—3</a:t>
            </a:r>
            <a:r>
              <a:rPr lang="zh-CN" altLang="en-US" sz="2400" b="1" dirty="0">
                <a:solidFill>
                  <a:schemeClr val="bg1"/>
                </a:solidFill>
                <a:sym typeface="+mn-ea"/>
              </a:rPr>
              <a:t>个事实</a:t>
            </a:r>
            <a:r>
              <a:rPr lang="en-US" altLang="zh-CN" sz="2400" b="1" dirty="0">
                <a:solidFill>
                  <a:schemeClr val="bg1"/>
                </a:solidFill>
                <a:sym typeface="+mn-ea"/>
              </a:rPr>
              <a:t>—</a:t>
            </a:r>
            <a:r>
              <a:rPr lang="zh-CN" altLang="en-GB" sz="2400" b="1" dirty="0">
                <a:solidFill>
                  <a:schemeClr val="bg1"/>
                </a:solidFill>
                <a:sym typeface="+mn-ea"/>
              </a:rPr>
              <a:t>即</a:t>
            </a:r>
            <a:r>
              <a:rPr lang="en-GB" sz="2400" b="1" dirty="0">
                <a:solidFill>
                  <a:schemeClr val="bg1"/>
                </a:solidFill>
                <a:sym typeface="+mn-ea"/>
              </a:rPr>
              <a:t>你在这里，你拿着笔，你正在讨论，现在回答任务</a:t>
            </a:r>
            <a:endParaRPr lang="en-GB" sz="2400" dirty="0">
              <a:solidFill>
                <a:schemeClr val="bg1"/>
              </a:solidFill>
            </a:endParaRPr>
          </a:p>
          <a:p>
            <a:pPr marL="363855" indent="-363855">
              <a:buFont typeface="Wingdings" panose="05000000000000000000" pitchFamily="2" charset="2"/>
              <a:buChar char="§"/>
            </a:pPr>
            <a:r>
              <a:rPr lang="en-GB" sz="2400" dirty="0">
                <a:solidFill>
                  <a:schemeClr val="bg1"/>
                </a:solidFill>
              </a:rPr>
              <a:t>Hot Spots </a:t>
            </a:r>
            <a:r>
              <a:rPr lang="zh-CN" altLang="en-GB" sz="2400" dirty="0">
                <a:solidFill>
                  <a:schemeClr val="bg1"/>
                </a:solidFill>
              </a:rPr>
              <a:t>热点</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539" y="452808"/>
            <a:ext cx="10515600" cy="983980"/>
          </a:xfrm>
        </p:spPr>
        <p:txBody>
          <a:bodyPr/>
          <a:lstStyle/>
          <a:p>
            <a:pPr algn="ctr"/>
            <a:r>
              <a:rPr lang="en-GB" b="1" dirty="0">
                <a:solidFill>
                  <a:schemeClr val="bg1"/>
                </a:solidFill>
              </a:rPr>
              <a:t>Mental Set </a:t>
            </a:r>
            <a:r>
              <a:rPr lang="zh-CN" altLang="en-GB" sz="2800" b="1" dirty="0">
                <a:solidFill>
                  <a:schemeClr val="bg1"/>
                </a:solidFill>
              </a:rPr>
              <a:t>心理定势</a:t>
            </a:r>
          </a:p>
        </p:txBody>
      </p:sp>
      <p:sp>
        <p:nvSpPr>
          <p:cNvPr id="3" name="Content Placeholder 2"/>
          <p:cNvSpPr>
            <a:spLocks noGrp="1"/>
          </p:cNvSpPr>
          <p:nvPr>
            <p:ph idx="1"/>
          </p:nvPr>
        </p:nvSpPr>
        <p:spPr>
          <a:xfrm>
            <a:off x="684725" y="1866378"/>
            <a:ext cx="10803229" cy="4495784"/>
          </a:xfrm>
        </p:spPr>
        <p:txBody>
          <a:bodyPr>
            <a:normAutofit lnSpcReduction="20000"/>
          </a:bodyPr>
          <a:lstStyle/>
          <a:p>
            <a:r>
              <a:rPr lang="en-GB" dirty="0" err="1">
                <a:solidFill>
                  <a:schemeClr val="bg1"/>
                </a:solidFill>
              </a:rPr>
              <a:t>Withitness</a:t>
            </a:r>
            <a:r>
              <a:rPr lang="en-GB" dirty="0">
                <a:solidFill>
                  <a:schemeClr val="bg1"/>
                </a:solidFill>
              </a:rPr>
              <a:t> –heightened awareness of what is going on in your classroom and responding very quickly </a:t>
            </a:r>
            <a:r>
              <a:rPr lang="zh-CN" altLang="en-GB" dirty="0">
                <a:solidFill>
                  <a:schemeClr val="bg1"/>
                </a:solidFill>
              </a:rPr>
              <a:t>保持敏锐</a:t>
            </a:r>
            <a:r>
              <a:rPr lang="en-US" altLang="zh-CN" dirty="0">
                <a:solidFill>
                  <a:schemeClr val="bg1"/>
                </a:solidFill>
              </a:rPr>
              <a:t>—</a:t>
            </a:r>
            <a:r>
              <a:rPr lang="zh-CN" altLang="en-US" dirty="0">
                <a:solidFill>
                  <a:schemeClr val="bg1"/>
                </a:solidFill>
              </a:rPr>
              <a:t>对课堂上发生的事情有高度</a:t>
            </a:r>
            <a:r>
              <a:rPr lang="en-GB" dirty="0">
                <a:solidFill>
                  <a:schemeClr val="bg1"/>
                </a:solidFill>
              </a:rPr>
              <a:t>的意识，并迅速作出反应</a:t>
            </a:r>
          </a:p>
          <a:p>
            <a:pPr marL="914400" lvl="1" indent="-457200">
              <a:buFont typeface="+mj-lt"/>
              <a:buAutoNum type="arabicPeriod"/>
            </a:pPr>
            <a:r>
              <a:rPr lang="en-GB" dirty="0">
                <a:solidFill>
                  <a:schemeClr val="bg1"/>
                </a:solidFill>
              </a:rPr>
              <a:t>Scanning </a:t>
            </a:r>
            <a:r>
              <a:rPr lang="zh-CN" altLang="en-GB" dirty="0">
                <a:solidFill>
                  <a:schemeClr val="bg1"/>
                </a:solidFill>
              </a:rPr>
              <a:t>扫描</a:t>
            </a:r>
            <a:endParaRPr lang="en-GB" dirty="0">
              <a:solidFill>
                <a:schemeClr val="bg1"/>
              </a:solidFill>
            </a:endParaRPr>
          </a:p>
          <a:p>
            <a:pPr marL="914400" lvl="1" indent="-457200">
              <a:buFont typeface="+mj-lt"/>
              <a:buAutoNum type="arabicPeriod"/>
            </a:pPr>
            <a:r>
              <a:rPr lang="en-GB" dirty="0">
                <a:solidFill>
                  <a:schemeClr val="bg1"/>
                </a:solidFill>
              </a:rPr>
              <a:t>Intervene promptly 及时干预</a:t>
            </a:r>
          </a:p>
          <a:p>
            <a:pPr marL="914400" lvl="1" indent="-457200">
              <a:buFont typeface="+mj-lt"/>
              <a:buAutoNum type="arabicPeriod"/>
            </a:pPr>
            <a:r>
              <a:rPr lang="en-GB" dirty="0">
                <a:solidFill>
                  <a:schemeClr val="bg1"/>
                </a:solidFill>
              </a:rPr>
              <a:t>Use names </a:t>
            </a:r>
            <a:r>
              <a:rPr lang="zh-CN" altLang="en-GB" dirty="0">
                <a:solidFill>
                  <a:schemeClr val="bg1"/>
                </a:solidFill>
              </a:rPr>
              <a:t>使用名字</a:t>
            </a:r>
            <a:endParaRPr lang="en-GB" dirty="0">
              <a:solidFill>
                <a:schemeClr val="bg1"/>
              </a:solidFill>
            </a:endParaRPr>
          </a:p>
          <a:p>
            <a:pPr marL="914400" lvl="1" indent="-457200">
              <a:buFont typeface="+mj-lt"/>
              <a:buAutoNum type="arabicPeriod"/>
            </a:pPr>
            <a:r>
              <a:rPr lang="en-GB" dirty="0">
                <a:solidFill>
                  <a:schemeClr val="bg1"/>
                </a:solidFill>
              </a:rPr>
              <a:t>Stop instruction </a:t>
            </a:r>
            <a:r>
              <a:rPr lang="zh-CN" altLang="en-GB" dirty="0">
                <a:solidFill>
                  <a:schemeClr val="bg1"/>
                </a:solidFill>
              </a:rPr>
              <a:t>停止指导</a:t>
            </a:r>
            <a:endParaRPr lang="en-GB" dirty="0">
              <a:solidFill>
                <a:schemeClr val="bg1"/>
              </a:solidFill>
            </a:endParaRPr>
          </a:p>
          <a:p>
            <a:pPr marL="914400" lvl="1" indent="-457200">
              <a:buFont typeface="+mj-lt"/>
              <a:buAutoNum type="arabicPeriod"/>
            </a:pPr>
            <a:r>
              <a:rPr lang="en-GB" dirty="0">
                <a:solidFill>
                  <a:schemeClr val="bg1"/>
                </a:solidFill>
              </a:rPr>
              <a:t>Use non-verbal reminders and commands 使用非语言的提醒和命令</a:t>
            </a:r>
          </a:p>
          <a:p>
            <a:pPr marL="914400" lvl="1" indent="-457200">
              <a:buFont typeface="+mj-lt"/>
              <a:buAutoNum type="arabicPeriod"/>
            </a:pPr>
            <a:r>
              <a:rPr lang="en-GB" dirty="0">
                <a:solidFill>
                  <a:schemeClr val="bg1"/>
                </a:solidFill>
              </a:rPr>
              <a:t>Avoidance </a:t>
            </a:r>
            <a:r>
              <a:rPr lang="zh-CN" altLang="en-GB" dirty="0">
                <a:solidFill>
                  <a:schemeClr val="bg1"/>
                </a:solidFill>
              </a:rPr>
              <a:t>避免</a:t>
            </a:r>
            <a:endParaRPr lang="en-GB" dirty="0">
              <a:solidFill>
                <a:schemeClr val="bg1"/>
              </a:solidFill>
            </a:endParaRPr>
          </a:p>
          <a:p>
            <a:pPr marL="914400" lvl="1" indent="-457200">
              <a:buFont typeface="+mj-lt"/>
              <a:buAutoNum type="arabicPeriod"/>
            </a:pPr>
            <a:r>
              <a:rPr lang="en-GB" dirty="0">
                <a:solidFill>
                  <a:schemeClr val="bg1"/>
                </a:solidFill>
              </a:rPr>
              <a:t>Reminders &amp; warnings 提醒</a:t>
            </a:r>
            <a:r>
              <a:rPr lang="zh-CN" altLang="en-GB" dirty="0">
                <a:solidFill>
                  <a:schemeClr val="bg1"/>
                </a:solidFill>
              </a:rPr>
              <a:t>和</a:t>
            </a:r>
            <a:r>
              <a:rPr lang="en-GB" dirty="0">
                <a:solidFill>
                  <a:schemeClr val="bg1"/>
                </a:solidFill>
              </a:rPr>
              <a:t>警告</a:t>
            </a:r>
          </a:p>
          <a:p>
            <a:pPr marL="914400" lvl="1" indent="-457200">
              <a:buFont typeface="+mj-lt"/>
              <a:buAutoNum type="arabicPeriod"/>
            </a:pPr>
            <a:r>
              <a:rPr lang="en-GB" dirty="0">
                <a:solidFill>
                  <a:schemeClr val="bg1"/>
                </a:solidFill>
              </a:rPr>
              <a:t>Walk around </a:t>
            </a:r>
            <a:r>
              <a:rPr lang="zh-CN" altLang="en-GB" dirty="0">
                <a:solidFill>
                  <a:schemeClr val="bg1"/>
                </a:solidFill>
              </a:rPr>
              <a:t>走动</a:t>
            </a:r>
            <a:endParaRPr lang="en-GB" dirty="0">
              <a:solidFill>
                <a:schemeClr val="bg1"/>
              </a:solidFill>
            </a:endParaRPr>
          </a:p>
          <a:p>
            <a:r>
              <a:rPr lang="en-GB" dirty="0">
                <a:solidFill>
                  <a:schemeClr val="bg1"/>
                </a:solidFill>
              </a:rPr>
              <a:t>Emotional objectivity – keeping an emotional distance between you and classroom events, and thinking about your emotional response to them 情感上的客观性</a:t>
            </a:r>
            <a:r>
              <a:rPr lang="en-US" altLang="en-GB" dirty="0">
                <a:solidFill>
                  <a:schemeClr val="bg1"/>
                </a:solidFill>
              </a:rPr>
              <a:t>—在你和课堂活动之间保持情感上的距离，并思考你对它们的情感反应</a:t>
            </a:r>
          </a:p>
          <a:p>
            <a:pPr marL="914400" lvl="1" indent="-457200">
              <a:buFont typeface="+mj-lt"/>
              <a:buAutoNum type="arabicPeriod"/>
            </a:pPr>
            <a:r>
              <a:rPr lang="en-GB" dirty="0">
                <a:solidFill>
                  <a:schemeClr val="bg1"/>
                </a:solidFill>
              </a:rPr>
              <a:t>Don’t take the behaviour personally  不要把这种行为当成针对你个人的</a:t>
            </a:r>
          </a:p>
          <a:p>
            <a:pPr marL="914400" lvl="1" indent="-457200">
              <a:buFont typeface="+mj-lt"/>
              <a:buAutoNum type="arabicPeriod"/>
            </a:pPr>
            <a:r>
              <a:rPr lang="en-GB" dirty="0">
                <a:solidFill>
                  <a:schemeClr val="bg1"/>
                </a:solidFill>
              </a:rPr>
              <a:t>Don’t hold grudges 不要怀恨在心</a:t>
            </a:r>
          </a:p>
          <a:p>
            <a:pPr marL="0" indent="0">
              <a:buNone/>
            </a:pPr>
            <a:endParaRPr lang="en-GB" dirty="0">
              <a:solidFill>
                <a:schemeClr val="bg1"/>
              </a:solidFill>
            </a:endParaRPr>
          </a:p>
          <a:p>
            <a:pPr marL="0" indent="0">
              <a:buNone/>
            </a:pPr>
            <a:endParaRPr lang="en-GB"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91468"/>
          </a:xfrm>
        </p:spPr>
        <p:txBody>
          <a:bodyPr>
            <a:normAutofit/>
          </a:bodyPr>
          <a:lstStyle/>
          <a:p>
            <a:pPr algn="ctr"/>
            <a:r>
              <a:rPr lang="en-GB" b="1" dirty="0">
                <a:solidFill>
                  <a:srgbClr val="FFFF00"/>
                </a:solidFill>
              </a:rPr>
              <a:t>Tips - Minimising Challenging Behaviour</a:t>
            </a:r>
            <a:br>
              <a:rPr lang="en-GB" b="1" dirty="0">
                <a:solidFill>
                  <a:srgbClr val="FFFF00"/>
                </a:solidFill>
              </a:rPr>
            </a:br>
            <a:r>
              <a:rPr lang="zh-CN" sz="2800" b="1" dirty="0">
                <a:solidFill>
                  <a:srgbClr val="FFFF00"/>
                </a:solidFill>
              </a:rPr>
              <a:t>要点</a:t>
            </a:r>
            <a:r>
              <a:rPr lang="en-GB" sz="2800" b="1" dirty="0">
                <a:solidFill>
                  <a:srgbClr val="FFFF00"/>
                </a:solidFill>
              </a:rPr>
              <a:t>-尽量减少具有挑战性的行为</a:t>
            </a:r>
          </a:p>
        </p:txBody>
      </p:sp>
      <p:sp>
        <p:nvSpPr>
          <p:cNvPr id="3" name="Content Placeholder 2"/>
          <p:cNvSpPr>
            <a:spLocks noGrp="1"/>
          </p:cNvSpPr>
          <p:nvPr>
            <p:ph idx="1"/>
          </p:nvPr>
        </p:nvSpPr>
        <p:spPr>
          <a:xfrm>
            <a:off x="838200" y="1859906"/>
            <a:ext cx="10515600" cy="4210377"/>
          </a:xfrm>
        </p:spPr>
        <p:txBody>
          <a:bodyPr>
            <a:noAutofit/>
          </a:bodyPr>
          <a:lstStyle/>
          <a:p>
            <a:pPr marL="363855" indent="-363855">
              <a:buFont typeface="Wingdings" panose="05000000000000000000" pitchFamily="2" charset="2"/>
              <a:buChar char="§"/>
            </a:pPr>
            <a:r>
              <a:rPr lang="en-GB" sz="2400" dirty="0">
                <a:solidFill>
                  <a:schemeClr val="bg1"/>
                </a:solidFill>
              </a:rPr>
              <a:t>Interesting and exciting lessons 有趣、刺激的课程</a:t>
            </a:r>
          </a:p>
          <a:p>
            <a:pPr marL="363855" indent="-363855">
              <a:buFont typeface="Wingdings" panose="05000000000000000000" pitchFamily="2" charset="2"/>
              <a:buChar char="§"/>
            </a:pPr>
            <a:r>
              <a:rPr lang="en-GB" sz="2400" dirty="0">
                <a:solidFill>
                  <a:schemeClr val="bg1"/>
                </a:solidFill>
              </a:rPr>
              <a:t>Understanding what your triggers are 了解触发点是什么</a:t>
            </a:r>
          </a:p>
          <a:p>
            <a:pPr marL="363855" indent="-363855">
              <a:buFont typeface="Wingdings" panose="05000000000000000000" pitchFamily="2" charset="2"/>
              <a:buChar char="§"/>
            </a:pPr>
            <a:r>
              <a:rPr lang="en-GB" sz="2400" dirty="0">
                <a:solidFill>
                  <a:schemeClr val="bg1"/>
                </a:solidFill>
              </a:rPr>
              <a:t>Having high expectations 有很高的期望</a:t>
            </a:r>
          </a:p>
          <a:p>
            <a:pPr marL="363855" indent="-363855">
              <a:buFont typeface="Wingdings" panose="05000000000000000000" pitchFamily="2" charset="2"/>
              <a:buChar char="§"/>
            </a:pPr>
            <a:r>
              <a:rPr lang="en-GB" sz="2400" dirty="0">
                <a:solidFill>
                  <a:schemeClr val="bg1"/>
                </a:solidFill>
              </a:rPr>
              <a:t>Setting boundaries </a:t>
            </a:r>
            <a:r>
              <a:rPr lang="zh-CN" altLang="en-GB" sz="2400" dirty="0">
                <a:solidFill>
                  <a:schemeClr val="bg1"/>
                </a:solidFill>
              </a:rPr>
              <a:t>设定边界</a:t>
            </a:r>
            <a:endParaRPr lang="en-GB" sz="2400" dirty="0">
              <a:solidFill>
                <a:schemeClr val="bg1"/>
              </a:solidFill>
            </a:endParaRPr>
          </a:p>
          <a:p>
            <a:pPr marL="363855" indent="-363855">
              <a:buFont typeface="Wingdings" panose="05000000000000000000" pitchFamily="2" charset="2"/>
              <a:buChar char="§"/>
            </a:pPr>
            <a:r>
              <a:rPr lang="en-GB" sz="2400" dirty="0">
                <a:solidFill>
                  <a:schemeClr val="bg1"/>
                </a:solidFill>
              </a:rPr>
              <a:t>Being clear, fair and transparent 清晰、公平、透明</a:t>
            </a:r>
          </a:p>
          <a:p>
            <a:pPr marL="363855" indent="-363855">
              <a:buFont typeface="Wingdings" panose="05000000000000000000" pitchFamily="2" charset="2"/>
              <a:buChar char="§"/>
            </a:pPr>
            <a:r>
              <a:rPr lang="en-GB" sz="2400" dirty="0">
                <a:solidFill>
                  <a:schemeClr val="bg1"/>
                </a:solidFill>
              </a:rPr>
              <a:t>Use 3 levels of intervention 使用3个层次的干预</a:t>
            </a:r>
          </a:p>
          <a:p>
            <a:pPr marL="363855" indent="-363855">
              <a:buFont typeface="Wingdings" panose="05000000000000000000" pitchFamily="2" charset="2"/>
              <a:buChar char="§"/>
            </a:pPr>
            <a:r>
              <a:rPr lang="en-GB" sz="2400" dirty="0">
                <a:solidFill>
                  <a:schemeClr val="bg1"/>
                </a:solidFill>
              </a:rPr>
              <a:t>Applying consequences 应用的结果</a:t>
            </a:r>
          </a:p>
          <a:p>
            <a:pPr marL="363855" indent="-363855">
              <a:buFont typeface="Wingdings" panose="05000000000000000000" pitchFamily="2" charset="2"/>
              <a:buChar char="§"/>
            </a:pPr>
            <a:r>
              <a:rPr lang="en-GB" sz="2400" dirty="0">
                <a:solidFill>
                  <a:schemeClr val="bg1"/>
                </a:solidFill>
              </a:rPr>
              <a:t>Manage your state and response 管理您的状态和响应</a:t>
            </a:r>
          </a:p>
          <a:p>
            <a:pPr marL="363855" indent="-363855">
              <a:buFont typeface="Wingdings" panose="05000000000000000000" pitchFamily="2" charset="2"/>
              <a:buChar char="§"/>
            </a:pPr>
            <a:r>
              <a:rPr lang="en-GB" sz="2400" dirty="0">
                <a:solidFill>
                  <a:schemeClr val="bg1"/>
                </a:solidFill>
              </a:rPr>
              <a:t>Think about your use of language 想想你对语言的使用</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66416"/>
          </a:xfrm>
        </p:spPr>
        <p:txBody>
          <a:bodyPr/>
          <a:lstStyle/>
          <a:p>
            <a:pPr algn="ctr"/>
            <a:r>
              <a:rPr lang="en-GB" b="1" dirty="0">
                <a:solidFill>
                  <a:srgbClr val="FFFF00"/>
                </a:solidFill>
              </a:rPr>
              <a:t>Activity 6 </a:t>
            </a:r>
            <a:r>
              <a:rPr lang="zh-CN" altLang="en-GB" sz="2800" b="1" dirty="0">
                <a:solidFill>
                  <a:srgbClr val="FFFF00"/>
                </a:solidFill>
              </a:rPr>
              <a:t>活动</a:t>
            </a:r>
            <a:r>
              <a:rPr lang="en-US" altLang="zh-CN" sz="2800" b="1" dirty="0">
                <a:solidFill>
                  <a:srgbClr val="FFFF00"/>
                </a:solidFill>
              </a:rPr>
              <a:t>6</a:t>
            </a:r>
          </a:p>
        </p:txBody>
      </p:sp>
      <p:sp>
        <p:nvSpPr>
          <p:cNvPr id="3" name="Content Placeholder 2"/>
          <p:cNvSpPr>
            <a:spLocks noGrp="1"/>
          </p:cNvSpPr>
          <p:nvPr>
            <p:ph idx="1"/>
          </p:nvPr>
        </p:nvSpPr>
        <p:spPr/>
        <p:txBody>
          <a:bodyPr/>
          <a:lstStyle/>
          <a:p>
            <a:pPr marL="363855" indent="-363855">
              <a:buFont typeface="Wingdings" panose="05000000000000000000" pitchFamily="2" charset="2"/>
              <a:buChar char="§"/>
            </a:pPr>
            <a:r>
              <a:rPr lang="en-GB" b="1" dirty="0">
                <a:solidFill>
                  <a:schemeClr val="bg1"/>
                </a:solidFill>
                <a:latin typeface="Arial" panose="020B0604020202020204" pitchFamily="34" charset="0"/>
                <a:cs typeface="Arial" panose="020B0604020202020204" pitchFamily="34" charset="0"/>
              </a:rPr>
              <a:t>GROUP WORK (</a:t>
            </a:r>
            <a:r>
              <a:rPr lang="en-GB" b="1" dirty="0" err="1">
                <a:solidFill>
                  <a:schemeClr val="bg1"/>
                </a:solidFill>
                <a:latin typeface="Arial" panose="020B0604020202020204" pitchFamily="34" charset="0"/>
                <a:cs typeface="Arial" panose="020B0604020202020204" pitchFamily="34" charset="0"/>
              </a:rPr>
              <a:t>approx</a:t>
            </a:r>
            <a:r>
              <a:rPr lang="en-GB" b="1" dirty="0">
                <a:solidFill>
                  <a:schemeClr val="bg1"/>
                </a:solidFill>
                <a:latin typeface="Arial" panose="020B0604020202020204" pitchFamily="34" charset="0"/>
                <a:cs typeface="Arial" panose="020B0604020202020204" pitchFamily="34" charset="0"/>
              </a:rPr>
              <a:t> 10mins)  小组工作(约10分钟)</a:t>
            </a:r>
          </a:p>
          <a:p>
            <a:pPr marL="363855" indent="-363855">
              <a:buFont typeface="Wingdings" panose="05000000000000000000" pitchFamily="2" charset="2"/>
              <a:buChar char="§"/>
            </a:pPr>
            <a:endParaRPr lang="en-GB" dirty="0">
              <a:solidFill>
                <a:schemeClr val="bg1"/>
              </a:solidFill>
              <a:latin typeface="Arial" panose="020B0604020202020204" pitchFamily="34" charset="0"/>
              <a:cs typeface="Arial" panose="020B0604020202020204" pitchFamily="34" charset="0"/>
            </a:endParaRPr>
          </a:p>
          <a:p>
            <a:pPr marL="363855" indent="-363855">
              <a:buFont typeface="Wingdings" panose="05000000000000000000" pitchFamily="2" charset="2"/>
              <a:buChar char="§"/>
            </a:pPr>
            <a:r>
              <a:rPr lang="en-GB" dirty="0">
                <a:solidFill>
                  <a:schemeClr val="bg1"/>
                </a:solidFill>
                <a:latin typeface="Arial" panose="020B0604020202020204" pitchFamily="34" charset="0"/>
                <a:cs typeface="Arial" panose="020B0604020202020204" pitchFamily="34" charset="0"/>
              </a:rPr>
              <a:t>Produce your own </a:t>
            </a:r>
            <a:r>
              <a:rPr lang="en-GB" b="1" dirty="0">
                <a:solidFill>
                  <a:schemeClr val="bg1"/>
                </a:solidFill>
                <a:latin typeface="Arial" panose="020B0604020202020204" pitchFamily="34" charset="0"/>
                <a:cs typeface="Arial" panose="020B0604020202020204" pitchFamily="34" charset="0"/>
              </a:rPr>
              <a:t>top tips  提出你自己最</a:t>
            </a:r>
            <a:r>
              <a:rPr lang="zh-CN" altLang="en-GB" b="1" dirty="0">
                <a:solidFill>
                  <a:schemeClr val="bg1"/>
                </a:solidFill>
                <a:latin typeface="Arial" panose="020B0604020202020204" pitchFamily="34" charset="0"/>
                <a:cs typeface="Arial" panose="020B0604020202020204" pitchFamily="34" charset="0"/>
              </a:rPr>
              <a:t>重要的点</a:t>
            </a:r>
            <a:endParaRPr lang="en-GB" b="1" dirty="0">
              <a:solidFill>
                <a:schemeClr val="bg1"/>
              </a:solidFill>
              <a:latin typeface="Arial" panose="020B0604020202020204" pitchFamily="34" charset="0"/>
              <a:cs typeface="Arial" panose="020B0604020202020204" pitchFamily="34" charset="0"/>
            </a:endParaRPr>
          </a:p>
          <a:p>
            <a:endParaRPr lang="en-GB" b="1" dirty="0">
              <a:solidFill>
                <a:schemeClr val="bg1"/>
              </a:solidFill>
              <a:latin typeface="Arial" panose="020B0604020202020204" pitchFamily="34" charset="0"/>
              <a:cs typeface="Arial" panose="020B0604020202020204" pitchFamily="34" charset="0"/>
            </a:endParaRPr>
          </a:p>
          <a:p>
            <a:pPr marL="0" indent="0">
              <a:buNone/>
            </a:pPr>
            <a:endParaRPr lang="en-GB"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solidFill>
                  <a:schemeClr val="bg1"/>
                </a:solidFill>
              </a:rPr>
              <a:t>Effect on Good Behaviour on Student Achievement </a:t>
            </a:r>
            <a:br>
              <a:rPr lang="en-GB" b="1" dirty="0">
                <a:solidFill>
                  <a:schemeClr val="bg1"/>
                </a:solidFill>
              </a:rPr>
            </a:br>
            <a:r>
              <a:rPr lang="en-GB" sz="2800" b="1" dirty="0">
                <a:solidFill>
                  <a:schemeClr val="bg1"/>
                </a:solidFill>
              </a:rPr>
              <a:t>良好的行为对学生成绩的影响</a:t>
            </a:r>
          </a:p>
        </p:txBody>
      </p:sp>
      <p:graphicFrame>
        <p:nvGraphicFramePr>
          <p:cNvPr id="4" name="Content Placeholder 3"/>
          <p:cNvGraphicFramePr>
            <a:graphicFrameLocks noGrp="1"/>
          </p:cNvGraphicFramePr>
          <p:nvPr>
            <p:ph idx="1"/>
          </p:nvPr>
        </p:nvGraphicFramePr>
        <p:xfrm>
          <a:off x="746974" y="1815921"/>
          <a:ext cx="10606824" cy="3486619"/>
        </p:xfrm>
        <a:graphic>
          <a:graphicData uri="http://schemas.openxmlformats.org/drawingml/2006/table">
            <a:tbl>
              <a:tblPr firstRow="1" firstCol="1" bandRow="1" bandCol="1">
                <a:tableStyleId>{5C22544A-7EE6-4342-B048-85BDC9FD1C3A}</a:tableStyleId>
              </a:tblPr>
              <a:tblGrid>
                <a:gridCol w="5898524">
                  <a:extLst>
                    <a:ext uri="{9D8B030D-6E8A-4147-A177-3AD203B41FA5}">
                      <a16:colId xmlns:a16="http://schemas.microsoft.com/office/drawing/2014/main" val="20000"/>
                    </a:ext>
                  </a:extLst>
                </a:gridCol>
                <a:gridCol w="2472743">
                  <a:extLst>
                    <a:ext uri="{9D8B030D-6E8A-4147-A177-3AD203B41FA5}">
                      <a16:colId xmlns:a16="http://schemas.microsoft.com/office/drawing/2014/main" val="20001"/>
                    </a:ext>
                  </a:extLst>
                </a:gridCol>
                <a:gridCol w="2235557">
                  <a:extLst>
                    <a:ext uri="{9D8B030D-6E8A-4147-A177-3AD203B41FA5}">
                      <a16:colId xmlns:a16="http://schemas.microsoft.com/office/drawing/2014/main" val="20002"/>
                    </a:ext>
                  </a:extLst>
                </a:gridCol>
              </a:tblGrid>
              <a:tr h="773694">
                <a:tc>
                  <a:txBody>
                    <a:bodyPr/>
                    <a:lstStyle/>
                    <a:p>
                      <a:pPr>
                        <a:spcAft>
                          <a:spcPts val="0"/>
                        </a:spcAft>
                      </a:pPr>
                      <a:r>
                        <a:rPr lang="en-GB" sz="2400" dirty="0">
                          <a:effectLst/>
                        </a:rPr>
                        <a:t>Hattie and Marzano’s Effect sizes </a:t>
                      </a:r>
                    </a:p>
                    <a:p>
                      <a:pPr>
                        <a:spcAft>
                          <a:spcPts val="0"/>
                        </a:spcAft>
                      </a:pPr>
                      <a:r>
                        <a:rPr lang="en-GB" sz="2400" dirty="0">
                          <a:effectLst/>
                        </a:rPr>
                        <a:t>Hattie和Marzano的效应</a:t>
                      </a:r>
                      <a:r>
                        <a:rPr lang="zh-CN" altLang="en-GB" sz="2400" dirty="0">
                          <a:effectLst/>
                        </a:rPr>
                        <a:t>量</a:t>
                      </a:r>
                    </a:p>
                  </a:txBody>
                  <a:tcPr marL="68580" marR="68580" marT="0" marB="0"/>
                </a:tc>
                <a:tc>
                  <a:txBody>
                    <a:bodyPr/>
                    <a:lstStyle/>
                    <a:p>
                      <a:pPr algn="ctr">
                        <a:spcAft>
                          <a:spcPts val="0"/>
                        </a:spcAft>
                      </a:pPr>
                      <a:r>
                        <a:rPr lang="en-GB" sz="2400" dirty="0">
                          <a:effectLst/>
                        </a:rPr>
                        <a:t>Effect size</a:t>
                      </a:r>
                    </a:p>
                    <a:p>
                      <a:pPr algn="ctr">
                        <a:spcAft>
                          <a:spcPts val="0"/>
                        </a:spcAft>
                      </a:pPr>
                      <a:r>
                        <a:rPr lang="en-GB" sz="2400" dirty="0">
                          <a:effectLst/>
                          <a:sym typeface="+mn-ea"/>
                        </a:rPr>
                        <a:t>效应</a:t>
                      </a:r>
                      <a:r>
                        <a:rPr lang="zh-CN" altLang="en-GB" sz="2400" dirty="0">
                          <a:effectLst/>
                          <a:sym typeface="+mn-ea"/>
                        </a:rPr>
                        <a:t>量</a:t>
                      </a:r>
                      <a:endParaRPr lang="en-GB"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2000">
                          <a:effectLst/>
                        </a:rPr>
                        <a:t>Number of studies</a:t>
                      </a:r>
                    </a:p>
                    <a:p>
                      <a:pPr algn="ctr">
                        <a:spcAft>
                          <a:spcPts val="0"/>
                        </a:spcAft>
                      </a:pPr>
                      <a:r>
                        <a:rPr lang="zh-CN" altLang="en-GB" sz="2000">
                          <a:effectLst/>
                          <a:latin typeface="Times New Roman" panose="02020603050405020304" pitchFamily="18" charset="0"/>
                          <a:ea typeface="宋体" panose="02010600030101010101" pitchFamily="2" charset="-122"/>
                        </a:rPr>
                        <a:t>研究数量</a:t>
                      </a:r>
                    </a:p>
                  </a:txBody>
                  <a:tcPr marL="68580" marR="68580" marT="0" marB="0"/>
                </a:tc>
                <a:extLst>
                  <a:ext uri="{0D108BD9-81ED-4DB2-BD59-A6C34878D82A}">
                    <a16:rowId xmlns:a16="http://schemas.microsoft.com/office/drawing/2014/main" val="10000"/>
                  </a:ext>
                </a:extLst>
              </a:tr>
              <a:tr h="2712925">
                <a:tc>
                  <a:txBody>
                    <a:bodyPr/>
                    <a:lstStyle/>
                    <a:p>
                      <a:pPr>
                        <a:spcAft>
                          <a:spcPts val="0"/>
                        </a:spcAft>
                      </a:pPr>
                      <a:r>
                        <a:rPr lang="en-GB" sz="2000" dirty="0">
                          <a:effectLst/>
                        </a:rPr>
                        <a:t>Classroom behaviour </a:t>
                      </a:r>
                      <a:r>
                        <a:rPr lang="zh-CN" altLang="en-GB" sz="2000" dirty="0">
                          <a:effectLst/>
                        </a:rPr>
                        <a:t>课堂行为</a:t>
                      </a:r>
                      <a:endParaRPr lang="en-GB" sz="2000" dirty="0">
                        <a:effectLst/>
                      </a:endParaRPr>
                    </a:p>
                    <a:p>
                      <a:pPr>
                        <a:spcAft>
                          <a:spcPts val="0"/>
                        </a:spcAft>
                      </a:pPr>
                      <a:r>
                        <a:rPr lang="en-GB" sz="2000" dirty="0">
                          <a:effectLst/>
                        </a:rPr>
                        <a:t>The influence of appropriate student behaviour on achievement 适当的学生行为对成绩的影响</a:t>
                      </a:r>
                    </a:p>
                    <a:p>
                      <a:pPr>
                        <a:spcAft>
                          <a:spcPts val="0"/>
                        </a:spcAft>
                      </a:pPr>
                      <a:r>
                        <a:rPr lang="en-GB" sz="2000" dirty="0">
                          <a:effectLst/>
                        </a:rPr>
                        <a:t> </a:t>
                      </a:r>
                    </a:p>
                    <a:p>
                      <a:pPr>
                        <a:spcAft>
                          <a:spcPts val="0"/>
                        </a:spcAft>
                      </a:pPr>
                      <a:r>
                        <a:rPr lang="en-GB" sz="2000" dirty="0">
                          <a:effectLst/>
                        </a:rPr>
                        <a:t>Marzano: Effect of experimenting with improved classroom management techniques on student achievement 马扎诺:改进课堂管理技术的实验对学生成绩的影响</a:t>
                      </a:r>
                    </a:p>
                  </a:txBody>
                  <a:tcPr marL="68580" marR="68580" marT="0" marB="0"/>
                </a:tc>
                <a:tc>
                  <a:txBody>
                    <a:bodyPr/>
                    <a:lstStyle/>
                    <a:p>
                      <a:pPr algn="ctr">
                        <a:spcAft>
                          <a:spcPts val="0"/>
                        </a:spcAft>
                      </a:pPr>
                      <a:r>
                        <a:rPr lang="en-GB" sz="2400" dirty="0">
                          <a:effectLst/>
                        </a:rPr>
                        <a:t>0.71</a:t>
                      </a:r>
                    </a:p>
                    <a:p>
                      <a:pPr algn="ctr">
                        <a:spcAft>
                          <a:spcPts val="0"/>
                        </a:spcAft>
                      </a:pPr>
                      <a:r>
                        <a:rPr lang="en-GB" sz="2400" dirty="0">
                          <a:effectLst/>
                        </a:rPr>
                        <a:t> </a:t>
                      </a:r>
                    </a:p>
                    <a:p>
                      <a:pPr algn="ctr">
                        <a:spcAft>
                          <a:spcPts val="0"/>
                        </a:spcAft>
                      </a:pPr>
                      <a:r>
                        <a:rPr lang="en-GB" sz="2400" dirty="0">
                          <a:effectLst/>
                        </a:rPr>
                        <a:t> </a:t>
                      </a:r>
                    </a:p>
                    <a:p>
                      <a:pPr algn="ctr">
                        <a:spcAft>
                          <a:spcPts val="0"/>
                        </a:spcAft>
                      </a:pPr>
                      <a:r>
                        <a:rPr lang="en-GB" sz="2400" dirty="0">
                          <a:effectLst/>
                        </a:rPr>
                        <a:t> </a:t>
                      </a:r>
                    </a:p>
                    <a:p>
                      <a:pPr algn="ctr">
                        <a:spcAft>
                          <a:spcPts val="0"/>
                        </a:spcAft>
                      </a:pPr>
                      <a:r>
                        <a:rPr lang="en-GB" sz="2400" dirty="0">
                          <a:effectLst/>
                        </a:rPr>
                        <a:t> </a:t>
                      </a:r>
                    </a:p>
                    <a:p>
                      <a:pPr algn="ctr">
                        <a:spcAft>
                          <a:spcPts val="0"/>
                        </a:spcAft>
                      </a:pPr>
                      <a:r>
                        <a:rPr lang="en-GB" sz="2400" dirty="0">
                          <a:effectLst/>
                        </a:rPr>
                        <a:t>0.52</a:t>
                      </a:r>
                      <a:endParaRPr lang="en-GB"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2400" dirty="0">
                          <a:effectLst/>
                        </a:rPr>
                        <a:t>361</a:t>
                      </a:r>
                    </a:p>
                    <a:p>
                      <a:pPr algn="ctr">
                        <a:spcAft>
                          <a:spcPts val="0"/>
                        </a:spcAft>
                      </a:pPr>
                      <a:r>
                        <a:rPr lang="en-GB" sz="2400" dirty="0">
                          <a:effectLst/>
                        </a:rPr>
                        <a:t> </a:t>
                      </a:r>
                    </a:p>
                    <a:p>
                      <a:pPr algn="ctr">
                        <a:spcAft>
                          <a:spcPts val="0"/>
                        </a:spcAft>
                      </a:pPr>
                      <a:r>
                        <a:rPr lang="en-GB" sz="2400" dirty="0">
                          <a:effectLst/>
                        </a:rPr>
                        <a:t> </a:t>
                      </a:r>
                    </a:p>
                    <a:p>
                      <a:pPr algn="ctr">
                        <a:spcAft>
                          <a:spcPts val="0"/>
                        </a:spcAft>
                      </a:pPr>
                      <a:r>
                        <a:rPr lang="en-GB" sz="2400" dirty="0">
                          <a:effectLst/>
                        </a:rPr>
                        <a:t> </a:t>
                      </a:r>
                    </a:p>
                    <a:p>
                      <a:pPr algn="ctr">
                        <a:spcAft>
                          <a:spcPts val="0"/>
                        </a:spcAft>
                      </a:pPr>
                      <a:r>
                        <a:rPr lang="en-GB" sz="2400" dirty="0">
                          <a:effectLst/>
                        </a:rPr>
                        <a:t> </a:t>
                      </a:r>
                    </a:p>
                    <a:p>
                      <a:pPr algn="ctr">
                        <a:spcAft>
                          <a:spcPts val="0"/>
                        </a:spcAft>
                      </a:pPr>
                      <a:r>
                        <a:rPr lang="en-GB" sz="2400" dirty="0">
                          <a:effectLst/>
                        </a:rPr>
                        <a:t>134</a:t>
                      </a:r>
                      <a:endParaRPr lang="en-GB"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5" name="TextBox 4"/>
          <p:cNvSpPr txBox="1"/>
          <p:nvPr/>
        </p:nvSpPr>
        <p:spPr>
          <a:xfrm>
            <a:off x="2780548" y="5427773"/>
            <a:ext cx="6539675" cy="954107"/>
          </a:xfrm>
          <a:prstGeom prst="rect">
            <a:avLst/>
          </a:prstGeom>
          <a:noFill/>
        </p:spPr>
        <p:txBody>
          <a:bodyPr wrap="none" rtlCol="0">
            <a:spAutoFit/>
          </a:bodyPr>
          <a:lstStyle/>
          <a:p>
            <a:pPr algn="ctr"/>
            <a:r>
              <a:rPr lang="en-GB" sz="2800" dirty="0"/>
              <a:t>An effect size of 0.5 gives a one-grade leap. </a:t>
            </a:r>
          </a:p>
          <a:p>
            <a:pPr algn="ctr"/>
            <a:r>
              <a:rPr lang="en-GB" sz="2800" dirty="0"/>
              <a:t>An effect size of 1.0 gives a two-grade leap</a:t>
            </a:r>
            <a:r>
              <a:rPr lang="en-GB"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Its okay to make mistakes </a:t>
            </a:r>
            <a:r>
              <a:rPr lang="en-GB" dirty="0">
                <a:solidFill>
                  <a:srgbClr val="FFFF00"/>
                </a:solidFill>
                <a:sym typeface="Wingdings" panose="05000000000000000000" pitchFamily="2" charset="2"/>
              </a:rPr>
              <a:t>, but not the same one </a:t>
            </a:r>
            <a:r>
              <a:rPr lang="zh-CN" altLang="en-GB" sz="3600" dirty="0">
                <a:solidFill>
                  <a:srgbClr val="FFFF00"/>
                </a:solidFill>
                <a:sym typeface="Wingdings" panose="05000000000000000000" pitchFamily="2" charset="2"/>
              </a:rPr>
              <a:t>可以犯错误，但别犯同样的错误</a:t>
            </a:r>
          </a:p>
        </p:txBody>
      </p:sp>
      <p:sp>
        <p:nvSpPr>
          <p:cNvPr id="3" name="Content Placeholder 2"/>
          <p:cNvSpPr>
            <a:spLocks noGrp="1"/>
          </p:cNvSpPr>
          <p:nvPr>
            <p:ph idx="1"/>
          </p:nvPr>
        </p:nvSpPr>
        <p:spPr/>
        <p:txBody>
          <a:bodyPr>
            <a:normAutofit/>
          </a:bodyPr>
          <a:lstStyle/>
          <a:p>
            <a:r>
              <a:rPr lang="en-GB" sz="3600" dirty="0">
                <a:solidFill>
                  <a:schemeClr val="bg1"/>
                </a:solidFill>
              </a:rPr>
              <a:t>Even as teachers we need to </a:t>
            </a:r>
            <a:r>
              <a:rPr lang="en-GB" sz="3600" dirty="0">
                <a:solidFill>
                  <a:srgbClr val="FF0000"/>
                </a:solidFill>
                <a:highlight>
                  <a:srgbClr val="FFFF00"/>
                </a:highlight>
              </a:rPr>
              <a:t>reflect</a:t>
            </a:r>
            <a:r>
              <a:rPr lang="en-GB" sz="3600" dirty="0">
                <a:solidFill>
                  <a:schemeClr val="bg1"/>
                </a:solidFill>
              </a:rPr>
              <a:t> and think adjust our teaching.</a:t>
            </a:r>
            <a:r>
              <a:rPr lang="en-GB" sz="2800" dirty="0">
                <a:solidFill>
                  <a:schemeClr val="bg1"/>
                </a:solidFill>
              </a:rPr>
              <a:t>即使作为教师，我们也需要</a:t>
            </a:r>
            <a:r>
              <a:rPr lang="en-GB" sz="2800" dirty="0">
                <a:solidFill>
                  <a:srgbClr val="FF0000"/>
                </a:solidFill>
                <a:highlight>
                  <a:srgbClr val="FFFF00"/>
                </a:highlight>
              </a:rPr>
              <a:t>反思</a:t>
            </a:r>
            <a:r>
              <a:rPr lang="en-GB" sz="2800" dirty="0">
                <a:solidFill>
                  <a:schemeClr val="bg1"/>
                </a:solidFill>
              </a:rPr>
              <a:t>和思考调整我们的教学。</a:t>
            </a:r>
          </a:p>
        </p:txBody>
      </p:sp>
      <p:pic>
        <p:nvPicPr>
          <p:cNvPr id="4" name="Picture 3"/>
          <p:cNvPicPr>
            <a:picLocks noChangeAspect="1"/>
          </p:cNvPicPr>
          <p:nvPr/>
        </p:nvPicPr>
        <p:blipFill>
          <a:blip r:embed="rId2"/>
          <a:stretch>
            <a:fillRect/>
          </a:stretch>
        </p:blipFill>
        <p:spPr>
          <a:xfrm>
            <a:off x="2785988" y="3199391"/>
            <a:ext cx="4486275" cy="2962275"/>
          </a:xfrm>
          <a:prstGeom prst="rect">
            <a:avLst/>
          </a:prstGeom>
        </p:spPr>
      </p:pic>
      <p:pic>
        <p:nvPicPr>
          <p:cNvPr id="5" name="Picture 4"/>
          <p:cNvPicPr>
            <a:picLocks noChangeAspect="1"/>
          </p:cNvPicPr>
          <p:nvPr/>
        </p:nvPicPr>
        <p:blipFill>
          <a:blip r:embed="rId3"/>
          <a:stretch>
            <a:fillRect/>
          </a:stretch>
        </p:blipFill>
        <p:spPr>
          <a:xfrm>
            <a:off x="8798529" y="3215680"/>
            <a:ext cx="2764178" cy="276417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29046"/>
          </a:xfrm>
        </p:spPr>
        <p:txBody>
          <a:bodyPr/>
          <a:lstStyle/>
          <a:p>
            <a:pPr algn="ctr"/>
            <a:r>
              <a:rPr lang="en-GB" b="1" dirty="0">
                <a:solidFill>
                  <a:srgbClr val="FFFF00"/>
                </a:solidFill>
              </a:rPr>
              <a:t>Keep Calm &amp; Carry on! </a:t>
            </a:r>
            <a:r>
              <a:rPr lang="zh-CN" altLang="en-GB" sz="2800" b="1" dirty="0">
                <a:solidFill>
                  <a:srgbClr val="FFFF00"/>
                </a:solidFill>
              </a:rPr>
              <a:t>保持冷静并继续</a:t>
            </a:r>
          </a:p>
        </p:txBody>
      </p:sp>
      <p:sp>
        <p:nvSpPr>
          <p:cNvPr id="3" name="Content Placeholder 2"/>
          <p:cNvSpPr>
            <a:spLocks noGrp="1"/>
          </p:cNvSpPr>
          <p:nvPr>
            <p:ph idx="1"/>
          </p:nvPr>
        </p:nvSpPr>
        <p:spPr/>
        <p:txBody>
          <a:bodyPr>
            <a:normAutofit fontScale="90000" lnSpcReduction="10000"/>
          </a:bodyPr>
          <a:lstStyle/>
          <a:p>
            <a:pPr marL="363855" indent="-363855">
              <a:buFont typeface="Wingdings" panose="05000000000000000000" pitchFamily="2" charset="2"/>
              <a:buChar char="§"/>
            </a:pPr>
            <a:r>
              <a:rPr lang="en-GB" dirty="0">
                <a:solidFill>
                  <a:schemeClr val="bg1"/>
                </a:solidFill>
              </a:rPr>
              <a:t>Pay attention to all your small victories and build on them. 注意你所有的小胜利，并以此为基础继续努力。</a:t>
            </a:r>
          </a:p>
          <a:p>
            <a:pPr marL="363855" indent="-363855">
              <a:buFont typeface="Wingdings" panose="05000000000000000000" pitchFamily="2" charset="2"/>
              <a:buChar char="§"/>
            </a:pPr>
            <a:r>
              <a:rPr lang="en-GB" dirty="0">
                <a:solidFill>
                  <a:schemeClr val="bg1"/>
                </a:solidFill>
              </a:rPr>
              <a:t>Notice what doesn’t work, resolve to leave it behind and move on. 注意哪些是不起作用的，下定决心离开它，然后继续前进。</a:t>
            </a:r>
          </a:p>
          <a:p>
            <a:pPr marL="363855" indent="-363855">
              <a:buFont typeface="Wingdings" panose="05000000000000000000" pitchFamily="2" charset="2"/>
              <a:buChar char="§"/>
            </a:pPr>
            <a:r>
              <a:rPr lang="en-GB" dirty="0">
                <a:solidFill>
                  <a:schemeClr val="bg1"/>
                </a:solidFill>
              </a:rPr>
              <a:t>Tomorrow is another day and the good thing about students is they are never the same as the day before because they are learning! 明天又是新的一天，学生的好处是他们永远不会和前一天一样，因为他们在学习</a:t>
            </a:r>
            <a:r>
              <a:rPr lang="zh-CN" altLang="en-GB" dirty="0">
                <a:solidFill>
                  <a:schemeClr val="bg1"/>
                </a:solidFill>
              </a:rPr>
              <a:t>！</a:t>
            </a:r>
            <a:endParaRPr lang="en-GB" dirty="0">
              <a:solidFill>
                <a:schemeClr val="bg1"/>
              </a:solidFill>
            </a:endParaRPr>
          </a:p>
          <a:p>
            <a:pPr marL="363855" indent="-363855">
              <a:buFont typeface="Wingdings" panose="05000000000000000000" pitchFamily="2" charset="2"/>
              <a:buChar char="§"/>
            </a:pPr>
            <a:r>
              <a:rPr lang="en-GB" dirty="0">
                <a:solidFill>
                  <a:schemeClr val="bg1"/>
                </a:solidFill>
              </a:rPr>
              <a:t>Don’t hold their behaviour today against them tomorrow. 不要因为他们今天的行为，明天就拿他们过不去。</a:t>
            </a:r>
          </a:p>
          <a:p>
            <a:pPr marL="363855" indent="-363855">
              <a:buFont typeface="Wingdings" panose="05000000000000000000" pitchFamily="2" charset="2"/>
              <a:buChar char="§"/>
            </a:pPr>
            <a:r>
              <a:rPr lang="en-GB" dirty="0">
                <a:solidFill>
                  <a:schemeClr val="bg1"/>
                </a:solidFill>
              </a:rPr>
              <a:t>Those things your students’ value – your time, attention, fairness, compassion and humour are yours to give and are renewable resources after a good nights sleep! </a:t>
            </a:r>
          </a:p>
          <a:p>
            <a:pPr marL="0" indent="0">
              <a:buFont typeface="Wingdings" panose="05000000000000000000" pitchFamily="2" charset="2"/>
              <a:buNone/>
            </a:pPr>
            <a:r>
              <a:rPr lang="en-GB" dirty="0">
                <a:solidFill>
                  <a:schemeClr val="bg1"/>
                </a:solidFill>
              </a:rPr>
              <a:t>       这些都是你的学生所看重的</a:t>
            </a:r>
            <a:r>
              <a:rPr lang="en-US" altLang="en-GB" dirty="0">
                <a:solidFill>
                  <a:schemeClr val="bg1"/>
                </a:solidFill>
              </a:rPr>
              <a:t>—你的时间、注意力、公平、同情和幽默都是你可以给予的，而且在晚上睡个好觉后它们是可再生资源</a:t>
            </a:r>
            <a:r>
              <a:rPr lang="zh-CN" altLang="en-US" dirty="0">
                <a:solidFill>
                  <a:schemeClr val="bg1"/>
                </a:solidFill>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31705" y="188640"/>
            <a:ext cx="5857916" cy="523220"/>
          </a:xfrm>
          <a:prstGeom prst="rect">
            <a:avLst/>
          </a:prstGeom>
          <a:noFill/>
        </p:spPr>
        <p:txBody>
          <a:bodyPr wrap="square" rtlCol="0">
            <a:spAutoFit/>
          </a:bodyPr>
          <a:lstStyle/>
          <a:p>
            <a:pPr algn="ctr"/>
            <a:r>
              <a:rPr lang="en-GB" sz="2800" b="1" dirty="0"/>
              <a:t>Useful resources</a:t>
            </a:r>
          </a:p>
        </p:txBody>
      </p:sp>
      <p:sp>
        <p:nvSpPr>
          <p:cNvPr id="3" name="Rectangle 2"/>
          <p:cNvSpPr/>
          <p:nvPr/>
        </p:nvSpPr>
        <p:spPr>
          <a:xfrm>
            <a:off x="3810000" y="3105837"/>
            <a:ext cx="4572000" cy="646331"/>
          </a:xfrm>
          <a:prstGeom prst="rect">
            <a:avLst/>
          </a:prstGeom>
        </p:spPr>
        <p:txBody>
          <a:bodyPr>
            <a:spAutoFit/>
          </a:bodyPr>
          <a:lstStyle/>
          <a:p>
            <a:endParaRPr lang="en-GB" dirty="0">
              <a:hlinkClick r:id="rId3"/>
            </a:endParaRPr>
          </a:p>
          <a:p>
            <a:endParaRPr lang="en-GB" dirty="0">
              <a:hlinkClick r:id="rId3"/>
            </a:endParaRPr>
          </a:p>
        </p:txBody>
      </p:sp>
      <p:graphicFrame>
        <p:nvGraphicFramePr>
          <p:cNvPr id="4" name="Table 3"/>
          <p:cNvGraphicFramePr>
            <a:graphicFrameLocks noGrp="1"/>
          </p:cNvGraphicFramePr>
          <p:nvPr/>
        </p:nvGraphicFramePr>
        <p:xfrm>
          <a:off x="838200" y="764706"/>
          <a:ext cx="10454639" cy="4584534"/>
        </p:xfrm>
        <a:graphic>
          <a:graphicData uri="http://schemas.openxmlformats.org/drawingml/2006/table">
            <a:tbl>
              <a:tblPr firstRow="1" bandRow="1">
                <a:tableStyleId>{5C22544A-7EE6-4342-B048-85BDC9FD1C3A}</a:tableStyleId>
              </a:tblPr>
              <a:tblGrid>
                <a:gridCol w="6984732">
                  <a:extLst>
                    <a:ext uri="{9D8B030D-6E8A-4147-A177-3AD203B41FA5}">
                      <a16:colId xmlns:a16="http://schemas.microsoft.com/office/drawing/2014/main" val="20000"/>
                    </a:ext>
                  </a:extLst>
                </a:gridCol>
                <a:gridCol w="3469907">
                  <a:extLst>
                    <a:ext uri="{9D8B030D-6E8A-4147-A177-3AD203B41FA5}">
                      <a16:colId xmlns:a16="http://schemas.microsoft.com/office/drawing/2014/main" val="20001"/>
                    </a:ext>
                  </a:extLst>
                </a:gridCol>
              </a:tblGrid>
              <a:tr h="2292267">
                <a:tc>
                  <a:txBody>
                    <a:bodyPr/>
                    <a:lstStyle/>
                    <a:p>
                      <a:r>
                        <a:rPr lang="en-GB" sz="2400" baseline="0" dirty="0"/>
                        <a:t>Petty, G. (2004) </a:t>
                      </a:r>
                      <a:r>
                        <a:rPr lang="en-GB" sz="2400" i="1" baseline="0" dirty="0"/>
                        <a:t>Teaching Today 3rd edition</a:t>
                      </a:r>
                      <a:r>
                        <a:rPr lang="en-GB" sz="2400" baseline="0" dirty="0"/>
                        <a:t>.  佩蒂，G.(2004)《今日教学》第三版。</a:t>
                      </a:r>
                    </a:p>
                    <a:p>
                      <a:r>
                        <a:rPr lang="en-GB" sz="2400" baseline="0" dirty="0"/>
                        <a:t>Cheltenham: Nelson </a:t>
                      </a:r>
                      <a:r>
                        <a:rPr lang="en-GB" sz="2400" baseline="0" dirty="0" err="1"/>
                        <a:t>Thornes</a:t>
                      </a:r>
                      <a:endParaRPr lang="en-GB" sz="2400" dirty="0"/>
                    </a:p>
                  </a:txBody>
                  <a:tcPr/>
                </a:tc>
                <a:tc>
                  <a:txBody>
                    <a:bodyPr/>
                    <a:lstStyle/>
                    <a:p>
                      <a:r>
                        <a:rPr lang="en-GB" sz="1800" dirty="0"/>
                        <a:t>Chapter 8 p96-107 </a:t>
                      </a:r>
                    </a:p>
                    <a:p>
                      <a:r>
                        <a:rPr lang="en-GB" sz="1800" dirty="0"/>
                        <a:t>第八章96 - 107</a:t>
                      </a:r>
                      <a:r>
                        <a:rPr lang="zh-CN" altLang="en-GB" sz="1800" dirty="0"/>
                        <a:t>页</a:t>
                      </a:r>
                    </a:p>
                  </a:txBody>
                  <a:tcPr/>
                </a:tc>
                <a:extLst>
                  <a:ext uri="{0D108BD9-81ED-4DB2-BD59-A6C34878D82A}">
                    <a16:rowId xmlns:a16="http://schemas.microsoft.com/office/drawing/2014/main" val="10000"/>
                  </a:ext>
                </a:extLst>
              </a:tr>
              <a:tr h="2292267">
                <a:tc>
                  <a:txBody>
                    <a:bodyPr/>
                    <a:lstStyle/>
                    <a:p>
                      <a:r>
                        <a:rPr lang="en-GB" sz="2400" dirty="0"/>
                        <a:t>Geoff Petty </a:t>
                      </a:r>
                      <a:r>
                        <a:rPr lang="en-GB" sz="2400" dirty="0">
                          <a:solidFill>
                            <a:srgbClr val="0070C0"/>
                          </a:solidFill>
                        </a:rPr>
                        <a:t>[online]</a:t>
                      </a:r>
                      <a:r>
                        <a:rPr lang="en-GB" sz="2400" baseline="0" dirty="0">
                          <a:solidFill>
                            <a:srgbClr val="0070C0"/>
                          </a:solidFill>
                        </a:rPr>
                        <a:t> </a:t>
                      </a:r>
                      <a:r>
                        <a:rPr lang="en-GB" sz="2400" baseline="0" dirty="0"/>
                        <a:t>chapter 26 on classroom management and discipline</a:t>
                      </a:r>
                    </a:p>
                    <a:p>
                      <a:r>
                        <a:rPr lang="en-GB" sz="2400" dirty="0"/>
                        <a:t>Geoff Petty [</a:t>
                      </a:r>
                      <a:r>
                        <a:rPr lang="zh-CN" altLang="en-GB" sz="2400" dirty="0"/>
                        <a:t>在线</a:t>
                      </a:r>
                      <a:r>
                        <a:rPr lang="en-GB" sz="2400" dirty="0"/>
                        <a:t>]第26章关于课堂管理和纪律</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GB" sz="1800" u="sng" kern="1200" dirty="0">
                          <a:solidFill>
                            <a:schemeClr val="dk1"/>
                          </a:solidFill>
                          <a:latin typeface="+mn-lt"/>
                          <a:ea typeface="+mn-ea"/>
                          <a:cs typeface="+mn-cs"/>
                          <a:hlinkClick r:id="rId4"/>
                        </a:rPr>
                        <a:t>http://geoffpetty.com/geoffs-books/downloads-for-ebt/</a:t>
                      </a:r>
                      <a:r>
                        <a:rPr lang="en-GB" sz="1800" u="none" kern="1200" baseline="0" dirty="0">
                          <a:solidFill>
                            <a:schemeClr val="dk1"/>
                          </a:solidFill>
                          <a:latin typeface="+mn-lt"/>
                          <a:ea typeface="+mn-ea"/>
                          <a:cs typeface="+mn-cs"/>
                        </a:rPr>
                        <a:t> </a:t>
                      </a:r>
                      <a:endParaRPr lang="en-GB" sz="1800" u="sng"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5597" y="165862"/>
            <a:ext cx="10028338" cy="2184664"/>
          </a:xfrm>
        </p:spPr>
        <p:txBody>
          <a:bodyPr>
            <a:normAutofit/>
          </a:bodyPr>
          <a:lstStyle/>
          <a:p>
            <a:r>
              <a:rPr lang="en-GB" b="1" dirty="0">
                <a:solidFill>
                  <a:srgbClr val="FFFF00"/>
                </a:solidFill>
              </a:rPr>
              <a:t>Classroom Management</a:t>
            </a:r>
            <a:br>
              <a:rPr lang="en-GB" b="1" dirty="0">
                <a:solidFill>
                  <a:srgbClr val="FFFF00"/>
                </a:solidFill>
              </a:rPr>
            </a:br>
            <a:r>
              <a:rPr lang="zh-CN" altLang="en-GB" sz="4800" b="1" dirty="0">
                <a:solidFill>
                  <a:srgbClr val="FFFF00"/>
                </a:solidFill>
              </a:rPr>
              <a:t>课堂管理</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7960" y="2990181"/>
            <a:ext cx="6202680" cy="331693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2D3EDB"/>
                </a:solidFill>
                <a:highlight>
                  <a:srgbClr val="FFFF00"/>
                </a:highlight>
              </a:rPr>
              <a:t>Lesson objectives</a:t>
            </a:r>
            <a:r>
              <a:rPr lang="zh-CN" altLang="en-GB" dirty="0">
                <a:solidFill>
                  <a:srgbClr val="2D3EDB"/>
                </a:solidFill>
                <a:highlight>
                  <a:srgbClr val="FFFF00"/>
                </a:highlight>
              </a:rPr>
              <a:t>课程目标</a:t>
            </a:r>
          </a:p>
        </p:txBody>
      </p:sp>
      <p:sp>
        <p:nvSpPr>
          <p:cNvPr id="3" name="Content Placeholder 2"/>
          <p:cNvSpPr>
            <a:spLocks noGrp="1"/>
          </p:cNvSpPr>
          <p:nvPr>
            <p:ph idx="1"/>
          </p:nvPr>
        </p:nvSpPr>
        <p:spPr/>
        <p:txBody>
          <a:bodyPr/>
          <a:lstStyle/>
          <a:p>
            <a:endParaRPr lang="en-GB" dirty="0"/>
          </a:p>
          <a:p>
            <a:pPr marL="0" indent="0">
              <a:buNone/>
            </a:pPr>
            <a:r>
              <a:rPr lang="en-GB" sz="3600" dirty="0">
                <a:solidFill>
                  <a:schemeClr val="bg1"/>
                </a:solidFill>
              </a:rPr>
              <a:t>Understand classroom management </a:t>
            </a:r>
            <a:r>
              <a:rPr lang="en-GB" sz="2400" dirty="0">
                <a:solidFill>
                  <a:schemeClr val="bg1"/>
                </a:solidFill>
              </a:rPr>
              <a:t>理解课堂管理</a:t>
            </a:r>
            <a:endParaRPr lang="en-GB" sz="3600" dirty="0">
              <a:solidFill>
                <a:schemeClr val="bg1"/>
              </a:solidFill>
            </a:endParaRPr>
          </a:p>
          <a:p>
            <a:pPr marL="0" indent="0">
              <a:buNone/>
            </a:pPr>
            <a:r>
              <a:rPr lang="en-GB" sz="3600" dirty="0">
                <a:solidFill>
                  <a:schemeClr val="bg1"/>
                </a:solidFill>
              </a:rPr>
              <a:t>Know how to manage a classroom </a:t>
            </a:r>
            <a:r>
              <a:rPr lang="en-GB" sz="2400" dirty="0">
                <a:solidFill>
                  <a:schemeClr val="bg1"/>
                </a:solidFill>
              </a:rPr>
              <a:t>知道如何管理</a:t>
            </a:r>
            <a:r>
              <a:rPr lang="zh-CN" altLang="en-GB" sz="2400" dirty="0">
                <a:solidFill>
                  <a:schemeClr val="bg1"/>
                </a:solidFill>
              </a:rPr>
              <a:t>课堂</a:t>
            </a:r>
            <a:endParaRPr lang="en-GB" sz="2400" dirty="0">
              <a:solidFill>
                <a:schemeClr val="bg1"/>
              </a:solidFill>
            </a:endParaRPr>
          </a:p>
          <a:p>
            <a:pPr marL="0" indent="0">
              <a:buNone/>
            </a:pPr>
            <a:r>
              <a:rPr lang="en-GB" sz="3600" dirty="0">
                <a:solidFill>
                  <a:schemeClr val="bg1"/>
                </a:solidFill>
              </a:rPr>
              <a:t>Discuss issues with classroom management</a:t>
            </a:r>
            <a:r>
              <a:rPr lang="en-GB" sz="2400" dirty="0">
                <a:solidFill>
                  <a:schemeClr val="bg1"/>
                </a:solidFill>
                <a:sym typeface="+mn-ea"/>
              </a:rPr>
              <a:t>讨论</a:t>
            </a:r>
            <a:r>
              <a:rPr lang="zh-CN" altLang="en-GB" sz="2400" dirty="0">
                <a:solidFill>
                  <a:schemeClr val="bg1"/>
                </a:solidFill>
              </a:rPr>
              <a:t>课堂</a:t>
            </a:r>
            <a:r>
              <a:rPr lang="en-GB" sz="2400" dirty="0">
                <a:solidFill>
                  <a:schemeClr val="bg1"/>
                </a:solidFill>
              </a:rPr>
              <a:t>管理问题</a:t>
            </a:r>
          </a:p>
          <a:p>
            <a:pPr marL="0" indent="0">
              <a:buNone/>
            </a:pPr>
            <a:r>
              <a:rPr lang="en-GB" sz="3600" dirty="0">
                <a:solidFill>
                  <a:schemeClr val="bg1"/>
                </a:solidFill>
              </a:rPr>
              <a:t>Create a plan for your classroom management</a:t>
            </a:r>
            <a:r>
              <a:rPr lang="zh-CN" altLang="en-GB" sz="2400" dirty="0">
                <a:solidFill>
                  <a:schemeClr val="bg1"/>
                </a:solidFill>
              </a:rPr>
              <a:t>制定一个课堂管理计划</a:t>
            </a:r>
          </a:p>
          <a:p>
            <a:endParaRPr lang="en-GB" sz="3600" dirty="0">
              <a:solidFill>
                <a:schemeClr val="bg1"/>
              </a:solidFill>
            </a:endParaRPr>
          </a:p>
          <a:p>
            <a:endParaRPr lang="en-GB"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Lesson objectives</a:t>
            </a:r>
          </a:p>
        </p:txBody>
      </p:sp>
      <p:sp>
        <p:nvSpPr>
          <p:cNvPr id="3" name="Content Placeholder 2"/>
          <p:cNvSpPr>
            <a:spLocks noGrp="1"/>
          </p:cNvSpPr>
          <p:nvPr>
            <p:ph idx="1"/>
          </p:nvPr>
        </p:nvSpPr>
        <p:spPr/>
        <p:txBody>
          <a:bodyPr>
            <a:normAutofit lnSpcReduction="10000"/>
          </a:bodyPr>
          <a:lstStyle/>
          <a:p>
            <a:r>
              <a:rPr lang="en-GB" dirty="0"/>
              <a:t> </a:t>
            </a:r>
            <a:r>
              <a:rPr lang="en-GB" sz="3600" dirty="0">
                <a:solidFill>
                  <a:schemeClr val="bg1"/>
                </a:solidFill>
              </a:rPr>
              <a:t>List 3 classroom management techniques </a:t>
            </a:r>
            <a:r>
              <a:rPr lang="en-GB" sz="2400" dirty="0">
                <a:solidFill>
                  <a:schemeClr val="bg1"/>
                </a:solidFill>
              </a:rPr>
              <a:t>列出3个</a:t>
            </a:r>
            <a:r>
              <a:rPr lang="zh-CN" altLang="en-GB" sz="2400" dirty="0">
                <a:solidFill>
                  <a:schemeClr val="bg1"/>
                </a:solidFill>
              </a:rPr>
              <a:t>课堂</a:t>
            </a:r>
            <a:r>
              <a:rPr lang="en-GB" sz="2400" dirty="0">
                <a:solidFill>
                  <a:schemeClr val="bg1"/>
                </a:solidFill>
              </a:rPr>
              <a:t>管理技巧</a:t>
            </a:r>
          </a:p>
          <a:p>
            <a:r>
              <a:rPr lang="en-GB" sz="3600" dirty="0">
                <a:solidFill>
                  <a:schemeClr val="bg1"/>
                </a:solidFill>
              </a:rPr>
              <a:t>Describe one technique to manage a classroom </a:t>
            </a:r>
            <a:r>
              <a:rPr lang="en-GB" sz="2400" dirty="0">
                <a:solidFill>
                  <a:schemeClr val="bg1"/>
                </a:solidFill>
              </a:rPr>
              <a:t>描述一种</a:t>
            </a:r>
            <a:r>
              <a:rPr lang="zh-CN" altLang="en-GB" sz="2400" dirty="0">
                <a:solidFill>
                  <a:schemeClr val="bg1"/>
                </a:solidFill>
              </a:rPr>
              <a:t>课堂</a:t>
            </a:r>
            <a:r>
              <a:rPr lang="en-GB" sz="2400" dirty="0">
                <a:solidFill>
                  <a:schemeClr val="bg1"/>
                </a:solidFill>
              </a:rPr>
              <a:t>管理的技巧</a:t>
            </a:r>
          </a:p>
          <a:p>
            <a:r>
              <a:rPr lang="en-GB" sz="3600" dirty="0">
                <a:solidFill>
                  <a:schemeClr val="bg1"/>
                </a:solidFill>
              </a:rPr>
              <a:t>Discuss issues with classroom management </a:t>
            </a:r>
            <a:r>
              <a:rPr lang="en-GB" sz="2400" dirty="0">
                <a:solidFill>
                  <a:schemeClr val="bg1"/>
                </a:solidFill>
              </a:rPr>
              <a:t>与</a:t>
            </a:r>
            <a:r>
              <a:rPr lang="zh-CN" altLang="en-GB" sz="2400" dirty="0">
                <a:solidFill>
                  <a:schemeClr val="bg1"/>
                </a:solidFill>
              </a:rPr>
              <a:t>课堂</a:t>
            </a:r>
            <a:r>
              <a:rPr lang="en-GB" sz="2400" dirty="0">
                <a:solidFill>
                  <a:schemeClr val="bg1"/>
                </a:solidFill>
              </a:rPr>
              <a:t>管理人员讨论问题</a:t>
            </a:r>
          </a:p>
          <a:p>
            <a:r>
              <a:rPr lang="en-GB" sz="3600" dirty="0">
                <a:solidFill>
                  <a:schemeClr val="bg1"/>
                </a:solidFill>
              </a:rPr>
              <a:t>Create a plan for your classroom management </a:t>
            </a:r>
            <a:r>
              <a:rPr lang="zh-CN" altLang="en-GB" sz="2400" dirty="0">
                <a:solidFill>
                  <a:schemeClr val="bg1"/>
                </a:solidFill>
              </a:rPr>
              <a:t>制定一个课堂管理计划</a:t>
            </a:r>
          </a:p>
          <a:p>
            <a:endParaRPr lang="en-GB" sz="2800" dirty="0">
              <a:solidFill>
                <a:schemeClr val="bg1"/>
              </a:solidFill>
            </a:endParaRPr>
          </a:p>
          <a:p>
            <a:endParaRPr lang="en-GB" sz="2800" dirty="0">
              <a:solidFill>
                <a:schemeClr val="bg1"/>
              </a:solidFill>
            </a:endParaRPr>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FF00"/>
                </a:solidFill>
              </a:rPr>
              <a:t>What is Classroom Management? </a:t>
            </a:r>
            <a:r>
              <a:rPr lang="zh-CN" altLang="en-GB" sz="2800" b="1" dirty="0">
                <a:solidFill>
                  <a:srgbClr val="FFFF00"/>
                </a:solidFill>
              </a:rPr>
              <a:t>什么是课堂管理</a:t>
            </a:r>
          </a:p>
        </p:txBody>
      </p:sp>
      <p:sp>
        <p:nvSpPr>
          <p:cNvPr id="3" name="Content Placeholder 2"/>
          <p:cNvSpPr>
            <a:spLocks noGrp="1"/>
          </p:cNvSpPr>
          <p:nvPr>
            <p:ph idx="1"/>
          </p:nvPr>
        </p:nvSpPr>
        <p:spPr/>
        <p:txBody>
          <a:bodyPr>
            <a:noAutofit/>
          </a:bodyPr>
          <a:lstStyle/>
          <a:p>
            <a:pPr marL="0" indent="0">
              <a:buNone/>
            </a:pPr>
            <a:r>
              <a:rPr lang="en-GB" sz="2800" dirty="0">
                <a:solidFill>
                  <a:schemeClr val="bg1"/>
                </a:solidFill>
              </a:rPr>
              <a:t>Classroom management is about:</a:t>
            </a:r>
            <a:r>
              <a:rPr lang="en-GB" dirty="0">
                <a:solidFill>
                  <a:schemeClr val="bg1"/>
                </a:solidFill>
              </a:rPr>
              <a:t>课堂管理是关于</a:t>
            </a:r>
            <a:r>
              <a:rPr lang="zh-CN" altLang="en-GB" dirty="0">
                <a:solidFill>
                  <a:schemeClr val="bg1"/>
                </a:solidFill>
              </a:rPr>
              <a:t>：</a:t>
            </a:r>
            <a:endParaRPr lang="en-GB" dirty="0">
              <a:solidFill>
                <a:schemeClr val="bg1"/>
              </a:solidFill>
            </a:endParaRPr>
          </a:p>
          <a:p>
            <a:pPr marL="514350" indent="-514350">
              <a:buFont typeface="+mj-lt"/>
              <a:buAutoNum type="arabicPeriod"/>
            </a:pPr>
            <a:r>
              <a:rPr lang="en-GB" dirty="0">
                <a:solidFill>
                  <a:schemeClr val="bg1"/>
                </a:solidFill>
              </a:rPr>
              <a:t>Learning the techniques required to control behaviour 学习控制行为所需的技术</a:t>
            </a:r>
          </a:p>
          <a:p>
            <a:pPr marL="514350" indent="-514350">
              <a:buFont typeface="+mj-lt"/>
              <a:buAutoNum type="arabicPeriod"/>
            </a:pPr>
            <a:r>
              <a:rPr lang="en-GB" dirty="0">
                <a:solidFill>
                  <a:schemeClr val="bg1"/>
                </a:solidFill>
              </a:rPr>
              <a:t>Understanding the factors that make up a positive academic climate理解构成积极学术氛围的因素</a:t>
            </a:r>
          </a:p>
          <a:p>
            <a:pPr marL="514350" indent="-514350">
              <a:buFont typeface="+mj-lt"/>
              <a:buAutoNum type="arabicPeriod"/>
            </a:pPr>
            <a:r>
              <a:rPr lang="en-GB" dirty="0">
                <a:solidFill>
                  <a:schemeClr val="bg1"/>
                </a:solidFill>
              </a:rPr>
              <a:t>Developing effective teaching practices to keep learners interested and engaged.开发有效的教学实践以保持学习者的兴趣和参与。</a:t>
            </a:r>
          </a:p>
          <a:p>
            <a:pPr marL="514350" indent="-514350">
              <a:buFont typeface="+mj-lt"/>
              <a:buAutoNum type="arabicPeriod"/>
            </a:pPr>
            <a:r>
              <a:rPr lang="en-GB" dirty="0">
                <a:solidFill>
                  <a:schemeClr val="bg1"/>
                </a:solidFill>
              </a:rPr>
              <a:t>Adopting a reflective and empathetic attitude towards learners and the learning process对学习者和学习过程采取反思性和</a:t>
            </a:r>
            <a:r>
              <a:rPr lang="zh-CN" altLang="en-GB" dirty="0">
                <a:solidFill>
                  <a:schemeClr val="bg1"/>
                </a:solidFill>
              </a:rPr>
              <a:t>同感</a:t>
            </a:r>
            <a:r>
              <a:rPr lang="en-GB" dirty="0">
                <a:solidFill>
                  <a:schemeClr val="bg1"/>
                </a:solidFill>
              </a:rPr>
              <a:t>的态度</a:t>
            </a:r>
          </a:p>
          <a:p>
            <a:pPr marL="0" indent="0">
              <a:buNone/>
            </a:pPr>
            <a:r>
              <a:rPr lang="en-GB" dirty="0">
                <a:solidFill>
                  <a:schemeClr val="bg1"/>
                </a:solidFill>
              </a:rPr>
              <a:t>Tully (2011)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bg1"/>
                </a:solidFill>
              </a:rPr>
              <a:t>Dealing with the 3 Ds </a:t>
            </a:r>
            <a:r>
              <a:rPr lang="zh-CN" altLang="en-GB" sz="2800" b="1" dirty="0">
                <a:solidFill>
                  <a:schemeClr val="bg1"/>
                </a:solidFill>
              </a:rPr>
              <a:t>处理</a:t>
            </a:r>
            <a:r>
              <a:rPr lang="en-US" altLang="zh-CN" sz="2800" b="1" dirty="0">
                <a:solidFill>
                  <a:schemeClr val="bg1"/>
                </a:solidFill>
              </a:rPr>
              <a:t>3</a:t>
            </a:r>
            <a:r>
              <a:rPr lang="zh-CN" altLang="en-US" sz="2800" b="1" dirty="0">
                <a:solidFill>
                  <a:schemeClr val="bg1"/>
                </a:solidFill>
              </a:rPr>
              <a:t>个维度</a:t>
            </a:r>
          </a:p>
        </p:txBody>
      </p:sp>
      <p:sp>
        <p:nvSpPr>
          <p:cNvPr id="3" name="Content Placeholder 2"/>
          <p:cNvSpPr>
            <a:spLocks noGrp="1"/>
          </p:cNvSpPr>
          <p:nvPr>
            <p:ph idx="1"/>
          </p:nvPr>
        </p:nvSpPr>
        <p:spPr>
          <a:xfrm>
            <a:off x="838200" y="1825625"/>
            <a:ext cx="10515600" cy="3119263"/>
          </a:xfrm>
          <a:solidFill>
            <a:schemeClr val="bg1"/>
          </a:solidFill>
        </p:spPr>
        <p:txBody>
          <a:bodyPr>
            <a:normAutofit/>
          </a:bodyPr>
          <a:lstStyle/>
          <a:p>
            <a:pPr algn="ctr">
              <a:buFont typeface="Wingdings" panose="05000000000000000000" pitchFamily="2" charset="2"/>
              <a:buChar char="§"/>
            </a:pPr>
            <a:r>
              <a:rPr lang="en-GB" sz="4000" dirty="0"/>
              <a:t>Disaffection </a:t>
            </a:r>
            <a:r>
              <a:rPr lang="zh-CN" altLang="en-GB" sz="2800" dirty="0"/>
              <a:t>不满</a:t>
            </a:r>
            <a:endParaRPr lang="en-GB" sz="4000" dirty="0"/>
          </a:p>
          <a:p>
            <a:pPr algn="ctr">
              <a:buFont typeface="Wingdings" panose="05000000000000000000" pitchFamily="2" charset="2"/>
              <a:buChar char="§"/>
            </a:pPr>
            <a:r>
              <a:rPr lang="en-GB" sz="4000" dirty="0"/>
              <a:t>Disengagement </a:t>
            </a:r>
            <a:r>
              <a:rPr lang="zh-CN" altLang="en-GB" sz="2800" dirty="0"/>
              <a:t>脱离</a:t>
            </a:r>
            <a:endParaRPr lang="en-GB" sz="4000" dirty="0"/>
          </a:p>
          <a:p>
            <a:pPr algn="ctr">
              <a:buFont typeface="Wingdings" panose="05000000000000000000" pitchFamily="2" charset="2"/>
              <a:buChar char="§"/>
            </a:pPr>
            <a:r>
              <a:rPr lang="en-GB" sz="4000" dirty="0"/>
              <a:t>Disruption </a:t>
            </a:r>
            <a:r>
              <a:rPr lang="zh-CN" altLang="en-GB" sz="2800" dirty="0"/>
              <a:t>扰乱</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1118" y="1825625"/>
            <a:ext cx="1177447" cy="10681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0301" y="1263053"/>
            <a:ext cx="1864682" cy="18237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711" y="4944888"/>
            <a:ext cx="1327760" cy="11523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solidFill>
                  <a:srgbClr val="FFFF00"/>
                </a:solidFill>
              </a:rPr>
              <a:t>Activity 1 </a:t>
            </a:r>
            <a:r>
              <a:rPr lang="zh-CN" altLang="en-GB" sz="2800" b="1" dirty="0">
                <a:solidFill>
                  <a:srgbClr val="FFFF00"/>
                </a:solidFill>
              </a:rPr>
              <a:t>活动</a:t>
            </a:r>
            <a:r>
              <a:rPr lang="en-US" altLang="zh-CN" sz="2800" b="1" dirty="0">
                <a:solidFill>
                  <a:srgbClr val="FFFF00"/>
                </a:solidFill>
              </a:rPr>
              <a:t>1</a:t>
            </a:r>
            <a:br>
              <a:rPr lang="en-GB" b="1" dirty="0">
                <a:solidFill>
                  <a:srgbClr val="FFFF00"/>
                </a:solidFill>
              </a:rPr>
            </a:br>
            <a:r>
              <a:rPr lang="en-GB" b="1" dirty="0">
                <a:solidFill>
                  <a:srgbClr val="FFFF00"/>
                </a:solidFill>
              </a:rPr>
              <a:t>What are the behaviours we find challenging?</a:t>
            </a:r>
            <a:r>
              <a:rPr lang="en-GB" sz="2800" b="1" dirty="0">
                <a:solidFill>
                  <a:srgbClr val="FFFF00"/>
                </a:solidFill>
              </a:rPr>
              <a:t>我们发现哪些行为具有挑战性</a:t>
            </a:r>
            <a:r>
              <a:rPr lang="zh-CN" altLang="en-GB" sz="2800" b="1" dirty="0">
                <a:solidFill>
                  <a:srgbClr val="FFFF00"/>
                </a:solidFill>
              </a:rPr>
              <a:t>？</a:t>
            </a:r>
          </a:p>
        </p:txBody>
      </p:sp>
      <p:sp>
        <p:nvSpPr>
          <p:cNvPr id="3" name="Content Placeholder 2"/>
          <p:cNvSpPr>
            <a:spLocks noGrp="1"/>
          </p:cNvSpPr>
          <p:nvPr>
            <p:ph idx="1"/>
          </p:nvPr>
        </p:nvSpPr>
        <p:spPr>
          <a:xfrm>
            <a:off x="838200" y="1977656"/>
            <a:ext cx="10515600" cy="2062716"/>
          </a:xfrm>
        </p:spPr>
        <p:txBody>
          <a:bodyPr>
            <a:noAutofit/>
          </a:bodyPr>
          <a:lstStyle/>
          <a:p>
            <a:pPr marL="263525" indent="-263525">
              <a:buFont typeface="Wingdings" panose="05000000000000000000" pitchFamily="2" charset="2"/>
              <a:buChar char="§"/>
            </a:pPr>
            <a:r>
              <a:rPr lang="en-GB" sz="4000" dirty="0">
                <a:solidFill>
                  <a:schemeClr val="bg1"/>
                </a:solidFill>
              </a:rPr>
              <a:t>5 mins </a:t>
            </a:r>
            <a:r>
              <a:rPr lang="en-US" altLang="en-GB" sz="2800" dirty="0">
                <a:solidFill>
                  <a:schemeClr val="bg1"/>
                </a:solidFill>
              </a:rPr>
              <a:t>5</a:t>
            </a:r>
            <a:r>
              <a:rPr lang="zh-CN" altLang="en-US" sz="2800" dirty="0">
                <a:solidFill>
                  <a:schemeClr val="bg1"/>
                </a:solidFill>
              </a:rPr>
              <a:t>分钟</a:t>
            </a:r>
            <a:endParaRPr lang="en-GB" sz="4000" dirty="0">
              <a:solidFill>
                <a:schemeClr val="bg1"/>
              </a:solidFill>
            </a:endParaRPr>
          </a:p>
          <a:p>
            <a:pPr marL="263525" indent="-263525">
              <a:buFont typeface="Wingdings" panose="05000000000000000000" pitchFamily="2" charset="2"/>
              <a:buChar char="§"/>
            </a:pPr>
            <a:r>
              <a:rPr lang="en-GB" sz="4000" dirty="0">
                <a:solidFill>
                  <a:schemeClr val="bg1"/>
                </a:solidFill>
              </a:rPr>
              <a:t>In your groups use the one half of the sheet on your desk to list the behaviours we find challenging.</a:t>
            </a:r>
            <a:r>
              <a:rPr lang="en-GB" sz="2800" dirty="0">
                <a:solidFill>
                  <a:schemeClr val="bg1"/>
                </a:solidFill>
              </a:rPr>
              <a:t>在你们小组中，请使用桌子上的那半张纸，列出我们认为具有挑战性的行为。</a:t>
            </a:r>
            <a:endParaRPr lang="en-GB" sz="4000" dirty="0">
              <a:solidFill>
                <a:schemeClr val="bg1"/>
              </a:solidFill>
            </a:endParaRPr>
          </a:p>
          <a:p>
            <a:pPr marL="263525" indent="-263525">
              <a:buFont typeface="Wingdings" panose="05000000000000000000" pitchFamily="2" charset="2"/>
              <a:buChar char="§"/>
            </a:pPr>
            <a:r>
              <a:rPr lang="en-GB" sz="4000" dirty="0">
                <a:solidFill>
                  <a:schemeClr val="bg1"/>
                </a:solidFill>
              </a:rPr>
              <a:t>Group feedback </a:t>
            </a:r>
            <a:r>
              <a:rPr lang="zh-CN" altLang="en-GB" sz="2800" dirty="0">
                <a:solidFill>
                  <a:schemeClr val="bg1"/>
                </a:solidFill>
              </a:rPr>
              <a:t>小组反馈</a:t>
            </a: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0</TotalTime>
  <Words>2853</Words>
  <Application>Microsoft Office PowerPoint</Application>
  <PresentationFormat>Widescreen</PresentationFormat>
  <Paragraphs>335</Paragraphs>
  <Slides>31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Helvetica</vt:lpstr>
      <vt:lpstr>Times New Roman</vt:lpstr>
      <vt:lpstr>Wingdings</vt:lpstr>
      <vt:lpstr>Retrospect</vt:lpstr>
      <vt:lpstr>PowerPoint Presentation</vt:lpstr>
      <vt:lpstr>Feedback and Feedforward for Phil &amp; Becky 反馈与前馈</vt:lpstr>
      <vt:lpstr>Its okay to make mistakes , but not the same one 可以犯错误，但别犯同样的错误</vt:lpstr>
      <vt:lpstr>Classroom Management 课堂管理</vt:lpstr>
      <vt:lpstr>Lesson objectives课程目标</vt:lpstr>
      <vt:lpstr>Lesson objectives</vt:lpstr>
      <vt:lpstr>What is Classroom Management? 什么是课堂管理</vt:lpstr>
      <vt:lpstr>Dealing with the 3 Ds 处理3个维度</vt:lpstr>
      <vt:lpstr>Activity 1 活动1 What are the behaviours we find challenging?我们发现哪些行为具有挑战性？</vt:lpstr>
      <vt:lpstr>Activity 2 活动2 What are the reasons for these behaviours? 这些行为的原因是什么？</vt:lpstr>
      <vt:lpstr>Examples 例子</vt:lpstr>
      <vt:lpstr> Comparing the Effectiveness of Aspects of Classroom Management 课堂管理各方面的有效性比较 Summary of Experimental Data from Marzano马扎诺的实验数据摘要 (2003)</vt:lpstr>
      <vt:lpstr>Rights &amp; Rules 权利和规则</vt:lpstr>
      <vt:lpstr>Activity 3 活动3 Setting Boundaries (Rules) 设置边界(规则)</vt:lpstr>
      <vt:lpstr>Suggested Activities with Students Around Setting Boundaries 建议与学生设置界限的活动</vt:lpstr>
      <vt:lpstr>Suggested Activities with Students 建议学生参与的活动</vt:lpstr>
      <vt:lpstr>Consequences (Not Punishments) 后果(而不是惩罚)</vt:lpstr>
      <vt:lpstr>Activity 4 活动4 Best Consequences 最好的后果</vt:lpstr>
      <vt:lpstr>The Ideal Teacher-Student Relationship 理想的师生关系</vt:lpstr>
      <vt:lpstr>What do Students Need from Teachers? 学生需要从老师那里得到什么？</vt:lpstr>
      <vt:lpstr>First Day Tips 第一天的建议</vt:lpstr>
      <vt:lpstr>Improving Disciplinary Interventions 改进纪律干预</vt:lpstr>
      <vt:lpstr>Activity 5 活动5 Examples of ‘carrots’“胡萝卜”的例子</vt:lpstr>
      <vt:lpstr>Levels of Intervention (‘sticks’)干预水平(“棍棒”)</vt:lpstr>
      <vt:lpstr>Actions Speak Louder than Words 行动比语言更响亮</vt:lpstr>
      <vt:lpstr>Mental Set 心理定势</vt:lpstr>
      <vt:lpstr>Tips - Minimising Challenging Behaviour 要点-尽量减少具有挑战性的行为</vt:lpstr>
      <vt:lpstr>Activity 6 活动6</vt:lpstr>
      <vt:lpstr>Effect on Good Behaviour on Student Achievement  良好的行为对学生成绩的影响</vt:lpstr>
      <vt:lpstr>Keep Calm &amp; Carry on! 保持冷静并继续</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Management</dc:title>
  <dc:creator>Brandon, Nicola</dc:creator>
  <cp:lastModifiedBy>Burgoyne, Tony</cp:lastModifiedBy>
  <cp:revision>88</cp:revision>
  <cp:lastPrinted>2017-01-30T15:21:00Z</cp:lastPrinted>
  <dcterms:created xsi:type="dcterms:W3CDTF">2016-06-09T10:13:00Z</dcterms:created>
  <dcterms:modified xsi:type="dcterms:W3CDTF">2021-01-12T14:54:48Z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