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sldIdLst>
    <p:sldId id="288" r:id="rId2"/>
    <p:sldId id="289" r:id="rId3"/>
    <p:sldId id="290" r:id="rId4"/>
    <p:sldId id="256" r:id="rId5"/>
    <p:sldId id="287" r:id="rId6"/>
    <p:sldId id="286" r:id="rId7"/>
    <p:sldId id="258" r:id="rId8"/>
    <p:sldId id="264" r:id="rId9"/>
    <p:sldId id="261" r:id="rId10"/>
    <p:sldId id="267" r:id="rId11"/>
    <p:sldId id="275" r:id="rId12"/>
    <p:sldId id="276" r:id="rId13"/>
    <p:sldId id="259" r:id="rId14"/>
    <p:sldId id="270" r:id="rId15"/>
    <p:sldId id="266" r:id="rId16"/>
    <p:sldId id="265" r:id="rId17"/>
    <p:sldId id="262" r:id="rId18"/>
    <p:sldId id="271" r:id="rId19"/>
    <p:sldId id="279" r:id="rId20"/>
    <p:sldId id="277" r:id="rId21"/>
    <p:sldId id="278" r:id="rId22"/>
    <p:sldId id="280" r:id="rId23"/>
    <p:sldId id="281" r:id="rId24"/>
    <p:sldId id="272" r:id="rId25"/>
    <p:sldId id="273" r:id="rId26"/>
    <p:sldId id="282" r:id="rId27"/>
    <p:sldId id="274" r:id="rId28"/>
    <p:sldId id="284" r:id="rId29"/>
    <p:sldId id="283" r:id="rId30"/>
    <p:sldId id="263" r:id="rId31"/>
    <p:sldId id="285"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3374" autoAdjust="0"/>
  </p:normalViewPr>
  <p:slideViewPr>
    <p:cSldViewPr snapToGrid="0">
      <p:cViewPr varScale="1">
        <p:scale>
          <a:sx n="85" d="100"/>
          <a:sy n="85" d="100"/>
        </p:scale>
        <p:origin x="48" y="147"/>
      </p:cViewPr>
      <p:guideLst>
        <p:guide orient="horz" pos="2160"/>
        <p:guide pos="3840"/>
      </p:guideLst>
    </p:cSldViewPr>
  </p:slideViewPr>
  <p:outlineViewPr>
    <p:cViewPr>
      <p:scale>
        <a:sx n="33" d="100"/>
        <a:sy n="33" d="100"/>
      </p:scale>
      <p:origin x="48" y="185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6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C83B5C-E1EF-444E-8B93-7C1069C47987}" type="datetimeFigureOut">
              <a:rPr lang="en-GB" smtClean="0"/>
              <a:t>21/11/2018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B05A39-B7FD-481E-B096-67906AEE8087}" type="slidenum">
              <a:rPr lang="en-GB" smtClean="0"/>
              <a:t>‹#›</a:t>
            </a:fld>
            <a:endParaRPr lang="en-GB"/>
          </a:p>
        </p:txBody>
      </p:sp>
    </p:spTree>
    <p:extLst>
      <p:ext uri="{BB962C8B-B14F-4D97-AF65-F5344CB8AC3E}">
        <p14:creationId xmlns:p14="http://schemas.microsoft.com/office/powerpoint/2010/main" val="418965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9:00</a:t>
            </a:r>
          </a:p>
        </p:txBody>
      </p:sp>
      <p:sp>
        <p:nvSpPr>
          <p:cNvPr id="4" name="Slide Number Placeholder 3"/>
          <p:cNvSpPr>
            <a:spLocks noGrp="1"/>
          </p:cNvSpPr>
          <p:nvPr>
            <p:ph type="sldNum" sz="quarter" idx="10"/>
          </p:nvPr>
        </p:nvSpPr>
        <p:spPr/>
        <p:txBody>
          <a:bodyPr/>
          <a:lstStyle/>
          <a:p>
            <a:fld id="{02B05A39-B7FD-481E-B096-67906AEE8087}" type="slidenum">
              <a:rPr lang="en-GB" smtClean="0"/>
              <a:t>4</a:t>
            </a:fld>
            <a:endParaRPr lang="en-GB"/>
          </a:p>
        </p:txBody>
      </p:sp>
    </p:spTree>
    <p:extLst>
      <p:ext uri="{BB962C8B-B14F-4D97-AF65-F5344CB8AC3E}">
        <p14:creationId xmlns:p14="http://schemas.microsoft.com/office/powerpoint/2010/main" val="409991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10:00-10.05 activity</a:t>
            </a:r>
          </a:p>
          <a:p>
            <a:r>
              <a:rPr lang="en-GB" dirty="0"/>
              <a:t>10.05-10.10 feedback</a:t>
            </a:r>
          </a:p>
        </p:txBody>
      </p:sp>
      <p:sp>
        <p:nvSpPr>
          <p:cNvPr id="4" name="Slide Number Placeholder 3"/>
          <p:cNvSpPr>
            <a:spLocks noGrp="1"/>
          </p:cNvSpPr>
          <p:nvPr>
            <p:ph type="sldNum" sz="quarter" idx="10"/>
          </p:nvPr>
        </p:nvSpPr>
        <p:spPr/>
        <p:txBody>
          <a:bodyPr/>
          <a:lstStyle/>
          <a:p>
            <a:fld id="{02B05A39-B7FD-481E-B096-67906AEE8087}" type="slidenum">
              <a:rPr lang="en-GB" smtClean="0"/>
              <a:t>18</a:t>
            </a:fld>
            <a:endParaRPr lang="en-GB"/>
          </a:p>
        </p:txBody>
      </p:sp>
    </p:spTree>
    <p:extLst>
      <p:ext uri="{BB962C8B-B14F-4D97-AF65-F5344CB8AC3E}">
        <p14:creationId xmlns:p14="http://schemas.microsoft.com/office/powerpoint/2010/main" val="13681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10.10</a:t>
            </a:r>
          </a:p>
          <a:p>
            <a:r>
              <a:rPr lang="en-GB" sz="1200" kern="1200" dirty="0">
                <a:solidFill>
                  <a:schemeClr val="tx1"/>
                </a:solidFill>
                <a:effectLst/>
                <a:latin typeface="+mn-lt"/>
                <a:ea typeface="+mn-ea"/>
                <a:cs typeface="+mn-cs"/>
              </a:rPr>
              <a:t>The diagram tries to show that the most effective teachers have found an optimal balance between cooperation and dominance.  They are not so dominant that they fail to cooperate, nor so cooperative that they fail to lead.  The precise approach will of course depend on the nature of the class; some need more dominance or more cooperation than others.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Research has also shown that students prefer the dominant-cooperative mix about twice as much as the purely cooperative style, or indeed </a:t>
            </a:r>
            <a:r>
              <a:rPr lang="en-GB" sz="1200" b="1" kern="1200" dirty="0">
                <a:solidFill>
                  <a:schemeClr val="tx1"/>
                </a:solidFill>
                <a:effectLst/>
                <a:latin typeface="+mn-lt"/>
                <a:ea typeface="+mn-ea"/>
                <a:cs typeface="+mn-cs"/>
              </a:rPr>
              <a:t>any</a:t>
            </a:r>
            <a:r>
              <a:rPr lang="en-GB" sz="1200" kern="1200" dirty="0">
                <a:solidFill>
                  <a:schemeClr val="tx1"/>
                </a:solidFill>
                <a:effectLst/>
                <a:latin typeface="+mn-lt"/>
                <a:ea typeface="+mn-ea"/>
                <a:cs typeface="+mn-cs"/>
              </a:rPr>
              <a:t> other style.</a:t>
            </a:r>
          </a:p>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19</a:t>
            </a:fld>
            <a:endParaRPr lang="en-GB"/>
          </a:p>
        </p:txBody>
      </p:sp>
    </p:spTree>
    <p:extLst>
      <p:ext uri="{BB962C8B-B14F-4D97-AF65-F5344CB8AC3E}">
        <p14:creationId xmlns:p14="http://schemas.microsoft.com/office/powerpoint/2010/main" val="385162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20</a:t>
            </a:fld>
            <a:endParaRPr lang="en-GB"/>
          </a:p>
        </p:txBody>
      </p:sp>
    </p:spTree>
    <p:extLst>
      <p:ext uri="{BB962C8B-B14F-4D97-AF65-F5344CB8AC3E}">
        <p14:creationId xmlns:p14="http://schemas.microsoft.com/office/powerpoint/2010/main" val="349161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 1: You gain commitment from your students within the first few seconds so pay attention from the moment they walk in the classroom. The focus of your attention should be on them – completely. If you are just sorting out the IWB or your notes you may lose them for the rest of the lesson. Show in your behaviour and attention that you are in charge and this is your classroom. </a:t>
            </a:r>
          </a:p>
        </p:txBody>
      </p:sp>
      <p:sp>
        <p:nvSpPr>
          <p:cNvPr id="4" name="Slide Number Placeholder 3"/>
          <p:cNvSpPr>
            <a:spLocks noGrp="1"/>
          </p:cNvSpPr>
          <p:nvPr>
            <p:ph type="sldNum" sz="quarter" idx="10"/>
          </p:nvPr>
        </p:nvSpPr>
        <p:spPr/>
        <p:txBody>
          <a:bodyPr/>
          <a:lstStyle/>
          <a:p>
            <a:fld id="{02B05A39-B7FD-481E-B096-67906AEE8087}" type="slidenum">
              <a:rPr lang="en-GB" smtClean="0"/>
              <a:t>21</a:t>
            </a:fld>
            <a:endParaRPr lang="en-GB"/>
          </a:p>
        </p:txBody>
      </p:sp>
    </p:spTree>
    <p:extLst>
      <p:ext uri="{BB962C8B-B14F-4D97-AF65-F5344CB8AC3E}">
        <p14:creationId xmlns:p14="http://schemas.microsoft.com/office/powerpoint/2010/main" val="419395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Reminders</a:t>
            </a:r>
          </a:p>
          <a:p>
            <a:r>
              <a:rPr lang="en-GB" sz="1200" kern="1200" dirty="0">
                <a:solidFill>
                  <a:schemeClr val="tx1"/>
                </a:solidFill>
                <a:effectLst/>
                <a:latin typeface="+mn-lt"/>
                <a:ea typeface="+mn-ea"/>
                <a:cs typeface="+mn-cs"/>
              </a:rPr>
              <a:t>Many teachers are reactive, waiting for disruption and then responding to it, yet reminding students of the ground-rules for a forthcoming activity is a very positive and quite effective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‘Carrots’ plus ‘sticks’</a:t>
            </a:r>
          </a:p>
          <a:p>
            <a:r>
              <a:rPr lang="en-GB" sz="1200" kern="1200" dirty="0">
                <a:solidFill>
                  <a:schemeClr val="tx1"/>
                </a:solidFill>
                <a:effectLst/>
                <a:latin typeface="+mn-lt"/>
                <a:ea typeface="+mn-ea"/>
                <a:cs typeface="+mn-cs"/>
              </a:rPr>
              <a:t>There has been a heated debate for some decades over whether teachers should use mild punishments, or should only give students praise and recognition for appropriate behaviour.   You may not be surprised to find that Marzano’s meta-study, having statistically compared these approaches, shows that you are best doing both.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However, while nearly all teachers will use mild punishments, few give enough recognition for good behaviour.  If you only use punishments, such as telling students off in response to inappropriate behaviour, then you can create a negative, nagging image for yourself.  Also, attention-seekers will begin to misbehave in order to get your attention, as it is the most effective way. </a:t>
            </a:r>
          </a:p>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22</a:t>
            </a:fld>
            <a:endParaRPr lang="en-GB"/>
          </a:p>
        </p:txBody>
      </p:sp>
    </p:spTree>
    <p:extLst>
      <p:ext uri="{BB962C8B-B14F-4D97-AF65-F5344CB8AC3E}">
        <p14:creationId xmlns:p14="http://schemas.microsoft.com/office/powerpoint/2010/main" val="249552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10.15 -10.20</a:t>
            </a:r>
            <a:r>
              <a:rPr lang="en-GB" baseline="0" dirty="0"/>
              <a:t> activity</a:t>
            </a:r>
          </a:p>
          <a:p>
            <a:r>
              <a:rPr lang="en-GB" baseline="0" dirty="0"/>
              <a:t>10.20 – 10.25 feedback</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23</a:t>
            </a:fld>
            <a:endParaRPr lang="en-GB"/>
          </a:p>
        </p:txBody>
      </p:sp>
    </p:spTree>
    <p:extLst>
      <p:ext uri="{BB962C8B-B14F-4D97-AF65-F5344CB8AC3E}">
        <p14:creationId xmlns:p14="http://schemas.microsoft.com/office/powerpoint/2010/main" val="191265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24</a:t>
            </a:fld>
            <a:endParaRPr lang="en-GB"/>
          </a:p>
        </p:txBody>
      </p:sp>
    </p:spTree>
    <p:extLst>
      <p:ext uri="{BB962C8B-B14F-4D97-AF65-F5344CB8AC3E}">
        <p14:creationId xmlns:p14="http://schemas.microsoft.com/office/powerpoint/2010/main" val="304324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26</a:t>
            </a:fld>
            <a:endParaRPr lang="en-GB"/>
          </a:p>
        </p:txBody>
      </p:sp>
    </p:spTree>
    <p:extLst>
      <p:ext uri="{BB962C8B-B14F-4D97-AF65-F5344CB8AC3E}">
        <p14:creationId xmlns:p14="http://schemas.microsoft.com/office/powerpoint/2010/main" val="238659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10.30-10.40 activity</a:t>
            </a:r>
          </a:p>
          <a:p>
            <a:r>
              <a:rPr lang="en-GB" dirty="0"/>
              <a:t>10.40-10.45 feedback</a:t>
            </a:r>
          </a:p>
        </p:txBody>
      </p:sp>
      <p:sp>
        <p:nvSpPr>
          <p:cNvPr id="4" name="Slide Number Placeholder 3"/>
          <p:cNvSpPr>
            <a:spLocks noGrp="1"/>
          </p:cNvSpPr>
          <p:nvPr>
            <p:ph type="sldNum" sz="quarter" idx="10"/>
          </p:nvPr>
        </p:nvSpPr>
        <p:spPr/>
        <p:txBody>
          <a:bodyPr/>
          <a:lstStyle/>
          <a:p>
            <a:fld id="{02B05A39-B7FD-481E-B096-67906AEE8087}" type="slidenum">
              <a:rPr lang="en-GB" smtClean="0"/>
              <a:t>28</a:t>
            </a:fld>
            <a:endParaRPr lang="en-GB"/>
          </a:p>
        </p:txBody>
      </p:sp>
    </p:spTree>
    <p:extLst>
      <p:ext uri="{BB962C8B-B14F-4D97-AF65-F5344CB8AC3E}">
        <p14:creationId xmlns:p14="http://schemas.microsoft.com/office/powerpoint/2010/main" val="185485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11.05pm  Conclude with some resources</a:t>
            </a:r>
          </a:p>
        </p:txBody>
      </p:sp>
      <p:sp>
        <p:nvSpPr>
          <p:cNvPr id="4" name="Slide Number Placeholder 3"/>
          <p:cNvSpPr>
            <a:spLocks noGrp="1"/>
          </p:cNvSpPr>
          <p:nvPr>
            <p:ph type="sldNum" sz="quarter" idx="10"/>
          </p:nvPr>
        </p:nvSpPr>
        <p:spPr/>
        <p:txBody>
          <a:bodyPr/>
          <a:lstStyle/>
          <a:p>
            <a:fld id="{2D52255B-C28D-4732-878C-4DA3C4723168}" type="slidenum">
              <a:rPr lang="en-GB" smtClean="0"/>
              <a:pPr/>
              <a:t>31</a:t>
            </a:fld>
            <a:endParaRPr lang="en-GB"/>
          </a:p>
        </p:txBody>
      </p:sp>
    </p:spTree>
    <p:extLst>
      <p:ext uri="{BB962C8B-B14F-4D97-AF65-F5344CB8AC3E}">
        <p14:creationId xmlns:p14="http://schemas.microsoft.com/office/powerpoint/2010/main" val="230779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7</a:t>
            </a:fld>
            <a:endParaRPr lang="en-GB"/>
          </a:p>
        </p:txBody>
      </p:sp>
    </p:spTree>
    <p:extLst>
      <p:ext uri="{BB962C8B-B14F-4D97-AF65-F5344CB8AC3E}">
        <p14:creationId xmlns:p14="http://schemas.microsoft.com/office/powerpoint/2010/main" val="301583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- 9:05-9:10</a:t>
            </a:r>
          </a:p>
          <a:p>
            <a:r>
              <a:rPr lang="en-GB" dirty="0"/>
              <a:t>Feedback – 9:10-9:20 – List on board</a:t>
            </a:r>
          </a:p>
        </p:txBody>
      </p:sp>
      <p:sp>
        <p:nvSpPr>
          <p:cNvPr id="4" name="Slide Number Placeholder 3"/>
          <p:cNvSpPr>
            <a:spLocks noGrp="1"/>
          </p:cNvSpPr>
          <p:nvPr>
            <p:ph type="sldNum" sz="quarter" idx="10"/>
          </p:nvPr>
        </p:nvSpPr>
        <p:spPr/>
        <p:txBody>
          <a:bodyPr/>
          <a:lstStyle/>
          <a:p>
            <a:fld id="{02B05A39-B7FD-481E-B096-67906AEE8087}" type="slidenum">
              <a:rPr lang="en-GB" smtClean="0"/>
              <a:t>9</a:t>
            </a:fld>
            <a:endParaRPr lang="en-GB"/>
          </a:p>
        </p:txBody>
      </p:sp>
    </p:spTree>
    <p:extLst>
      <p:ext uri="{BB962C8B-B14F-4D97-AF65-F5344CB8AC3E}">
        <p14:creationId xmlns:p14="http://schemas.microsoft.com/office/powerpoint/2010/main" val="109176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9:20-9:25 Activity</a:t>
            </a:r>
          </a:p>
          <a:p>
            <a:r>
              <a:rPr lang="en-GB" dirty="0"/>
              <a:t>9:25-9:30</a:t>
            </a:r>
            <a:r>
              <a:rPr lang="en-GB" baseline="0" dirty="0"/>
              <a:t> Feedback – List on board</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10</a:t>
            </a:fld>
            <a:endParaRPr lang="en-GB"/>
          </a:p>
        </p:txBody>
      </p:sp>
    </p:spTree>
    <p:extLst>
      <p:ext uri="{BB962C8B-B14F-4D97-AF65-F5344CB8AC3E}">
        <p14:creationId xmlns:p14="http://schemas.microsoft.com/office/powerpoint/2010/main" val="255175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9:30</a:t>
            </a:r>
          </a:p>
          <a:p>
            <a:r>
              <a:rPr lang="en-GB" sz="1200" b="1" kern="1200" dirty="0">
                <a:solidFill>
                  <a:schemeClr val="tx1"/>
                </a:solidFill>
                <a:effectLst/>
                <a:latin typeface="+mn-lt"/>
                <a:ea typeface="+mn-ea"/>
                <a:cs typeface="+mn-cs"/>
              </a:rPr>
              <a:t>Rules and procedures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clearly and simply express rules and other expectations of student behaviour.  Also to justify these persuasively from the teacher’s and students’ point of view.  For greatest effect the rules are negotiated with students</a:t>
            </a:r>
          </a:p>
          <a:p>
            <a:r>
              <a:rPr lang="en-GB" sz="1200" b="1" kern="1200" dirty="0">
                <a:solidFill>
                  <a:schemeClr val="tx1"/>
                </a:solidFill>
                <a:effectLst/>
                <a:latin typeface="+mn-lt"/>
                <a:ea typeface="+mn-ea"/>
                <a:cs typeface="+mn-cs"/>
              </a:rPr>
              <a:t>Teacher-student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improve the rapport, and mutual respect between teacher and student</a:t>
            </a:r>
          </a:p>
          <a:p>
            <a:r>
              <a:rPr lang="en-GB" sz="1200" b="1" kern="1200" dirty="0">
                <a:solidFill>
                  <a:schemeClr val="tx1"/>
                </a:solidFill>
                <a:effectLst/>
                <a:latin typeface="+mn-lt"/>
                <a:ea typeface="+mn-ea"/>
                <a:cs typeface="+mn-cs"/>
              </a:rPr>
              <a:t>Disciplinary interventions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effective use of ‘sticks and carrots’ to enforce the rules described above</a:t>
            </a:r>
          </a:p>
          <a:p>
            <a:r>
              <a:rPr lang="en-GB" sz="1200" b="1" kern="1200" dirty="0">
                <a:solidFill>
                  <a:schemeClr val="tx1"/>
                </a:solidFill>
                <a:effectLst/>
                <a:latin typeface="+mn-lt"/>
                <a:ea typeface="+mn-ea"/>
                <a:cs typeface="+mn-cs"/>
              </a:rPr>
              <a:t>Mental set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develop your awareness of what is going on in your classroom and why.  A conscious control over your thoughts and feelings when you respond to a disruption.</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12</a:t>
            </a:fld>
            <a:endParaRPr lang="en-GB"/>
          </a:p>
        </p:txBody>
      </p:sp>
    </p:spTree>
    <p:extLst>
      <p:ext uri="{BB962C8B-B14F-4D97-AF65-F5344CB8AC3E}">
        <p14:creationId xmlns:p14="http://schemas.microsoft.com/office/powerpoint/2010/main" val="201775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13</a:t>
            </a:fld>
            <a:endParaRPr lang="en-GB"/>
          </a:p>
        </p:txBody>
      </p:sp>
    </p:spTree>
    <p:extLst>
      <p:ext uri="{BB962C8B-B14F-4D97-AF65-F5344CB8AC3E}">
        <p14:creationId xmlns:p14="http://schemas.microsoft.com/office/powerpoint/2010/main" val="174382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9:30 – 9.40 Activity</a:t>
            </a:r>
          </a:p>
          <a:p>
            <a:r>
              <a:rPr lang="en-GB" baseline="0" dirty="0"/>
              <a:t>9.40 – 9.50 Feedback &amp; discussion</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14</a:t>
            </a:fld>
            <a:endParaRPr lang="en-GB"/>
          </a:p>
        </p:txBody>
      </p:sp>
    </p:spTree>
    <p:extLst>
      <p:ext uri="{BB962C8B-B14F-4D97-AF65-F5344CB8AC3E}">
        <p14:creationId xmlns:p14="http://schemas.microsoft.com/office/powerpoint/2010/main" val="410662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9.50</a:t>
            </a:r>
          </a:p>
        </p:txBody>
      </p:sp>
      <p:sp>
        <p:nvSpPr>
          <p:cNvPr id="4" name="Slide Number Placeholder 3"/>
          <p:cNvSpPr>
            <a:spLocks noGrp="1"/>
          </p:cNvSpPr>
          <p:nvPr>
            <p:ph type="sldNum" sz="quarter" idx="10"/>
          </p:nvPr>
        </p:nvSpPr>
        <p:spPr/>
        <p:txBody>
          <a:bodyPr/>
          <a:lstStyle/>
          <a:p>
            <a:fld id="{02B05A39-B7FD-481E-B096-67906AEE8087}" type="slidenum">
              <a:rPr lang="en-GB" smtClean="0"/>
              <a:t>15</a:t>
            </a:fld>
            <a:endParaRPr lang="en-GB"/>
          </a:p>
        </p:txBody>
      </p:sp>
    </p:spTree>
    <p:extLst>
      <p:ext uri="{BB962C8B-B14F-4D97-AF65-F5344CB8AC3E}">
        <p14:creationId xmlns:p14="http://schemas.microsoft.com/office/powerpoint/2010/main" val="276460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10:00</a:t>
            </a:r>
          </a:p>
        </p:txBody>
      </p:sp>
      <p:sp>
        <p:nvSpPr>
          <p:cNvPr id="4" name="Slide Number Placeholder 3"/>
          <p:cNvSpPr>
            <a:spLocks noGrp="1"/>
          </p:cNvSpPr>
          <p:nvPr>
            <p:ph type="sldNum" sz="quarter" idx="10"/>
          </p:nvPr>
        </p:nvSpPr>
        <p:spPr/>
        <p:txBody>
          <a:bodyPr/>
          <a:lstStyle/>
          <a:p>
            <a:fld id="{02B05A39-B7FD-481E-B096-67906AEE8087}" type="slidenum">
              <a:rPr lang="en-GB" smtClean="0"/>
              <a:t>17</a:t>
            </a:fld>
            <a:endParaRPr lang="en-GB"/>
          </a:p>
        </p:txBody>
      </p:sp>
    </p:spTree>
    <p:extLst>
      <p:ext uri="{BB962C8B-B14F-4D97-AF65-F5344CB8AC3E}">
        <p14:creationId xmlns:p14="http://schemas.microsoft.com/office/powerpoint/2010/main" val="237479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6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129872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328321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342893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513AB-17AF-4AFE-9857-688FC176FCD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8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513AB-17AF-4AFE-9857-688FC176FCDE}"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300326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513AB-17AF-4AFE-9857-688FC176FCDE}"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252449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513AB-17AF-4AFE-9857-688FC176FCDE}"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327774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8513AB-17AF-4AFE-9857-688FC176FCDE}" type="datetimeFigureOut">
              <a:rPr lang="en-GB" smtClean="0"/>
              <a:t>21/11/2018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69084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8513AB-17AF-4AFE-9857-688FC176FCDE}" type="datetimeFigureOut">
              <a:rPr lang="en-GB" smtClean="0"/>
              <a:t>21/11/2018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E2CB89-A690-4749-BF5A-786C0BCF8952}" type="slidenum">
              <a:rPr lang="en-GB" smtClean="0"/>
              <a:t>‹#›</a:t>
            </a:fld>
            <a:endParaRPr lang="en-GB"/>
          </a:p>
        </p:txBody>
      </p:sp>
    </p:spTree>
    <p:extLst>
      <p:ext uri="{BB962C8B-B14F-4D97-AF65-F5344CB8AC3E}">
        <p14:creationId xmlns:p14="http://schemas.microsoft.com/office/powerpoint/2010/main" val="348611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513AB-17AF-4AFE-9857-688FC176FCDE}"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2CB89-A690-4749-BF5A-786C0BCF8952}" type="slidenum">
              <a:rPr lang="en-GB" smtClean="0"/>
              <a:t>‹#›</a:t>
            </a:fld>
            <a:endParaRPr lang="en-GB"/>
          </a:p>
        </p:txBody>
      </p:sp>
    </p:spTree>
    <p:extLst>
      <p:ext uri="{BB962C8B-B14F-4D97-AF65-F5344CB8AC3E}">
        <p14:creationId xmlns:p14="http://schemas.microsoft.com/office/powerpoint/2010/main" val="207487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8513AB-17AF-4AFE-9857-688FC176FCDE}" type="datetimeFigureOut">
              <a:rPr lang="en-GB" smtClean="0"/>
              <a:t>21/11/2018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E2CB89-A690-4749-BF5A-786C0BCF895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736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exe-coll.ac.uk/departments/qd/Pages/CPD.asp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geoffpetty.com/geoffs-books/downloads-for-eb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62285-A68E-419D-BE7B-D546CEED438F}"/>
              </a:ext>
            </a:extLst>
          </p:cNvPr>
          <p:cNvPicPr>
            <a:picLocks noChangeAspect="1"/>
          </p:cNvPicPr>
          <p:nvPr/>
        </p:nvPicPr>
        <p:blipFill>
          <a:blip r:embed="rId2"/>
          <a:stretch>
            <a:fillRect/>
          </a:stretch>
        </p:blipFill>
        <p:spPr>
          <a:xfrm>
            <a:off x="1007271" y="557689"/>
            <a:ext cx="6715124" cy="4297679"/>
          </a:xfrm>
          <a:prstGeom prst="rect">
            <a:avLst/>
          </a:prstGeom>
        </p:spPr>
      </p:pic>
      <p:sp>
        <p:nvSpPr>
          <p:cNvPr id="5" name="TextBox 4">
            <a:extLst>
              <a:ext uri="{FF2B5EF4-FFF2-40B4-BE49-F238E27FC236}">
                <a16:creationId xmlns:a16="http://schemas.microsoft.com/office/drawing/2014/main" id="{1CB40301-2849-486B-935A-58AFE7B07542}"/>
              </a:ext>
            </a:extLst>
          </p:cNvPr>
          <p:cNvSpPr txBox="1"/>
          <p:nvPr/>
        </p:nvSpPr>
        <p:spPr>
          <a:xfrm>
            <a:off x="1564481" y="5172075"/>
            <a:ext cx="9122569" cy="523220"/>
          </a:xfrm>
          <a:prstGeom prst="rect">
            <a:avLst/>
          </a:prstGeom>
          <a:noFill/>
        </p:spPr>
        <p:txBody>
          <a:bodyPr wrap="square" rtlCol="0">
            <a:spAutoFit/>
          </a:bodyPr>
          <a:lstStyle/>
          <a:p>
            <a:r>
              <a:rPr lang="en-GB" sz="2800" dirty="0">
                <a:solidFill>
                  <a:schemeClr val="bg1"/>
                </a:solidFill>
              </a:rPr>
              <a:t>Open lines of communication</a:t>
            </a:r>
          </a:p>
        </p:txBody>
      </p:sp>
    </p:spTree>
    <p:extLst>
      <p:ext uri="{BB962C8B-B14F-4D97-AF65-F5344CB8AC3E}">
        <p14:creationId xmlns:p14="http://schemas.microsoft.com/office/powerpoint/2010/main" val="343540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rgbClr val="FFFF00"/>
                </a:solidFill>
              </a:rPr>
              <a:t>Activity 2</a:t>
            </a:r>
            <a:br>
              <a:rPr lang="en-GB" b="1" dirty="0">
                <a:solidFill>
                  <a:srgbClr val="FFFF00"/>
                </a:solidFill>
              </a:rPr>
            </a:br>
            <a:r>
              <a:rPr lang="en-GB" b="1" dirty="0">
                <a:solidFill>
                  <a:srgbClr val="FFFF00"/>
                </a:solidFill>
              </a:rPr>
              <a:t>What are the reasons for these behaviours?</a:t>
            </a:r>
          </a:p>
        </p:txBody>
      </p:sp>
      <p:sp>
        <p:nvSpPr>
          <p:cNvPr id="3" name="Content Placeholder 2"/>
          <p:cNvSpPr>
            <a:spLocks noGrp="1"/>
          </p:cNvSpPr>
          <p:nvPr>
            <p:ph idx="1"/>
          </p:nvPr>
        </p:nvSpPr>
        <p:spPr>
          <a:xfrm>
            <a:off x="838200" y="2030819"/>
            <a:ext cx="10515600" cy="2009553"/>
          </a:xfrm>
        </p:spPr>
        <p:txBody>
          <a:bodyPr>
            <a:noAutofit/>
          </a:bodyPr>
          <a:lstStyle/>
          <a:p>
            <a:pPr marL="363538" indent="-363538">
              <a:buFont typeface="Wingdings" panose="05000000000000000000" pitchFamily="2" charset="2"/>
              <a:buChar char="§"/>
            </a:pPr>
            <a:r>
              <a:rPr lang="en-GB" sz="4400" dirty="0">
                <a:solidFill>
                  <a:schemeClr val="bg1"/>
                </a:solidFill>
              </a:rPr>
              <a:t>5 mins</a:t>
            </a:r>
          </a:p>
          <a:p>
            <a:pPr marL="363538" indent="-363538">
              <a:buFont typeface="Wingdings" panose="05000000000000000000" pitchFamily="2" charset="2"/>
              <a:buChar char="§"/>
            </a:pPr>
            <a:r>
              <a:rPr lang="en-GB" sz="4400" dirty="0">
                <a:solidFill>
                  <a:schemeClr val="bg1"/>
                </a:solidFill>
              </a:rPr>
              <a:t>In your groups list these on the other half of the sheet of paper on your desk.</a:t>
            </a:r>
          </a:p>
          <a:p>
            <a:pPr marL="363538" indent="-363538">
              <a:buFont typeface="Wingdings" panose="05000000000000000000" pitchFamily="2" charset="2"/>
              <a:buChar char="§"/>
            </a:pPr>
            <a:r>
              <a:rPr lang="en-GB" sz="4400" dirty="0">
                <a:solidFill>
                  <a:schemeClr val="bg1"/>
                </a:solidFill>
              </a:rPr>
              <a:t>Group feedback.</a:t>
            </a:r>
          </a:p>
        </p:txBody>
      </p:sp>
    </p:spTree>
    <p:extLst>
      <p:ext uri="{BB962C8B-B14F-4D97-AF65-F5344CB8AC3E}">
        <p14:creationId xmlns:p14="http://schemas.microsoft.com/office/powerpoint/2010/main" val="214448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Examples</a:t>
            </a:r>
          </a:p>
        </p:txBody>
      </p:sp>
      <p:sp>
        <p:nvSpPr>
          <p:cNvPr id="3" name="Content Placeholder 2"/>
          <p:cNvSpPr>
            <a:spLocks noGrp="1"/>
          </p:cNvSpPr>
          <p:nvPr>
            <p:ph idx="1"/>
          </p:nvPr>
        </p:nvSpPr>
        <p:spPr/>
        <p:txBody>
          <a:bodyPr>
            <a:normAutofit/>
          </a:bodyPr>
          <a:lstStyle/>
          <a:p>
            <a:pPr marL="363538" indent="-363538">
              <a:buFont typeface="Wingdings" panose="05000000000000000000" pitchFamily="2" charset="2"/>
              <a:buChar char="§"/>
            </a:pPr>
            <a:r>
              <a:rPr lang="en-GB" sz="2800" dirty="0">
                <a:solidFill>
                  <a:schemeClr val="bg1"/>
                </a:solidFill>
              </a:rPr>
              <a:t>Forgetting resources </a:t>
            </a:r>
            <a:r>
              <a:rPr lang="en-GB" sz="2800" dirty="0" err="1">
                <a:solidFill>
                  <a:schemeClr val="bg1"/>
                </a:solidFill>
              </a:rPr>
              <a:t>ie</a:t>
            </a:r>
            <a:r>
              <a:rPr lang="en-GB" sz="2800" dirty="0">
                <a:solidFill>
                  <a:schemeClr val="bg1"/>
                </a:solidFill>
              </a:rPr>
              <a:t> USB stick – apply a negative consequence – write out materials and redo them electronically later.</a:t>
            </a:r>
          </a:p>
          <a:p>
            <a:pPr marL="363538" indent="-363538">
              <a:buFont typeface="Wingdings" panose="05000000000000000000" pitchFamily="2" charset="2"/>
              <a:buChar char="§"/>
            </a:pPr>
            <a:r>
              <a:rPr lang="en-GB" sz="2800" dirty="0">
                <a:solidFill>
                  <a:schemeClr val="bg1"/>
                </a:solidFill>
              </a:rPr>
              <a:t>Using phone – think creatively – 20mins task completion – 2 mins phone use. Phones out on table in view.</a:t>
            </a:r>
          </a:p>
          <a:p>
            <a:pPr marL="363538" indent="-363538">
              <a:buFont typeface="Wingdings" panose="05000000000000000000" pitchFamily="2" charset="2"/>
              <a:buChar char="§"/>
            </a:pPr>
            <a:r>
              <a:rPr lang="en-GB" sz="2800" dirty="0">
                <a:solidFill>
                  <a:schemeClr val="bg1"/>
                </a:solidFill>
              </a:rPr>
              <a:t>“This topic is boring” – for a dry topic make the learning process more engaging </a:t>
            </a:r>
          </a:p>
          <a:p>
            <a:pPr marL="363538" indent="-363538">
              <a:buFont typeface="Wingdings" panose="05000000000000000000" pitchFamily="2" charset="2"/>
              <a:buChar char="§"/>
            </a:pPr>
            <a:r>
              <a:rPr lang="en-GB" sz="2800" dirty="0">
                <a:solidFill>
                  <a:schemeClr val="bg1"/>
                </a:solidFill>
              </a:rPr>
              <a:t>Late to class – negative consequence – you choose where they sit, up to them to catch up work missed – ask to see </a:t>
            </a:r>
          </a:p>
        </p:txBody>
      </p:sp>
    </p:spTree>
    <p:extLst>
      <p:ext uri="{BB962C8B-B14F-4D97-AF65-F5344CB8AC3E}">
        <p14:creationId xmlns:p14="http://schemas.microsoft.com/office/powerpoint/2010/main" val="3184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solidFill>
                  <a:schemeClr val="bg1"/>
                </a:solidFill>
              </a:rPr>
            </a:br>
            <a:r>
              <a:rPr lang="en-GB" b="1" dirty="0">
                <a:solidFill>
                  <a:srgbClr val="FFFF00"/>
                </a:solidFill>
              </a:rPr>
              <a:t>Comparing the Effectiveness of Aspects of Classroom Management</a:t>
            </a:r>
            <a:br>
              <a:rPr lang="en-GB" sz="3300" dirty="0">
                <a:solidFill>
                  <a:srgbClr val="FFFF00"/>
                </a:solidFill>
              </a:rPr>
            </a:br>
            <a:r>
              <a:rPr lang="en-GB" sz="2200" dirty="0">
                <a:solidFill>
                  <a:srgbClr val="FFFF00"/>
                </a:solidFill>
              </a:rPr>
              <a:t>Summary of Experimental Data from Marzano (2003)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8887283"/>
              </p:ext>
            </p:extLst>
          </p:nvPr>
        </p:nvGraphicFramePr>
        <p:xfrm>
          <a:off x="792586" y="1881174"/>
          <a:ext cx="10789815" cy="4062427"/>
        </p:xfrm>
        <a:graphic>
          <a:graphicData uri="http://schemas.openxmlformats.org/drawingml/2006/table">
            <a:tbl>
              <a:tblPr firstRow="1" bandRow="1">
                <a:tableStyleId>{5C22544A-7EE6-4342-B048-85BDC9FD1C3A}</a:tableStyleId>
              </a:tblPr>
              <a:tblGrid>
                <a:gridCol w="3831166">
                  <a:extLst>
                    <a:ext uri="{9D8B030D-6E8A-4147-A177-3AD203B41FA5}">
                      <a16:colId xmlns:a16="http://schemas.microsoft.com/office/drawing/2014/main" val="20000"/>
                    </a:ext>
                  </a:extLst>
                </a:gridCol>
                <a:gridCol w="2074710">
                  <a:extLst>
                    <a:ext uri="{9D8B030D-6E8A-4147-A177-3AD203B41FA5}">
                      <a16:colId xmlns:a16="http://schemas.microsoft.com/office/drawing/2014/main" val="20001"/>
                    </a:ext>
                  </a:extLst>
                </a:gridCol>
                <a:gridCol w="2186485">
                  <a:extLst>
                    <a:ext uri="{9D8B030D-6E8A-4147-A177-3AD203B41FA5}">
                      <a16:colId xmlns:a16="http://schemas.microsoft.com/office/drawing/2014/main" val="20002"/>
                    </a:ext>
                  </a:extLst>
                </a:gridCol>
                <a:gridCol w="2697454">
                  <a:extLst>
                    <a:ext uri="{9D8B030D-6E8A-4147-A177-3AD203B41FA5}">
                      <a16:colId xmlns:a16="http://schemas.microsoft.com/office/drawing/2014/main" val="20003"/>
                    </a:ext>
                  </a:extLst>
                </a:gridCol>
              </a:tblGrid>
              <a:tr h="1253835">
                <a:tc>
                  <a:txBody>
                    <a:bodyPr/>
                    <a:lstStyle/>
                    <a:p>
                      <a:r>
                        <a:rPr lang="en-GB" sz="2200" dirty="0"/>
                        <a:t>Aspect</a:t>
                      </a:r>
                      <a:r>
                        <a:rPr lang="en-GB" sz="2200" baseline="0" dirty="0"/>
                        <a:t> of Classroom Management</a:t>
                      </a:r>
                      <a:endParaRPr lang="en-GB" sz="2200" dirty="0"/>
                    </a:p>
                  </a:txBody>
                  <a:tcPr/>
                </a:tc>
                <a:tc>
                  <a:txBody>
                    <a:bodyPr/>
                    <a:lstStyle/>
                    <a:p>
                      <a:r>
                        <a:rPr lang="en-GB" sz="2200" dirty="0"/>
                        <a:t>Average</a:t>
                      </a:r>
                      <a:r>
                        <a:rPr lang="en-GB" sz="2200" baseline="0" dirty="0"/>
                        <a:t> effect size</a:t>
                      </a:r>
                      <a:endParaRPr lang="en-GB" sz="2200" dirty="0"/>
                    </a:p>
                  </a:txBody>
                  <a:tcPr/>
                </a:tc>
                <a:tc>
                  <a:txBody>
                    <a:bodyPr/>
                    <a:lstStyle/>
                    <a:p>
                      <a:r>
                        <a:rPr lang="en-GB" sz="2200" dirty="0"/>
                        <a:t>No</a:t>
                      </a:r>
                      <a:r>
                        <a:rPr lang="en-GB" sz="2200" baseline="0" dirty="0"/>
                        <a:t> of Students</a:t>
                      </a:r>
                      <a:endParaRPr lang="en-GB" sz="2200" dirty="0"/>
                    </a:p>
                  </a:txBody>
                  <a:tcPr/>
                </a:tc>
                <a:tc>
                  <a:txBody>
                    <a:bodyPr/>
                    <a:lstStyle/>
                    <a:p>
                      <a:r>
                        <a:rPr lang="en-GB" sz="2200" dirty="0"/>
                        <a:t>Decrease in Number of Disruptions</a:t>
                      </a:r>
                    </a:p>
                  </a:txBody>
                  <a:tcPr/>
                </a:tc>
                <a:extLst>
                  <a:ext uri="{0D108BD9-81ED-4DB2-BD59-A6C34878D82A}">
                    <a16:rowId xmlns:a16="http://schemas.microsoft.com/office/drawing/2014/main" val="10000"/>
                  </a:ext>
                </a:extLst>
              </a:tr>
              <a:tr h="702148">
                <a:tc>
                  <a:txBody>
                    <a:bodyPr/>
                    <a:lstStyle/>
                    <a:p>
                      <a:r>
                        <a:rPr lang="en-GB" sz="2200" dirty="0"/>
                        <a:t>Rules &amp; Procedures</a:t>
                      </a:r>
                    </a:p>
                  </a:txBody>
                  <a:tcPr/>
                </a:tc>
                <a:tc>
                  <a:txBody>
                    <a:bodyPr/>
                    <a:lstStyle/>
                    <a:p>
                      <a:r>
                        <a:rPr lang="en-GB" sz="2200" dirty="0"/>
                        <a:t>0.76</a:t>
                      </a:r>
                    </a:p>
                  </a:txBody>
                  <a:tcPr/>
                </a:tc>
                <a:tc>
                  <a:txBody>
                    <a:bodyPr/>
                    <a:lstStyle/>
                    <a:p>
                      <a:r>
                        <a:rPr lang="en-GB" sz="2200" dirty="0"/>
                        <a:t>626</a:t>
                      </a:r>
                    </a:p>
                  </a:txBody>
                  <a:tcPr/>
                </a:tc>
                <a:tc>
                  <a:txBody>
                    <a:bodyPr/>
                    <a:lstStyle/>
                    <a:p>
                      <a:r>
                        <a:rPr lang="en-GB" sz="2200" dirty="0"/>
                        <a:t>28%</a:t>
                      </a:r>
                    </a:p>
                  </a:txBody>
                  <a:tcPr/>
                </a:tc>
                <a:extLst>
                  <a:ext uri="{0D108BD9-81ED-4DB2-BD59-A6C34878D82A}">
                    <a16:rowId xmlns:a16="http://schemas.microsoft.com/office/drawing/2014/main" val="10001"/>
                  </a:ext>
                </a:extLst>
              </a:tr>
              <a:tr h="702148">
                <a:tc>
                  <a:txBody>
                    <a:bodyPr/>
                    <a:lstStyle/>
                    <a:p>
                      <a:r>
                        <a:rPr lang="en-GB" sz="2200" dirty="0"/>
                        <a:t>Teacher-Student Relationship</a:t>
                      </a:r>
                    </a:p>
                  </a:txBody>
                  <a:tcPr/>
                </a:tc>
                <a:tc>
                  <a:txBody>
                    <a:bodyPr/>
                    <a:lstStyle/>
                    <a:p>
                      <a:r>
                        <a:rPr lang="en-GB" sz="2200" dirty="0"/>
                        <a:t>0.87</a:t>
                      </a:r>
                    </a:p>
                  </a:txBody>
                  <a:tcPr/>
                </a:tc>
                <a:tc>
                  <a:txBody>
                    <a:bodyPr/>
                    <a:lstStyle/>
                    <a:p>
                      <a:r>
                        <a:rPr lang="en-GB" sz="2200" dirty="0"/>
                        <a:t>1110</a:t>
                      </a:r>
                    </a:p>
                  </a:txBody>
                  <a:tcPr/>
                </a:tc>
                <a:tc>
                  <a:txBody>
                    <a:bodyPr/>
                    <a:lstStyle/>
                    <a:p>
                      <a:r>
                        <a:rPr lang="en-GB" sz="2200" dirty="0"/>
                        <a:t>31%</a:t>
                      </a:r>
                    </a:p>
                  </a:txBody>
                  <a:tcPr/>
                </a:tc>
                <a:extLst>
                  <a:ext uri="{0D108BD9-81ED-4DB2-BD59-A6C34878D82A}">
                    <a16:rowId xmlns:a16="http://schemas.microsoft.com/office/drawing/2014/main" val="10002"/>
                  </a:ext>
                </a:extLst>
              </a:tr>
              <a:tr h="702148">
                <a:tc>
                  <a:txBody>
                    <a:bodyPr/>
                    <a:lstStyle/>
                    <a:p>
                      <a:r>
                        <a:rPr lang="en-GB" sz="2200" dirty="0"/>
                        <a:t>Disciplinary Interventions</a:t>
                      </a:r>
                    </a:p>
                  </a:txBody>
                  <a:tcPr/>
                </a:tc>
                <a:tc>
                  <a:txBody>
                    <a:bodyPr/>
                    <a:lstStyle/>
                    <a:p>
                      <a:r>
                        <a:rPr lang="en-GB" sz="2200" dirty="0"/>
                        <a:t>0.91</a:t>
                      </a:r>
                    </a:p>
                  </a:txBody>
                  <a:tcPr/>
                </a:tc>
                <a:tc>
                  <a:txBody>
                    <a:bodyPr/>
                    <a:lstStyle/>
                    <a:p>
                      <a:r>
                        <a:rPr lang="en-GB" sz="2200" dirty="0"/>
                        <a:t>3322</a:t>
                      </a:r>
                    </a:p>
                  </a:txBody>
                  <a:tcPr/>
                </a:tc>
                <a:tc>
                  <a:txBody>
                    <a:bodyPr/>
                    <a:lstStyle/>
                    <a:p>
                      <a:r>
                        <a:rPr lang="en-GB" sz="2200" dirty="0"/>
                        <a:t>32%</a:t>
                      </a:r>
                    </a:p>
                  </a:txBody>
                  <a:tcPr/>
                </a:tc>
                <a:extLst>
                  <a:ext uri="{0D108BD9-81ED-4DB2-BD59-A6C34878D82A}">
                    <a16:rowId xmlns:a16="http://schemas.microsoft.com/office/drawing/2014/main" val="10003"/>
                  </a:ext>
                </a:extLst>
              </a:tr>
              <a:tr h="702148">
                <a:tc>
                  <a:txBody>
                    <a:bodyPr/>
                    <a:lstStyle/>
                    <a:p>
                      <a:r>
                        <a:rPr lang="en-GB" sz="2200" dirty="0"/>
                        <a:t>Mental Set</a:t>
                      </a:r>
                    </a:p>
                  </a:txBody>
                  <a:tcPr/>
                </a:tc>
                <a:tc>
                  <a:txBody>
                    <a:bodyPr/>
                    <a:lstStyle/>
                    <a:p>
                      <a:r>
                        <a:rPr lang="en-GB" sz="2200" dirty="0"/>
                        <a:t>1.3</a:t>
                      </a:r>
                    </a:p>
                  </a:txBody>
                  <a:tcPr/>
                </a:tc>
                <a:tc>
                  <a:txBody>
                    <a:bodyPr/>
                    <a:lstStyle/>
                    <a:p>
                      <a:r>
                        <a:rPr lang="en-GB" sz="2200" dirty="0"/>
                        <a:t>502</a:t>
                      </a:r>
                    </a:p>
                  </a:txBody>
                  <a:tcPr/>
                </a:tc>
                <a:tc>
                  <a:txBody>
                    <a:bodyPr/>
                    <a:lstStyle/>
                    <a:p>
                      <a:r>
                        <a:rPr lang="en-GB" sz="2200" dirty="0"/>
                        <a:t>40%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521469" y="5903892"/>
            <a:ext cx="6539675" cy="954107"/>
          </a:xfrm>
          <a:prstGeom prst="rect">
            <a:avLst/>
          </a:prstGeom>
          <a:noFill/>
        </p:spPr>
        <p:txBody>
          <a:bodyPr wrap="none" rtlCol="0">
            <a:spAutoFit/>
          </a:bodyPr>
          <a:lstStyle/>
          <a:p>
            <a:pPr algn="ctr"/>
            <a:r>
              <a:rPr lang="en-GB" sz="2800" dirty="0"/>
              <a:t>An effect size of 0.5 gives a one-grade leap. </a:t>
            </a:r>
          </a:p>
          <a:p>
            <a:pPr algn="ctr"/>
            <a:r>
              <a:rPr lang="en-GB" sz="2800" dirty="0">
                <a:solidFill>
                  <a:srgbClr val="FFFF00"/>
                </a:solidFill>
              </a:rPr>
              <a:t>An effect size of 1.0 gives a two-grade leap</a:t>
            </a:r>
            <a:r>
              <a:rPr lang="en-GB" dirty="0"/>
              <a:t>.</a:t>
            </a:r>
          </a:p>
        </p:txBody>
      </p:sp>
    </p:spTree>
    <p:extLst>
      <p:ext uri="{BB962C8B-B14F-4D97-AF65-F5344CB8AC3E}">
        <p14:creationId xmlns:p14="http://schemas.microsoft.com/office/powerpoint/2010/main" val="174660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Rights &amp; Rules</a:t>
            </a:r>
          </a:p>
        </p:txBody>
      </p:sp>
      <p:sp>
        <p:nvSpPr>
          <p:cNvPr id="3" name="Content Placeholder 2"/>
          <p:cNvSpPr>
            <a:spLocks noGrp="1"/>
          </p:cNvSpPr>
          <p:nvPr>
            <p:ph idx="1"/>
          </p:nvPr>
        </p:nvSpPr>
        <p:spPr/>
        <p:txBody>
          <a:bodyPr>
            <a:noAutofit/>
          </a:bodyPr>
          <a:lstStyle/>
          <a:p>
            <a:pPr marL="0" indent="0" algn="ctr">
              <a:buNone/>
            </a:pPr>
            <a:r>
              <a:rPr lang="en-GB" sz="2400" dirty="0">
                <a:solidFill>
                  <a:schemeClr val="bg1"/>
                </a:solidFill>
              </a:rPr>
              <a:t>Rights</a:t>
            </a:r>
          </a:p>
          <a:p>
            <a:pPr marL="0" indent="0">
              <a:buNone/>
            </a:pPr>
            <a:r>
              <a:rPr lang="en-GB" sz="2400" dirty="0">
                <a:solidFill>
                  <a:schemeClr val="bg1"/>
                </a:solidFill>
              </a:rPr>
              <a:t>The Teacher has a right to: 			The Student has a right to:</a:t>
            </a:r>
          </a:p>
          <a:p>
            <a:pPr marL="0" indent="0">
              <a:buNone/>
            </a:pPr>
            <a:r>
              <a:rPr lang="en-GB" sz="2400" dirty="0">
                <a:solidFill>
                  <a:schemeClr val="bg1"/>
                </a:solidFill>
              </a:rPr>
              <a:t>• Teach without hindrance 			• Expect good quality teaching</a:t>
            </a:r>
          </a:p>
          <a:p>
            <a:pPr marL="0" indent="0">
              <a:buNone/>
            </a:pPr>
            <a:r>
              <a:rPr lang="en-GB" sz="2400" dirty="0">
                <a:solidFill>
                  <a:schemeClr val="bg1"/>
                </a:solidFill>
              </a:rPr>
              <a:t>• Feel safe 					• Be treated fairly</a:t>
            </a:r>
          </a:p>
          <a:p>
            <a:pPr marL="0" indent="0">
              <a:buNone/>
            </a:pPr>
            <a:r>
              <a:rPr lang="en-GB" sz="2400" dirty="0">
                <a:solidFill>
                  <a:schemeClr val="bg1"/>
                </a:solidFill>
              </a:rPr>
              <a:t>• Be listened to 				• Be listened to</a:t>
            </a:r>
          </a:p>
          <a:p>
            <a:pPr marL="0" indent="0">
              <a:buNone/>
            </a:pPr>
            <a:r>
              <a:rPr lang="en-GB" sz="2400" dirty="0">
                <a:solidFill>
                  <a:schemeClr val="bg1"/>
                </a:solidFill>
              </a:rPr>
              <a:t>• Be treated with respect 			• Be treated with respect</a:t>
            </a:r>
          </a:p>
        </p:txBody>
      </p:sp>
    </p:spTree>
    <p:extLst>
      <p:ext uri="{BB962C8B-B14F-4D97-AF65-F5344CB8AC3E}">
        <p14:creationId xmlns:p14="http://schemas.microsoft.com/office/powerpoint/2010/main" val="43769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Activity 3</a:t>
            </a:r>
            <a:br>
              <a:rPr lang="en-GB" b="1" dirty="0">
                <a:solidFill>
                  <a:srgbClr val="FFFF00"/>
                </a:solidFill>
              </a:rPr>
            </a:br>
            <a:r>
              <a:rPr lang="en-GB" b="1" dirty="0">
                <a:solidFill>
                  <a:srgbClr val="FFFF00"/>
                </a:solidFill>
              </a:rPr>
              <a:t>Setting Boundaries (Rules)</a:t>
            </a:r>
          </a:p>
        </p:txBody>
      </p:sp>
      <p:sp>
        <p:nvSpPr>
          <p:cNvPr id="3" name="Content Placeholder 2"/>
          <p:cNvSpPr>
            <a:spLocks noGrp="1"/>
          </p:cNvSpPr>
          <p:nvPr>
            <p:ph idx="1"/>
          </p:nvPr>
        </p:nvSpPr>
        <p:spPr/>
        <p:txBody>
          <a:bodyPr>
            <a:normAutofit/>
          </a:bodyPr>
          <a:lstStyle/>
          <a:p>
            <a:pPr marL="363538" indent="-363538">
              <a:buFont typeface="Wingdings" panose="05000000000000000000" pitchFamily="2" charset="2"/>
              <a:buChar char="§"/>
            </a:pPr>
            <a:r>
              <a:rPr lang="en-GB" sz="3600" dirty="0">
                <a:solidFill>
                  <a:schemeClr val="bg1"/>
                </a:solidFill>
              </a:rPr>
              <a:t>10 mins</a:t>
            </a:r>
          </a:p>
          <a:p>
            <a:pPr marL="363538" indent="-363538">
              <a:buFont typeface="Wingdings" panose="05000000000000000000" pitchFamily="2" charset="2"/>
              <a:buChar char="§"/>
            </a:pPr>
            <a:r>
              <a:rPr lang="en-GB" sz="3600" dirty="0">
                <a:solidFill>
                  <a:schemeClr val="bg1"/>
                </a:solidFill>
              </a:rPr>
              <a:t>In your groups make a list of your golden rules?</a:t>
            </a:r>
          </a:p>
        </p:txBody>
      </p:sp>
    </p:spTree>
    <p:extLst>
      <p:ext uri="{BB962C8B-B14F-4D97-AF65-F5344CB8AC3E}">
        <p14:creationId xmlns:p14="http://schemas.microsoft.com/office/powerpoint/2010/main" val="285122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GB" b="1" dirty="0">
                <a:solidFill>
                  <a:schemeClr val="tx1"/>
                </a:solidFill>
              </a:rPr>
              <a:t>Suggested Activities with Students Around Setting Boundaries</a:t>
            </a:r>
          </a:p>
        </p:txBody>
      </p:sp>
      <p:sp>
        <p:nvSpPr>
          <p:cNvPr id="3" name="Content Placeholder 2"/>
          <p:cNvSpPr>
            <a:spLocks noGrp="1"/>
          </p:cNvSpPr>
          <p:nvPr>
            <p:ph idx="1"/>
          </p:nvPr>
        </p:nvSpPr>
        <p:spPr/>
        <p:txBody>
          <a:bodyPr/>
          <a:lstStyle/>
          <a:p>
            <a:pPr marL="0" indent="0">
              <a:buNone/>
            </a:pPr>
            <a:r>
              <a:rPr lang="en-GB" b="1" dirty="0">
                <a:solidFill>
                  <a:schemeClr val="bg1"/>
                </a:solidFill>
              </a:rPr>
              <a:t>Activity 1</a:t>
            </a:r>
          </a:p>
          <a:p>
            <a:pPr marL="0" indent="0">
              <a:buNone/>
            </a:pPr>
            <a:r>
              <a:rPr lang="en-GB" dirty="0">
                <a:solidFill>
                  <a:schemeClr val="bg1"/>
                </a:solidFill>
              </a:rPr>
              <a:t>What to do and when to do it!</a:t>
            </a:r>
          </a:p>
          <a:p>
            <a:pPr marL="0" indent="0">
              <a:buNone/>
            </a:pP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7416524"/>
              </p:ext>
            </p:extLst>
          </p:nvPr>
        </p:nvGraphicFramePr>
        <p:xfrm>
          <a:off x="1011275" y="2888774"/>
          <a:ext cx="8128000" cy="323596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endParaRPr lang="en-GB" dirty="0"/>
                    </a:p>
                  </a:txBody>
                  <a:tcPr/>
                </a:tc>
                <a:tc>
                  <a:txBody>
                    <a:bodyPr/>
                    <a:lstStyle/>
                    <a:p>
                      <a:r>
                        <a:rPr lang="en-GB" dirty="0"/>
                        <a:t>Class</a:t>
                      </a:r>
                    </a:p>
                  </a:txBody>
                  <a:tcPr/>
                </a:tc>
                <a:tc>
                  <a:txBody>
                    <a:bodyPr/>
                    <a:lstStyle/>
                    <a:p>
                      <a:r>
                        <a:rPr lang="en-GB" dirty="0"/>
                        <a:t>College</a:t>
                      </a:r>
                    </a:p>
                  </a:txBody>
                  <a:tcPr/>
                </a:tc>
                <a:tc>
                  <a:txBody>
                    <a:bodyPr/>
                    <a:lstStyle/>
                    <a:p>
                      <a:r>
                        <a:rPr lang="en-GB" dirty="0"/>
                        <a:t>Home</a:t>
                      </a:r>
                    </a:p>
                  </a:txBody>
                  <a:tcPr/>
                </a:tc>
                <a:tc>
                  <a:txBody>
                    <a:bodyPr/>
                    <a:lstStyle/>
                    <a:p>
                      <a:r>
                        <a:rPr lang="en-GB" dirty="0"/>
                        <a:t>Mates</a:t>
                      </a:r>
                    </a:p>
                  </a:txBody>
                  <a:tcPr/>
                </a:tc>
                <a:tc>
                  <a:txBody>
                    <a:bodyPr/>
                    <a:lstStyle/>
                    <a:p>
                      <a:r>
                        <a:rPr lang="en-GB" dirty="0"/>
                        <a:t>Work</a:t>
                      </a:r>
                    </a:p>
                  </a:txBody>
                  <a:tcPr/>
                </a:tc>
                <a:tc>
                  <a:txBody>
                    <a:bodyPr/>
                    <a:lstStyle/>
                    <a:p>
                      <a:r>
                        <a:rPr lang="en-GB" dirty="0"/>
                        <a:t>G/B Friend</a:t>
                      </a:r>
                    </a:p>
                  </a:txBody>
                  <a:tcPr/>
                </a:tc>
                <a:tc>
                  <a:txBody>
                    <a:bodyPr/>
                    <a:lstStyle/>
                    <a:p>
                      <a:r>
                        <a:rPr lang="en-GB" dirty="0"/>
                        <a:t>Nan</a:t>
                      </a:r>
                    </a:p>
                  </a:txBody>
                  <a:tcPr/>
                </a:tc>
                <a:extLst>
                  <a:ext uri="{0D108BD9-81ED-4DB2-BD59-A6C34878D82A}">
                    <a16:rowId xmlns:a16="http://schemas.microsoft.com/office/drawing/2014/main" val="10000"/>
                  </a:ext>
                </a:extLst>
              </a:tr>
              <a:tr h="370840">
                <a:tc>
                  <a:txBody>
                    <a:bodyPr/>
                    <a:lstStyle/>
                    <a:p>
                      <a:r>
                        <a:rPr lang="en-GB" dirty="0"/>
                        <a:t>Sing</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dirty="0"/>
                        <a:t>Swear</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Phone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Kiss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Shout</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a:t>Spit</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GB" dirty="0"/>
                        <a:t>Laugh</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pic>
        <p:nvPicPr>
          <p:cNvPr id="1028" name="Picture 4" descr="http://cliparts.co/cliparts/kiK/nM7/kiKnM7qi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408" y="2081675"/>
            <a:ext cx="418558" cy="477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eviews.123rf.com/images/ssilver/ssilver1207/ssilver120700016/14297272-Green-check-mark-Stock-Photo-approval-correct-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597" y="2020097"/>
            <a:ext cx="631235" cy="6312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ker.com/cliparts/N/B/f/Z/I/t/question-mark-symbol-for-business-presentation-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4538" y="2020097"/>
            <a:ext cx="372140" cy="55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3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Suggested Activities with Students</a:t>
            </a:r>
          </a:p>
        </p:txBody>
      </p:sp>
      <p:sp>
        <p:nvSpPr>
          <p:cNvPr id="3" name="Content Placeholder 2"/>
          <p:cNvSpPr>
            <a:spLocks noGrp="1"/>
          </p:cNvSpPr>
          <p:nvPr>
            <p:ph idx="1"/>
          </p:nvPr>
        </p:nvSpPr>
        <p:spPr/>
        <p:txBody>
          <a:bodyPr>
            <a:normAutofit/>
          </a:bodyPr>
          <a:lstStyle/>
          <a:p>
            <a:pPr marL="0" indent="0">
              <a:buNone/>
            </a:pPr>
            <a:r>
              <a:rPr lang="en-GB" b="1" dirty="0">
                <a:solidFill>
                  <a:schemeClr val="bg1"/>
                </a:solidFill>
              </a:rPr>
              <a:t>Activity 2</a:t>
            </a:r>
          </a:p>
          <a:p>
            <a:pPr marL="0" indent="0">
              <a:buNone/>
            </a:pPr>
            <a:r>
              <a:rPr lang="en-GB" dirty="0">
                <a:solidFill>
                  <a:schemeClr val="bg1"/>
                </a:solidFill>
              </a:rPr>
              <a:t>To get students to think about which behaviours give them the best chance of succeeding on their course, ask them to generate the ‘5 habits of successful students’</a:t>
            </a:r>
          </a:p>
          <a:p>
            <a:pPr marL="0" indent="0">
              <a:buNone/>
            </a:pPr>
            <a:r>
              <a:rPr lang="en-GB" dirty="0">
                <a:solidFill>
                  <a:schemeClr val="bg1"/>
                </a:solidFill>
              </a:rPr>
              <a:t>1. Pair teams up and ask them to reduce their lists to the ‘top five habits’</a:t>
            </a:r>
          </a:p>
          <a:p>
            <a:pPr marL="0" indent="0">
              <a:buNone/>
            </a:pPr>
            <a:r>
              <a:rPr lang="en-GB" dirty="0">
                <a:solidFill>
                  <a:schemeClr val="bg1"/>
                </a:solidFill>
              </a:rPr>
              <a:t>2. Put the lists from the different groups on the board</a:t>
            </a:r>
          </a:p>
          <a:p>
            <a:pPr marL="0" indent="0">
              <a:buNone/>
            </a:pPr>
            <a:r>
              <a:rPr lang="en-GB" dirty="0">
                <a:solidFill>
                  <a:schemeClr val="bg1"/>
                </a:solidFill>
              </a:rPr>
              <a:t>3. Ask the class to vote off characteristics until only 5 are left</a:t>
            </a:r>
          </a:p>
          <a:p>
            <a:pPr marL="0" indent="0">
              <a:buNone/>
            </a:pPr>
            <a:r>
              <a:rPr lang="en-GB" dirty="0">
                <a:solidFill>
                  <a:schemeClr val="bg1"/>
                </a:solidFill>
              </a:rPr>
              <a:t>4. Print these up and display them in the classroom</a:t>
            </a:r>
          </a:p>
        </p:txBody>
      </p:sp>
    </p:spTree>
    <p:extLst>
      <p:ext uri="{BB962C8B-B14F-4D97-AF65-F5344CB8AC3E}">
        <p14:creationId xmlns:p14="http://schemas.microsoft.com/office/powerpoint/2010/main" val="317542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Consequences (Not Punishments)</a:t>
            </a:r>
          </a:p>
        </p:txBody>
      </p:sp>
      <p:sp>
        <p:nvSpPr>
          <p:cNvPr id="3" name="Content Placeholder 2"/>
          <p:cNvSpPr>
            <a:spLocks noGrp="1"/>
          </p:cNvSpPr>
          <p:nvPr>
            <p:ph idx="1"/>
          </p:nvPr>
        </p:nvSpPr>
        <p:spPr/>
        <p:txBody>
          <a:bodyPr>
            <a:normAutofit/>
          </a:bodyPr>
          <a:lstStyle/>
          <a:p>
            <a:pPr marL="263525" indent="-263525">
              <a:buFont typeface="Wingdings" panose="05000000000000000000" pitchFamily="2" charset="2"/>
              <a:buChar char="§"/>
            </a:pPr>
            <a:r>
              <a:rPr lang="en-GB" sz="4800" dirty="0">
                <a:solidFill>
                  <a:schemeClr val="bg1"/>
                </a:solidFill>
              </a:rPr>
              <a:t>Agree the consequences!!!</a:t>
            </a:r>
          </a:p>
          <a:p>
            <a:pPr marL="263525" indent="-263525">
              <a:buFont typeface="Wingdings" panose="05000000000000000000" pitchFamily="2" charset="2"/>
              <a:buChar char="§"/>
            </a:pPr>
            <a:r>
              <a:rPr lang="en-GB" sz="4800" dirty="0">
                <a:solidFill>
                  <a:schemeClr val="bg1"/>
                </a:solidFill>
              </a:rPr>
              <a:t>Carry out the consequences!!!</a:t>
            </a:r>
          </a:p>
          <a:p>
            <a:pPr marL="263525" indent="-263525">
              <a:buFont typeface="Wingdings" panose="05000000000000000000" pitchFamily="2" charset="2"/>
              <a:buChar char="§"/>
            </a:pPr>
            <a:r>
              <a:rPr lang="en-GB" sz="4800" dirty="0">
                <a:solidFill>
                  <a:schemeClr val="bg1"/>
                </a:solidFill>
              </a:rPr>
              <a:t>Notes these are consequences of their behaviour not threats or punishments!</a:t>
            </a:r>
          </a:p>
        </p:txBody>
      </p:sp>
    </p:spTree>
    <p:extLst>
      <p:ext uri="{BB962C8B-B14F-4D97-AF65-F5344CB8AC3E}">
        <p14:creationId xmlns:p14="http://schemas.microsoft.com/office/powerpoint/2010/main" val="281264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Activity 4</a:t>
            </a:r>
            <a:br>
              <a:rPr lang="en-GB" b="1" dirty="0">
                <a:solidFill>
                  <a:srgbClr val="FFFF00"/>
                </a:solidFill>
              </a:rPr>
            </a:br>
            <a:r>
              <a:rPr lang="en-GB" b="1" dirty="0">
                <a:solidFill>
                  <a:srgbClr val="FFFF00"/>
                </a:solidFill>
              </a:rPr>
              <a:t>Best Consequences</a:t>
            </a:r>
          </a:p>
        </p:txBody>
      </p:sp>
      <p:sp>
        <p:nvSpPr>
          <p:cNvPr id="3" name="Content Placeholder 2"/>
          <p:cNvSpPr>
            <a:spLocks noGrp="1"/>
          </p:cNvSpPr>
          <p:nvPr>
            <p:ph idx="1"/>
          </p:nvPr>
        </p:nvSpPr>
        <p:spPr/>
        <p:txBody>
          <a:bodyPr>
            <a:normAutofit/>
          </a:bodyPr>
          <a:lstStyle/>
          <a:p>
            <a:pPr marL="363538" indent="-363538">
              <a:buFont typeface="Wingdings" panose="05000000000000000000" pitchFamily="2" charset="2"/>
              <a:buChar char="§"/>
            </a:pPr>
            <a:r>
              <a:rPr lang="en-GB" sz="3600" dirty="0">
                <a:solidFill>
                  <a:schemeClr val="bg1"/>
                </a:solidFill>
              </a:rPr>
              <a:t>5 mins</a:t>
            </a:r>
          </a:p>
          <a:p>
            <a:pPr marL="363538" indent="-363538">
              <a:buFont typeface="Wingdings" panose="05000000000000000000" pitchFamily="2" charset="2"/>
              <a:buChar char="§"/>
            </a:pPr>
            <a:r>
              <a:rPr lang="en-GB" sz="3600" dirty="0">
                <a:solidFill>
                  <a:schemeClr val="bg1"/>
                </a:solidFill>
              </a:rPr>
              <a:t>In groups list some suitable consequences to come of the previously identified behaviours</a:t>
            </a:r>
          </a:p>
        </p:txBody>
      </p:sp>
    </p:spTree>
    <p:extLst>
      <p:ext uri="{BB962C8B-B14F-4D97-AF65-F5344CB8AC3E}">
        <p14:creationId xmlns:p14="http://schemas.microsoft.com/office/powerpoint/2010/main" val="256827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027" y="81040"/>
            <a:ext cx="10515600" cy="927225"/>
          </a:xfrm>
        </p:spPr>
        <p:txBody>
          <a:bodyPr/>
          <a:lstStyle/>
          <a:p>
            <a:pPr algn="ctr"/>
            <a:r>
              <a:rPr lang="en-GB" b="1" dirty="0">
                <a:solidFill>
                  <a:schemeClr val="bg1"/>
                </a:solidFill>
              </a:rPr>
              <a:t>The Ideal Teacher-Student Relationship</a:t>
            </a:r>
          </a:p>
        </p:txBody>
      </p:sp>
      <p:sp>
        <p:nvSpPr>
          <p:cNvPr id="4" name="Text Box 15"/>
          <p:cNvSpPr txBox="1">
            <a:spLocks noChangeArrowheads="1"/>
          </p:cNvSpPr>
          <p:nvPr/>
        </p:nvSpPr>
        <p:spPr bwMode="auto">
          <a:xfrm>
            <a:off x="4062991" y="999273"/>
            <a:ext cx="3593204" cy="11108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Dominant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Strong sense of purpose in pursuing clear goals for learning and for class management.</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Leadership.  Tends to guide and control</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Prepared to discipline unapologetically</a:t>
            </a:r>
            <a:endParaRPr kumimoji="0" lang="en-US" altLang="en-US" sz="1200" i="0" u="none" strike="noStrike" cap="none" normalizeH="0" baseline="0" dirty="0">
              <a:ln>
                <a:noFill/>
              </a:ln>
              <a:solidFill>
                <a:schemeClr val="tx1"/>
              </a:solidFill>
              <a:effectLst/>
            </a:endParaRPr>
          </a:p>
        </p:txBody>
      </p:sp>
      <p:sp>
        <p:nvSpPr>
          <p:cNvPr id="5" name="Line 14"/>
          <p:cNvSpPr>
            <a:spLocks noChangeShapeType="1"/>
          </p:cNvSpPr>
          <p:nvPr/>
        </p:nvSpPr>
        <p:spPr bwMode="auto">
          <a:xfrm>
            <a:off x="5545818" y="2040776"/>
            <a:ext cx="19489" cy="3143781"/>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13"/>
          <p:cNvSpPr>
            <a:spLocks noChangeShapeType="1"/>
          </p:cNvSpPr>
          <p:nvPr/>
        </p:nvSpPr>
        <p:spPr bwMode="auto">
          <a:xfrm rot="16200000" flipH="1">
            <a:off x="5579281" y="785462"/>
            <a:ext cx="19050" cy="5809624"/>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 Box 12"/>
          <p:cNvSpPr txBox="1">
            <a:spLocks noChangeArrowheads="1"/>
          </p:cNvSpPr>
          <p:nvPr/>
        </p:nvSpPr>
        <p:spPr bwMode="auto">
          <a:xfrm>
            <a:off x="8855568" y="3114010"/>
            <a:ext cx="2896226" cy="1350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Cooperative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Great concern for the needs and opinions of students.  </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Helpful, friendly</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Avoids strife and seeks consensus </a:t>
            </a:r>
            <a:endParaRPr kumimoji="0" lang="en-US" altLang="en-US" sz="1200" i="0" u="none" strike="noStrike" cap="none" normalizeH="0" baseline="0" dirty="0">
              <a:ln>
                <a:noFill/>
              </a:ln>
              <a:solidFill>
                <a:schemeClr val="tx1"/>
              </a:solidFill>
              <a:effectLst/>
            </a:endParaRPr>
          </a:p>
        </p:txBody>
      </p:sp>
      <p:sp>
        <p:nvSpPr>
          <p:cNvPr id="8" name="Text Box 16"/>
          <p:cNvSpPr txBox="1">
            <a:spLocks noChangeArrowheads="1"/>
          </p:cNvSpPr>
          <p:nvPr/>
        </p:nvSpPr>
        <p:spPr bwMode="auto">
          <a:xfrm>
            <a:off x="408982" y="3114010"/>
            <a:ext cx="2464178" cy="1758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GB"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Opposition</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GB"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Treats students as the enemy</a:t>
            </a:r>
            <a:endParaRPr kumimoji="0" lang="en-GB"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GB"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Expresses anger and irritation</a:t>
            </a:r>
            <a:endParaRPr kumimoji="0" lang="en-GB"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GB"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Need to ‘win’ if there is  a disagreement between teacher and students </a:t>
            </a:r>
            <a:endParaRPr kumimoji="0" lang="en-GB" altLang="en-US" sz="1200" i="0" u="none" strike="noStrike" cap="none" normalizeH="0" baseline="0" dirty="0">
              <a:ln>
                <a:noFill/>
              </a:ln>
              <a:solidFill>
                <a:schemeClr val="tx1"/>
              </a:solidFill>
              <a:effectLst/>
            </a:endParaRPr>
          </a:p>
        </p:txBody>
      </p:sp>
      <p:sp>
        <p:nvSpPr>
          <p:cNvPr id="9" name="Text Box 11"/>
          <p:cNvSpPr txBox="1">
            <a:spLocks noChangeArrowheads="1"/>
          </p:cNvSpPr>
          <p:nvPr/>
        </p:nvSpPr>
        <p:spPr bwMode="auto">
          <a:xfrm>
            <a:off x="3802576" y="5182357"/>
            <a:ext cx="3987811" cy="1025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Submission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Lack of clarity of purpose</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Keeps a low profile </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Tendency to submit to the will of the class</a:t>
            </a:r>
            <a:endParaRPr kumimoji="0" lang="en-US"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Entirely unassertive, rather glum and apologetic</a:t>
            </a:r>
            <a:endParaRPr kumimoji="0" lang="en-US" altLang="en-US" sz="1200" i="0" u="none" strike="noStrike" cap="none" normalizeH="0" baseline="0" dirty="0">
              <a:ln>
                <a:noFill/>
              </a:ln>
              <a:solidFill>
                <a:schemeClr val="tx1"/>
              </a:solidFill>
              <a:effectLst/>
            </a:endParaRPr>
          </a:p>
        </p:txBody>
      </p:sp>
      <p:sp>
        <p:nvSpPr>
          <p:cNvPr id="10" name="Text Box 10"/>
          <p:cNvSpPr txBox="1">
            <a:spLocks noChangeArrowheads="1"/>
          </p:cNvSpPr>
          <p:nvPr/>
        </p:nvSpPr>
        <p:spPr bwMode="auto">
          <a:xfrm>
            <a:off x="5738556" y="2602836"/>
            <a:ext cx="1096962" cy="1087437"/>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Ideal teacher- student relationship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p:cNvSpPr txBox="1">
            <a:spLocks noChangeArrowheads="1"/>
          </p:cNvSpPr>
          <p:nvPr/>
        </p:nvSpPr>
        <p:spPr bwMode="auto">
          <a:xfrm>
            <a:off x="8493618" y="1330015"/>
            <a:ext cx="3060880" cy="873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US" altLang="en-US" sz="1200" b="1"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dominant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controlling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Lack of concern for students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Teacher student relations damaged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AutoShape 8"/>
          <p:cNvSpPr>
            <a:spLocks noChangeArrowheads="1"/>
          </p:cNvSpPr>
          <p:nvPr/>
        </p:nvSpPr>
        <p:spPr bwMode="auto">
          <a:xfrm>
            <a:off x="5796482" y="1929007"/>
            <a:ext cx="1089925" cy="687283"/>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7"/>
          <p:cNvSpPr>
            <a:spLocks noChangeShapeType="1"/>
          </p:cNvSpPr>
          <p:nvPr/>
        </p:nvSpPr>
        <p:spPr bwMode="auto">
          <a:xfrm flipH="1">
            <a:off x="6862294" y="1791439"/>
            <a:ext cx="1527845" cy="315730"/>
          </a:xfrm>
          <a:prstGeom prst="line">
            <a:avLst/>
          </a:prstGeom>
          <a:noFill/>
          <a:ln w="57150">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6"/>
          <p:cNvSpPr>
            <a:spLocks noChangeArrowheads="1"/>
          </p:cNvSpPr>
          <p:nvPr/>
        </p:nvSpPr>
        <p:spPr bwMode="auto">
          <a:xfrm rot="5400000">
            <a:off x="7182269" y="2539979"/>
            <a:ext cx="854075" cy="1291342"/>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Text Box 5"/>
          <p:cNvSpPr txBox="1">
            <a:spLocks noChangeArrowheads="1"/>
          </p:cNvSpPr>
          <p:nvPr/>
        </p:nvSpPr>
        <p:spPr bwMode="auto">
          <a:xfrm>
            <a:off x="8267678" y="4718662"/>
            <a:ext cx="3484116" cy="1050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en-US" altLang="en-US" sz="1200" b="1"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cooperative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understanding and accepting of apologies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Waits for students to be ready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n-US" altLang="en-US" sz="12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desirous to be accepted by students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4"/>
          <p:cNvSpPr>
            <a:spLocks noChangeShapeType="1"/>
          </p:cNvSpPr>
          <p:nvPr/>
        </p:nvSpPr>
        <p:spPr bwMode="auto">
          <a:xfrm flipH="1" flipV="1">
            <a:off x="7735809" y="3612686"/>
            <a:ext cx="800735" cy="1051927"/>
          </a:xfrm>
          <a:prstGeom prst="line">
            <a:avLst/>
          </a:prstGeom>
          <a:noFill/>
          <a:ln w="57150">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3"/>
          <p:cNvSpPr>
            <a:spLocks noChangeArrowheads="1"/>
          </p:cNvSpPr>
          <p:nvPr/>
        </p:nvSpPr>
        <p:spPr bwMode="auto">
          <a:xfrm>
            <a:off x="3870418" y="2435876"/>
            <a:ext cx="1603419" cy="843728"/>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AutoShape 2"/>
          <p:cNvSpPr>
            <a:spLocks noChangeArrowheads="1"/>
          </p:cNvSpPr>
          <p:nvPr/>
        </p:nvSpPr>
        <p:spPr bwMode="auto">
          <a:xfrm>
            <a:off x="3921619" y="3789491"/>
            <a:ext cx="1469890" cy="875121"/>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1"/>
          <p:cNvSpPr>
            <a:spLocks noChangeArrowheads="1"/>
          </p:cNvSpPr>
          <p:nvPr/>
        </p:nvSpPr>
        <p:spPr bwMode="auto">
          <a:xfrm>
            <a:off x="5796482" y="3789491"/>
            <a:ext cx="1275966" cy="815180"/>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17"/>
          <p:cNvSpPr>
            <a:spLocks noChangeArrowheads="1"/>
          </p:cNvSpPr>
          <p:nvPr/>
        </p:nvSpPr>
        <p:spPr bwMode="auto">
          <a:xfrm>
            <a:off x="1751527" y="619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Rectangle 24"/>
          <p:cNvSpPr>
            <a:spLocks noChangeArrowheads="1"/>
          </p:cNvSpPr>
          <p:nvPr/>
        </p:nvSpPr>
        <p:spPr bwMode="auto">
          <a:xfrm>
            <a:off x="1751527" y="107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4593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8C3F-886F-4453-B50C-521649BDAD1F}"/>
              </a:ext>
            </a:extLst>
          </p:cNvPr>
          <p:cNvSpPr>
            <a:spLocks noGrp="1"/>
          </p:cNvSpPr>
          <p:nvPr>
            <p:ph type="title"/>
          </p:nvPr>
        </p:nvSpPr>
        <p:spPr/>
        <p:txBody>
          <a:bodyPr/>
          <a:lstStyle/>
          <a:p>
            <a:r>
              <a:rPr lang="en-GB" dirty="0">
                <a:highlight>
                  <a:srgbClr val="FFFF00"/>
                </a:highlight>
              </a:rPr>
              <a:t>Feedback and Feedforward for Phil &amp; Becky</a:t>
            </a:r>
          </a:p>
        </p:txBody>
      </p:sp>
      <p:sp>
        <p:nvSpPr>
          <p:cNvPr id="3" name="Content Placeholder 2">
            <a:extLst>
              <a:ext uri="{FF2B5EF4-FFF2-40B4-BE49-F238E27FC236}">
                <a16:creationId xmlns:a16="http://schemas.microsoft.com/office/drawing/2014/main" id="{6BA97EE3-0EFD-435E-ACDE-CE0E2B4B2E7D}"/>
              </a:ext>
            </a:extLst>
          </p:cNvPr>
          <p:cNvSpPr>
            <a:spLocks noGrp="1"/>
          </p:cNvSpPr>
          <p:nvPr>
            <p:ph idx="1"/>
          </p:nvPr>
        </p:nvSpPr>
        <p:spPr/>
        <p:txBody>
          <a:bodyPr/>
          <a:lstStyle/>
          <a:p>
            <a:endParaRPr lang="en-GB" dirty="0"/>
          </a:p>
          <a:p>
            <a:endParaRPr lang="en-GB" dirty="0"/>
          </a:p>
          <a:p>
            <a:endParaRPr lang="en-GB" dirty="0"/>
          </a:p>
        </p:txBody>
      </p:sp>
      <p:pic>
        <p:nvPicPr>
          <p:cNvPr id="4" name="Picture 3">
            <a:extLst>
              <a:ext uri="{FF2B5EF4-FFF2-40B4-BE49-F238E27FC236}">
                <a16:creationId xmlns:a16="http://schemas.microsoft.com/office/drawing/2014/main" id="{F376284E-721F-42C7-9323-BD9FC1FD9927}"/>
              </a:ext>
            </a:extLst>
          </p:cNvPr>
          <p:cNvPicPr>
            <a:picLocks noChangeAspect="1"/>
          </p:cNvPicPr>
          <p:nvPr/>
        </p:nvPicPr>
        <p:blipFill>
          <a:blip r:embed="rId2"/>
          <a:stretch>
            <a:fillRect/>
          </a:stretch>
        </p:blipFill>
        <p:spPr>
          <a:xfrm>
            <a:off x="675486" y="1924049"/>
            <a:ext cx="4524375" cy="3812381"/>
          </a:xfrm>
          <a:prstGeom prst="rect">
            <a:avLst/>
          </a:prstGeom>
        </p:spPr>
      </p:pic>
      <p:pic>
        <p:nvPicPr>
          <p:cNvPr id="5" name="Picture 4">
            <a:extLst>
              <a:ext uri="{FF2B5EF4-FFF2-40B4-BE49-F238E27FC236}">
                <a16:creationId xmlns:a16="http://schemas.microsoft.com/office/drawing/2014/main" id="{0BAAB815-A515-4336-AE9C-CDE206246B40}"/>
              </a:ext>
            </a:extLst>
          </p:cNvPr>
          <p:cNvPicPr>
            <a:picLocks noChangeAspect="1"/>
          </p:cNvPicPr>
          <p:nvPr/>
        </p:nvPicPr>
        <p:blipFill>
          <a:blip r:embed="rId3"/>
          <a:stretch>
            <a:fillRect/>
          </a:stretch>
        </p:blipFill>
        <p:spPr>
          <a:xfrm>
            <a:off x="7177088" y="1845734"/>
            <a:ext cx="3810000" cy="3890696"/>
          </a:xfrm>
          <a:prstGeom prst="rect">
            <a:avLst/>
          </a:prstGeom>
        </p:spPr>
      </p:pic>
    </p:spTree>
    <p:extLst>
      <p:ext uri="{BB962C8B-B14F-4D97-AF65-F5344CB8AC3E}">
        <p14:creationId xmlns:p14="http://schemas.microsoft.com/office/powerpoint/2010/main" val="396703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6416"/>
          </a:xfrm>
        </p:spPr>
        <p:txBody>
          <a:bodyPr/>
          <a:lstStyle/>
          <a:p>
            <a:pPr algn="ctr"/>
            <a:r>
              <a:rPr lang="en-GB" b="1" dirty="0">
                <a:solidFill>
                  <a:srgbClr val="FFFF00"/>
                </a:solidFill>
              </a:rPr>
              <a:t>What do Students Need from Teachers?</a:t>
            </a:r>
          </a:p>
        </p:txBody>
      </p:sp>
      <p:sp>
        <p:nvSpPr>
          <p:cNvPr id="3" name="Content Placeholder 2"/>
          <p:cNvSpPr>
            <a:spLocks noGrp="1"/>
          </p:cNvSpPr>
          <p:nvPr>
            <p:ph idx="1"/>
          </p:nvPr>
        </p:nvSpPr>
        <p:spPr>
          <a:xfrm>
            <a:off x="722290" y="1891430"/>
            <a:ext cx="10515600" cy="4150596"/>
          </a:xfrm>
        </p:spPr>
        <p:txBody>
          <a:bodyPr>
            <a:normAutofit fontScale="85000" lnSpcReduction="20000"/>
          </a:bodyPr>
          <a:lstStyle/>
          <a:p>
            <a:pPr marL="263525" indent="-263525">
              <a:buFont typeface="Wingdings" panose="05000000000000000000" pitchFamily="2" charset="2"/>
              <a:buChar char="§"/>
            </a:pPr>
            <a:r>
              <a:rPr lang="en-GB" sz="3000" dirty="0">
                <a:solidFill>
                  <a:schemeClr val="bg1"/>
                </a:solidFill>
              </a:rPr>
              <a:t>The first four weeks – continuity</a:t>
            </a:r>
          </a:p>
          <a:p>
            <a:pPr marL="263525" indent="-263525">
              <a:buFont typeface="Wingdings" panose="05000000000000000000" pitchFamily="2" charset="2"/>
              <a:buChar char="§"/>
            </a:pPr>
            <a:r>
              <a:rPr lang="en-GB" sz="3000" dirty="0">
                <a:solidFill>
                  <a:schemeClr val="bg1"/>
                </a:solidFill>
              </a:rPr>
              <a:t>Group</a:t>
            </a:r>
          </a:p>
          <a:p>
            <a:pPr marL="263525" indent="-263525">
              <a:buFont typeface="Wingdings" panose="05000000000000000000" pitchFamily="2" charset="2"/>
              <a:buChar char="§"/>
            </a:pPr>
            <a:r>
              <a:rPr lang="en-GB" sz="3000" dirty="0">
                <a:solidFill>
                  <a:schemeClr val="bg1"/>
                </a:solidFill>
              </a:rPr>
              <a:t>Feedback</a:t>
            </a:r>
          </a:p>
          <a:p>
            <a:pPr marL="263525" indent="-263525">
              <a:buFont typeface="Wingdings" panose="05000000000000000000" pitchFamily="2" charset="2"/>
              <a:buChar char="§"/>
            </a:pPr>
            <a:r>
              <a:rPr lang="en-GB" sz="3000" dirty="0">
                <a:solidFill>
                  <a:schemeClr val="bg1"/>
                </a:solidFill>
              </a:rPr>
              <a:t>Work ethic</a:t>
            </a:r>
          </a:p>
          <a:p>
            <a:pPr marL="263525" indent="-263525">
              <a:buFont typeface="Wingdings" panose="05000000000000000000" pitchFamily="2" charset="2"/>
              <a:buChar char="§"/>
            </a:pPr>
            <a:r>
              <a:rPr lang="en-GB" sz="3000" dirty="0">
                <a:solidFill>
                  <a:schemeClr val="bg1"/>
                </a:solidFill>
              </a:rPr>
              <a:t>Diagnosis – not just literacy/numeracy levels, understand how they learn</a:t>
            </a:r>
          </a:p>
          <a:p>
            <a:pPr marL="263525" indent="-263525">
              <a:buFont typeface="Wingdings" panose="05000000000000000000" pitchFamily="2" charset="2"/>
              <a:buChar char="§"/>
            </a:pPr>
            <a:r>
              <a:rPr lang="en-GB" sz="3000" dirty="0">
                <a:solidFill>
                  <a:schemeClr val="bg1"/>
                </a:solidFill>
              </a:rPr>
              <a:t>Support – base room to go to for support</a:t>
            </a:r>
          </a:p>
          <a:p>
            <a:pPr marL="263525" indent="-263525">
              <a:buFont typeface="Wingdings" panose="05000000000000000000" pitchFamily="2" charset="2"/>
              <a:buChar char="§"/>
            </a:pPr>
            <a:r>
              <a:rPr lang="en-GB" sz="3000" dirty="0">
                <a:solidFill>
                  <a:schemeClr val="bg1"/>
                </a:solidFill>
              </a:rPr>
              <a:t>Value – learn their names quickly</a:t>
            </a:r>
          </a:p>
          <a:p>
            <a:pPr marL="263525" indent="-263525">
              <a:buFont typeface="Wingdings" panose="05000000000000000000" pitchFamily="2" charset="2"/>
              <a:buChar char="§"/>
            </a:pPr>
            <a:r>
              <a:rPr lang="en-GB" sz="3000" dirty="0">
                <a:solidFill>
                  <a:schemeClr val="bg1"/>
                </a:solidFill>
              </a:rPr>
              <a:t>Requests for tasks/materials</a:t>
            </a:r>
          </a:p>
          <a:p>
            <a:pPr marL="263525" indent="-263525">
              <a:buFont typeface="Wingdings" panose="05000000000000000000" pitchFamily="2" charset="2"/>
              <a:buChar char="§"/>
            </a:pPr>
            <a:r>
              <a:rPr lang="en-GB" sz="3000" dirty="0">
                <a:solidFill>
                  <a:schemeClr val="bg1"/>
                </a:solidFill>
              </a:rPr>
              <a:t>Confidence in staff</a:t>
            </a:r>
          </a:p>
          <a:p>
            <a:endParaRPr lang="en-GB" dirty="0">
              <a:solidFill>
                <a:schemeClr val="bg1"/>
              </a:solidFill>
            </a:endParaRPr>
          </a:p>
        </p:txBody>
      </p:sp>
    </p:spTree>
    <p:extLst>
      <p:ext uri="{BB962C8B-B14F-4D97-AF65-F5344CB8AC3E}">
        <p14:creationId xmlns:p14="http://schemas.microsoft.com/office/powerpoint/2010/main" val="325999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First Day Tips</a:t>
            </a:r>
          </a:p>
        </p:txBody>
      </p:sp>
      <p:sp>
        <p:nvSpPr>
          <p:cNvPr id="3" name="Content Placeholder 2"/>
          <p:cNvSpPr>
            <a:spLocks noGrp="1"/>
          </p:cNvSpPr>
          <p:nvPr>
            <p:ph idx="1"/>
          </p:nvPr>
        </p:nvSpPr>
        <p:spPr>
          <a:xfrm>
            <a:off x="838200" y="1991638"/>
            <a:ext cx="10515600" cy="4050388"/>
          </a:xfrm>
        </p:spPr>
        <p:txBody>
          <a:bodyPr>
            <a:normAutofit/>
          </a:bodyPr>
          <a:lstStyle/>
          <a:p>
            <a:pPr marL="514350" indent="-514350">
              <a:buFont typeface="+mj-lt"/>
              <a:buAutoNum type="arabicPeriod"/>
            </a:pPr>
            <a:r>
              <a:rPr lang="en-GB" sz="2400" dirty="0">
                <a:solidFill>
                  <a:schemeClr val="bg1"/>
                </a:solidFill>
              </a:rPr>
              <a:t>Greet students at the door.</a:t>
            </a:r>
          </a:p>
          <a:p>
            <a:pPr marL="514350" indent="-514350">
              <a:buFont typeface="+mj-lt"/>
              <a:buAutoNum type="arabicPeriod"/>
            </a:pPr>
            <a:r>
              <a:rPr lang="en-GB" sz="2400" dirty="0">
                <a:solidFill>
                  <a:schemeClr val="bg1"/>
                </a:solidFill>
              </a:rPr>
              <a:t>Establish name identification through the use of nametags, introductions or taking registers.</a:t>
            </a:r>
          </a:p>
          <a:p>
            <a:pPr marL="514350" indent="-514350">
              <a:buFont typeface="+mj-lt"/>
              <a:buAutoNum type="arabicPeriod"/>
            </a:pPr>
            <a:r>
              <a:rPr lang="en-GB" sz="2400" dirty="0">
                <a:solidFill>
                  <a:schemeClr val="bg1"/>
                </a:solidFill>
              </a:rPr>
              <a:t>Introduce students to the room arrangement and classroom procedures.</a:t>
            </a:r>
          </a:p>
          <a:p>
            <a:pPr marL="514350" indent="-514350">
              <a:buFont typeface="+mj-lt"/>
              <a:buAutoNum type="arabicPeriod"/>
            </a:pPr>
            <a:r>
              <a:rPr lang="en-GB" sz="2400" dirty="0">
                <a:solidFill>
                  <a:schemeClr val="bg1"/>
                </a:solidFill>
              </a:rPr>
              <a:t>Introduce three to six classroom rules, explain and post them.</a:t>
            </a:r>
          </a:p>
          <a:p>
            <a:pPr marL="514350" indent="-514350">
              <a:buFont typeface="+mj-lt"/>
              <a:buAutoNum type="arabicPeriod"/>
            </a:pPr>
            <a:r>
              <a:rPr lang="en-GB" sz="2400" dirty="0">
                <a:solidFill>
                  <a:schemeClr val="bg1"/>
                </a:solidFill>
              </a:rPr>
              <a:t>Plan for maximum contact with students.</a:t>
            </a:r>
          </a:p>
          <a:p>
            <a:pPr marL="514350" indent="-514350">
              <a:buFont typeface="+mj-lt"/>
              <a:buAutoNum type="arabicPeriod"/>
            </a:pPr>
            <a:r>
              <a:rPr lang="en-GB" sz="2400" dirty="0">
                <a:solidFill>
                  <a:schemeClr val="bg1"/>
                </a:solidFill>
              </a:rPr>
              <a:t>Establish yourself as a leader of the class.</a:t>
            </a:r>
          </a:p>
          <a:p>
            <a:pPr marL="514350" indent="-514350">
              <a:buFont typeface="+mj-lt"/>
              <a:buAutoNum type="arabicPeriod"/>
            </a:pPr>
            <a:r>
              <a:rPr lang="en-GB" sz="2400" dirty="0">
                <a:solidFill>
                  <a:schemeClr val="bg1"/>
                </a:solidFill>
              </a:rPr>
              <a:t>Learn students' names as soon as possible</a:t>
            </a:r>
            <a:r>
              <a:rPr lang="en-GB" dirty="0">
                <a:solidFill>
                  <a:schemeClr val="bg1"/>
                </a:solidFill>
              </a:rPr>
              <a:t>.</a:t>
            </a:r>
          </a:p>
        </p:txBody>
      </p:sp>
    </p:spTree>
    <p:extLst>
      <p:ext uri="{BB962C8B-B14F-4D97-AF65-F5344CB8AC3E}">
        <p14:creationId xmlns:p14="http://schemas.microsoft.com/office/powerpoint/2010/main" val="39900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454"/>
            <a:ext cx="10515600" cy="1325563"/>
          </a:xfrm>
        </p:spPr>
        <p:txBody>
          <a:bodyPr/>
          <a:lstStyle/>
          <a:p>
            <a:pPr algn="ctr"/>
            <a:r>
              <a:rPr lang="en-GB" b="1" dirty="0">
                <a:solidFill>
                  <a:schemeClr val="bg1"/>
                </a:solidFill>
              </a:rPr>
              <a:t>Improving Disciplinary Interventions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000886"/>
              </p:ext>
            </p:extLst>
          </p:nvPr>
        </p:nvGraphicFramePr>
        <p:xfrm>
          <a:off x="951054" y="1465017"/>
          <a:ext cx="10289891" cy="4145280"/>
        </p:xfrm>
        <a:graphic>
          <a:graphicData uri="http://schemas.openxmlformats.org/drawingml/2006/table">
            <a:tbl>
              <a:tblPr firstRow="1" bandRow="1">
                <a:tableStyleId>{5C22544A-7EE6-4342-B048-85BDC9FD1C3A}</a:tableStyleId>
              </a:tblPr>
              <a:tblGrid>
                <a:gridCol w="5771180">
                  <a:extLst>
                    <a:ext uri="{9D8B030D-6E8A-4147-A177-3AD203B41FA5}">
                      <a16:colId xmlns:a16="http://schemas.microsoft.com/office/drawing/2014/main" val="20000"/>
                    </a:ext>
                  </a:extLst>
                </a:gridCol>
                <a:gridCol w="1995881">
                  <a:extLst>
                    <a:ext uri="{9D8B030D-6E8A-4147-A177-3AD203B41FA5}">
                      <a16:colId xmlns:a16="http://schemas.microsoft.com/office/drawing/2014/main" val="20001"/>
                    </a:ext>
                  </a:extLst>
                </a:gridCol>
                <a:gridCol w="2522830">
                  <a:extLst>
                    <a:ext uri="{9D8B030D-6E8A-4147-A177-3AD203B41FA5}">
                      <a16:colId xmlns:a16="http://schemas.microsoft.com/office/drawing/2014/main" val="20002"/>
                    </a:ext>
                  </a:extLst>
                </a:gridCol>
              </a:tblGrid>
              <a:tr h="658097">
                <a:tc>
                  <a:txBody>
                    <a:bodyPr/>
                    <a:lstStyle/>
                    <a:p>
                      <a:r>
                        <a:rPr lang="en-GB" sz="2200" dirty="0"/>
                        <a:t>Disciplinary interventions</a:t>
                      </a:r>
                    </a:p>
                  </a:txBody>
                  <a:tcPr/>
                </a:tc>
                <a:tc>
                  <a:txBody>
                    <a:bodyPr/>
                    <a:lstStyle/>
                    <a:p>
                      <a:r>
                        <a:rPr lang="en-GB" sz="2200" dirty="0"/>
                        <a:t>Effect size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Decrease in number of disruptions</a:t>
                      </a:r>
                    </a:p>
                  </a:txBody>
                  <a:tcPr/>
                </a:tc>
                <a:extLst>
                  <a:ext uri="{0D108BD9-81ED-4DB2-BD59-A6C34878D82A}">
                    <a16:rowId xmlns:a16="http://schemas.microsoft.com/office/drawing/2014/main" val="10000"/>
                  </a:ext>
                </a:extLst>
              </a:tr>
              <a:tr h="658097">
                <a:tc>
                  <a:txBody>
                    <a:bodyPr/>
                    <a:lstStyle/>
                    <a:p>
                      <a:r>
                        <a:rPr lang="en-GB" sz="2200" dirty="0"/>
                        <a:t>Reminders of rules</a:t>
                      </a:r>
                    </a:p>
                    <a:p>
                      <a:endParaRPr lang="en-GB" sz="2200" dirty="0"/>
                    </a:p>
                  </a:txBody>
                  <a:tcPr/>
                </a:tc>
                <a:tc>
                  <a:txBody>
                    <a:bodyPr/>
                    <a:lstStyle/>
                    <a:p>
                      <a:r>
                        <a:rPr lang="en-GB" sz="2200" dirty="0"/>
                        <a:t>0.64</a:t>
                      </a:r>
                    </a:p>
                  </a:txBody>
                  <a:tcPr/>
                </a:tc>
                <a:tc>
                  <a:txBody>
                    <a:bodyPr/>
                    <a:lstStyle/>
                    <a:p>
                      <a:r>
                        <a:rPr lang="en-GB" sz="2200" dirty="0"/>
                        <a:t>24%</a:t>
                      </a:r>
                    </a:p>
                  </a:txBody>
                  <a:tcPr/>
                </a:tc>
                <a:extLst>
                  <a:ext uri="{0D108BD9-81ED-4DB2-BD59-A6C34878D82A}">
                    <a16:rowId xmlns:a16="http://schemas.microsoft.com/office/drawing/2014/main" val="10001"/>
                  </a:ext>
                </a:extLst>
              </a:tr>
              <a:tr h="658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Mild punishments (‘Sticks’)</a:t>
                      </a:r>
                    </a:p>
                    <a:p>
                      <a:endParaRPr lang="en-GB" sz="2200" dirty="0"/>
                    </a:p>
                  </a:txBody>
                  <a:tcPr/>
                </a:tc>
                <a:tc>
                  <a:txBody>
                    <a:bodyPr/>
                    <a:lstStyle/>
                    <a:p>
                      <a:r>
                        <a:rPr lang="en-GB" sz="2200" dirty="0"/>
                        <a:t>0.78</a:t>
                      </a:r>
                    </a:p>
                  </a:txBody>
                  <a:tcPr/>
                </a:tc>
                <a:tc>
                  <a:txBody>
                    <a:bodyPr/>
                    <a:lstStyle/>
                    <a:p>
                      <a:r>
                        <a:rPr lang="en-GB" sz="2200" dirty="0"/>
                        <a:t>28%</a:t>
                      </a:r>
                    </a:p>
                  </a:txBody>
                  <a:tcPr/>
                </a:tc>
                <a:extLst>
                  <a:ext uri="{0D108BD9-81ED-4DB2-BD59-A6C34878D82A}">
                    <a16:rowId xmlns:a16="http://schemas.microsoft.com/office/drawing/2014/main" val="10002"/>
                  </a:ext>
                </a:extLst>
              </a:tr>
              <a:tr h="950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Strategies that reward appropriate behaviour (‘Carrots’)</a:t>
                      </a:r>
                    </a:p>
                    <a:p>
                      <a:endParaRPr lang="en-GB" sz="2200" dirty="0"/>
                    </a:p>
                  </a:txBody>
                  <a:tcPr/>
                </a:tc>
                <a:tc>
                  <a:txBody>
                    <a:bodyPr/>
                    <a:lstStyle/>
                    <a:p>
                      <a:r>
                        <a:rPr lang="en-GB" sz="2200" dirty="0"/>
                        <a:t>0.86</a:t>
                      </a:r>
                    </a:p>
                  </a:txBody>
                  <a:tcPr/>
                </a:tc>
                <a:tc>
                  <a:txBody>
                    <a:bodyPr/>
                    <a:lstStyle/>
                    <a:p>
                      <a:r>
                        <a:rPr lang="en-GB" sz="2200" dirty="0"/>
                        <a:t>31%</a:t>
                      </a:r>
                    </a:p>
                  </a:txBody>
                  <a:tcPr/>
                </a:tc>
                <a:extLst>
                  <a:ext uri="{0D108BD9-81ED-4DB2-BD59-A6C34878D82A}">
                    <a16:rowId xmlns:a16="http://schemas.microsoft.com/office/drawing/2014/main" val="10003"/>
                  </a:ext>
                </a:extLst>
              </a:tr>
              <a:tr h="658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‘Carrots’ plus ‘sticks’</a:t>
                      </a:r>
                    </a:p>
                    <a:p>
                      <a:endParaRPr lang="en-GB" sz="2200" dirty="0"/>
                    </a:p>
                  </a:txBody>
                  <a:tcPr>
                    <a:solidFill>
                      <a:srgbClr val="7FF46C"/>
                    </a:solidFill>
                  </a:tcPr>
                </a:tc>
                <a:tc>
                  <a:txBody>
                    <a:bodyPr/>
                    <a:lstStyle/>
                    <a:p>
                      <a:r>
                        <a:rPr lang="en-GB" sz="2200" dirty="0"/>
                        <a:t>0.97</a:t>
                      </a:r>
                    </a:p>
                  </a:txBody>
                  <a:tcPr>
                    <a:solidFill>
                      <a:srgbClr val="7FF46C"/>
                    </a:solidFill>
                  </a:tcPr>
                </a:tc>
                <a:tc>
                  <a:txBody>
                    <a:bodyPr/>
                    <a:lstStyle/>
                    <a:p>
                      <a:r>
                        <a:rPr lang="en-GB" sz="2200" dirty="0"/>
                        <a:t>33%</a:t>
                      </a:r>
                    </a:p>
                  </a:txBody>
                  <a:tcPr>
                    <a:solidFill>
                      <a:srgbClr val="7FF46C"/>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3625819" y="5610297"/>
            <a:ext cx="4728538" cy="707886"/>
          </a:xfrm>
          <a:prstGeom prst="rect">
            <a:avLst/>
          </a:prstGeom>
          <a:noFill/>
        </p:spPr>
        <p:txBody>
          <a:bodyPr wrap="none" rtlCol="0">
            <a:spAutoFit/>
          </a:bodyPr>
          <a:lstStyle/>
          <a:p>
            <a:pPr algn="ctr"/>
            <a:r>
              <a:rPr lang="en-GB" sz="2000" dirty="0"/>
              <a:t>An effect size of 0.5 gives a one-grade leap. </a:t>
            </a:r>
          </a:p>
          <a:p>
            <a:pPr algn="ctr"/>
            <a:r>
              <a:rPr lang="en-GB" sz="2000" dirty="0"/>
              <a:t>An effect size of 1.0 gives a two-grade leap</a:t>
            </a:r>
            <a:r>
              <a:rPr lang="en-GB" dirty="0"/>
              <a:t>.</a:t>
            </a:r>
          </a:p>
        </p:txBody>
      </p:sp>
    </p:spTree>
    <p:extLst>
      <p:ext uri="{BB962C8B-B14F-4D97-AF65-F5344CB8AC3E}">
        <p14:creationId xmlns:p14="http://schemas.microsoft.com/office/powerpoint/2010/main" val="33282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Activity 5</a:t>
            </a:r>
            <a:br>
              <a:rPr lang="en-GB" b="1" dirty="0">
                <a:solidFill>
                  <a:srgbClr val="FFFF00"/>
                </a:solidFill>
              </a:rPr>
            </a:br>
            <a:r>
              <a:rPr lang="en-GB" b="1" dirty="0">
                <a:solidFill>
                  <a:srgbClr val="FFFF00"/>
                </a:solidFill>
              </a:rPr>
              <a:t>Examples of ‘carrots’</a:t>
            </a:r>
          </a:p>
        </p:txBody>
      </p:sp>
      <p:sp>
        <p:nvSpPr>
          <p:cNvPr id="3" name="Content Placeholder 2"/>
          <p:cNvSpPr>
            <a:spLocks noGrp="1"/>
          </p:cNvSpPr>
          <p:nvPr>
            <p:ph idx="1"/>
          </p:nvPr>
        </p:nvSpPr>
        <p:spPr/>
        <p:txBody>
          <a:bodyPr>
            <a:normAutofit/>
          </a:bodyPr>
          <a:lstStyle/>
          <a:p>
            <a:pPr marL="450850" indent="-450850">
              <a:buFont typeface="Wingdings" panose="05000000000000000000" pitchFamily="2" charset="2"/>
              <a:buChar char="§"/>
            </a:pPr>
            <a:r>
              <a:rPr lang="en-GB" sz="4400" dirty="0">
                <a:solidFill>
                  <a:schemeClr val="bg1"/>
                </a:solidFill>
              </a:rPr>
              <a:t>5 mins</a:t>
            </a:r>
          </a:p>
          <a:p>
            <a:pPr marL="450850" indent="-450850">
              <a:buFont typeface="Wingdings" panose="05000000000000000000" pitchFamily="2" charset="2"/>
              <a:buChar char="§"/>
            </a:pPr>
            <a:r>
              <a:rPr lang="en-GB" sz="4400" dirty="0">
                <a:solidFill>
                  <a:schemeClr val="bg1"/>
                </a:solidFill>
              </a:rPr>
              <a:t>In your groups list some suitable ways you can offer ‘carrots’ – strategies to reinforce appropriate behaviour</a:t>
            </a:r>
          </a:p>
        </p:txBody>
      </p:sp>
    </p:spTree>
    <p:extLst>
      <p:ext uri="{BB962C8B-B14F-4D97-AF65-F5344CB8AC3E}">
        <p14:creationId xmlns:p14="http://schemas.microsoft.com/office/powerpoint/2010/main" val="83723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344" y="10964"/>
            <a:ext cx="10515600" cy="1031027"/>
          </a:xfrm>
        </p:spPr>
        <p:txBody>
          <a:bodyPr/>
          <a:lstStyle/>
          <a:p>
            <a:pPr algn="ctr"/>
            <a:r>
              <a:rPr lang="en-GB" b="1" dirty="0">
                <a:solidFill>
                  <a:schemeClr val="bg1"/>
                </a:solidFill>
              </a:rPr>
              <a:t>Levels of Intervention (‘sticks’)</a:t>
            </a:r>
          </a:p>
        </p:txBody>
      </p:sp>
      <p:sp>
        <p:nvSpPr>
          <p:cNvPr id="3" name="Content Placeholder 2"/>
          <p:cNvSpPr>
            <a:spLocks noGrp="1"/>
          </p:cNvSpPr>
          <p:nvPr>
            <p:ph idx="1"/>
          </p:nvPr>
        </p:nvSpPr>
        <p:spPr>
          <a:xfrm>
            <a:off x="838200" y="1041991"/>
            <a:ext cx="10515600" cy="5271127"/>
          </a:xfrm>
          <a:solidFill>
            <a:schemeClr val="bg1"/>
          </a:solidFill>
        </p:spPr>
        <p:txBody>
          <a:bodyPr>
            <a:normAutofit fontScale="92500" lnSpcReduction="10000"/>
          </a:bodyPr>
          <a:lstStyle/>
          <a:p>
            <a:pPr marL="0" indent="0">
              <a:buNone/>
            </a:pPr>
            <a:r>
              <a:rPr lang="en-GB" sz="1800" b="1" dirty="0">
                <a:solidFill>
                  <a:schemeClr val="tx1"/>
                </a:solidFill>
              </a:rPr>
              <a:t>Level 1 behaviour</a:t>
            </a:r>
          </a:p>
          <a:p>
            <a:pPr lvl="1"/>
            <a:r>
              <a:rPr lang="en-GB" sz="1800" b="1" dirty="0">
                <a:solidFill>
                  <a:schemeClr val="tx1"/>
                </a:solidFill>
              </a:rPr>
              <a:t>The 5 second pause</a:t>
            </a:r>
          </a:p>
          <a:p>
            <a:pPr lvl="1"/>
            <a:r>
              <a:rPr lang="en-GB" sz="1800" b="1" dirty="0">
                <a:solidFill>
                  <a:schemeClr val="tx1"/>
                </a:solidFill>
              </a:rPr>
              <a:t>The 10 second funny quip</a:t>
            </a:r>
          </a:p>
          <a:p>
            <a:pPr lvl="1"/>
            <a:r>
              <a:rPr lang="en-GB" sz="1800" b="1" dirty="0">
                <a:solidFill>
                  <a:schemeClr val="tx1"/>
                </a:solidFill>
              </a:rPr>
              <a:t>The 20 second intervention – point out what you want, not what you don’t want</a:t>
            </a:r>
          </a:p>
          <a:p>
            <a:pPr marL="457200" lvl="1" indent="0">
              <a:buNone/>
            </a:pPr>
            <a:endParaRPr lang="en-GB" sz="1300" b="1" dirty="0">
              <a:solidFill>
                <a:schemeClr val="tx1"/>
              </a:solidFill>
            </a:endParaRPr>
          </a:p>
          <a:p>
            <a:pPr marL="36513" lvl="1" indent="0">
              <a:buNone/>
            </a:pPr>
            <a:r>
              <a:rPr lang="en-GB" sz="1800" b="1" dirty="0">
                <a:solidFill>
                  <a:schemeClr val="tx1"/>
                </a:solidFill>
              </a:rPr>
              <a:t>Level 2 behaviour</a:t>
            </a:r>
          </a:p>
          <a:p>
            <a:pPr marL="712788" lvl="1"/>
            <a:r>
              <a:rPr lang="en-GB" sz="1800" b="1" dirty="0">
                <a:solidFill>
                  <a:schemeClr val="tx1"/>
                </a:solidFill>
              </a:rPr>
              <a:t>The Yes Set - 3 truths – </a:t>
            </a:r>
            <a:r>
              <a:rPr lang="en-GB" sz="1800" b="1" dirty="0" err="1">
                <a:solidFill>
                  <a:schemeClr val="tx1"/>
                </a:solidFill>
              </a:rPr>
              <a:t>ie</a:t>
            </a:r>
            <a:r>
              <a:rPr lang="en-GB" sz="1800" b="1" dirty="0">
                <a:solidFill>
                  <a:schemeClr val="tx1"/>
                </a:solidFill>
              </a:rPr>
              <a:t> you’re here, you have your pen, you’re having a discussion now answer the task</a:t>
            </a:r>
          </a:p>
          <a:p>
            <a:pPr marL="712788" lvl="1"/>
            <a:r>
              <a:rPr lang="en-GB" sz="1800" b="1" dirty="0">
                <a:solidFill>
                  <a:schemeClr val="tx1"/>
                </a:solidFill>
              </a:rPr>
              <a:t>1 minute intervention</a:t>
            </a:r>
          </a:p>
          <a:p>
            <a:pPr marL="712788" lvl="1"/>
            <a:r>
              <a:rPr lang="en-GB" sz="1800" b="1" dirty="0">
                <a:solidFill>
                  <a:schemeClr val="tx1"/>
                </a:solidFill>
              </a:rPr>
              <a:t>Choice and consequence</a:t>
            </a:r>
          </a:p>
          <a:p>
            <a:pPr marL="484188" lvl="1" indent="0">
              <a:buNone/>
            </a:pPr>
            <a:endParaRPr lang="en-GB" sz="1300" b="1" dirty="0">
              <a:solidFill>
                <a:schemeClr val="tx1"/>
              </a:solidFill>
            </a:endParaRPr>
          </a:p>
          <a:p>
            <a:pPr marL="36513" lvl="1" indent="0">
              <a:buNone/>
            </a:pPr>
            <a:r>
              <a:rPr lang="en-GB" sz="1800" b="1" dirty="0">
                <a:solidFill>
                  <a:schemeClr val="tx1"/>
                </a:solidFill>
              </a:rPr>
              <a:t>Level 3 behaviour</a:t>
            </a:r>
          </a:p>
          <a:p>
            <a:pPr marL="712788" lvl="1"/>
            <a:r>
              <a:rPr lang="en-GB" sz="1800" b="1" dirty="0">
                <a:solidFill>
                  <a:schemeClr val="tx1"/>
                </a:solidFill>
              </a:rPr>
              <a:t>Emergency stop</a:t>
            </a:r>
          </a:p>
          <a:p>
            <a:pPr marL="712788" lvl="1"/>
            <a:r>
              <a:rPr lang="en-GB" sz="1800" b="1" dirty="0">
                <a:solidFill>
                  <a:schemeClr val="tx1"/>
                </a:solidFill>
              </a:rPr>
              <a:t>Set outside</a:t>
            </a:r>
          </a:p>
          <a:p>
            <a:pPr marL="712788" lvl="1"/>
            <a:r>
              <a:rPr lang="en-GB" sz="1800" b="1" dirty="0">
                <a:solidFill>
                  <a:schemeClr val="tx1"/>
                </a:solidFill>
              </a:rPr>
              <a:t>The Hot Spot</a:t>
            </a:r>
          </a:p>
          <a:p>
            <a:pPr marL="484188" lvl="1" indent="0">
              <a:buNone/>
            </a:pPr>
            <a:endParaRPr lang="en-GB" sz="1300" b="1" dirty="0">
              <a:solidFill>
                <a:schemeClr val="tx1"/>
              </a:solidFill>
            </a:endParaRPr>
          </a:p>
          <a:p>
            <a:pPr marL="0" lvl="1" indent="0">
              <a:buNone/>
            </a:pPr>
            <a:r>
              <a:rPr lang="en-GB" sz="1800" b="1" dirty="0">
                <a:solidFill>
                  <a:schemeClr val="tx1"/>
                </a:solidFill>
              </a:rPr>
              <a:t>Finally</a:t>
            </a:r>
          </a:p>
          <a:p>
            <a:pPr marL="720725" lvl="1" indent="-269875"/>
            <a:r>
              <a:rPr lang="en-GB" sz="1800" b="1" dirty="0">
                <a:solidFill>
                  <a:schemeClr val="tx1"/>
                </a:solidFill>
              </a:rPr>
              <a:t>Point out the boundaries list</a:t>
            </a:r>
          </a:p>
          <a:p>
            <a:pPr marL="720725" lvl="1" indent="-269875"/>
            <a:r>
              <a:rPr lang="en-GB" sz="1800" b="1" dirty="0">
                <a:solidFill>
                  <a:schemeClr val="tx1"/>
                </a:solidFill>
              </a:rPr>
              <a:t>Give one last warning</a:t>
            </a:r>
          </a:p>
          <a:p>
            <a:pPr marL="720725" lvl="1" indent="-269875"/>
            <a:r>
              <a:rPr lang="en-GB" sz="1800" b="1" dirty="0">
                <a:solidFill>
                  <a:schemeClr val="tx1"/>
                </a:solidFill>
              </a:rPr>
              <a:t>Apply the sanction</a:t>
            </a:r>
          </a:p>
          <a:p>
            <a:pPr marL="0" lvl="1" indent="0">
              <a:buNone/>
            </a:pPr>
            <a:endParaRPr lang="en-GB" sz="1800" dirty="0">
              <a:solidFill>
                <a:schemeClr val="tx1"/>
              </a:solidFill>
            </a:endParaRPr>
          </a:p>
          <a:p>
            <a:pPr marL="0" lvl="1" indent="0">
              <a:buNone/>
            </a:pPr>
            <a:endParaRPr lang="en-GB" sz="1800" dirty="0">
              <a:solidFill>
                <a:schemeClr val="bg1"/>
              </a:solidFill>
            </a:endParaRPr>
          </a:p>
        </p:txBody>
      </p:sp>
      <p:sp>
        <p:nvSpPr>
          <p:cNvPr id="5" name="Explosion 2 4"/>
          <p:cNvSpPr/>
          <p:nvPr/>
        </p:nvSpPr>
        <p:spPr>
          <a:xfrm>
            <a:off x="4320169" y="4196219"/>
            <a:ext cx="7491875" cy="241723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note – do not rush to this stage! Good classroom management means you never get here!</a:t>
            </a:r>
          </a:p>
        </p:txBody>
      </p:sp>
      <p:sp>
        <p:nvSpPr>
          <p:cNvPr id="6" name="Right Arrow 5"/>
          <p:cNvSpPr/>
          <p:nvPr/>
        </p:nvSpPr>
        <p:spPr>
          <a:xfrm>
            <a:off x="3451537" y="5901069"/>
            <a:ext cx="1067299" cy="293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811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6624"/>
          </a:xfrm>
        </p:spPr>
        <p:txBody>
          <a:bodyPr/>
          <a:lstStyle/>
          <a:p>
            <a:pPr algn="ctr"/>
            <a:r>
              <a:rPr lang="en-GB" b="1" dirty="0">
                <a:solidFill>
                  <a:srgbClr val="FFFF00"/>
                </a:solidFill>
              </a:rPr>
              <a:t>Actions Speak Louder than Words</a:t>
            </a:r>
          </a:p>
        </p:txBody>
      </p:sp>
      <p:sp>
        <p:nvSpPr>
          <p:cNvPr id="3" name="Content Placeholder 2"/>
          <p:cNvSpPr>
            <a:spLocks noGrp="1"/>
          </p:cNvSpPr>
          <p:nvPr>
            <p:ph idx="1"/>
          </p:nvPr>
        </p:nvSpPr>
        <p:spPr/>
        <p:txBody>
          <a:bodyPr>
            <a:noAutofit/>
          </a:bodyPr>
          <a:lstStyle/>
          <a:p>
            <a:pPr marL="363538" indent="-363538">
              <a:buFont typeface="Wingdings" panose="05000000000000000000" pitchFamily="2" charset="2"/>
              <a:buChar char="§"/>
            </a:pPr>
            <a:r>
              <a:rPr lang="en-GB" sz="3200" dirty="0">
                <a:solidFill>
                  <a:schemeClr val="bg1"/>
                </a:solidFill>
              </a:rPr>
              <a:t>Rapport and breaking rapport – sitting within chatting groups – ignore them, give positive reinforcement to rest of class, reminder of what everyone should be doing.</a:t>
            </a:r>
          </a:p>
          <a:p>
            <a:pPr marL="363538" indent="-363538">
              <a:buFont typeface="Wingdings" panose="05000000000000000000" pitchFamily="2" charset="2"/>
              <a:buChar char="§"/>
            </a:pPr>
            <a:r>
              <a:rPr lang="en-GB" sz="3200" dirty="0">
                <a:solidFill>
                  <a:schemeClr val="bg1"/>
                </a:solidFill>
              </a:rPr>
              <a:t>Body space</a:t>
            </a:r>
          </a:p>
          <a:p>
            <a:pPr marL="363538" indent="-363538">
              <a:buFont typeface="Wingdings" panose="05000000000000000000" pitchFamily="2" charset="2"/>
              <a:buChar char="§"/>
            </a:pPr>
            <a:r>
              <a:rPr lang="en-GB" sz="3200" dirty="0">
                <a:solidFill>
                  <a:schemeClr val="bg1"/>
                </a:solidFill>
              </a:rPr>
              <a:t>Body language</a:t>
            </a:r>
          </a:p>
          <a:p>
            <a:pPr marL="363538" indent="-363538">
              <a:buFont typeface="Wingdings" panose="05000000000000000000" pitchFamily="2" charset="2"/>
              <a:buChar char="§"/>
            </a:pPr>
            <a:r>
              <a:rPr lang="en-GB" sz="3200" dirty="0">
                <a:solidFill>
                  <a:schemeClr val="bg1"/>
                </a:solidFill>
              </a:rPr>
              <a:t>Yes Sets – 3 truths – </a:t>
            </a:r>
            <a:r>
              <a:rPr lang="en-GB" sz="3200" dirty="0" err="1">
                <a:solidFill>
                  <a:schemeClr val="bg1"/>
                </a:solidFill>
              </a:rPr>
              <a:t>ie</a:t>
            </a:r>
            <a:r>
              <a:rPr lang="en-GB" sz="3200" dirty="0">
                <a:solidFill>
                  <a:schemeClr val="bg1"/>
                </a:solidFill>
              </a:rPr>
              <a:t> you’re here, you have your pen, you’re having a discussion now answer the task.</a:t>
            </a:r>
          </a:p>
          <a:p>
            <a:pPr marL="363538" indent="-363538">
              <a:buFont typeface="Wingdings" panose="05000000000000000000" pitchFamily="2" charset="2"/>
              <a:buChar char="§"/>
            </a:pPr>
            <a:r>
              <a:rPr lang="en-GB" sz="3200" dirty="0">
                <a:solidFill>
                  <a:schemeClr val="bg1"/>
                </a:solidFill>
              </a:rPr>
              <a:t>Hot Spots</a:t>
            </a:r>
          </a:p>
        </p:txBody>
      </p:sp>
    </p:spTree>
    <p:extLst>
      <p:ext uri="{BB962C8B-B14F-4D97-AF65-F5344CB8AC3E}">
        <p14:creationId xmlns:p14="http://schemas.microsoft.com/office/powerpoint/2010/main" val="138032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39" y="452808"/>
            <a:ext cx="10515600" cy="983980"/>
          </a:xfrm>
        </p:spPr>
        <p:txBody>
          <a:bodyPr/>
          <a:lstStyle/>
          <a:p>
            <a:pPr algn="ctr"/>
            <a:r>
              <a:rPr lang="en-GB" b="1" dirty="0">
                <a:solidFill>
                  <a:schemeClr val="bg1"/>
                </a:solidFill>
              </a:rPr>
              <a:t>Mental Set</a:t>
            </a:r>
          </a:p>
        </p:txBody>
      </p:sp>
      <p:sp>
        <p:nvSpPr>
          <p:cNvPr id="3" name="Content Placeholder 2"/>
          <p:cNvSpPr>
            <a:spLocks noGrp="1"/>
          </p:cNvSpPr>
          <p:nvPr>
            <p:ph idx="1"/>
          </p:nvPr>
        </p:nvSpPr>
        <p:spPr>
          <a:xfrm>
            <a:off x="684725" y="1866378"/>
            <a:ext cx="10803229" cy="4495784"/>
          </a:xfrm>
        </p:spPr>
        <p:txBody>
          <a:bodyPr>
            <a:normAutofit/>
          </a:bodyPr>
          <a:lstStyle/>
          <a:p>
            <a:r>
              <a:rPr lang="en-GB" dirty="0" err="1">
                <a:solidFill>
                  <a:schemeClr val="bg1"/>
                </a:solidFill>
              </a:rPr>
              <a:t>Withitness</a:t>
            </a:r>
            <a:r>
              <a:rPr lang="en-GB" dirty="0">
                <a:solidFill>
                  <a:schemeClr val="bg1"/>
                </a:solidFill>
              </a:rPr>
              <a:t> –heightened awareness of what is going on in your classroom and responding very quickly</a:t>
            </a:r>
          </a:p>
          <a:p>
            <a:pPr marL="914400" lvl="1" indent="-457200">
              <a:buFont typeface="+mj-lt"/>
              <a:buAutoNum type="arabicPeriod"/>
            </a:pPr>
            <a:r>
              <a:rPr lang="en-GB" dirty="0">
                <a:solidFill>
                  <a:schemeClr val="bg1"/>
                </a:solidFill>
              </a:rPr>
              <a:t>Scanning</a:t>
            </a:r>
          </a:p>
          <a:p>
            <a:pPr marL="914400" lvl="1" indent="-457200">
              <a:buFont typeface="+mj-lt"/>
              <a:buAutoNum type="arabicPeriod"/>
            </a:pPr>
            <a:r>
              <a:rPr lang="en-GB" dirty="0">
                <a:solidFill>
                  <a:schemeClr val="bg1"/>
                </a:solidFill>
              </a:rPr>
              <a:t>Intervene promptly</a:t>
            </a:r>
          </a:p>
          <a:p>
            <a:pPr marL="914400" lvl="1" indent="-457200">
              <a:buFont typeface="+mj-lt"/>
              <a:buAutoNum type="arabicPeriod"/>
            </a:pPr>
            <a:r>
              <a:rPr lang="en-GB" dirty="0">
                <a:solidFill>
                  <a:schemeClr val="bg1"/>
                </a:solidFill>
              </a:rPr>
              <a:t>Use names</a:t>
            </a:r>
          </a:p>
          <a:p>
            <a:pPr marL="914400" lvl="1" indent="-457200">
              <a:buFont typeface="+mj-lt"/>
              <a:buAutoNum type="arabicPeriod"/>
            </a:pPr>
            <a:r>
              <a:rPr lang="en-GB" dirty="0">
                <a:solidFill>
                  <a:schemeClr val="bg1"/>
                </a:solidFill>
              </a:rPr>
              <a:t>Stop instruction</a:t>
            </a:r>
          </a:p>
          <a:p>
            <a:pPr marL="914400" lvl="1" indent="-457200">
              <a:buFont typeface="+mj-lt"/>
              <a:buAutoNum type="arabicPeriod"/>
            </a:pPr>
            <a:r>
              <a:rPr lang="en-GB" dirty="0">
                <a:solidFill>
                  <a:schemeClr val="bg1"/>
                </a:solidFill>
              </a:rPr>
              <a:t>Use non-verbal reminders and commands</a:t>
            </a:r>
          </a:p>
          <a:p>
            <a:pPr marL="914400" lvl="1" indent="-457200">
              <a:buFont typeface="+mj-lt"/>
              <a:buAutoNum type="arabicPeriod"/>
            </a:pPr>
            <a:r>
              <a:rPr lang="en-GB" dirty="0">
                <a:solidFill>
                  <a:schemeClr val="bg1"/>
                </a:solidFill>
              </a:rPr>
              <a:t>Avoidance</a:t>
            </a:r>
          </a:p>
          <a:p>
            <a:pPr marL="914400" lvl="1" indent="-457200">
              <a:buFont typeface="+mj-lt"/>
              <a:buAutoNum type="arabicPeriod"/>
            </a:pPr>
            <a:r>
              <a:rPr lang="en-GB" dirty="0">
                <a:solidFill>
                  <a:schemeClr val="bg1"/>
                </a:solidFill>
              </a:rPr>
              <a:t>Reminders &amp; warnings</a:t>
            </a:r>
          </a:p>
          <a:p>
            <a:pPr marL="914400" lvl="1" indent="-457200">
              <a:buFont typeface="+mj-lt"/>
              <a:buAutoNum type="arabicPeriod"/>
            </a:pPr>
            <a:r>
              <a:rPr lang="en-GB" dirty="0">
                <a:solidFill>
                  <a:schemeClr val="bg1"/>
                </a:solidFill>
              </a:rPr>
              <a:t>Walk around</a:t>
            </a:r>
          </a:p>
          <a:p>
            <a:r>
              <a:rPr lang="en-GB" dirty="0">
                <a:solidFill>
                  <a:schemeClr val="bg1"/>
                </a:solidFill>
              </a:rPr>
              <a:t>Emotional objectivity – keeping an emotional distance between you and classroom events, and thinking about your emotional response to them</a:t>
            </a:r>
          </a:p>
          <a:p>
            <a:pPr marL="914400" lvl="1" indent="-457200">
              <a:buFont typeface="+mj-lt"/>
              <a:buAutoNum type="arabicPeriod"/>
            </a:pPr>
            <a:r>
              <a:rPr lang="en-GB" dirty="0">
                <a:solidFill>
                  <a:schemeClr val="bg1"/>
                </a:solidFill>
              </a:rPr>
              <a:t>Don’t take the behaviour personally</a:t>
            </a:r>
          </a:p>
          <a:p>
            <a:pPr marL="914400" lvl="1" indent="-457200">
              <a:buFont typeface="+mj-lt"/>
              <a:buAutoNum type="arabicPeriod"/>
            </a:pPr>
            <a:r>
              <a:rPr lang="en-GB" dirty="0">
                <a:solidFill>
                  <a:schemeClr val="bg1"/>
                </a:solidFill>
              </a:rPr>
              <a:t>Don’t hold grudges</a:t>
            </a: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46771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1468"/>
          </a:xfrm>
        </p:spPr>
        <p:txBody>
          <a:bodyPr/>
          <a:lstStyle/>
          <a:p>
            <a:pPr algn="ctr"/>
            <a:r>
              <a:rPr lang="en-GB" b="1" dirty="0">
                <a:solidFill>
                  <a:srgbClr val="FFFF00"/>
                </a:solidFill>
              </a:rPr>
              <a:t>Tips - Minimising Challenging Behaviour</a:t>
            </a:r>
          </a:p>
        </p:txBody>
      </p:sp>
      <p:sp>
        <p:nvSpPr>
          <p:cNvPr id="3" name="Content Placeholder 2"/>
          <p:cNvSpPr>
            <a:spLocks noGrp="1"/>
          </p:cNvSpPr>
          <p:nvPr>
            <p:ph idx="1"/>
          </p:nvPr>
        </p:nvSpPr>
        <p:spPr>
          <a:xfrm>
            <a:off x="838200" y="1859906"/>
            <a:ext cx="10515600" cy="4210377"/>
          </a:xfrm>
        </p:spPr>
        <p:txBody>
          <a:bodyPr>
            <a:noAutofit/>
          </a:bodyPr>
          <a:lstStyle/>
          <a:p>
            <a:pPr marL="363538" indent="-363538">
              <a:buFont typeface="Wingdings" panose="05000000000000000000" pitchFamily="2" charset="2"/>
              <a:buChar char="§"/>
            </a:pPr>
            <a:r>
              <a:rPr lang="en-GB" sz="2400" dirty="0">
                <a:solidFill>
                  <a:schemeClr val="bg1"/>
                </a:solidFill>
              </a:rPr>
              <a:t>Interesting and exciting lessons</a:t>
            </a:r>
          </a:p>
          <a:p>
            <a:pPr marL="363538" indent="-363538">
              <a:buFont typeface="Wingdings" panose="05000000000000000000" pitchFamily="2" charset="2"/>
              <a:buChar char="§"/>
            </a:pPr>
            <a:r>
              <a:rPr lang="en-GB" sz="2400" dirty="0">
                <a:solidFill>
                  <a:schemeClr val="bg1"/>
                </a:solidFill>
              </a:rPr>
              <a:t>Understanding what your triggers are</a:t>
            </a:r>
          </a:p>
          <a:p>
            <a:pPr marL="363538" indent="-363538">
              <a:buFont typeface="Wingdings" panose="05000000000000000000" pitchFamily="2" charset="2"/>
              <a:buChar char="§"/>
            </a:pPr>
            <a:r>
              <a:rPr lang="en-GB" sz="2400" dirty="0">
                <a:solidFill>
                  <a:schemeClr val="bg1"/>
                </a:solidFill>
              </a:rPr>
              <a:t>Having high expectations</a:t>
            </a:r>
          </a:p>
          <a:p>
            <a:pPr marL="363538" indent="-363538">
              <a:buFont typeface="Wingdings" panose="05000000000000000000" pitchFamily="2" charset="2"/>
              <a:buChar char="§"/>
            </a:pPr>
            <a:r>
              <a:rPr lang="en-GB" sz="2400" dirty="0">
                <a:solidFill>
                  <a:schemeClr val="bg1"/>
                </a:solidFill>
              </a:rPr>
              <a:t>Setting boundaries</a:t>
            </a:r>
          </a:p>
          <a:p>
            <a:pPr marL="363538" indent="-363538">
              <a:buFont typeface="Wingdings" panose="05000000000000000000" pitchFamily="2" charset="2"/>
              <a:buChar char="§"/>
            </a:pPr>
            <a:r>
              <a:rPr lang="en-GB" sz="2400" dirty="0">
                <a:solidFill>
                  <a:schemeClr val="bg1"/>
                </a:solidFill>
              </a:rPr>
              <a:t>Being clear, fair and transparent</a:t>
            </a:r>
          </a:p>
          <a:p>
            <a:pPr marL="363538" indent="-363538">
              <a:buFont typeface="Wingdings" panose="05000000000000000000" pitchFamily="2" charset="2"/>
              <a:buChar char="§"/>
            </a:pPr>
            <a:r>
              <a:rPr lang="en-GB" sz="2400" dirty="0">
                <a:solidFill>
                  <a:schemeClr val="bg1"/>
                </a:solidFill>
              </a:rPr>
              <a:t>Use 3 levels of intervention</a:t>
            </a:r>
          </a:p>
          <a:p>
            <a:pPr marL="363538" indent="-363538">
              <a:buFont typeface="Wingdings" panose="05000000000000000000" pitchFamily="2" charset="2"/>
              <a:buChar char="§"/>
            </a:pPr>
            <a:r>
              <a:rPr lang="en-GB" sz="2400" dirty="0">
                <a:solidFill>
                  <a:schemeClr val="bg1"/>
                </a:solidFill>
              </a:rPr>
              <a:t>Applying consequences</a:t>
            </a:r>
          </a:p>
          <a:p>
            <a:pPr marL="363538" indent="-363538">
              <a:buFont typeface="Wingdings" panose="05000000000000000000" pitchFamily="2" charset="2"/>
              <a:buChar char="§"/>
            </a:pPr>
            <a:r>
              <a:rPr lang="en-GB" sz="2400" dirty="0">
                <a:solidFill>
                  <a:schemeClr val="bg1"/>
                </a:solidFill>
              </a:rPr>
              <a:t>Manage your state and response</a:t>
            </a:r>
          </a:p>
          <a:p>
            <a:pPr marL="363538" indent="-363538">
              <a:buFont typeface="Wingdings" panose="05000000000000000000" pitchFamily="2" charset="2"/>
              <a:buChar char="§"/>
            </a:pPr>
            <a:r>
              <a:rPr lang="en-GB" sz="2400" dirty="0">
                <a:solidFill>
                  <a:schemeClr val="bg1"/>
                </a:solidFill>
              </a:rPr>
              <a:t>Think about your use of language</a:t>
            </a:r>
          </a:p>
        </p:txBody>
      </p:sp>
    </p:spTree>
    <p:extLst>
      <p:ext uri="{BB962C8B-B14F-4D97-AF65-F5344CB8AC3E}">
        <p14:creationId xmlns:p14="http://schemas.microsoft.com/office/powerpoint/2010/main" val="6023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6416"/>
          </a:xfrm>
        </p:spPr>
        <p:txBody>
          <a:bodyPr/>
          <a:lstStyle/>
          <a:p>
            <a:pPr algn="ctr"/>
            <a:r>
              <a:rPr lang="en-GB" b="1" dirty="0">
                <a:solidFill>
                  <a:srgbClr val="FFFF00"/>
                </a:solidFill>
              </a:rPr>
              <a:t>Activity 6</a:t>
            </a:r>
          </a:p>
        </p:txBody>
      </p:sp>
      <p:sp>
        <p:nvSpPr>
          <p:cNvPr id="3" name="Content Placeholder 2"/>
          <p:cNvSpPr>
            <a:spLocks noGrp="1"/>
          </p:cNvSpPr>
          <p:nvPr>
            <p:ph idx="1"/>
          </p:nvPr>
        </p:nvSpPr>
        <p:spPr/>
        <p:txBody>
          <a:bodyPr/>
          <a:lstStyle/>
          <a:p>
            <a:pPr marL="363538" indent="-363538">
              <a:buFont typeface="Wingdings" panose="05000000000000000000" pitchFamily="2" charset="2"/>
              <a:buChar char="§"/>
            </a:pPr>
            <a:r>
              <a:rPr lang="en-GB" b="1" dirty="0">
                <a:solidFill>
                  <a:schemeClr val="bg1"/>
                </a:solidFill>
                <a:latin typeface="Arial" pitchFamily="34" charset="0"/>
                <a:cs typeface="Arial" pitchFamily="34" charset="0"/>
              </a:rPr>
              <a:t>GROUP WORK (</a:t>
            </a:r>
            <a:r>
              <a:rPr lang="en-GB" b="1" dirty="0" err="1">
                <a:solidFill>
                  <a:schemeClr val="bg1"/>
                </a:solidFill>
                <a:latin typeface="Arial" pitchFamily="34" charset="0"/>
                <a:cs typeface="Arial" pitchFamily="34" charset="0"/>
              </a:rPr>
              <a:t>approx</a:t>
            </a:r>
            <a:r>
              <a:rPr lang="en-GB" b="1" dirty="0">
                <a:solidFill>
                  <a:schemeClr val="bg1"/>
                </a:solidFill>
                <a:latin typeface="Arial" pitchFamily="34" charset="0"/>
                <a:cs typeface="Arial" pitchFamily="34" charset="0"/>
              </a:rPr>
              <a:t> 10mins) </a:t>
            </a:r>
          </a:p>
          <a:p>
            <a:pPr marL="363538" indent="-363538">
              <a:buFont typeface="Wingdings" panose="05000000000000000000" pitchFamily="2" charset="2"/>
              <a:buChar char="§"/>
            </a:pPr>
            <a:endParaRPr lang="en-GB" dirty="0">
              <a:solidFill>
                <a:schemeClr val="bg1"/>
              </a:solidFill>
              <a:latin typeface="Arial" pitchFamily="34" charset="0"/>
              <a:cs typeface="Arial" pitchFamily="34" charset="0"/>
            </a:endParaRPr>
          </a:p>
          <a:p>
            <a:pPr marL="363538" indent="-363538">
              <a:buFont typeface="Wingdings" panose="05000000000000000000" pitchFamily="2" charset="2"/>
              <a:buChar char="§"/>
            </a:pPr>
            <a:r>
              <a:rPr lang="en-GB" dirty="0">
                <a:solidFill>
                  <a:schemeClr val="bg1"/>
                </a:solidFill>
                <a:latin typeface="Arial" pitchFamily="34" charset="0"/>
                <a:cs typeface="Arial" pitchFamily="34" charset="0"/>
              </a:rPr>
              <a:t>Produce your own </a:t>
            </a:r>
            <a:r>
              <a:rPr lang="en-GB" b="1" dirty="0">
                <a:solidFill>
                  <a:schemeClr val="bg1"/>
                </a:solidFill>
                <a:latin typeface="Arial" pitchFamily="34" charset="0"/>
                <a:cs typeface="Arial" pitchFamily="34" charset="0"/>
              </a:rPr>
              <a:t>top tips </a:t>
            </a:r>
          </a:p>
          <a:p>
            <a:endParaRPr lang="en-GB" b="1" dirty="0">
              <a:solidFill>
                <a:schemeClr val="bg1"/>
              </a:solidFill>
              <a:latin typeface="Arial" pitchFamily="34" charset="0"/>
              <a:cs typeface="Arial" pitchFamily="34" charset="0"/>
            </a:endParaRPr>
          </a:p>
          <a:p>
            <a:pPr marL="0" indent="0">
              <a:buNone/>
            </a:pPr>
            <a:endParaRPr lang="en-GB" dirty="0">
              <a:solidFill>
                <a:schemeClr val="bg1"/>
              </a:solidFill>
            </a:endParaRPr>
          </a:p>
        </p:txBody>
      </p:sp>
    </p:spTree>
    <p:extLst>
      <p:ext uri="{BB962C8B-B14F-4D97-AF65-F5344CB8AC3E}">
        <p14:creationId xmlns:p14="http://schemas.microsoft.com/office/powerpoint/2010/main" val="349976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bg1"/>
                </a:solidFill>
              </a:rPr>
              <a:t>Effect on Good Behaviour on Student Achievement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9053038"/>
              </p:ext>
            </p:extLst>
          </p:nvPr>
        </p:nvGraphicFramePr>
        <p:xfrm>
          <a:off x="746974" y="1815921"/>
          <a:ext cx="10606824" cy="3486619"/>
        </p:xfrm>
        <a:graphic>
          <a:graphicData uri="http://schemas.openxmlformats.org/drawingml/2006/table">
            <a:tbl>
              <a:tblPr firstRow="1" firstCol="1" bandRow="1" bandCol="1">
                <a:tableStyleId>{5C22544A-7EE6-4342-B048-85BDC9FD1C3A}</a:tableStyleId>
              </a:tblPr>
              <a:tblGrid>
                <a:gridCol w="5898524">
                  <a:extLst>
                    <a:ext uri="{9D8B030D-6E8A-4147-A177-3AD203B41FA5}">
                      <a16:colId xmlns:a16="http://schemas.microsoft.com/office/drawing/2014/main" val="20000"/>
                    </a:ext>
                  </a:extLst>
                </a:gridCol>
                <a:gridCol w="2472743">
                  <a:extLst>
                    <a:ext uri="{9D8B030D-6E8A-4147-A177-3AD203B41FA5}">
                      <a16:colId xmlns:a16="http://schemas.microsoft.com/office/drawing/2014/main" val="20001"/>
                    </a:ext>
                  </a:extLst>
                </a:gridCol>
                <a:gridCol w="2235557">
                  <a:extLst>
                    <a:ext uri="{9D8B030D-6E8A-4147-A177-3AD203B41FA5}">
                      <a16:colId xmlns:a16="http://schemas.microsoft.com/office/drawing/2014/main" val="20002"/>
                    </a:ext>
                  </a:extLst>
                </a:gridCol>
              </a:tblGrid>
              <a:tr h="773694">
                <a:tc>
                  <a:txBody>
                    <a:bodyPr/>
                    <a:lstStyle/>
                    <a:p>
                      <a:pPr>
                        <a:spcAft>
                          <a:spcPts val="0"/>
                        </a:spcAft>
                      </a:pPr>
                      <a:r>
                        <a:rPr lang="en-GB" sz="2400" dirty="0">
                          <a:effectLst/>
                        </a:rPr>
                        <a:t>Hattie and Marzano’s Effect sizes </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400" dirty="0">
                          <a:effectLst/>
                        </a:rPr>
                        <a:t>Effect size</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400">
                          <a:effectLst/>
                        </a:rPr>
                        <a:t>Number of studies</a:t>
                      </a:r>
                      <a:endParaRPr lang="en-GB"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12925">
                <a:tc>
                  <a:txBody>
                    <a:bodyPr/>
                    <a:lstStyle/>
                    <a:p>
                      <a:pPr>
                        <a:spcAft>
                          <a:spcPts val="0"/>
                        </a:spcAft>
                      </a:pPr>
                      <a:r>
                        <a:rPr lang="en-GB" sz="2400" dirty="0">
                          <a:effectLst/>
                        </a:rPr>
                        <a:t>Classroom behaviour</a:t>
                      </a:r>
                    </a:p>
                    <a:p>
                      <a:pPr>
                        <a:spcAft>
                          <a:spcPts val="0"/>
                        </a:spcAft>
                      </a:pPr>
                      <a:r>
                        <a:rPr lang="en-GB" sz="2400" dirty="0">
                          <a:effectLst/>
                        </a:rPr>
                        <a:t>The influence of appropriate student behaviour on achievement</a:t>
                      </a:r>
                    </a:p>
                    <a:p>
                      <a:pPr>
                        <a:spcAft>
                          <a:spcPts val="0"/>
                        </a:spcAft>
                      </a:pPr>
                      <a:r>
                        <a:rPr lang="en-GB" sz="2400" dirty="0">
                          <a:effectLst/>
                        </a:rPr>
                        <a:t> </a:t>
                      </a:r>
                    </a:p>
                    <a:p>
                      <a:pPr>
                        <a:spcAft>
                          <a:spcPts val="0"/>
                        </a:spcAft>
                      </a:pPr>
                      <a:r>
                        <a:rPr lang="en-GB" sz="2400" dirty="0">
                          <a:effectLst/>
                        </a:rPr>
                        <a:t>Marzano: Effect of experimenting with improved classroom management techniques on student achievement</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400" dirty="0">
                          <a:effectLst/>
                        </a:rPr>
                        <a:t>0.71</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0.52</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400" dirty="0">
                          <a:effectLst/>
                        </a:rPr>
                        <a:t>361</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134</a:t>
                      </a:r>
                      <a:endParaRPr lang="en-GB"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TextBox 4"/>
          <p:cNvSpPr txBox="1"/>
          <p:nvPr/>
        </p:nvSpPr>
        <p:spPr>
          <a:xfrm>
            <a:off x="2780548" y="5427773"/>
            <a:ext cx="6539675" cy="954107"/>
          </a:xfrm>
          <a:prstGeom prst="rect">
            <a:avLst/>
          </a:prstGeom>
          <a:noFill/>
        </p:spPr>
        <p:txBody>
          <a:bodyPr wrap="none" rtlCol="0">
            <a:spAutoFit/>
          </a:bodyPr>
          <a:lstStyle/>
          <a:p>
            <a:pPr algn="ctr"/>
            <a:r>
              <a:rPr lang="en-GB" sz="2800" dirty="0"/>
              <a:t>An effect size of 0.5 gives a one-grade leap. </a:t>
            </a:r>
          </a:p>
          <a:p>
            <a:pPr algn="ctr"/>
            <a:r>
              <a:rPr lang="en-GB" sz="2800" dirty="0"/>
              <a:t>An effect size of 1.0 gives a two-grade leap</a:t>
            </a:r>
            <a:r>
              <a:rPr lang="en-GB" dirty="0"/>
              <a:t>.</a:t>
            </a:r>
          </a:p>
        </p:txBody>
      </p:sp>
    </p:spTree>
    <p:extLst>
      <p:ext uri="{BB962C8B-B14F-4D97-AF65-F5344CB8AC3E}">
        <p14:creationId xmlns:p14="http://schemas.microsoft.com/office/powerpoint/2010/main" val="10186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F736-EB3D-4979-BC39-43196AD7A9F4}"/>
              </a:ext>
            </a:extLst>
          </p:cNvPr>
          <p:cNvSpPr>
            <a:spLocks noGrp="1"/>
          </p:cNvSpPr>
          <p:nvPr>
            <p:ph type="title"/>
          </p:nvPr>
        </p:nvSpPr>
        <p:spPr/>
        <p:txBody>
          <a:bodyPr/>
          <a:lstStyle/>
          <a:p>
            <a:r>
              <a:rPr lang="en-GB" dirty="0">
                <a:solidFill>
                  <a:srgbClr val="FFFF00"/>
                </a:solidFill>
              </a:rPr>
              <a:t>Its okay to make mistakes </a:t>
            </a:r>
            <a:r>
              <a:rPr lang="en-GB" dirty="0">
                <a:solidFill>
                  <a:srgbClr val="FFFF00"/>
                </a:solidFill>
                <a:sym typeface="Wingdings" panose="05000000000000000000" pitchFamily="2" charset="2"/>
              </a:rPr>
              <a:t>, but not the same one </a:t>
            </a:r>
            <a:endParaRPr lang="en-GB" dirty="0">
              <a:solidFill>
                <a:srgbClr val="FFFF00"/>
              </a:solidFill>
            </a:endParaRPr>
          </a:p>
        </p:txBody>
      </p:sp>
      <p:sp>
        <p:nvSpPr>
          <p:cNvPr id="3" name="Content Placeholder 2">
            <a:extLst>
              <a:ext uri="{FF2B5EF4-FFF2-40B4-BE49-F238E27FC236}">
                <a16:creationId xmlns:a16="http://schemas.microsoft.com/office/drawing/2014/main" id="{76B5B2C6-8EBC-44CE-9EF6-70FE5F4A0E8C}"/>
              </a:ext>
            </a:extLst>
          </p:cNvPr>
          <p:cNvSpPr>
            <a:spLocks noGrp="1"/>
          </p:cNvSpPr>
          <p:nvPr>
            <p:ph idx="1"/>
          </p:nvPr>
        </p:nvSpPr>
        <p:spPr/>
        <p:txBody>
          <a:bodyPr>
            <a:normAutofit/>
          </a:bodyPr>
          <a:lstStyle/>
          <a:p>
            <a:r>
              <a:rPr lang="en-GB" sz="4800" dirty="0">
                <a:solidFill>
                  <a:schemeClr val="bg1"/>
                </a:solidFill>
              </a:rPr>
              <a:t>Even as teachers we need to </a:t>
            </a:r>
            <a:r>
              <a:rPr lang="en-GB" sz="4800" dirty="0">
                <a:solidFill>
                  <a:srgbClr val="FF0000"/>
                </a:solidFill>
                <a:highlight>
                  <a:srgbClr val="FFFF00"/>
                </a:highlight>
              </a:rPr>
              <a:t>reflect</a:t>
            </a:r>
            <a:r>
              <a:rPr lang="en-GB" sz="4800" dirty="0">
                <a:solidFill>
                  <a:schemeClr val="bg1"/>
                </a:solidFill>
              </a:rPr>
              <a:t> and think adjust our teaching.</a:t>
            </a:r>
          </a:p>
        </p:txBody>
      </p:sp>
      <p:pic>
        <p:nvPicPr>
          <p:cNvPr id="4" name="Picture 3">
            <a:extLst>
              <a:ext uri="{FF2B5EF4-FFF2-40B4-BE49-F238E27FC236}">
                <a16:creationId xmlns:a16="http://schemas.microsoft.com/office/drawing/2014/main" id="{3FCEB2EC-0538-48D3-829C-FE3A81D18DE3}"/>
              </a:ext>
            </a:extLst>
          </p:cNvPr>
          <p:cNvPicPr>
            <a:picLocks noChangeAspect="1"/>
          </p:cNvPicPr>
          <p:nvPr/>
        </p:nvPicPr>
        <p:blipFill>
          <a:blip r:embed="rId2"/>
          <a:stretch>
            <a:fillRect/>
          </a:stretch>
        </p:blipFill>
        <p:spPr>
          <a:xfrm>
            <a:off x="2785988" y="3199391"/>
            <a:ext cx="4486275" cy="2962275"/>
          </a:xfrm>
          <a:prstGeom prst="rect">
            <a:avLst/>
          </a:prstGeom>
        </p:spPr>
      </p:pic>
      <p:pic>
        <p:nvPicPr>
          <p:cNvPr id="5" name="Picture 4">
            <a:extLst>
              <a:ext uri="{FF2B5EF4-FFF2-40B4-BE49-F238E27FC236}">
                <a16:creationId xmlns:a16="http://schemas.microsoft.com/office/drawing/2014/main" id="{2A546C27-231A-4A0A-89D1-3C9C46676AEF}"/>
              </a:ext>
            </a:extLst>
          </p:cNvPr>
          <p:cNvPicPr>
            <a:picLocks noChangeAspect="1"/>
          </p:cNvPicPr>
          <p:nvPr/>
        </p:nvPicPr>
        <p:blipFill>
          <a:blip r:embed="rId3"/>
          <a:stretch>
            <a:fillRect/>
          </a:stretch>
        </p:blipFill>
        <p:spPr>
          <a:xfrm>
            <a:off x="8798529" y="3215680"/>
            <a:ext cx="2764178" cy="2764178"/>
          </a:xfrm>
          <a:prstGeom prst="rect">
            <a:avLst/>
          </a:prstGeom>
        </p:spPr>
      </p:pic>
    </p:spTree>
    <p:extLst>
      <p:ext uri="{BB962C8B-B14F-4D97-AF65-F5344CB8AC3E}">
        <p14:creationId xmlns:p14="http://schemas.microsoft.com/office/powerpoint/2010/main" val="59670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9046"/>
          </a:xfrm>
        </p:spPr>
        <p:txBody>
          <a:bodyPr/>
          <a:lstStyle/>
          <a:p>
            <a:pPr algn="ctr"/>
            <a:r>
              <a:rPr lang="en-GB" b="1" dirty="0">
                <a:solidFill>
                  <a:srgbClr val="FFFF00"/>
                </a:solidFill>
              </a:rPr>
              <a:t>Keep Calm &amp; Carry on!</a:t>
            </a:r>
          </a:p>
        </p:txBody>
      </p:sp>
      <p:sp>
        <p:nvSpPr>
          <p:cNvPr id="3" name="Content Placeholder 2"/>
          <p:cNvSpPr>
            <a:spLocks noGrp="1"/>
          </p:cNvSpPr>
          <p:nvPr>
            <p:ph idx="1"/>
          </p:nvPr>
        </p:nvSpPr>
        <p:spPr/>
        <p:txBody>
          <a:bodyPr>
            <a:normAutofit lnSpcReduction="10000"/>
          </a:bodyPr>
          <a:lstStyle/>
          <a:p>
            <a:pPr marL="363538" indent="-363538">
              <a:buFont typeface="Wingdings" panose="05000000000000000000" pitchFamily="2" charset="2"/>
              <a:buChar char="§"/>
            </a:pPr>
            <a:r>
              <a:rPr lang="en-GB" sz="2800" dirty="0">
                <a:solidFill>
                  <a:schemeClr val="bg1"/>
                </a:solidFill>
              </a:rPr>
              <a:t>Pay attention to all your small victories and build on them.</a:t>
            </a:r>
          </a:p>
          <a:p>
            <a:pPr marL="363538" indent="-363538">
              <a:buFont typeface="Wingdings" panose="05000000000000000000" pitchFamily="2" charset="2"/>
              <a:buChar char="§"/>
            </a:pPr>
            <a:r>
              <a:rPr lang="en-GB" sz="2800" dirty="0">
                <a:solidFill>
                  <a:schemeClr val="bg1"/>
                </a:solidFill>
              </a:rPr>
              <a:t>Notice what doesn’t work, resolve to leave it behind and move on.</a:t>
            </a:r>
          </a:p>
          <a:p>
            <a:pPr marL="363538" indent="-363538">
              <a:buFont typeface="Wingdings" panose="05000000000000000000" pitchFamily="2" charset="2"/>
              <a:buChar char="§"/>
            </a:pPr>
            <a:r>
              <a:rPr lang="en-GB" sz="2800" dirty="0">
                <a:solidFill>
                  <a:schemeClr val="bg1"/>
                </a:solidFill>
              </a:rPr>
              <a:t>Tomorrow is another day and the good thing about students is they are never the same as the day before because they are learning!</a:t>
            </a:r>
          </a:p>
          <a:p>
            <a:pPr marL="363538" indent="-363538">
              <a:buFont typeface="Wingdings" panose="05000000000000000000" pitchFamily="2" charset="2"/>
              <a:buChar char="§"/>
            </a:pPr>
            <a:r>
              <a:rPr lang="en-GB" sz="2800" dirty="0">
                <a:solidFill>
                  <a:schemeClr val="bg1"/>
                </a:solidFill>
              </a:rPr>
              <a:t>Don’t hold their behaviour today against them tomorrow.</a:t>
            </a:r>
          </a:p>
          <a:p>
            <a:pPr marL="363538" indent="-363538">
              <a:buFont typeface="Wingdings" panose="05000000000000000000" pitchFamily="2" charset="2"/>
              <a:buChar char="§"/>
            </a:pPr>
            <a:r>
              <a:rPr lang="en-GB" sz="2800" dirty="0">
                <a:solidFill>
                  <a:schemeClr val="bg1"/>
                </a:solidFill>
              </a:rPr>
              <a:t>Those things your students’ value – your time, attention, fairness, compassion and humour are yours to give and are renewable resources after a good nights sl</a:t>
            </a:r>
            <a:r>
              <a:rPr lang="en-GB" dirty="0">
                <a:solidFill>
                  <a:schemeClr val="bg1"/>
                </a:solidFill>
              </a:rPr>
              <a:t>eep!</a:t>
            </a:r>
          </a:p>
        </p:txBody>
      </p:sp>
    </p:spTree>
    <p:extLst>
      <p:ext uri="{BB962C8B-B14F-4D97-AF65-F5344CB8AC3E}">
        <p14:creationId xmlns:p14="http://schemas.microsoft.com/office/powerpoint/2010/main" val="133997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1705" y="188640"/>
            <a:ext cx="5857916" cy="523220"/>
          </a:xfrm>
          <a:prstGeom prst="rect">
            <a:avLst/>
          </a:prstGeom>
          <a:noFill/>
        </p:spPr>
        <p:txBody>
          <a:bodyPr wrap="square" rtlCol="0">
            <a:spAutoFit/>
          </a:bodyPr>
          <a:lstStyle/>
          <a:p>
            <a:pPr algn="ctr"/>
            <a:r>
              <a:rPr lang="en-GB" sz="2800" b="1" dirty="0"/>
              <a:t>Useful resources</a:t>
            </a:r>
          </a:p>
        </p:txBody>
      </p:sp>
      <p:sp>
        <p:nvSpPr>
          <p:cNvPr id="3" name="Rectangle 2"/>
          <p:cNvSpPr/>
          <p:nvPr/>
        </p:nvSpPr>
        <p:spPr>
          <a:xfrm>
            <a:off x="3810000" y="3105837"/>
            <a:ext cx="4572000" cy="646331"/>
          </a:xfrm>
          <a:prstGeom prst="rect">
            <a:avLst/>
          </a:prstGeom>
        </p:spPr>
        <p:txBody>
          <a:bodyPr>
            <a:spAutoFit/>
          </a:bodyPr>
          <a:lstStyle/>
          <a:p>
            <a:endParaRPr lang="en-GB" dirty="0">
              <a:hlinkClick r:id="rId3"/>
            </a:endParaRPr>
          </a:p>
          <a:p>
            <a:endParaRPr lang="en-GB" dirty="0">
              <a:hlinkClick r:id="rId3"/>
            </a:endParaRPr>
          </a:p>
        </p:txBody>
      </p:sp>
      <p:graphicFrame>
        <p:nvGraphicFramePr>
          <p:cNvPr id="4" name="Table 3"/>
          <p:cNvGraphicFramePr>
            <a:graphicFrameLocks noGrp="1"/>
          </p:cNvGraphicFramePr>
          <p:nvPr>
            <p:extLst>
              <p:ext uri="{D42A27DB-BD31-4B8C-83A1-F6EECF244321}">
                <p14:modId xmlns:p14="http://schemas.microsoft.com/office/powerpoint/2010/main" val="3454866516"/>
              </p:ext>
            </p:extLst>
          </p:nvPr>
        </p:nvGraphicFramePr>
        <p:xfrm>
          <a:off x="838200" y="764706"/>
          <a:ext cx="10454639" cy="4584534"/>
        </p:xfrm>
        <a:graphic>
          <a:graphicData uri="http://schemas.openxmlformats.org/drawingml/2006/table">
            <a:tbl>
              <a:tblPr firstRow="1" bandRow="1">
                <a:tableStyleId>{5C22544A-7EE6-4342-B048-85BDC9FD1C3A}</a:tableStyleId>
              </a:tblPr>
              <a:tblGrid>
                <a:gridCol w="6984732">
                  <a:extLst>
                    <a:ext uri="{9D8B030D-6E8A-4147-A177-3AD203B41FA5}">
                      <a16:colId xmlns:a16="http://schemas.microsoft.com/office/drawing/2014/main" val="20000"/>
                    </a:ext>
                  </a:extLst>
                </a:gridCol>
                <a:gridCol w="3469907">
                  <a:extLst>
                    <a:ext uri="{9D8B030D-6E8A-4147-A177-3AD203B41FA5}">
                      <a16:colId xmlns:a16="http://schemas.microsoft.com/office/drawing/2014/main" val="20001"/>
                    </a:ext>
                  </a:extLst>
                </a:gridCol>
              </a:tblGrid>
              <a:tr h="2292267">
                <a:tc>
                  <a:txBody>
                    <a:bodyPr/>
                    <a:lstStyle/>
                    <a:p>
                      <a:r>
                        <a:rPr lang="en-GB" sz="2400" baseline="0" dirty="0"/>
                        <a:t>Petty, G. (2004) </a:t>
                      </a:r>
                      <a:r>
                        <a:rPr lang="en-GB" sz="2400" i="1" baseline="0" dirty="0"/>
                        <a:t>Teaching Today 3rd edition</a:t>
                      </a:r>
                      <a:r>
                        <a:rPr lang="en-GB" sz="2400" baseline="0" dirty="0"/>
                        <a:t>.  Cheltenham: Nelson </a:t>
                      </a:r>
                      <a:r>
                        <a:rPr lang="en-GB" sz="2400" baseline="0" dirty="0" err="1"/>
                        <a:t>Thornes</a:t>
                      </a:r>
                      <a:endParaRPr lang="en-GB" sz="2400" dirty="0"/>
                    </a:p>
                  </a:txBody>
                  <a:tcPr/>
                </a:tc>
                <a:tc>
                  <a:txBody>
                    <a:bodyPr/>
                    <a:lstStyle/>
                    <a:p>
                      <a:r>
                        <a:rPr lang="en-GB" sz="1800" dirty="0"/>
                        <a:t>Chapter 8 p96-107</a:t>
                      </a:r>
                    </a:p>
                  </a:txBody>
                  <a:tcPr/>
                </a:tc>
                <a:extLst>
                  <a:ext uri="{0D108BD9-81ED-4DB2-BD59-A6C34878D82A}">
                    <a16:rowId xmlns:a16="http://schemas.microsoft.com/office/drawing/2014/main" val="10000"/>
                  </a:ext>
                </a:extLst>
              </a:tr>
              <a:tr h="2292267">
                <a:tc>
                  <a:txBody>
                    <a:bodyPr/>
                    <a:lstStyle/>
                    <a:p>
                      <a:r>
                        <a:rPr lang="en-GB" sz="2400" dirty="0"/>
                        <a:t>Geoff Petty </a:t>
                      </a:r>
                      <a:r>
                        <a:rPr lang="en-GB" sz="2400" dirty="0">
                          <a:solidFill>
                            <a:srgbClr val="0070C0"/>
                          </a:solidFill>
                        </a:rPr>
                        <a:t>[online]</a:t>
                      </a:r>
                      <a:r>
                        <a:rPr lang="en-GB" sz="2400" baseline="0" dirty="0">
                          <a:solidFill>
                            <a:srgbClr val="0070C0"/>
                          </a:solidFill>
                        </a:rPr>
                        <a:t> </a:t>
                      </a:r>
                      <a:r>
                        <a:rPr lang="en-GB" sz="2400" baseline="0" dirty="0"/>
                        <a:t>chapter 26 on classroom management and discipline</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sng" kern="1200" dirty="0">
                          <a:solidFill>
                            <a:schemeClr val="dk1"/>
                          </a:solidFill>
                          <a:latin typeface="+mn-lt"/>
                          <a:ea typeface="+mn-ea"/>
                          <a:cs typeface="+mn-cs"/>
                          <a:hlinkClick r:id="rId4"/>
                        </a:rPr>
                        <a:t>http://geoffpetty.com/geoffs-books/downloads-for-ebt/</a:t>
                      </a:r>
                      <a:r>
                        <a:rPr lang="en-GB" sz="1800" u="none" kern="1200" baseline="0" dirty="0">
                          <a:solidFill>
                            <a:schemeClr val="dk1"/>
                          </a:solidFill>
                          <a:latin typeface="+mn-lt"/>
                          <a:ea typeface="+mn-ea"/>
                          <a:cs typeface="+mn-cs"/>
                        </a:rPr>
                        <a:t> </a:t>
                      </a:r>
                      <a:endParaRPr lang="en-GB" sz="1800" u="sng"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1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342" y="758952"/>
            <a:ext cx="10028338" cy="2184664"/>
          </a:xfrm>
        </p:spPr>
        <p:txBody>
          <a:bodyPr/>
          <a:lstStyle/>
          <a:p>
            <a:r>
              <a:rPr lang="en-GB" b="1" dirty="0">
                <a:solidFill>
                  <a:srgbClr val="FFFF00"/>
                </a:solidFill>
              </a:rPr>
              <a:t>Classroom Management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60" y="2990181"/>
            <a:ext cx="6202680" cy="3316934"/>
          </a:xfrm>
          <a:prstGeom prst="rect">
            <a:avLst/>
          </a:prstGeom>
        </p:spPr>
      </p:pic>
    </p:spTree>
    <p:extLst>
      <p:ext uri="{BB962C8B-B14F-4D97-AF65-F5344CB8AC3E}">
        <p14:creationId xmlns:p14="http://schemas.microsoft.com/office/powerpoint/2010/main" val="276800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6ECE-43F0-4FAA-96BB-8FFDDC7B56B1}"/>
              </a:ext>
            </a:extLst>
          </p:cNvPr>
          <p:cNvSpPr>
            <a:spLocks noGrp="1"/>
          </p:cNvSpPr>
          <p:nvPr>
            <p:ph type="title"/>
          </p:nvPr>
        </p:nvSpPr>
        <p:spPr/>
        <p:txBody>
          <a:bodyPr/>
          <a:lstStyle/>
          <a:p>
            <a:r>
              <a:rPr lang="en-GB" dirty="0">
                <a:solidFill>
                  <a:schemeClr val="bg1"/>
                </a:solidFill>
                <a:highlight>
                  <a:srgbClr val="FFFF00"/>
                </a:highlight>
              </a:rPr>
              <a:t>Lesson objectives</a:t>
            </a:r>
          </a:p>
        </p:txBody>
      </p:sp>
      <p:sp>
        <p:nvSpPr>
          <p:cNvPr id="3" name="Content Placeholder 2">
            <a:extLst>
              <a:ext uri="{FF2B5EF4-FFF2-40B4-BE49-F238E27FC236}">
                <a16:creationId xmlns:a16="http://schemas.microsoft.com/office/drawing/2014/main" id="{057F84F6-C9F7-439E-B538-112E295455AD}"/>
              </a:ext>
            </a:extLst>
          </p:cNvPr>
          <p:cNvSpPr>
            <a:spLocks noGrp="1"/>
          </p:cNvSpPr>
          <p:nvPr>
            <p:ph idx="1"/>
          </p:nvPr>
        </p:nvSpPr>
        <p:spPr/>
        <p:txBody>
          <a:bodyPr/>
          <a:lstStyle/>
          <a:p>
            <a:endParaRPr lang="en-GB" dirty="0"/>
          </a:p>
          <a:p>
            <a:pPr marL="0" indent="0">
              <a:buNone/>
            </a:pPr>
            <a:r>
              <a:rPr lang="en-GB" sz="3600" dirty="0">
                <a:solidFill>
                  <a:schemeClr val="bg1"/>
                </a:solidFill>
              </a:rPr>
              <a:t>Understand classroom management</a:t>
            </a:r>
          </a:p>
          <a:p>
            <a:pPr marL="0" indent="0">
              <a:buNone/>
            </a:pPr>
            <a:r>
              <a:rPr lang="en-GB" sz="3600" dirty="0">
                <a:solidFill>
                  <a:schemeClr val="bg1"/>
                </a:solidFill>
              </a:rPr>
              <a:t>Know how to manage a classroom</a:t>
            </a:r>
          </a:p>
          <a:p>
            <a:pPr marL="0" indent="0">
              <a:buNone/>
            </a:pPr>
            <a:r>
              <a:rPr lang="en-GB" sz="3600" dirty="0">
                <a:solidFill>
                  <a:schemeClr val="bg1"/>
                </a:solidFill>
              </a:rPr>
              <a:t>Discuss issues with classroom management</a:t>
            </a:r>
          </a:p>
          <a:p>
            <a:pPr marL="0" indent="0">
              <a:buNone/>
            </a:pPr>
            <a:r>
              <a:rPr lang="en-GB" sz="3600" dirty="0">
                <a:solidFill>
                  <a:schemeClr val="bg1"/>
                </a:solidFill>
              </a:rPr>
              <a:t>Create a plan for your classroom management</a:t>
            </a:r>
          </a:p>
          <a:p>
            <a:endParaRPr lang="en-GB" sz="36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45415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12E-9EBE-487E-925A-7D2E536C63E6}"/>
              </a:ext>
            </a:extLst>
          </p:cNvPr>
          <p:cNvSpPr>
            <a:spLocks noGrp="1"/>
          </p:cNvSpPr>
          <p:nvPr>
            <p:ph type="title"/>
          </p:nvPr>
        </p:nvSpPr>
        <p:spPr/>
        <p:txBody>
          <a:bodyPr/>
          <a:lstStyle/>
          <a:p>
            <a:r>
              <a:rPr lang="en-GB" dirty="0">
                <a:solidFill>
                  <a:srgbClr val="FFFF00"/>
                </a:solidFill>
              </a:rPr>
              <a:t>Lesson objectives</a:t>
            </a:r>
          </a:p>
        </p:txBody>
      </p:sp>
      <p:sp>
        <p:nvSpPr>
          <p:cNvPr id="3" name="Content Placeholder 2">
            <a:extLst>
              <a:ext uri="{FF2B5EF4-FFF2-40B4-BE49-F238E27FC236}">
                <a16:creationId xmlns:a16="http://schemas.microsoft.com/office/drawing/2014/main" id="{40A05DD1-7970-44A2-BA30-69F4C9E1FEDC}"/>
              </a:ext>
            </a:extLst>
          </p:cNvPr>
          <p:cNvSpPr>
            <a:spLocks noGrp="1"/>
          </p:cNvSpPr>
          <p:nvPr>
            <p:ph idx="1"/>
          </p:nvPr>
        </p:nvSpPr>
        <p:spPr/>
        <p:txBody>
          <a:bodyPr/>
          <a:lstStyle/>
          <a:p>
            <a:r>
              <a:rPr lang="en-GB" dirty="0"/>
              <a:t> </a:t>
            </a:r>
            <a:r>
              <a:rPr lang="en-GB" sz="3600" dirty="0">
                <a:solidFill>
                  <a:schemeClr val="bg1"/>
                </a:solidFill>
              </a:rPr>
              <a:t>List 3 classroom management techniques</a:t>
            </a:r>
          </a:p>
          <a:p>
            <a:r>
              <a:rPr lang="en-GB" sz="3600" dirty="0">
                <a:solidFill>
                  <a:schemeClr val="bg1"/>
                </a:solidFill>
              </a:rPr>
              <a:t>Describe one technique to manage a classroom</a:t>
            </a:r>
          </a:p>
          <a:p>
            <a:r>
              <a:rPr lang="en-GB" sz="3600" dirty="0">
                <a:solidFill>
                  <a:schemeClr val="bg1"/>
                </a:solidFill>
              </a:rPr>
              <a:t>Discuss issues with classroom management</a:t>
            </a:r>
          </a:p>
          <a:p>
            <a:r>
              <a:rPr lang="en-GB" sz="3600" dirty="0">
                <a:solidFill>
                  <a:schemeClr val="bg1"/>
                </a:solidFill>
              </a:rPr>
              <a:t>Create a plan for your classroom management</a:t>
            </a:r>
          </a:p>
          <a:p>
            <a:endParaRPr lang="en-GB" sz="2800" dirty="0">
              <a:solidFill>
                <a:schemeClr val="bg1"/>
              </a:solidFill>
            </a:endParaRPr>
          </a:p>
          <a:p>
            <a:endParaRPr lang="en-GB" sz="2800" dirty="0">
              <a:solidFill>
                <a:schemeClr val="bg1"/>
              </a:solidFill>
            </a:endParaRPr>
          </a:p>
          <a:p>
            <a:endParaRPr lang="en-GB" dirty="0"/>
          </a:p>
        </p:txBody>
      </p:sp>
    </p:spTree>
    <p:extLst>
      <p:ext uri="{BB962C8B-B14F-4D97-AF65-F5344CB8AC3E}">
        <p14:creationId xmlns:p14="http://schemas.microsoft.com/office/powerpoint/2010/main" val="2631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What is Classroom Management?</a:t>
            </a:r>
          </a:p>
        </p:txBody>
      </p:sp>
      <p:sp>
        <p:nvSpPr>
          <p:cNvPr id="3" name="Content Placeholder 2"/>
          <p:cNvSpPr>
            <a:spLocks noGrp="1"/>
          </p:cNvSpPr>
          <p:nvPr>
            <p:ph idx="1"/>
          </p:nvPr>
        </p:nvSpPr>
        <p:spPr/>
        <p:txBody>
          <a:bodyPr>
            <a:noAutofit/>
          </a:bodyPr>
          <a:lstStyle/>
          <a:p>
            <a:pPr marL="0" indent="0">
              <a:buNone/>
            </a:pPr>
            <a:r>
              <a:rPr lang="en-GB" sz="2800" dirty="0">
                <a:solidFill>
                  <a:schemeClr val="bg1"/>
                </a:solidFill>
              </a:rPr>
              <a:t>Classroom management is about:</a:t>
            </a:r>
          </a:p>
          <a:p>
            <a:pPr marL="514350" indent="-514350">
              <a:buFont typeface="+mj-lt"/>
              <a:buAutoNum type="arabicPeriod"/>
            </a:pPr>
            <a:r>
              <a:rPr lang="en-GB" sz="2800" dirty="0">
                <a:solidFill>
                  <a:schemeClr val="bg1"/>
                </a:solidFill>
              </a:rPr>
              <a:t>Learning the techniques required to control behaviour</a:t>
            </a:r>
          </a:p>
          <a:p>
            <a:pPr marL="514350" indent="-514350">
              <a:buFont typeface="+mj-lt"/>
              <a:buAutoNum type="arabicPeriod"/>
            </a:pPr>
            <a:r>
              <a:rPr lang="en-GB" sz="2800" dirty="0">
                <a:solidFill>
                  <a:schemeClr val="bg1"/>
                </a:solidFill>
              </a:rPr>
              <a:t>Understanding the factors that make up a positive academic climate</a:t>
            </a:r>
          </a:p>
          <a:p>
            <a:pPr marL="514350" indent="-514350">
              <a:buFont typeface="+mj-lt"/>
              <a:buAutoNum type="arabicPeriod"/>
            </a:pPr>
            <a:r>
              <a:rPr lang="en-GB" sz="2800" dirty="0">
                <a:solidFill>
                  <a:schemeClr val="bg1"/>
                </a:solidFill>
              </a:rPr>
              <a:t>Developing effective teaching practices to keep learners interested and engaged.</a:t>
            </a:r>
          </a:p>
          <a:p>
            <a:pPr marL="514350" indent="-514350">
              <a:buFont typeface="+mj-lt"/>
              <a:buAutoNum type="arabicPeriod"/>
            </a:pPr>
            <a:r>
              <a:rPr lang="en-GB" sz="2800" dirty="0">
                <a:solidFill>
                  <a:schemeClr val="bg1"/>
                </a:solidFill>
              </a:rPr>
              <a:t>Adopting a reflective and empathetic attitude towards learners and the learning process</a:t>
            </a:r>
          </a:p>
          <a:p>
            <a:pPr marL="0" indent="0">
              <a:buNone/>
            </a:pPr>
            <a:r>
              <a:rPr lang="en-GB" sz="2800" dirty="0">
                <a:solidFill>
                  <a:schemeClr val="bg1"/>
                </a:solidFill>
              </a:rPr>
              <a:t>Tully (2011)</a:t>
            </a:r>
          </a:p>
        </p:txBody>
      </p:sp>
    </p:spTree>
    <p:extLst>
      <p:ext uri="{BB962C8B-B14F-4D97-AF65-F5344CB8AC3E}">
        <p14:creationId xmlns:p14="http://schemas.microsoft.com/office/powerpoint/2010/main" val="118328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bg1"/>
                </a:solidFill>
              </a:rPr>
              <a:t>Dealing with the 3 Ds</a:t>
            </a:r>
          </a:p>
        </p:txBody>
      </p:sp>
      <p:sp>
        <p:nvSpPr>
          <p:cNvPr id="3" name="Content Placeholder 2"/>
          <p:cNvSpPr>
            <a:spLocks noGrp="1"/>
          </p:cNvSpPr>
          <p:nvPr>
            <p:ph idx="1"/>
          </p:nvPr>
        </p:nvSpPr>
        <p:spPr>
          <a:xfrm>
            <a:off x="838200" y="1825625"/>
            <a:ext cx="10515600" cy="3119263"/>
          </a:xfrm>
          <a:solidFill>
            <a:schemeClr val="bg1"/>
          </a:solidFill>
        </p:spPr>
        <p:txBody>
          <a:bodyPr>
            <a:normAutofit/>
          </a:bodyPr>
          <a:lstStyle/>
          <a:p>
            <a:pPr algn="ctr">
              <a:buFont typeface="Wingdings" panose="05000000000000000000" pitchFamily="2" charset="2"/>
              <a:buChar char="§"/>
            </a:pPr>
            <a:r>
              <a:rPr lang="en-GB" sz="6000" dirty="0"/>
              <a:t>Disaffection</a:t>
            </a:r>
          </a:p>
          <a:p>
            <a:pPr algn="ctr">
              <a:buFont typeface="Wingdings" panose="05000000000000000000" pitchFamily="2" charset="2"/>
              <a:buChar char="§"/>
            </a:pPr>
            <a:r>
              <a:rPr lang="en-GB" sz="6000" dirty="0"/>
              <a:t>Disengagement</a:t>
            </a:r>
          </a:p>
          <a:p>
            <a:pPr algn="ctr">
              <a:buFont typeface="Wingdings" panose="05000000000000000000" pitchFamily="2" charset="2"/>
              <a:buChar char="§"/>
            </a:pPr>
            <a:r>
              <a:rPr lang="en-GB" sz="6000" dirty="0"/>
              <a:t>Disruption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118" y="1825625"/>
            <a:ext cx="1177447" cy="1068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301" y="1263053"/>
            <a:ext cx="1864682" cy="1823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711" y="4944888"/>
            <a:ext cx="1327760" cy="1152395"/>
          </a:xfrm>
          <a:prstGeom prst="rect">
            <a:avLst/>
          </a:prstGeom>
        </p:spPr>
      </p:pic>
    </p:spTree>
    <p:extLst>
      <p:ext uri="{BB962C8B-B14F-4D97-AF65-F5344CB8AC3E}">
        <p14:creationId xmlns:p14="http://schemas.microsoft.com/office/powerpoint/2010/main" val="164032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rgbClr val="FFFF00"/>
                </a:solidFill>
              </a:rPr>
              <a:t>Activity 1</a:t>
            </a:r>
            <a:br>
              <a:rPr lang="en-GB" b="1" dirty="0">
                <a:solidFill>
                  <a:srgbClr val="FFFF00"/>
                </a:solidFill>
              </a:rPr>
            </a:br>
            <a:r>
              <a:rPr lang="en-GB" b="1" dirty="0">
                <a:solidFill>
                  <a:srgbClr val="FFFF00"/>
                </a:solidFill>
              </a:rPr>
              <a:t>What are the behaviours we find challenging?</a:t>
            </a:r>
          </a:p>
        </p:txBody>
      </p:sp>
      <p:sp>
        <p:nvSpPr>
          <p:cNvPr id="3" name="Content Placeholder 2"/>
          <p:cNvSpPr>
            <a:spLocks noGrp="1"/>
          </p:cNvSpPr>
          <p:nvPr>
            <p:ph idx="1"/>
          </p:nvPr>
        </p:nvSpPr>
        <p:spPr>
          <a:xfrm>
            <a:off x="838200" y="1977656"/>
            <a:ext cx="10515600" cy="2062716"/>
          </a:xfrm>
        </p:spPr>
        <p:txBody>
          <a:bodyPr>
            <a:noAutofit/>
          </a:bodyPr>
          <a:lstStyle/>
          <a:p>
            <a:pPr marL="263525" indent="-263525">
              <a:buFont typeface="Wingdings" panose="05000000000000000000" pitchFamily="2" charset="2"/>
              <a:buChar char="§"/>
            </a:pPr>
            <a:r>
              <a:rPr lang="en-GB" sz="4000" dirty="0">
                <a:solidFill>
                  <a:schemeClr val="bg1"/>
                </a:solidFill>
              </a:rPr>
              <a:t>5 mins</a:t>
            </a:r>
          </a:p>
          <a:p>
            <a:pPr marL="263525" indent="-263525">
              <a:buFont typeface="Wingdings" panose="05000000000000000000" pitchFamily="2" charset="2"/>
              <a:buChar char="§"/>
            </a:pPr>
            <a:r>
              <a:rPr lang="en-GB" sz="4000" dirty="0">
                <a:solidFill>
                  <a:schemeClr val="bg1"/>
                </a:solidFill>
              </a:rPr>
              <a:t>In your groups use the one half of the sheet on your desk to list the behaviours we find challenging.</a:t>
            </a:r>
          </a:p>
          <a:p>
            <a:pPr marL="263525" indent="-263525">
              <a:buFont typeface="Wingdings" panose="05000000000000000000" pitchFamily="2" charset="2"/>
              <a:buChar char="§"/>
            </a:pPr>
            <a:r>
              <a:rPr lang="en-GB" sz="4000" dirty="0">
                <a:solidFill>
                  <a:schemeClr val="bg1"/>
                </a:solidFill>
              </a:rPr>
              <a:t>Group feedback</a:t>
            </a:r>
          </a:p>
        </p:txBody>
      </p:sp>
    </p:spTree>
    <p:extLst>
      <p:ext uri="{BB962C8B-B14F-4D97-AF65-F5344CB8AC3E}">
        <p14:creationId xmlns:p14="http://schemas.microsoft.com/office/powerpoint/2010/main" val="11873920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1794</Words>
  <Application>Microsoft Office PowerPoint</Application>
  <PresentationFormat>Widescreen</PresentationFormat>
  <Paragraphs>314</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Helvetica</vt:lpstr>
      <vt:lpstr>Times New Roman</vt:lpstr>
      <vt:lpstr>Wingdings</vt:lpstr>
      <vt:lpstr>Retrospect</vt:lpstr>
      <vt:lpstr>PowerPoint Presentation</vt:lpstr>
      <vt:lpstr>Feedback and Feedforward for Phil &amp; Becky</vt:lpstr>
      <vt:lpstr>Its okay to make mistakes , but not the same one </vt:lpstr>
      <vt:lpstr>Classroom Management</vt:lpstr>
      <vt:lpstr>Lesson objectives</vt:lpstr>
      <vt:lpstr>Lesson objectives</vt:lpstr>
      <vt:lpstr>What is Classroom Management?</vt:lpstr>
      <vt:lpstr>Dealing with the 3 Ds</vt:lpstr>
      <vt:lpstr>Activity 1 What are the behaviours we find challenging?</vt:lpstr>
      <vt:lpstr>Activity 2 What are the reasons for these behaviours?</vt:lpstr>
      <vt:lpstr>Examples</vt:lpstr>
      <vt:lpstr> Comparing the Effectiveness of Aspects of Classroom Management Summary of Experimental Data from Marzano (2003)</vt:lpstr>
      <vt:lpstr>Rights &amp; Rules</vt:lpstr>
      <vt:lpstr>Activity 3 Setting Boundaries (Rules)</vt:lpstr>
      <vt:lpstr>Suggested Activities with Students Around Setting Boundaries</vt:lpstr>
      <vt:lpstr>Suggested Activities with Students</vt:lpstr>
      <vt:lpstr>Consequences (Not Punishments)</vt:lpstr>
      <vt:lpstr>Activity 4 Best Consequences</vt:lpstr>
      <vt:lpstr>The Ideal Teacher-Student Relationship</vt:lpstr>
      <vt:lpstr>What do Students Need from Teachers?</vt:lpstr>
      <vt:lpstr>First Day Tips</vt:lpstr>
      <vt:lpstr>Improving Disciplinary Interventions</vt:lpstr>
      <vt:lpstr>Activity 5 Examples of ‘carrots’</vt:lpstr>
      <vt:lpstr>Levels of Intervention (‘sticks’)</vt:lpstr>
      <vt:lpstr>Actions Speak Louder than Words</vt:lpstr>
      <vt:lpstr>Mental Set</vt:lpstr>
      <vt:lpstr>Tips - Minimising Challenging Behaviour</vt:lpstr>
      <vt:lpstr>Activity 6</vt:lpstr>
      <vt:lpstr>Effect on Good Behaviour on Student Achievement</vt:lpstr>
      <vt:lpstr>Keep Calm &amp; Carry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Brandon, Nicola</dc:creator>
  <cp:lastModifiedBy>Phill Jones</cp:lastModifiedBy>
  <cp:revision>42</cp:revision>
  <cp:lastPrinted>2017-01-30T15:21:18Z</cp:lastPrinted>
  <dcterms:created xsi:type="dcterms:W3CDTF">2016-06-09T10:13:30Z</dcterms:created>
  <dcterms:modified xsi:type="dcterms:W3CDTF">2018-11-21T01:08:33Z</dcterms:modified>
</cp:coreProperties>
</file>