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51" name="Group 15"/>
          <p:cNvGrpSpPr/>
          <p:nvPr/>
        </p:nvGrpSpPr>
        <p:grpSpPr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16" name="Freeform 15"/>
            <p:cNvSpPr/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8" name="Freeform 18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>
                <a:gd name="txL" fmla="*/ 0 w 5760"/>
                <a:gd name="txT" fmla="*/ 0 h 528"/>
                <a:gd name="txR" fmla="*/ 5760 w 5760"/>
                <a:gd name="txB" fmla="*/ 528 h 528"/>
              </a:gdLst>
              <a:ahLst/>
              <a:cxnLst>
                <a:cxn ang="0">
                  <a:pos x="0" y="0"/>
                </a:cxn>
                <a:cxn ang="0">
                  <a:pos x="9108557" y="0"/>
                </a:cxn>
                <a:cxn ang="0">
                  <a:pos x="9108557" y="838200"/>
                </a:cxn>
                <a:cxn ang="0">
                  <a:pos x="75905" y="0"/>
                </a:cxn>
              </a:cxnLst>
              <a:rect l="txL" t="txT" r="txR" b="tx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Date Placeholder 2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29A31B6-C627-4950-899B-A651235C9A9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evron 10"/>
          <p:cNvSpPr/>
          <p:nvPr/>
        </p:nvSpPr>
        <p:spPr>
          <a:xfrm>
            <a:off x="3636963" y="3005138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BAC94C-AF38-444B-8A3D-172E6F1AA6D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F4A828A-0BE4-406A-8B81-1EF7C15F996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4D9D801-84B9-4589-BD4F-25E425737426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9376DA8-AFEE-4BA6-B511-63F4E072EB7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4E11BBF-1674-4F90-B172-702326B9328F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5" name="Freeform 15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txL" fmla="*/ 0 w 5591"/>
              <a:gd name="txT" fmla="*/ 0 h 588"/>
              <a:gd name="txR" fmla="*/ 5591 w 5591"/>
              <a:gd name="txB" fmla="*/ 588 h 588"/>
            </a:gdLst>
            <a:ahLst/>
            <a:cxnLst>
              <a:cxn ang="0">
                <a:pos x="0" y="0"/>
              </a:cxn>
              <a:cxn ang="0">
                <a:pos x="3802505" y="0"/>
              </a:cxn>
              <a:cxn ang="0">
                <a:pos x="3802505" y="838200"/>
              </a:cxn>
              <a:cxn ang="0">
                <a:pos x="31688" y="0"/>
              </a:cxn>
            </a:cxnLst>
            <a:rect l="txL" t="txT" r="txR" b="tx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Right Triangle 15"/>
          <p:cNvSpPr/>
          <p:nvPr/>
        </p:nvSpPr>
        <p:spPr bwMode="auto">
          <a:xfrm>
            <a:off x="-6042" y="5791253"/>
            <a:ext cx="3402313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hevron 1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Date Placeholder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4564BE-5BF0-45AC-8F6E-4F66DB166491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Freeform 11"/>
          <p:cNvSpPr/>
          <p:nvPr/>
        </p:nvSpPr>
        <p:spPr>
          <a:xfrm>
            <a:off x="485775" y="5938838"/>
            <a:ext cx="3690938" cy="933450"/>
          </a:xfrm>
          <a:custGeom>
            <a:avLst/>
            <a:gdLst>
              <a:gd name="txL" fmla="*/ 0 w 5591"/>
              <a:gd name="txT" fmla="*/ 0 h 588"/>
              <a:gd name="txR" fmla="*/ 5591 w 5591"/>
              <a:gd name="txB" fmla="*/ 588 h 588"/>
            </a:gdLst>
            <a:ahLst/>
            <a:cxnLst>
              <a:cxn ang="0">
                <a:pos x="0" y="0"/>
              </a:cxn>
              <a:cxn ang="0">
                <a:pos x="3802505" y="0"/>
              </a:cxn>
              <a:cxn ang="0">
                <a:pos x="3802505" y="838200"/>
              </a:cxn>
              <a:cxn ang="0">
                <a:pos x="31688" y="0"/>
              </a:cxn>
            </a:cxnLst>
            <a:rect l="txL" t="txT" r="txR" b="tx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3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panose="0202060305040502030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panose="0202060305040502030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0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1341D7-0E6C-4AD0-9E3B-A2AABCDEB797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65125" indent="-255905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030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155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8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Feedback to Learners</a:t>
            </a:r>
            <a:br>
              <a:rPr kumimoji="0" lang="en-GB" sz="48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en-GB" noProof="0">
                <a:ln>
                  <a:noFill/>
                </a:ln>
                <a:uLnTx/>
                <a:uFillTx/>
                <a:sym typeface="+mn-ea"/>
              </a:rPr>
              <a:t>给学</a:t>
            </a:r>
            <a:r>
              <a:rPr lang="zh-CN" altLang="en-GB" noProof="0">
                <a:ln>
                  <a:noFill/>
                </a:ln>
                <a:uLnTx/>
                <a:uFillTx/>
                <a:sym typeface="+mn-ea"/>
              </a:rPr>
              <a:t>员</a:t>
            </a:r>
            <a:r>
              <a:rPr kumimoji="0" lang="en-GB" sz="48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反馈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 vert="horz" wrap="square" lIns="45720" tIns="45720" rIns="45720" bIns="45720" anchor="t"/>
          <a:lstStyle/>
          <a:p>
            <a:pPr marR="0" eaLnBrk="1" hangingPunct="1">
              <a:buSzPct val="68000"/>
            </a:pPr>
            <a:r>
              <a:rPr lang="en-US" altLang="en-US" kern="1200" dirty="0">
                <a:latin typeface="+mn-lt"/>
                <a:ea typeface="+mn-ea"/>
                <a:cs typeface="+mn-cs"/>
              </a:rPr>
              <a:t>Session 8</a:t>
            </a:r>
          </a:p>
          <a:p>
            <a:pPr marR="0" eaLnBrk="1" hangingPunct="1">
              <a:buSzPct val="68000"/>
            </a:pPr>
            <a:r>
              <a:rPr lang="zh-CN" altLang="en-US" kern="1200" dirty="0">
                <a:latin typeface="+mn-lt"/>
                <a:ea typeface="+mn-ea"/>
                <a:cs typeface="+mn-cs"/>
              </a:rPr>
              <a:t>第</a:t>
            </a:r>
            <a:r>
              <a:rPr lang="en-US" altLang="zh-CN" kern="1200" dirty="0">
                <a:latin typeface="+mn-lt"/>
                <a:ea typeface="+mn-ea"/>
                <a:cs typeface="+mn-cs"/>
              </a:rPr>
              <a:t>8</a:t>
            </a:r>
            <a:r>
              <a:rPr lang="zh-CN" altLang="en-US" kern="1200" dirty="0">
                <a:latin typeface="+mn-lt"/>
                <a:ea typeface="+mn-ea"/>
                <a:cs typeface="+mn-cs"/>
              </a:rPr>
              <a:t>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sz="2000" dirty="0"/>
              <a:t>Retention: extended memory storage 保留：扩展的记忆存储</a:t>
            </a:r>
          </a:p>
          <a:p>
            <a:pPr eaLnBrk="1" hangingPunct="1"/>
            <a:r>
              <a:rPr lang="en-GB" altLang="en-US" sz="2000" dirty="0"/>
              <a:t>Recall: the process of retrieval 回忆：检索的过程</a:t>
            </a:r>
          </a:p>
          <a:p>
            <a:pPr eaLnBrk="1" hangingPunct="1"/>
            <a:r>
              <a:rPr lang="en-GB" altLang="en-US" sz="2000" dirty="0"/>
              <a:t>Generalisation: transfer of learning to new contexts</a:t>
            </a:r>
          </a:p>
          <a:p>
            <a:pPr marL="109220" indent="0" eaLnBrk="1" hangingPunct="1">
              <a:buNone/>
            </a:pPr>
            <a:r>
              <a:rPr lang="en-GB" altLang="en-US" sz="2000" dirty="0"/>
              <a:t>   归纳:将学习转移到新的环境中</a:t>
            </a:r>
          </a:p>
          <a:p>
            <a:pPr eaLnBrk="1" hangingPunct="1"/>
            <a:r>
              <a:rPr lang="en-GB" altLang="en-US" sz="2000" dirty="0"/>
              <a:t>Performance: demonstration of what has been learned</a:t>
            </a:r>
          </a:p>
          <a:p>
            <a:pPr marL="109220" indent="0" eaLnBrk="1" hangingPunct="1">
              <a:buNone/>
            </a:pPr>
            <a:r>
              <a:rPr lang="en-GB" altLang="en-US" sz="2000" dirty="0"/>
              <a:t>   表现:展示已经学到的东西</a:t>
            </a:r>
          </a:p>
          <a:p>
            <a:pPr eaLnBrk="1" hangingPunct="1"/>
            <a:r>
              <a:rPr lang="en-GB" altLang="en-US" sz="2000" dirty="0"/>
              <a:t>Feedback: the process of reinforcement</a:t>
            </a:r>
          </a:p>
          <a:p>
            <a:pPr marL="109220" indent="0" eaLnBrk="1" hangingPunct="1">
              <a:buNone/>
            </a:pPr>
            <a:r>
              <a:rPr lang="en-GB" altLang="en-US" sz="2000" dirty="0"/>
              <a:t>   反馈：强化的过程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000" dirty="0"/>
              <a:t>                 (Minton, D. 1997) </a:t>
            </a:r>
            <a:r>
              <a:rPr lang="zh-CN" altLang="en-GB" sz="2000" dirty="0"/>
              <a:t>（明顿, </a:t>
            </a:r>
            <a:r>
              <a:rPr lang="en-US" altLang="zh-CN" sz="2000" dirty="0"/>
              <a:t>D</a:t>
            </a:r>
            <a:r>
              <a:rPr lang="zh-CN" altLang="en-GB" sz="2000" dirty="0"/>
              <a:t>. 1997）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dirty="0"/>
              <a:t>To discuss what issues are involved in giving feedback to learners</a:t>
            </a:r>
          </a:p>
          <a:p>
            <a:pPr marL="109220" indent="0" eaLnBrk="1" hangingPunct="1">
              <a:buNone/>
            </a:pPr>
            <a:r>
              <a:rPr lang="en-US" altLang="en-US" dirty="0"/>
              <a:t>   讨论给予学习者反馈所涉及的问题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Aim </a:t>
            </a:r>
            <a:r>
              <a:rPr kumimoji="0" lang="zh-CN" alt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 At the end of the session participants will be able to: </a:t>
            </a:r>
            <a:r>
              <a:rPr lang="en-GB" altLang="en-US" sz="2000" dirty="0"/>
              <a:t>在本节结束时，学员将能够：</a:t>
            </a:r>
            <a:endParaRPr lang="en-GB" altLang="en-US" dirty="0"/>
          </a:p>
          <a:p>
            <a:pPr eaLnBrk="1" hangingPunct="1">
              <a:buChar char="•"/>
            </a:pPr>
            <a:r>
              <a:rPr lang="en-GB" altLang="en-US" dirty="0"/>
              <a:t>Identify the value of giving feedback to learners </a:t>
            </a:r>
            <a:r>
              <a:rPr lang="en-GB" altLang="en-US" sz="2000" dirty="0"/>
              <a:t>明确向学习者提供反馈的价值</a:t>
            </a:r>
            <a:endParaRPr lang="en-GB" altLang="en-US" dirty="0"/>
          </a:p>
          <a:p>
            <a:pPr eaLnBrk="1" hangingPunct="1">
              <a:buChar char="•"/>
            </a:pPr>
            <a:r>
              <a:rPr lang="en-GB" altLang="en-US" dirty="0"/>
              <a:t>Identify different methods of giving feedback to learners </a:t>
            </a:r>
            <a:r>
              <a:rPr lang="en-GB" altLang="en-US" sz="2000" dirty="0"/>
              <a:t>确定向学习者提供反馈的不同方法</a:t>
            </a:r>
            <a:endParaRPr lang="en-GB" altLang="en-US" dirty="0"/>
          </a:p>
          <a:p>
            <a:pPr eaLnBrk="1" hangingPunct="1">
              <a:buChar char="•"/>
            </a:pPr>
            <a:r>
              <a:rPr lang="en-GB" altLang="en-US" dirty="0"/>
              <a:t>Evaluate examples of written feedback</a:t>
            </a:r>
            <a:r>
              <a:rPr lang="en-GB" altLang="en-US" sz="2000" dirty="0"/>
              <a:t> 评估书面反馈的例子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Learning Objectives </a:t>
            </a:r>
            <a:r>
              <a:rPr kumimoji="0" lang="zh-CN" alt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59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charRg st="59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charRg st="109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67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charRg st="167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 </a:t>
            </a:r>
            <a:r>
              <a:rPr lang="en-GB" altLang="en-US" sz="2400" dirty="0"/>
              <a:t>Assessment should include: 评估应该包括</a:t>
            </a:r>
            <a:r>
              <a:rPr lang="zh-CN" altLang="en-GB" sz="2400" dirty="0"/>
              <a:t>：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Knowing your starting point (‘What do they know already?’) </a:t>
            </a:r>
            <a:r>
              <a:rPr lang="en-GB" altLang="en-US" sz="2000" dirty="0"/>
              <a:t>知道你的出发点(</a:t>
            </a:r>
            <a:r>
              <a:rPr lang="en-US" altLang="en-GB" sz="2000" dirty="0"/>
              <a:t>“</a:t>
            </a:r>
            <a:r>
              <a:rPr lang="en-GB" altLang="en-US" sz="2000" dirty="0"/>
              <a:t>他们已经知道了什么?</a:t>
            </a:r>
            <a:r>
              <a:rPr lang="en-US" altLang="en-GB" sz="2000" dirty="0"/>
              <a:t>”</a:t>
            </a:r>
            <a:r>
              <a:rPr lang="en-GB" altLang="en-US" sz="2000" dirty="0"/>
              <a:t>)</a:t>
            </a:r>
          </a:p>
          <a:p>
            <a:pPr eaLnBrk="1" hangingPunct="1">
              <a:buChar char="•"/>
            </a:pPr>
            <a:r>
              <a:rPr lang="en-GB" altLang="en-US" sz="2400" dirty="0"/>
              <a:t>Checking learning needs </a:t>
            </a:r>
            <a:r>
              <a:rPr lang="en-GB" altLang="en-US" sz="2000" dirty="0"/>
              <a:t>检查学习需求</a:t>
            </a:r>
          </a:p>
          <a:p>
            <a:pPr eaLnBrk="1" hangingPunct="1">
              <a:buChar char="•"/>
            </a:pPr>
            <a:r>
              <a:rPr lang="en-GB" altLang="en-US" sz="2400" dirty="0"/>
              <a:t>Feedback on progress, for students </a:t>
            </a:r>
            <a:r>
              <a:rPr lang="en-GB" altLang="en-US" sz="2400" b="1" u="sng" dirty="0"/>
              <a:t>and</a:t>
            </a:r>
            <a:r>
              <a:rPr lang="en-GB" altLang="en-US" sz="2400" dirty="0"/>
              <a:t> teachers</a:t>
            </a:r>
          </a:p>
          <a:p>
            <a:pPr marL="109220" indent="0" eaLnBrk="1" hangingPunct="1">
              <a:buNone/>
            </a:pPr>
            <a:r>
              <a:rPr lang="en-GB" altLang="en-US" sz="2400" dirty="0"/>
              <a:t>  </a:t>
            </a:r>
            <a:r>
              <a:rPr lang="en-GB" altLang="en-US" sz="2000" dirty="0"/>
              <a:t> 为学生</a:t>
            </a:r>
            <a:r>
              <a:rPr lang="en-GB" altLang="en-US" sz="2000" b="1" dirty="0"/>
              <a:t>和</a:t>
            </a:r>
            <a:r>
              <a:rPr lang="en-GB" altLang="en-US" sz="2000" dirty="0"/>
              <a:t>老师提供进展反馈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Highlight areas for improvement </a:t>
            </a:r>
            <a:r>
              <a:rPr lang="en-GB" altLang="en-US" sz="2000" dirty="0"/>
              <a:t>突出需要改进的地方</a:t>
            </a:r>
          </a:p>
          <a:p>
            <a:pPr eaLnBrk="1" hangingPunct="1">
              <a:buChar char="•"/>
            </a:pPr>
            <a:r>
              <a:rPr lang="en-GB" altLang="en-US" sz="2400" dirty="0"/>
              <a:t>Reinforce learning</a:t>
            </a:r>
            <a:r>
              <a:rPr lang="en-GB" altLang="en-US" sz="2000" dirty="0"/>
              <a:t> 强化学习</a:t>
            </a:r>
            <a:endParaRPr lang="zh-CN" altLang="en-GB" sz="24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Principles of Assessment </a:t>
            </a:r>
            <a:b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评估的原则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3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charRg st="8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charRg st="113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61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charRg st="161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0">
                                            <p:txEl>
                                              <p:charRg st="161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93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290">
                                            <p:txEl>
                                              <p:charRg st="193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dirty="0"/>
              <a:t>Motivation for students </a:t>
            </a:r>
            <a:r>
              <a:rPr lang="en-GB" altLang="en-US" sz="2000" dirty="0"/>
              <a:t>激励学生</a:t>
            </a:r>
            <a:endParaRPr lang="en-GB" altLang="en-US" dirty="0"/>
          </a:p>
          <a:p>
            <a:pPr eaLnBrk="1" hangingPunct="1"/>
            <a:r>
              <a:rPr lang="en-GB" altLang="en-US" dirty="0"/>
              <a:t>Maintenance of standards</a:t>
            </a:r>
            <a:r>
              <a:rPr lang="en-GB" altLang="en-US" sz="2000" dirty="0"/>
              <a:t> 维持标准</a:t>
            </a:r>
            <a:endParaRPr lang="en-GB" altLang="en-US" dirty="0"/>
          </a:p>
          <a:p>
            <a:pPr eaLnBrk="1" hangingPunct="1"/>
            <a:r>
              <a:rPr lang="en-GB" altLang="en-US" dirty="0"/>
              <a:t>Measurable achievement </a:t>
            </a:r>
            <a:r>
              <a:rPr lang="en-GB" altLang="en-US" sz="2000" dirty="0"/>
              <a:t>可衡量的成果</a:t>
            </a:r>
            <a:endParaRPr lang="en-GB" altLang="en-US" dirty="0"/>
          </a:p>
          <a:p>
            <a:pPr eaLnBrk="1" hangingPunct="1"/>
            <a:r>
              <a:rPr lang="en-GB" altLang="en-US" dirty="0"/>
              <a:t>The ability to support progress </a:t>
            </a:r>
            <a:r>
              <a:rPr lang="en-GB" altLang="en-US" sz="2000" dirty="0"/>
              <a:t>支持进步的能力</a:t>
            </a:r>
            <a:endParaRPr lang="en-GB" altLang="en-US" dirty="0"/>
          </a:p>
          <a:p>
            <a:pPr eaLnBrk="1" hangingPunct="1"/>
            <a:r>
              <a:rPr lang="en-GB" altLang="en-US" dirty="0"/>
              <a:t>Data for quality assurance systems</a:t>
            </a:r>
            <a:r>
              <a:rPr lang="en-GB" altLang="en-US" sz="2000" dirty="0"/>
              <a:t> 用于质量保证系统的数据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2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charRg st="2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charRg st="49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72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>
                                            <p:txEl>
                                              <p:charRg st="72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04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4">
                                            <p:txEl>
                                              <p:charRg st="104" end="1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</a:t>
            </a:r>
            <a:r>
              <a:rPr lang="en-GB" altLang="en-US" sz="2400" dirty="0"/>
              <a:t> </a:t>
            </a:r>
            <a:r>
              <a:rPr lang="en-GB" altLang="en-US" sz="2400" u="sng" dirty="0"/>
              <a:t>Formative assessment</a:t>
            </a:r>
            <a:r>
              <a:rPr lang="en-GB" altLang="en-US" sz="2400" dirty="0"/>
              <a:t>: is ongoing throughout the learning period. It primarily helps teaching and learning to progress </a:t>
            </a:r>
            <a:r>
              <a:rPr lang="en-GB" altLang="en-US" sz="2000" u="sng" dirty="0"/>
              <a:t>形成性评估</a:t>
            </a:r>
            <a:r>
              <a:rPr lang="en-GB" altLang="en-US" sz="2000" dirty="0"/>
              <a:t>:贯穿于整个学习阶段。它主要是帮助教和学的进步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   </a:t>
            </a:r>
            <a:r>
              <a:rPr lang="en-GB" altLang="en-US" sz="2400" u="sng" dirty="0"/>
              <a:t>Summative assessment</a:t>
            </a:r>
            <a:r>
              <a:rPr lang="en-GB" altLang="en-US" sz="2400" dirty="0"/>
              <a:t>: usually takes place at the end of a learning period and is used primarily for certification </a:t>
            </a:r>
            <a:r>
              <a:rPr lang="en-GB" altLang="en-US" sz="2000" u="sng" dirty="0"/>
              <a:t>总结性评估</a:t>
            </a:r>
            <a:r>
              <a:rPr lang="en-GB" altLang="en-US" sz="2000" dirty="0"/>
              <a:t>:通常在学习阶段结束时进行，主要用于认证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Formative and Summative</a:t>
            </a:r>
            <a:b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形成性和总结性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charRg st="0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122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charRg st="122" end="2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GB" altLang="en-US" sz="2400" dirty="0"/>
              <a:t>Individually – complete the questionnaire ‘Why assess?’ </a:t>
            </a:r>
            <a:r>
              <a:rPr lang="en-GB" altLang="en-US" sz="2000" b="1" dirty="0"/>
              <a:t>单独</a:t>
            </a:r>
            <a:r>
              <a:rPr lang="en-US" altLang="en-GB" sz="2000" dirty="0"/>
              <a:t>—</a:t>
            </a:r>
            <a:r>
              <a:rPr lang="en-GB" altLang="en-US" sz="2000" dirty="0"/>
              <a:t>完成问卷，为什么要评估?</a:t>
            </a:r>
          </a:p>
          <a:p>
            <a:pPr algn="l" eaLnBrk="1" hangingPunct="1"/>
            <a:r>
              <a:rPr lang="en-GB" altLang="en-US" sz="2400" dirty="0"/>
              <a:t>In pairs – discuss each other’s examples of assessment</a:t>
            </a:r>
            <a:r>
              <a:rPr lang="en-GB" altLang="en-US" sz="2000" dirty="0"/>
              <a:t> </a:t>
            </a:r>
            <a:r>
              <a:rPr lang="en-GB" altLang="en-US" sz="2000" b="1" dirty="0"/>
              <a:t>两人一组</a:t>
            </a:r>
            <a:r>
              <a:rPr lang="en-GB" altLang="en-US" sz="2000" dirty="0"/>
              <a:t>—互相讨论评估的例子</a:t>
            </a:r>
          </a:p>
          <a:p>
            <a:pPr eaLnBrk="1" hangingPunct="1"/>
            <a:r>
              <a:rPr lang="en-GB" altLang="en-US" sz="2400" dirty="0"/>
              <a:t>In pairs – draw up a list of what makes feedback helpful (successful)/unhelpful (unsuccessful)</a:t>
            </a:r>
          </a:p>
          <a:p>
            <a:pPr marL="109220" indent="0" eaLnBrk="1" hangingPunct="1">
              <a:buNone/>
            </a:pPr>
            <a:r>
              <a:rPr lang="en-GB" altLang="en-US" sz="2400" dirty="0"/>
              <a:t>   </a:t>
            </a:r>
            <a:r>
              <a:rPr lang="en-GB" altLang="en-US" sz="2000" b="1" dirty="0"/>
              <a:t>两人一组</a:t>
            </a:r>
            <a:r>
              <a:rPr lang="en-GB" altLang="en-US" sz="2000" dirty="0"/>
              <a:t>—列出使反馈</a:t>
            </a:r>
            <a:r>
              <a:rPr lang="en-GB" altLang="en-US" sz="2000" dirty="0">
                <a:sym typeface="+mn-ea"/>
              </a:rPr>
              <a:t>有帮助(成功)</a:t>
            </a:r>
            <a:r>
              <a:rPr lang="en-GB" altLang="en-US" sz="2000" dirty="0"/>
              <a:t>/无帮助(不成功)的因素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                 </a:t>
            </a:r>
            <a:endParaRPr lang="en-US" alt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 Assess? – Activity 1</a:t>
            </a:r>
            <a:b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为什么评估? 活动1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What difference does it make if you give feedback for formative compared to summative work? </a:t>
            </a:r>
            <a:r>
              <a:rPr lang="en-GB" altLang="en-US" sz="2000" dirty="0"/>
              <a:t>如果你给的是形成性的反馈，而不是总结性的反馈，会有什么区别</a:t>
            </a:r>
            <a:r>
              <a:rPr lang="zh-CN" altLang="en-GB" sz="2000" dirty="0"/>
              <a:t>？</a:t>
            </a:r>
            <a:endParaRPr lang="en-GB" altLang="en-US" sz="2000" dirty="0"/>
          </a:p>
          <a:p>
            <a:pPr marL="109220" indent="0" eaLnBrk="1" hangingPunct="1">
              <a:lnSpc>
                <a:spcPct val="90000"/>
              </a:lnSpc>
              <a:buNone/>
            </a:pPr>
            <a:r>
              <a:rPr lang="en-GB" altLang="en-US" sz="2400" dirty="0"/>
              <a:t>  Complete the class worksheet </a:t>
            </a:r>
            <a:r>
              <a:rPr lang="en-GB" altLang="en-US" sz="2000" dirty="0"/>
              <a:t>完成课堂工作表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   N.B. This might include, for example, when students are engaged on a group project or a craft skill/activity (IT, hair, beauty, brickwork etc)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/>
              <a:t>   </a:t>
            </a:r>
            <a:r>
              <a:rPr lang="en-GB" altLang="en-US" sz="2000" dirty="0"/>
              <a:t>注意:这可能包括，例如，当学生参与一个小组项目或一项工艺技能/活动(IT，美发，美容，砌砖等)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/>
              <a:t>                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Activity 2 </a:t>
            </a:r>
            <a:r>
              <a:rPr kumimoji="0" lang="zh-CN" altLang="en-GB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活动</a:t>
            </a:r>
            <a:r>
              <a:rPr kumimoji="0" lang="en-US" altLang="zh-CN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/>
              <a:t>  </a:t>
            </a:r>
            <a:r>
              <a:rPr lang="en-GB" altLang="en-US" sz="2400" dirty="0"/>
              <a:t> Gagne identifies </a:t>
            </a:r>
            <a:r>
              <a:rPr lang="en-GB" altLang="en-US" sz="2400" u="sng" dirty="0"/>
              <a:t>eight</a:t>
            </a:r>
            <a:r>
              <a:rPr lang="en-GB" altLang="en-US" sz="2400" dirty="0"/>
              <a:t> phases in an act of learning which implies voluntary learning activity only: </a:t>
            </a:r>
            <a:r>
              <a:rPr lang="en-GB" altLang="en-US" sz="2000" dirty="0"/>
              <a:t>加涅指出了学习行为的八个阶段，此</a:t>
            </a:r>
            <a:r>
              <a:rPr lang="en-GB" altLang="en-US" sz="2000" dirty="0">
                <a:sym typeface="+mn-ea"/>
              </a:rPr>
              <a:t>学习行为</a:t>
            </a:r>
            <a:r>
              <a:rPr lang="en-GB" altLang="en-US" sz="2000" dirty="0"/>
              <a:t>只意味着自愿学习活动</a:t>
            </a:r>
            <a:r>
              <a:rPr lang="zh-CN" altLang="en-GB" sz="2000" dirty="0"/>
              <a:t>：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Motivation: goal seeking – induced by creating expectations </a:t>
            </a:r>
            <a:r>
              <a:rPr lang="en-GB" altLang="en-US" sz="2000" dirty="0"/>
              <a:t>动机:</a:t>
            </a:r>
            <a:r>
              <a:rPr lang="en-GB" altLang="en-US" sz="2000" dirty="0">
                <a:sym typeface="+mn-ea"/>
              </a:rPr>
              <a:t>目标寻求—</a:t>
            </a:r>
            <a:r>
              <a:rPr lang="en-GB" altLang="en-US" sz="2000" dirty="0"/>
              <a:t>由建立期望诱导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Apprehending: differentiation of stimuli by focussing attention  </a:t>
            </a:r>
            <a:r>
              <a:rPr lang="en-GB" altLang="en-US" sz="2000" dirty="0"/>
              <a:t>理解:通过集中注意力来区分激励</a:t>
            </a:r>
            <a:endParaRPr lang="en-GB" altLang="en-US" sz="2400" dirty="0"/>
          </a:p>
          <a:p>
            <a:pPr eaLnBrk="1" hangingPunct="1">
              <a:buChar char="•"/>
            </a:pPr>
            <a:r>
              <a:rPr lang="en-GB" altLang="en-US" sz="2400" dirty="0"/>
              <a:t>Acquisition: storing the learning by encoding it</a:t>
            </a:r>
          </a:p>
          <a:p>
            <a:pPr marL="109220" indent="0" eaLnBrk="1" hangingPunct="1">
              <a:buNone/>
            </a:pPr>
            <a:r>
              <a:rPr lang="en-US" altLang="en-US" sz="2400" dirty="0"/>
              <a:t>  </a:t>
            </a:r>
            <a:r>
              <a:rPr lang="en-GB" altLang="en-US" sz="2000" dirty="0"/>
              <a:t>习得:通过编码来储存所学知识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36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Role of Feedback </a:t>
            </a:r>
            <a:r>
              <a:rPr kumimoji="0" lang="zh-CN" altLang="en-GB" sz="36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反馈的作用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500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Feedback to Learners 给学员反馈</vt:lpstr>
      <vt:lpstr>Aim 目标</vt:lpstr>
      <vt:lpstr>Learning Objectives 学习目标</vt:lpstr>
      <vt:lpstr>Principles of Assessment  评估的原则</vt:lpstr>
      <vt:lpstr>PowerPoint Presentation</vt:lpstr>
      <vt:lpstr>Formative and Summative 形成性和总结性</vt:lpstr>
      <vt:lpstr>Why Assess? – Activity 1 为什么评估? 活动1</vt:lpstr>
      <vt:lpstr>Activity 2 活动2</vt:lpstr>
      <vt:lpstr>The Role of Feedback 反馈的作用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to Learners</dc:title>
  <dc:creator>Burgoyne, Tony</dc:creator>
  <cp:lastModifiedBy>Burgoyne, Tony</cp:lastModifiedBy>
  <cp:revision>22</cp:revision>
  <dcterms:created xsi:type="dcterms:W3CDTF">2009-04-05T12:17:00Z</dcterms:created>
  <dcterms:modified xsi:type="dcterms:W3CDTF">2021-01-12T15:15:55Z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2052-10.1.0.7469</vt:lpwstr>
  </property>
</Properties>
</file>