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50" r:id="rId2"/>
    <p:sldId id="357" r:id="rId3"/>
    <p:sldId id="358" r:id="rId4"/>
    <p:sldId id="359" r:id="rId5"/>
    <p:sldId id="360" r:id="rId6"/>
    <p:sldId id="361" r:id="rId7"/>
    <p:sldId id="303" r:id="rId8"/>
    <p:sldId id="362" r:id="rId9"/>
    <p:sldId id="363" r:id="rId10"/>
    <p:sldId id="364" r:id="rId11"/>
    <p:sldId id="365" r:id="rId12"/>
    <p:sldId id="366" r:id="rId13"/>
    <p:sldId id="367" r:id="rId14"/>
  </p:sldIdLst>
  <p:sldSz cx="9144000" cy="6858000" type="screen4x3"/>
  <p:notesSz cx="6858000" cy="9144000"/>
  <p:defaultTextStyle>
    <a:defPPr>
      <a:defRPr lang="en-GB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83658"/>
  </p:normalViewPr>
  <p:slideViewPr>
    <p:cSldViewPr showGuides="1">
      <p:cViewPr varScale="1">
        <p:scale>
          <a:sx n="60" d="100"/>
          <a:sy n="60" d="100"/>
        </p:scale>
        <p:origin x="1686" y="72"/>
      </p:cViewPr>
      <p:guideLst>
        <p:guide orient="horz" pos="2180"/>
        <p:guide pos="2877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5F74E8-DFDA-4F71-BC04-FB8E2BF1EF1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  <p:sp>
        <p:nvSpPr>
          <p:cNvPr id="51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GB" altLang="en-US" sz="1200" dirty="0">
                <a:latin typeface="Arial" panose="020B0604020202020204" pitchFamily="34" charset="0"/>
              </a:rPr>
              <a:t>1</a:t>
            </a:fld>
            <a:endParaRPr lang="en-GB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en-US" altLang="en-US" dirty="0"/>
          </a:p>
        </p:txBody>
      </p:sp>
      <p:sp>
        <p:nvSpPr>
          <p:cNvPr id="143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GB" altLang="en-US" dirty="0"/>
              <a:t>9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安德森与</a:t>
            </a:r>
            <a:r>
              <a:rPr lang="zh-CN" alt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克罗斯渥尔</a:t>
            </a:r>
            <a:r>
              <a:rPr lang="en-US" altLang="zh-CN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—</a:t>
            </a:r>
            <a:r>
              <a:rPr lang="zh-CN" alt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布鲁姆的分类学（修改版）</a:t>
            </a:r>
            <a:endParaRPr lang="en-US" altLang="zh-CN" sz="1200" b="0" i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en-US" altLang="zh-CN" sz="1200" b="0" i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创新</a:t>
            </a:r>
            <a:r>
              <a:rPr lang="en-US" altLang="zh-CN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—</a:t>
            </a:r>
            <a:r>
              <a:rPr lang="zh-CN" alt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学生能够创造一个新产品或想法吗？</a:t>
            </a:r>
            <a:r>
              <a:rPr lang="en-US" altLang="zh-CN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--</a:t>
            </a:r>
            <a:r>
              <a:rPr lang="zh-CN" alt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整合、创建、创新、设计、发展、规划、撰写</a:t>
            </a:r>
            <a:endParaRPr lang="en-US" altLang="zh-CN" sz="1200" b="0" i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评估</a:t>
            </a:r>
            <a:r>
              <a:rPr lang="en-US" altLang="zh-CN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—</a:t>
            </a:r>
            <a:r>
              <a:rPr lang="zh-CN" alt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学生能够为一个立场或决定作出合理解释吗？</a:t>
            </a:r>
            <a:r>
              <a:rPr lang="en-US" altLang="zh-CN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--</a:t>
            </a:r>
            <a:r>
              <a:rPr lang="zh-CN" alt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评估、论证、辩论、判断、选择、支持、估值、评价</a:t>
            </a:r>
            <a:endParaRPr lang="en-US" altLang="zh-CN" sz="1200" b="0" i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分析</a:t>
            </a:r>
            <a:r>
              <a:rPr lang="en-US" altLang="zh-CN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—</a:t>
            </a:r>
            <a:r>
              <a:rPr lang="zh-CN" alt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学生能够分清不同部分吗？</a:t>
            </a:r>
            <a:r>
              <a:rPr lang="en-US" altLang="zh-CN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--</a:t>
            </a:r>
            <a:r>
              <a:rPr lang="zh-CN" alt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评估、对比、比较、批评、分层、区分、辨别、检测、实验、提问、测验</a:t>
            </a:r>
            <a:endParaRPr lang="en-US" altLang="zh-CN" sz="1200" b="0" i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应用</a:t>
            </a:r>
            <a:r>
              <a:rPr lang="en-US" altLang="zh-CN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—</a:t>
            </a:r>
            <a:r>
              <a:rPr lang="zh-CN" alt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学生能够用新方式来使用信息吗？</a:t>
            </a:r>
            <a:r>
              <a:rPr lang="en-US" altLang="zh-CN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--</a:t>
            </a:r>
            <a:r>
              <a:rPr lang="zh-CN" alt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选择、证明、戏剧化、雇佣、图解、解释、操作、计划、草图、解决、使用、撰写</a:t>
            </a:r>
            <a:endParaRPr lang="en-US" altLang="zh-CN" sz="1200" b="0" i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理解</a:t>
            </a:r>
            <a:r>
              <a:rPr lang="en-US" altLang="zh-CN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—</a:t>
            </a:r>
            <a:r>
              <a:rPr lang="zh-CN" alt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学生能够解释想法或概念吗？</a:t>
            </a:r>
            <a:r>
              <a:rPr lang="en-US" altLang="zh-CN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--</a:t>
            </a:r>
            <a:r>
              <a:rPr lang="zh-CN" alt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分类、描述、讨论、解释、明确、定位、认识、报告、选择、翻译、简单解释</a:t>
            </a:r>
            <a:endParaRPr lang="en-US" altLang="zh-CN" sz="1200" b="0" i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记忆</a:t>
            </a:r>
            <a:r>
              <a:rPr lang="en-US" altLang="zh-CN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—</a:t>
            </a:r>
            <a:r>
              <a:rPr lang="zh-CN" alt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学生能够回忆或记忆信息吗？</a:t>
            </a:r>
            <a:r>
              <a:rPr lang="en-US" altLang="zh-CN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--</a:t>
            </a:r>
            <a:r>
              <a:rPr lang="zh-CN" alt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定义、复制、列举、记忆、回忆、重复、声明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FC2951-47AA-4EBA-8C22-E70A7F1BA828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A7A7AB-C1A8-41C2-B4A6-FF7A69BD6EF2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A7A7AB-C1A8-41C2-B4A6-FF7A69BD6EF2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A7A7AB-C1A8-41C2-B4A6-FF7A69BD6EF2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A7A7AB-C1A8-41C2-B4A6-FF7A69BD6EF2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A7A7AB-C1A8-41C2-B4A6-FF7A69BD6EF2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A7A7AB-C1A8-41C2-B4A6-FF7A69BD6EF2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A7A7AB-C1A8-41C2-B4A6-FF7A69BD6EF2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A7A7AB-C1A8-41C2-B4A6-FF7A69BD6EF2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A7A7AB-C1A8-41C2-B4A6-FF7A69BD6EF2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A7A7AB-C1A8-41C2-B4A6-FF7A69BD6EF2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A7A7AB-C1A8-41C2-B4A6-FF7A69BD6EF2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40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403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403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403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40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11188" y="1196975"/>
            <a:ext cx="7772400" cy="18288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Prynhawn</a:t>
            </a:r>
            <a:r>
              <a:rPr kumimoji="0" lang="en-GB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Da / Good afternoon /</a:t>
            </a:r>
            <a:br>
              <a:rPr kumimoji="0" lang="en-GB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panose="020B0600070205080204" charset="-128"/>
                <a:cs typeface="+mj-cs"/>
              </a:rPr>
            </a:br>
            <a:r>
              <a:rPr kumimoji="0" lang="en-GB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panose="020B0600070205080204" charset="-128"/>
                <a:cs typeface="+mj-cs"/>
              </a:rPr>
              <a:t>xia</a:t>
            </a:r>
            <a:r>
              <a:rPr kumimoji="0" lang="en-GB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panose="020B0600070205080204" charset="-128"/>
                <a:cs typeface="+mj-cs"/>
              </a:rPr>
              <a:t>  </a:t>
            </a:r>
            <a:r>
              <a:rPr kumimoji="0" lang="en-GB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panose="020B0600070205080204" charset="-128"/>
                <a:cs typeface="+mj-cs"/>
              </a:rPr>
              <a:t>wu</a:t>
            </a:r>
            <a:r>
              <a:rPr kumimoji="0" lang="en-GB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panose="020B0600070205080204" charset="-128"/>
                <a:cs typeface="+mj-cs"/>
              </a:rPr>
              <a:t> </a:t>
            </a:r>
            <a:r>
              <a:rPr kumimoji="0" lang="en-GB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MS PGothic" panose="020B0600070205080204" charset="-128"/>
                <a:cs typeface="+mj-cs"/>
              </a:rPr>
              <a:t>hao</a:t>
            </a:r>
            <a:br>
              <a:rPr kumimoji="0" lang="en-GB" altLang="ja-JP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MS PGothic" panose="020B0600070205080204" charset="-128"/>
                <a:cs typeface="+mj-cs"/>
              </a:rPr>
            </a:br>
            <a:br>
              <a:rPr kumimoji="0" lang="en-GB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alt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9" name="TextBox 3"/>
          <p:cNvSpPr txBox="1"/>
          <p:nvPr/>
        </p:nvSpPr>
        <p:spPr>
          <a:xfrm>
            <a:off x="2339975" y="3268663"/>
            <a:ext cx="4248150" cy="21236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GB" altLang="en-US" sz="4400" dirty="0"/>
              <a:t>Differentiation</a:t>
            </a:r>
          </a:p>
          <a:p>
            <a:pPr marL="0" lvl="0" indent="0" algn="r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4400" dirty="0">
                <a:ea typeface="MS PGothic" panose="020B0600070205080204" charset="-128"/>
              </a:rPr>
              <a:t>分层教学</a:t>
            </a:r>
            <a:endParaRPr lang="ja-JP" altLang="en-US" sz="4400" dirty="0">
              <a:ea typeface="MS PGothic" panose="020B0600070205080204" charset="-128"/>
            </a:endParaRPr>
          </a:p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GB" altLang="en-US" sz="4400" dirty="0"/>
              <a:t> </a:t>
            </a:r>
          </a:p>
        </p:txBody>
      </p:sp>
      <p:sp>
        <p:nvSpPr>
          <p:cNvPr id="4100" name="Rectangle 2"/>
          <p:cNvSpPr/>
          <p:nvPr/>
        </p:nvSpPr>
        <p:spPr>
          <a:xfrm>
            <a:off x="2700338" y="5013325"/>
            <a:ext cx="4572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br>
              <a:rPr lang="ja-JP" altLang="en-US" sz="1800" dirty="0">
                <a:ea typeface="MS PGothic" panose="020B0600070205080204" charset="-128"/>
              </a:rPr>
            </a:br>
            <a:endParaRPr lang="ja-JP" altLang="en-US" sz="1800" dirty="0">
              <a:ea typeface="MS PGothic" panose="020B0600070205080204" charset="-128"/>
            </a:endParaRPr>
          </a:p>
        </p:txBody>
      </p:sp>
      <p:pic>
        <p:nvPicPr>
          <p:cNvPr id="4101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038" y="4945063"/>
            <a:ext cx="2143125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6188" y="4945063"/>
            <a:ext cx="2381250" cy="142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18613" cy="6858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2438" y="527050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Handwriting" panose="03010101010101010101" pitchFamily="66" charset="0"/>
                <a:ea typeface="+mj-ea"/>
                <a:cs typeface="+mj-cs"/>
              </a:rPr>
              <a:t>Activity 2</a:t>
            </a:r>
            <a:br>
              <a:rPr kumimoji="0" lang="en-GB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Handwriting" panose="03010101010101010101" pitchFamily="66" charset="0"/>
                <a:ea typeface="+mj-ea"/>
                <a:cs typeface="+mj-cs"/>
              </a:rPr>
            </a:b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Handwriting" panose="03010101010101010101" pitchFamily="66" charset="0"/>
                <a:ea typeface="+mj-ea"/>
                <a:cs typeface="+mj-cs"/>
              </a:rPr>
              <a:t>活动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Handwriting" panose="03010101010101010101" pitchFamily="66" charset="0"/>
                <a:ea typeface="+mj-ea"/>
                <a:cs typeface="+mj-cs"/>
              </a:rPr>
              <a:t>2</a:t>
            </a: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Handwriting" panose="03010101010101010101" pitchFamily="66" charset="0"/>
                <a:ea typeface="+mj-ea"/>
                <a:cs typeface="+mj-cs"/>
              </a:rPr>
              <a:t> </a:t>
            </a:r>
            <a:br>
              <a:rPr kumimoji="0" lang="en-GB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Handwriting" panose="03010101010101010101" pitchFamily="66" charset="0"/>
                <a:ea typeface="+mj-ea"/>
                <a:cs typeface="+mj-cs"/>
              </a:rPr>
            </a:b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(10 min)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（</a:t>
            </a: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10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分钟）</a:t>
            </a:r>
            <a:b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</a:b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7" name="Content Placeholder 4" descr="MCj03343300000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950" y="122238"/>
            <a:ext cx="2006600" cy="143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6" descr="http://images.clipartpanda.com/post-it-notes-clipart-7eTMnGX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3663" y="333375"/>
            <a:ext cx="2425700" cy="1227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"/>
          <p:cNvSpPr/>
          <p:nvPr/>
        </p:nvSpPr>
        <p:spPr>
          <a:xfrm>
            <a:off x="511175" y="2093913"/>
            <a:ext cx="7958138" cy="1366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eaLnBrk="1" hangingPunct="1">
              <a:lnSpc>
                <a:spcPct val="115000"/>
              </a:lnSpc>
              <a:spcBef>
                <a:spcPct val="0"/>
              </a:spcBef>
              <a:buClrTx/>
              <a:buSzPct val="100000"/>
              <a:buNone/>
            </a:pPr>
            <a:endParaRPr lang="en-US" altLang="en-US" sz="2400" b="1" dirty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ct val="0"/>
              </a:spcBef>
              <a:buClrTx/>
              <a:buSzPct val="100000"/>
              <a:buNone/>
            </a:pPr>
            <a:endParaRPr lang="en-US" altLang="en-US" sz="2400" b="1" dirty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15000"/>
              </a:lnSpc>
              <a:spcBef>
                <a:spcPct val="0"/>
              </a:spcBef>
              <a:buClrTx/>
              <a:buSzPct val="100000"/>
              <a:buNone/>
            </a:pPr>
            <a:endParaRPr lang="en-GB" altLang="en-U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390" name="Rectangle 2"/>
          <p:cNvSpPr/>
          <p:nvPr/>
        </p:nvSpPr>
        <p:spPr>
          <a:xfrm>
            <a:off x="484188" y="1700213"/>
            <a:ext cx="8166100" cy="43999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GB" altLang="en-US" sz="1600" dirty="0">
                <a:solidFill>
                  <a:srgbClr val="FFFF00"/>
                </a:solidFill>
                <a:latin typeface="Arial" panose="020B0604020202020204" pitchFamily="34" charset="0"/>
              </a:rPr>
              <a:t>1.	</a:t>
            </a:r>
            <a:r>
              <a:rPr lang="en-GB" altLang="en-US" sz="2000" dirty="0">
                <a:solidFill>
                  <a:srgbClr val="FFFF00"/>
                </a:solidFill>
                <a:latin typeface="Arial" panose="020B0604020202020204" pitchFamily="34" charset="0"/>
              </a:rPr>
              <a:t>Using the </a:t>
            </a:r>
            <a:r>
              <a:rPr lang="en-GB" altLang="en-US" sz="2000" i="1" dirty="0">
                <a:solidFill>
                  <a:srgbClr val="FFFF00"/>
                </a:solidFill>
                <a:latin typeface="Arial" panose="020B0604020202020204" pitchFamily="34" charset="0"/>
              </a:rPr>
              <a:t>Anderson &amp; Krathwohl’s Taxonomy </a:t>
            </a:r>
            <a:r>
              <a:rPr lang="en-GB" altLang="en-US" sz="2000" dirty="0">
                <a:solidFill>
                  <a:srgbClr val="FFFF00"/>
                </a:solidFill>
                <a:latin typeface="Arial" panose="020B0604020202020204" pitchFamily="34" charset="0"/>
              </a:rPr>
              <a:t>	(Blooms Revised) write 5 questions of different 	complexity onto separate Post it Notes. </a:t>
            </a: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sym typeface="+mn-ea"/>
              </a:rPr>
              <a:t>使用安德森与克罗斯渥尔的分类学（布鲁姆修改版），写下</a:t>
            </a:r>
            <a:r>
              <a:rPr lang="en-US" altLang="zh-CN" sz="2000" dirty="0">
                <a:solidFill>
                  <a:srgbClr val="FFFF00"/>
                </a:solidFill>
                <a:latin typeface="Arial" panose="020B0604020202020204" pitchFamily="34" charset="0"/>
                <a:sym typeface="+mn-ea"/>
              </a:rPr>
              <a:t>5</a:t>
            </a: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sym typeface="+mn-ea"/>
              </a:rPr>
              <a:t>个不同复杂性的问题，分别写在便签纸上。</a:t>
            </a:r>
            <a:endParaRPr lang="en-GB" altLang="en-US" sz="20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en-GB" altLang="en-US" sz="20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GB" altLang="en-US" sz="2000" dirty="0">
                <a:solidFill>
                  <a:srgbClr val="FFFF00"/>
                </a:solidFill>
                <a:latin typeface="Arial" panose="020B0604020202020204" pitchFamily="34" charset="0"/>
              </a:rPr>
              <a:t>2.	Mix up the question order and then swap with 	someone on a different table </a:t>
            </a: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sym typeface="+mn-ea"/>
              </a:rPr>
              <a:t>打乱问题的顺序，和另一张桌子上的某人交换。</a:t>
            </a:r>
          </a:p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en-GB" altLang="en-US" sz="20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GB" altLang="en-US" sz="2000" dirty="0">
                <a:solidFill>
                  <a:srgbClr val="FFFF00"/>
                </a:solidFill>
                <a:latin typeface="Arial" panose="020B0604020202020204" pitchFamily="34" charset="0"/>
              </a:rPr>
              <a:t>3.	With the question you have been given try to put 	them into order of complexity – low order on the 	bottom higher order on the top. </a:t>
            </a: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</a:rPr>
              <a:t>把你拿到的问题按照复杂性进行排序</a:t>
            </a:r>
            <a:r>
              <a:rPr lang="en-US" altLang="zh-CN" sz="2000" dirty="0">
                <a:solidFill>
                  <a:srgbClr val="FFFF00"/>
                </a:solidFill>
                <a:latin typeface="Arial" panose="020B0604020202020204" pitchFamily="34" charset="0"/>
              </a:rPr>
              <a:t>—下面是低阶，上面是高阶。</a:t>
            </a:r>
          </a:p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en-GB" altLang="en-US" sz="20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GB" altLang="en-US" sz="2000" dirty="0">
                <a:solidFill>
                  <a:srgbClr val="FFFF00"/>
                </a:solidFill>
                <a:latin typeface="Arial" panose="020B0604020202020204" pitchFamily="34" charset="0"/>
              </a:rPr>
              <a:t>4.	Check and discuss with your partner. </a:t>
            </a: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</a:rPr>
              <a:t>与你的同伴一起检查讨论</a:t>
            </a:r>
            <a:endParaRPr lang="en-GB" altLang="en-US" sz="2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FFFF00"/>
                </a:highlight>
                <a:uLnTx/>
                <a:uFillTx/>
                <a:latin typeface="+mj-lt"/>
                <a:ea typeface="+mj-ea"/>
                <a:cs typeface="+mj-cs"/>
              </a:rPr>
              <a:t>Differentiation </a:t>
            </a:r>
            <a:r>
              <a: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FFFF00"/>
                </a:highlight>
                <a:uLnTx/>
                <a:uFillTx/>
                <a:latin typeface="+mj-lt"/>
                <a:ea typeface="+mj-ea"/>
                <a:cs typeface="+mj-cs"/>
              </a:rPr>
              <a:t>分层教学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highlight>
                <a:srgbClr val="FFFF00"/>
              </a:highligh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Support 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支持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Outcome 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成果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Task 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任务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do you do with your most able and talented student ?</a:t>
            </a:r>
            <a:b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zh-CN" altLang="en-US" sz="2800" dirty="0"/>
              <a:t>面对您最有才能的学生您会怎样做？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Activity 3 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活动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3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 </a:t>
            </a:r>
            <a:endParaRPr kumimoji="0" lang="en-GB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Discuss in your group 5minutes.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None/>
              <a:defRPr/>
            </a:pPr>
            <a:r>
              <a:rPr lang="zh-CN" altLang="en-US" sz="2800" dirty="0">
                <a:solidFill>
                  <a:srgbClr val="FFFF00"/>
                </a:solidFill>
                <a:latin typeface="Lucida Handwriting" panose="03010101010101010101" pitchFamily="66" charset="0"/>
              </a:rPr>
              <a:t>小组内讨论</a:t>
            </a:r>
            <a:r>
              <a:rPr lang="en-US" altLang="zh-CN" sz="2800" dirty="0">
                <a:solidFill>
                  <a:srgbClr val="FFFF00"/>
                </a:solidFill>
                <a:latin typeface="Lucida Handwriting" panose="03010101010101010101" pitchFamily="66" charset="0"/>
              </a:rPr>
              <a:t>5</a:t>
            </a:r>
            <a:r>
              <a:rPr lang="zh-CN" altLang="en-US" sz="2800" dirty="0">
                <a:solidFill>
                  <a:srgbClr val="FFFF00"/>
                </a:solidFill>
                <a:latin typeface="Lucida Handwriting" panose="03010101010101010101" pitchFamily="66" charset="0"/>
              </a:rPr>
              <a:t>分钟。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Lucida Handwriting" panose="03010101010101010101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None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Wouldn’t teaching be easy if …</a:t>
            </a:r>
            <a:b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如果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..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教学会更简单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613" y="5445125"/>
            <a:ext cx="3611563" cy="14128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had the same experience for us to build upon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defRPr/>
            </a:pPr>
            <a:r>
              <a:rPr lang="zh-CN" altLang="en-US" sz="1800" dirty="0"/>
              <a:t>有相同的经验让我们去培养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pic>
        <p:nvPicPr>
          <p:cNvPr id="6148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538" y="2133600"/>
            <a:ext cx="4048125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ontent Placeholder 2"/>
          <p:cNvSpPr txBox="1"/>
          <p:nvPr/>
        </p:nvSpPr>
        <p:spPr bwMode="auto">
          <a:xfrm>
            <a:off x="609600" y="1636713"/>
            <a:ext cx="3609975" cy="4968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All students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所有学生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arrived with same skills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defRPr/>
            </a:pPr>
            <a:r>
              <a:rPr lang="zh-CN" altLang="en-US" sz="2000" kern="0" dirty="0"/>
              <a:t>有相同技能而来到这里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arrived with same area for development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defRPr/>
            </a:pPr>
            <a:r>
              <a:rPr lang="zh-CN" altLang="en-US" sz="2000" kern="0" dirty="0"/>
              <a:t>培养领域相同而</a:t>
            </a:r>
            <a:r>
              <a:rPr lang="zh-CN" altLang="en-US" sz="2000" kern="0" dirty="0">
                <a:sym typeface="+mn-ea"/>
              </a:rPr>
              <a:t>来到这里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learnt at the same speed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defRPr/>
            </a:pPr>
            <a:r>
              <a:rPr lang="zh-CN" altLang="en-US" sz="2000" kern="0" noProof="0" dirty="0"/>
              <a:t>以相同速度学习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same interest for us to connect with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有相同的兴趣让我们去接触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Discuss </a:t>
            </a: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讨论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773238"/>
            <a:ext cx="4968875" cy="1295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+mj-lt"/>
              <a:buAutoNum type="arabicPeriod"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How are your students different ?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您的学生如何不同？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+mj-lt"/>
              <a:buAutoNum type="arabicPeriod"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Does your teaching differ for these different students or is everyone taught the same ?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None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你的教学对于不同的学生来说是不同的</a:t>
            </a:r>
            <a:r>
              <a:rPr kumimoji="0" lang="zh-CN" alt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，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还是每个人都是一样的</a:t>
            </a:r>
            <a:r>
              <a:rPr kumimoji="0" lang="zh-CN" alt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？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(Discuss in groups of 4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在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人小组讨论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(10 minutes) –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ShowMe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Boards</a:t>
            </a:r>
            <a:r>
              <a:rPr kumimoji="0" lang="zh-CN" alt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（</a:t>
            </a:r>
            <a:r>
              <a:rPr lang="en-GB" sz="200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sym typeface="+mn-ea"/>
              </a:rPr>
              <a:t>10 </a:t>
            </a:r>
            <a:r>
              <a:rPr lang="zh-CN" altLang="en-US" sz="200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sym typeface="+mn-ea"/>
              </a:rPr>
              <a:t>分钟）</a:t>
            </a:r>
            <a:r>
              <a:rPr lang="en-US" altLang="zh-CN" sz="200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sym typeface="+mn-ea"/>
              </a:rPr>
              <a:t>—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展示白板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+mj-lt"/>
              <a:buAutoNum type="arabicPeriod"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+mj-lt"/>
              <a:buAutoNum type="arabicPeriod"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625" y="1341438"/>
            <a:ext cx="3455988" cy="5192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 the end of todays session you will be able to:</a:t>
            </a:r>
            <a:b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今天教学结束时你将能够：</a:t>
            </a:r>
            <a:b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Understand the term Differentiation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理解术语分层教学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Know how to differentiate in the classroom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认识如何在课堂上分层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Evaluate different – Differentiation strategies.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None/>
              <a:defRPr/>
            </a:pPr>
            <a:r>
              <a:rPr lang="zh-CN" altLang="en-US" sz="2800" noProof="0" dirty="0"/>
              <a:t>评估不同的分层教学策略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lvl="0"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 the end of todays session you will be able to:</a:t>
            </a:r>
            <a:b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zh-CN" altLang="en-US" sz="3200" dirty="0">
                <a:solidFill>
                  <a:srgbClr val="FFFF00"/>
                </a:solidFill>
              </a:rPr>
              <a:t>今天教学结束时你将能够</a:t>
            </a:r>
            <a:r>
              <a:rPr kumimoji="0" lang="zh-CN" alt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宋体" panose="02010600030101010101" pitchFamily="2" charset="-122"/>
                <a:cs typeface="+mj-cs"/>
              </a:rPr>
              <a:t>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Understand the term Differentiation</a:t>
            </a:r>
          </a:p>
          <a:p>
            <a:pPr marL="0" indent="0"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</a:rPr>
              <a:t>理解</a:t>
            </a:r>
            <a:r>
              <a:rPr lang="zh-CN" altLang="en-US" sz="2800" dirty="0"/>
              <a:t>术语分层教学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Know how to differentiate in the classroom</a:t>
            </a:r>
          </a:p>
          <a:p>
            <a:pPr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</a:rPr>
              <a:t>知道</a:t>
            </a:r>
            <a:r>
              <a:rPr lang="zh-CN" altLang="en-US" sz="2800" dirty="0"/>
              <a:t>如何在课堂上分层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Evaluate different – Differentiation strategies.</a:t>
            </a:r>
            <a:r>
              <a:rPr lang="zh-CN" altLang="en-US" sz="2800" dirty="0"/>
              <a:t>评估不同的分层教学策略</a:t>
            </a:r>
            <a:endParaRPr lang="en-GB" altLang="zh-CN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None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None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27088" y="2276475"/>
            <a:ext cx="20891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7088" y="3428683"/>
            <a:ext cx="10445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5"/>
          <p:cNvCxnSpPr/>
          <p:nvPr/>
        </p:nvCxnSpPr>
        <p:spPr>
          <a:xfrm>
            <a:off x="457200" y="2776855"/>
            <a:ext cx="802005" cy="38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"/>
          <p:cNvCxnSpPr/>
          <p:nvPr/>
        </p:nvCxnSpPr>
        <p:spPr>
          <a:xfrm>
            <a:off x="457200" y="4364355"/>
            <a:ext cx="802005" cy="38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Why ? 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为什么？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Avoid Understand &amp; Know as learning objectives ?</a:t>
            </a:r>
            <a:endParaRPr lang="en-GB" sz="3600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要避免将“理解”和“认识”作为学习目标？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lvl="0"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 the end of todays session you will be able to:</a:t>
            </a:r>
            <a:b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zh-CN" altLang="en-US" sz="3200" dirty="0">
                <a:solidFill>
                  <a:srgbClr val="FFFF00"/>
                </a:solidFill>
              </a:rPr>
              <a:t>今天教学结束时你将能够：</a:t>
            </a:r>
            <a:b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Define the term differentiation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None/>
              <a:defRPr/>
            </a:pPr>
            <a:r>
              <a:rPr lang="zh-CN" altLang="en-US" sz="2800" dirty="0"/>
              <a:t>定义术语分层教学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List three methods of differentiation used in classrooms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None/>
              <a:defRPr/>
            </a:pPr>
            <a:r>
              <a:rPr lang="zh-CN" altLang="en-US" sz="2800" dirty="0"/>
              <a:t>列出课堂上使用的三种</a:t>
            </a:r>
            <a:r>
              <a:rPr lang="zh-CN" altLang="en-US" sz="2800" dirty="0">
                <a:sym typeface="+mn-ea"/>
              </a:rPr>
              <a:t>分层教学</a:t>
            </a:r>
            <a:r>
              <a:rPr lang="zh-CN" altLang="en-US" sz="2800" dirty="0"/>
              <a:t>方法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Create a task which supports differentiation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None/>
              <a:defRPr/>
            </a:pPr>
            <a:r>
              <a:rPr lang="zh-CN" altLang="en-US" sz="2800" dirty="0"/>
              <a:t>创建一项支持分层教学的任务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sz="quarter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Differentiation by questioning</a:t>
            </a:r>
            <a:br>
              <a:rPr kumimoji="0" lang="en-GB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zh-CN" altLang="en-US" dirty="0">
                <a:solidFill>
                  <a:srgbClr val="FFFF00"/>
                </a:solidFill>
              </a:rPr>
              <a:t>通过提问来进行分层教学</a:t>
            </a:r>
            <a:r>
              <a:rPr kumimoji="0" lang="en-GB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76213"/>
            <a:ext cx="6842125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Handwriting" panose="03010101010101010101" pitchFamily="66" charset="0"/>
                <a:ea typeface="+mj-ea"/>
                <a:cs typeface="+mj-cs"/>
              </a:rPr>
              <a:t>Activity 1  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Handwriting" panose="03010101010101010101" pitchFamily="66" charset="0"/>
                <a:ea typeface="+mj-ea"/>
                <a:cs typeface="+mj-cs"/>
              </a:rPr>
              <a:t>活动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Handwriting" panose="03010101010101010101" pitchFamily="66" charset="0"/>
                <a:ea typeface="+mj-ea"/>
                <a:cs typeface="+mj-cs"/>
              </a:rPr>
              <a:t>1</a:t>
            </a: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Who am I ?  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我是谁</a:t>
            </a: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Calligraphy" panose="03010101010101010101" pitchFamily="66" charset="0"/>
                <a:ea typeface="+mj-ea"/>
                <a:cs typeface="+mj-cs"/>
              </a:rPr>
              <a:t>(10 min)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Calligraphy" panose="03010101010101010101" pitchFamily="66" charset="0"/>
                <a:ea typeface="+mj-ea"/>
                <a:cs typeface="+mj-cs"/>
              </a:rPr>
              <a:t>（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Calligraphy" panose="03010101010101010101" pitchFamily="66" charset="0"/>
                <a:ea typeface="+mj-ea"/>
                <a:cs typeface="+mj-cs"/>
              </a:rPr>
              <a:t>10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Lucida Calligraphy" panose="03010101010101010101" pitchFamily="66" charset="0"/>
                <a:ea typeface="+mj-ea"/>
                <a:cs typeface="+mj-cs"/>
              </a:rPr>
              <a:t>分钟）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50403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Tx/>
              <a:buNone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 pairs : Write down the name of a famous  person on a post it note.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None/>
              <a:defRPr/>
            </a:pPr>
            <a:r>
              <a:rPr lang="zh-CN" altLang="en-US" sz="1600" dirty="0">
                <a:solidFill>
                  <a:srgbClr val="FFFF00"/>
                </a:solidFill>
              </a:rPr>
              <a:t>两人一组：在便签纸上写下一个著名人物的名字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Stick it (without your partner seeing it) on their forehead.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None/>
              <a:defRPr/>
            </a:pPr>
            <a:r>
              <a:rPr lang="zh-CN" altLang="en-US" sz="1600" dirty="0">
                <a:solidFill>
                  <a:schemeClr val="accent3"/>
                </a:solidFill>
              </a:rPr>
              <a:t>贴在他们额头上（你的同伴不能看到）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Now you can move around the room and ask questions from anyone in the group to work out who you are.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None/>
              <a:defRPr/>
            </a:pPr>
            <a:r>
              <a:rPr lang="zh-CN" altLang="en-US" sz="1600" dirty="0">
                <a:solidFill>
                  <a:srgbClr val="FFFF00"/>
                </a:solidFill>
              </a:rPr>
              <a:t>现在你在教室走动，并向小组里的任何人提问，以认清解你是谁。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They have to answer honestly and you can’t ask “Who am I ?”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None/>
              <a:defRPr/>
            </a:pPr>
            <a:r>
              <a:rPr lang="zh-CN" altLang="en-US" sz="1600" dirty="0">
                <a:solidFill>
                  <a:schemeClr val="accent3"/>
                </a:solidFill>
              </a:rPr>
              <a:t>他们必须如实作答，你不能问“我是谁？”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Count the  number of questions it takes to work out who you are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数一数你需要问多少个问题才能搞清楚你是谁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idea is to get the answer in the fewest questions possible.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None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这样做的目的是用尽可能少的问题得到答案。</a:t>
            </a: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950" y="0"/>
            <a:ext cx="2051050" cy="2463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Satellite Dish</Template>
  <TotalTime>0</TotalTime>
  <Words>1236</Words>
  <Application>Microsoft Office PowerPoint</Application>
  <PresentationFormat>On-screen Show (4:3)</PresentationFormat>
  <Paragraphs>92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Lucida Calligraphy</vt:lpstr>
      <vt:lpstr>Lucida Handwriting</vt:lpstr>
      <vt:lpstr>Tahoma</vt:lpstr>
      <vt:lpstr>Wingdings</vt:lpstr>
      <vt:lpstr>Textured</vt:lpstr>
      <vt:lpstr>Prynhawn Da / Good afternoon / xia  wu hao  </vt:lpstr>
      <vt:lpstr>Wouldn’t teaching be easy if … 如果..教学会更简单</vt:lpstr>
      <vt:lpstr>Discuss 讨论</vt:lpstr>
      <vt:lpstr>At the end of todays session you will be able to: 今天教学结束时你将能够： </vt:lpstr>
      <vt:lpstr>At the end of todays session you will be able to: 今天教学结束时你将能够：</vt:lpstr>
      <vt:lpstr>Why ? 为什么？</vt:lpstr>
      <vt:lpstr>At the end of todays session you will be able to: 今天教学结束时你将能够： </vt:lpstr>
      <vt:lpstr>Differentiation by questioning 通过提问来进行分层教学 </vt:lpstr>
      <vt:lpstr>Activity 1   活动1Who am I ?  我是谁 (10 min)（10分钟）</vt:lpstr>
      <vt:lpstr>PowerPoint Presentation</vt:lpstr>
      <vt:lpstr>Activity 2 活动2  (10 min)（10分钟） </vt:lpstr>
      <vt:lpstr>Differentiation 分层教学</vt:lpstr>
      <vt:lpstr>What do you do with your most able and talented student ? 面对您最有才能的学生您会怎样做？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  Processes of Teaching and Learning</dc:title>
  <dc:creator>Cornwall College</dc:creator>
  <cp:lastModifiedBy>Burgoyne, Tony</cp:lastModifiedBy>
  <cp:revision>108</cp:revision>
  <dcterms:created xsi:type="dcterms:W3CDTF">2007-09-29T11:33:00Z</dcterms:created>
  <dcterms:modified xsi:type="dcterms:W3CDTF">2021-01-12T14:55:33Z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