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8" r:id="rId72"/>
    <p:sldId id="329" r:id="rId73"/>
    <p:sldId id="330" r:id="rId74"/>
    <p:sldId id="331" r:id="rId75"/>
    <p:sldId id="332" r:id="rId76"/>
    <p:sldId id="333" r:id="rId77"/>
    <p:sldId id="334" r:id="rId78"/>
    <p:sldId id="335" r:id="rId79"/>
    <p:sldId id="336" r:id="rId80"/>
    <p:sldId id="33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sorterViewPr>
    <p:cViewPr>
      <p:scale>
        <a:sx n="47" d="100"/>
        <a:sy n="47" d="100"/>
      </p:scale>
      <p:origin x="0" y="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0E699-EC8F-4213-AD0C-A63421B25DB8}" type="datetimeFigureOut">
              <a:rPr lang="en-GB" smtClean="0"/>
              <a:t>08/11/2018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DE7C5-B5C6-42BA-AEE5-C3E70B2C7F83}" type="slidenum">
              <a:rPr lang="en-GB" smtClean="0"/>
              <a:t>‹#›</a:t>
            </a:fld>
            <a:endParaRPr lang="en-GB"/>
          </a:p>
        </p:txBody>
      </p:sp>
    </p:spTree>
    <p:extLst>
      <p:ext uri="{BB962C8B-B14F-4D97-AF65-F5344CB8AC3E}">
        <p14:creationId xmlns:p14="http://schemas.microsoft.com/office/powerpoint/2010/main" val="34419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02960E-0A3E-47C1-A093-80F11DEF55C7}" type="datetime1">
              <a:rPr lang="en-GB" smtClean="0"/>
              <a:t>08/11/2018</a:t>
            </a:fld>
            <a:endParaRPr lang="en-GB" dirty="0"/>
          </a:p>
        </p:txBody>
      </p:sp>
      <p:sp>
        <p:nvSpPr>
          <p:cNvPr id="5" name="Footer Placeholder 4"/>
          <p:cNvSpPr>
            <a:spLocks noGrp="1"/>
          </p:cNvSpPr>
          <p:nvPr>
            <p:ph type="ftr" sz="quarter" idx="11"/>
          </p:nvPr>
        </p:nvSpPr>
        <p:spPr/>
        <p:txBody>
          <a:bodyPr/>
          <a:lstStyle/>
          <a:p>
            <a:r>
              <a:rPr lang="en-GB"/>
              <a:t>Ideas for Differentiation</a:t>
            </a:r>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42182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C2CB80-B33E-4789-8062-7EA5D26CCEDA}" type="datetime1">
              <a:rPr lang="en-GB" smtClean="0"/>
              <a:t>08/11/2018</a:t>
            </a:fld>
            <a:endParaRPr lang="en-GB" dirty="0"/>
          </a:p>
        </p:txBody>
      </p:sp>
      <p:sp>
        <p:nvSpPr>
          <p:cNvPr id="5" name="Footer Placeholder 4"/>
          <p:cNvSpPr>
            <a:spLocks noGrp="1"/>
          </p:cNvSpPr>
          <p:nvPr>
            <p:ph type="ftr" sz="quarter" idx="11"/>
          </p:nvPr>
        </p:nvSpPr>
        <p:spPr/>
        <p:txBody>
          <a:bodyPr/>
          <a:lstStyle/>
          <a:p>
            <a:r>
              <a:rPr lang="en-GB"/>
              <a:t>Ideas for Differentiation</a:t>
            </a:r>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82928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7557D6-A4A3-4977-8A0C-0BC4388BB1F4}" type="datetime1">
              <a:rPr lang="en-GB" smtClean="0"/>
              <a:t>08/11/2018</a:t>
            </a:fld>
            <a:endParaRPr lang="en-GB" dirty="0"/>
          </a:p>
        </p:txBody>
      </p:sp>
      <p:sp>
        <p:nvSpPr>
          <p:cNvPr id="5" name="Footer Placeholder 4"/>
          <p:cNvSpPr>
            <a:spLocks noGrp="1"/>
          </p:cNvSpPr>
          <p:nvPr>
            <p:ph type="ftr" sz="quarter" idx="11"/>
          </p:nvPr>
        </p:nvSpPr>
        <p:spPr/>
        <p:txBody>
          <a:bodyPr/>
          <a:lstStyle/>
          <a:p>
            <a:r>
              <a:rPr lang="en-GB"/>
              <a:t>Ideas for Differentiation</a:t>
            </a:r>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98089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E04AEF-D516-44B0-90CD-61C1EE021C4D}" type="datetime1">
              <a:rPr lang="en-GB" smtClean="0"/>
              <a:t>08/11/2018</a:t>
            </a:fld>
            <a:endParaRPr lang="en-GB" dirty="0"/>
          </a:p>
        </p:txBody>
      </p:sp>
      <p:sp>
        <p:nvSpPr>
          <p:cNvPr id="5" name="Footer Placeholder 4"/>
          <p:cNvSpPr>
            <a:spLocks noGrp="1"/>
          </p:cNvSpPr>
          <p:nvPr>
            <p:ph type="ftr" sz="quarter" idx="11"/>
          </p:nvPr>
        </p:nvSpPr>
        <p:spPr/>
        <p:txBody>
          <a:bodyPr/>
          <a:lstStyle/>
          <a:p>
            <a:r>
              <a:rPr lang="en-GB"/>
              <a:t>Ideas for Differentiation</a:t>
            </a:r>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170728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A3087-181A-4D95-8090-09938CAE53F1}" type="datetime1">
              <a:rPr lang="en-GB" smtClean="0"/>
              <a:t>08/11/2018</a:t>
            </a:fld>
            <a:endParaRPr lang="en-GB" dirty="0"/>
          </a:p>
        </p:txBody>
      </p:sp>
      <p:sp>
        <p:nvSpPr>
          <p:cNvPr id="5" name="Footer Placeholder 4"/>
          <p:cNvSpPr>
            <a:spLocks noGrp="1"/>
          </p:cNvSpPr>
          <p:nvPr>
            <p:ph type="ftr" sz="quarter" idx="11"/>
          </p:nvPr>
        </p:nvSpPr>
        <p:spPr/>
        <p:txBody>
          <a:bodyPr/>
          <a:lstStyle/>
          <a:p>
            <a:r>
              <a:rPr lang="en-GB"/>
              <a:t>Ideas for Differentiation</a:t>
            </a:r>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17215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D1AC87-753B-487A-A177-FA8AB8AF24F3}" type="datetime1">
              <a:rPr lang="en-GB" smtClean="0"/>
              <a:t>08/11/2018</a:t>
            </a:fld>
            <a:endParaRPr lang="en-GB" dirty="0"/>
          </a:p>
        </p:txBody>
      </p:sp>
      <p:sp>
        <p:nvSpPr>
          <p:cNvPr id="6" name="Footer Placeholder 5"/>
          <p:cNvSpPr>
            <a:spLocks noGrp="1"/>
          </p:cNvSpPr>
          <p:nvPr>
            <p:ph type="ftr" sz="quarter" idx="11"/>
          </p:nvPr>
        </p:nvSpPr>
        <p:spPr/>
        <p:txBody>
          <a:bodyPr/>
          <a:lstStyle/>
          <a:p>
            <a:r>
              <a:rPr lang="en-GB"/>
              <a:t>Ideas for Differentiation</a:t>
            </a:r>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275005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75BE74-D7ED-453A-AB3E-16AC42723E04}" type="datetime1">
              <a:rPr lang="en-GB" smtClean="0"/>
              <a:t>08/11/2018</a:t>
            </a:fld>
            <a:endParaRPr lang="en-GB" dirty="0"/>
          </a:p>
        </p:txBody>
      </p:sp>
      <p:sp>
        <p:nvSpPr>
          <p:cNvPr id="8" name="Footer Placeholder 7"/>
          <p:cNvSpPr>
            <a:spLocks noGrp="1"/>
          </p:cNvSpPr>
          <p:nvPr>
            <p:ph type="ftr" sz="quarter" idx="11"/>
          </p:nvPr>
        </p:nvSpPr>
        <p:spPr/>
        <p:txBody>
          <a:bodyPr/>
          <a:lstStyle/>
          <a:p>
            <a:r>
              <a:rPr lang="en-GB"/>
              <a:t>Ideas for Differentiation</a:t>
            </a:r>
            <a:endParaRPr lang="en-GB" dirty="0"/>
          </a:p>
        </p:txBody>
      </p:sp>
      <p:sp>
        <p:nvSpPr>
          <p:cNvPr id="9" name="Slide Number Placeholder 8"/>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407907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2FBCE1-A2F4-4EA8-83F1-AE0FE2F9C13C}" type="datetime1">
              <a:rPr lang="en-GB" smtClean="0"/>
              <a:t>08/11/2018</a:t>
            </a:fld>
            <a:endParaRPr lang="en-GB" dirty="0"/>
          </a:p>
        </p:txBody>
      </p:sp>
      <p:sp>
        <p:nvSpPr>
          <p:cNvPr id="4" name="Footer Placeholder 3"/>
          <p:cNvSpPr>
            <a:spLocks noGrp="1"/>
          </p:cNvSpPr>
          <p:nvPr>
            <p:ph type="ftr" sz="quarter" idx="11"/>
          </p:nvPr>
        </p:nvSpPr>
        <p:spPr/>
        <p:txBody>
          <a:bodyPr/>
          <a:lstStyle/>
          <a:p>
            <a:r>
              <a:rPr lang="en-GB"/>
              <a:t>Ideas for Differentiation</a:t>
            </a:r>
            <a:endParaRPr lang="en-GB" dirty="0"/>
          </a:p>
        </p:txBody>
      </p:sp>
      <p:sp>
        <p:nvSpPr>
          <p:cNvPr id="5" name="Slide Number Placeholder 4"/>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72625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02A6F-64F4-4B29-AB05-7CD0237D31F4}" type="datetime1">
              <a:rPr lang="en-GB" smtClean="0"/>
              <a:t>08/11/2018</a:t>
            </a:fld>
            <a:endParaRPr lang="en-GB" dirty="0"/>
          </a:p>
        </p:txBody>
      </p:sp>
      <p:sp>
        <p:nvSpPr>
          <p:cNvPr id="3" name="Footer Placeholder 2"/>
          <p:cNvSpPr>
            <a:spLocks noGrp="1"/>
          </p:cNvSpPr>
          <p:nvPr>
            <p:ph type="ftr" sz="quarter" idx="11"/>
          </p:nvPr>
        </p:nvSpPr>
        <p:spPr/>
        <p:txBody>
          <a:bodyPr/>
          <a:lstStyle/>
          <a:p>
            <a:r>
              <a:rPr lang="en-GB"/>
              <a:t>Ideas for Differentiation</a:t>
            </a:r>
            <a:endParaRPr lang="en-GB" dirty="0"/>
          </a:p>
        </p:txBody>
      </p:sp>
      <p:sp>
        <p:nvSpPr>
          <p:cNvPr id="4" name="Slide Number Placeholder 3"/>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287309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8611D-CD36-4310-B063-28693088CB83}" type="datetime1">
              <a:rPr lang="en-GB" smtClean="0"/>
              <a:t>08/11/2018</a:t>
            </a:fld>
            <a:endParaRPr lang="en-GB" dirty="0"/>
          </a:p>
        </p:txBody>
      </p:sp>
      <p:sp>
        <p:nvSpPr>
          <p:cNvPr id="6" name="Footer Placeholder 5"/>
          <p:cNvSpPr>
            <a:spLocks noGrp="1"/>
          </p:cNvSpPr>
          <p:nvPr>
            <p:ph type="ftr" sz="quarter" idx="11"/>
          </p:nvPr>
        </p:nvSpPr>
        <p:spPr/>
        <p:txBody>
          <a:bodyPr/>
          <a:lstStyle/>
          <a:p>
            <a:r>
              <a:rPr lang="en-GB"/>
              <a:t>Ideas for Differentiation</a:t>
            </a:r>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76872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B05A4-B934-428B-8F8E-F3E74FDE452D}" type="datetime1">
              <a:rPr lang="en-GB" smtClean="0"/>
              <a:t>08/11/2018</a:t>
            </a:fld>
            <a:endParaRPr lang="en-GB" dirty="0"/>
          </a:p>
        </p:txBody>
      </p:sp>
      <p:sp>
        <p:nvSpPr>
          <p:cNvPr id="6" name="Footer Placeholder 5"/>
          <p:cNvSpPr>
            <a:spLocks noGrp="1"/>
          </p:cNvSpPr>
          <p:nvPr>
            <p:ph type="ftr" sz="quarter" idx="11"/>
          </p:nvPr>
        </p:nvSpPr>
        <p:spPr/>
        <p:txBody>
          <a:bodyPr/>
          <a:lstStyle/>
          <a:p>
            <a:r>
              <a:rPr lang="en-GB"/>
              <a:t>Ideas for Differentiation</a:t>
            </a:r>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90865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83182-8FF7-4D01-976D-90EBADDF06C3}" type="datetime1">
              <a:rPr lang="en-GB" smtClean="0"/>
              <a:t>08/11/2018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Ideas for Differentiation</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29434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brookes.ac.uk/services/ocsd/teachingnews/archive/autumn04/tips_buzz.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learning-theories.com/discovery-learning-bruner.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tes.co.uk/teaching-resource/Peer-and-Self-Assessment-Guide-6024930/" TargetMode="External"/><Relationship Id="rId2" Type="http://schemas.openxmlformats.org/officeDocument/2006/relationships/hyperlink" Target="http://www.tes.co.uk/teaching-resource/Assessment-For-Learning-Toolkit-6020165/" TargetMode="Externa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hyperlink" Target="http://www.tes.co.uk/teaching-resource/The-Whole-Class-Feedback-Guide-6057595/"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tes.co.uk/teaching-resource/Challenge-Toolkit-6063318/"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3970318"/>
          </a:xfrm>
          <a:prstGeom prst="rect">
            <a:avLst/>
          </a:prstGeom>
          <a:noFill/>
        </p:spPr>
        <p:txBody>
          <a:bodyPr wrap="square" rtlCol="0">
            <a:spAutoFit/>
          </a:bodyPr>
          <a:lstStyle/>
          <a:p>
            <a:r>
              <a:rPr lang="en-GB" dirty="0"/>
              <a:t>Language is integral to learning. Keywords are those words which are central to the topic you are teaching.  Differentiate by:</a:t>
            </a:r>
          </a:p>
          <a:p>
            <a:endParaRPr lang="en-GB" dirty="0"/>
          </a:p>
          <a:p>
            <a:pPr marL="285750" indent="-285750">
              <a:buFont typeface="Arial" pitchFamily="34" charset="0"/>
              <a:buChar char="•"/>
            </a:pPr>
            <a:r>
              <a:rPr lang="en-GB" dirty="0"/>
              <a:t>Providing students with a glossary of key words.</a:t>
            </a:r>
          </a:p>
          <a:p>
            <a:pPr marL="285750" indent="-285750">
              <a:buFont typeface="Arial" pitchFamily="34" charset="0"/>
              <a:buChar char="•"/>
            </a:pPr>
            <a:endParaRPr lang="en-GB" dirty="0"/>
          </a:p>
          <a:p>
            <a:pPr marL="285750" indent="-285750">
              <a:buFont typeface="Arial" pitchFamily="34" charset="0"/>
              <a:buChar char="•"/>
            </a:pPr>
            <a:r>
              <a:rPr lang="en-GB" dirty="0"/>
              <a:t>Providing a list of key words and definitions which will be appropriate for the lesson.</a:t>
            </a:r>
          </a:p>
          <a:p>
            <a:pPr marL="285750" indent="-285750">
              <a:buFont typeface="Arial" pitchFamily="34" charset="0"/>
              <a:buChar char="•"/>
            </a:pPr>
            <a:endParaRPr lang="en-GB" dirty="0"/>
          </a:p>
          <a:p>
            <a:pPr marL="285750" indent="-285750">
              <a:buFont typeface="Arial" pitchFamily="34" charset="0"/>
              <a:buChar char="•"/>
            </a:pPr>
            <a:r>
              <a:rPr lang="en-GB" dirty="0"/>
              <a:t>Providing a list of key words and examples of how to use them in a sentence.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Keywords</a:t>
            </a:r>
          </a:p>
        </p:txBody>
      </p:sp>
      <p:pic>
        <p:nvPicPr>
          <p:cNvPr id="81922" name="Picture 2" descr="http://t3.gstatic.com/images?q=tbn:ANd9GcQ4kj6sTGRywY-1x223WuVkK42Fdhnxg4LFql-oI1unX52sSKRtxQ"/>
          <p:cNvPicPr>
            <a:picLocks noChangeAspect="1" noChangeArrowheads="1"/>
          </p:cNvPicPr>
          <p:nvPr/>
        </p:nvPicPr>
        <p:blipFill>
          <a:blip r:embed="rId2" cstate="print"/>
          <a:srcRect/>
          <a:stretch>
            <a:fillRect/>
          </a:stretch>
        </p:blipFill>
        <p:spPr bwMode="auto">
          <a:xfrm>
            <a:off x="611560" y="1988840"/>
            <a:ext cx="3323838" cy="289629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107028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Make a wall display to keep track of new words .</a:t>
            </a:r>
          </a:p>
          <a:p>
            <a:endParaRPr lang="en-GB" dirty="0"/>
          </a:p>
          <a:p>
            <a:r>
              <a:rPr lang="en-GB" dirty="0"/>
              <a:t>Appoint a ‘New-Word Spotter’ who’s job it is to identify when new words appear in the lesson. They should point these new words out and add them to the wall display.</a:t>
            </a:r>
          </a:p>
          <a:p>
            <a:endParaRPr lang="en-GB" dirty="0"/>
          </a:p>
          <a:p>
            <a:r>
              <a:rPr lang="en-GB" dirty="0"/>
              <a:t>Rotate the role so that a number of students are given an opportunity.</a:t>
            </a:r>
          </a:p>
          <a:p>
            <a:endParaRPr lang="en-GB" dirty="0"/>
          </a:p>
          <a:p>
            <a:r>
              <a:rPr lang="en-GB" dirty="0"/>
              <a:t>As to the wall display, you could use pieces of card pinned to the wall, a spare whiteboard, a cork board or you could print off the new words and stick them up using </a:t>
            </a:r>
            <a:r>
              <a:rPr lang="en-GB" dirty="0" err="1"/>
              <a:t>Blu</a:t>
            </a:r>
            <a:r>
              <a:rPr lang="en-GB" dirty="0"/>
              <a:t>-Tack.</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New Words</a:t>
            </a:r>
          </a:p>
        </p:txBody>
      </p:sp>
      <p:pic>
        <p:nvPicPr>
          <p:cNvPr id="72706" name="Picture 2" descr="http://t0.gstatic.com/images?q=tbn:ANd9GcRkXIwvpQ2Q3CzzsF19CEtQHCV3r59jCaUpaLqivu9heVTgib0PfA"/>
          <p:cNvPicPr>
            <a:picLocks noChangeAspect="1" noChangeArrowheads="1"/>
          </p:cNvPicPr>
          <p:nvPr/>
        </p:nvPicPr>
        <p:blipFill>
          <a:blip r:embed="rId2" cstate="print"/>
          <a:srcRect/>
          <a:stretch>
            <a:fillRect/>
          </a:stretch>
        </p:blipFill>
        <p:spPr bwMode="auto">
          <a:xfrm>
            <a:off x="251520" y="2204864"/>
            <a:ext cx="4053746" cy="260598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Appoint a number of Dictionary Champions. The role could be rotated on a weekly or a termly basis.</a:t>
            </a:r>
          </a:p>
          <a:p>
            <a:endParaRPr lang="en-GB" dirty="0"/>
          </a:p>
          <a:p>
            <a:r>
              <a:rPr lang="en-GB" dirty="0"/>
              <a:t>Place some dictionaries at the front of the room.</a:t>
            </a:r>
          </a:p>
          <a:p>
            <a:endParaRPr lang="en-GB" dirty="0"/>
          </a:p>
          <a:p>
            <a:r>
              <a:rPr lang="en-GB" dirty="0"/>
              <a:t>Every time a new word comes up in class, it is the job of the Dictionary Champions to find out what that word means and to teach it to their peers.</a:t>
            </a:r>
          </a:p>
          <a:p>
            <a:endParaRPr lang="en-GB" dirty="0"/>
          </a:p>
          <a:p>
            <a:r>
              <a:rPr lang="en-GB" dirty="0"/>
              <a:t>Each Champion should be responsible for a certain number of students. This ensures that all Champions have a chance to teach, and that all students have an opportunity to learn.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Dictionary Champions</a:t>
            </a:r>
          </a:p>
        </p:txBody>
      </p:sp>
      <p:sp>
        <p:nvSpPr>
          <p:cNvPr id="71682" name="AutoShape 2" descr="data:image/jpeg;base64,/9j/4AAQSkZJRgABAQAAAQABAAD/2wCEAAkGBhQSERUTEhQWFBUVGBgWGBcYFxgXFxcXGhYVFxcVFBcXHCYfFxojGhcUHy8gIycpLCwsFR4xNTAqNSYrLCkBCQoKDgwOGg8PGiwlHyQsLCksKSwsKSksKSwpLCkpLCksKSwsKSwsLCksLCksKSwsKSwsKSksKSksKSksLCwsLP/AABEIALcBEwMBIgACEQEDEQH/xAAcAAABBQEBAQAAAAAAAAAAAAAEAAIDBQYBBwj/xAA+EAABAwEGAwUHAwIFBAMAAAABAAIRAwQFEiExQVFhcQYTIoGRMkJSobHB0Qcj8GLhFHKCkvEVY6KyM0OD/8QAGgEAAwEBAQEAAAAAAAAAAAAAAQIDAAQFBv/EACsRAAICAgEDBAIBBAMAAAAAAAABAhEDIRIEMUEFIlFhEzIUFXGhsUJSgf/aAAwDAQACEQMRAD8A44ZniqS2nx8lc1Z2WbvqoWvzyUGyvgltdrwAOHRQ03YwS/IgqCrNRrRMCUrXZDM68VKXyToe+m2q8Scgj7Ld4p5zKqu8axwBkSrKo/E0Qcksd22gIgvMkkEbKlvE94Q3gFavc7ENIUNoosbOI5pJS9wr2yLslZyZYXQAZPRbC0sxsHdGQMishcdQNc7nstfd7SaZjKEzl8jRXgksFxN9p+c/JW9GjhJgQICorutT2Eh3szvqrO33jDJGeSaDjVoaNFg+mSHBR4YYPQqluu3va7xvmcz+ArR9uGfNUU01YyY2o7ND226Knthji0iZicuMawr7s72fNZwrVQQwey34+Z/p+qv7e0DDHAj0JA+ipjhyVm52edNKIs9nc4hrGlzjoBmStbabrY/NzGk8d/UQVcXHdrKbfCwNJ1O56k5pvx/YLM03so9rMVR0EmMIGKOpmPRU94WXBiGsb6L0O+QMHmPwsdelAEnnH0P4TPGmtBizC3gNVhC0ttUjZwXol62JxeQAshefZmv3mMNgZFQjruaR65YKuKkzm0JtdsFLs4Zs7J1DU+rBzGqIwL16KFtGBrup+Kjqa6LGG0xCsbCJaZQNEZI2xv8AFhjmsYB7WUPA13A/VUTRktd2kE0MhMELKCTlp5JQDNUyoYzUh4fNObQbu4eqBivDpnJBVbOSRIMaK8qGmPeHqg6tvpD3wsaiRtCk0RnkkgjfNL4gkq82T/GjQ09c1QdpY8Lj0VzXqENMKqvgteyCdIKSVUUsoaFecgprViAkOlENsDQ3I5p7aEDMjzUifcrqsPbzR1hrS0A5QuOs0cBKifhGrgEV3sKQrxO7dkHZaneuxRMFHtrUtC8ImyCzh37ZBJ1hLKNuwNAjbGW1g7IE7K8s9pw+qEtNmBcCMoSAbvJUX7XoRPei5pkOE6wiMLKrRwaq+5nBwcAczoibJQDAQT4ztyT45N067jphNjYAYiQdOS0N19mhWfieP2x/5Hh04oTs1dJrQdGtPiPH+kc1uqTA0QBAGQC7YY01sLHsaAAAIAyEKovF/sjfxf8Au5EX3fbLNSNR8nZrRm57tmtG5Xnt2dgLRbala2Wh7qL6pJY0EksBjCB4hEcFa6Ml8mvDyFa3XXJC8ctvaC8LtrGjWLazRpjaTibsWuEFFH9Xa4ZFKjTa8+8S58dGmPmhziM0er9oLfSo0S6tUZTacgXuDZMjITqeiyla3UqrQ6lUZUEatcHb7xpqvPez/Z61XxaTUtNV7oGb3ZgA6Na0QGjkI0Ut5dnKt0WzvcOKk4YSRMFpifMETBQjO2FJLRsq1Kc9x/IVBeV+0sLhi0yOWh4K+s1obUaHtMhwkFUnaS58THPY0Sc3iMz/AFD7pcsdckZ6L3sla2Gg3PVTvADnQqG4ntZQLAfEBIKkrtec5yiZXNz1oW9Wi2ePoo3ZtQLLXgp4icRTqFrkD6JlJMb7C7PorC73APz3Crmu+imoVMx1TWYm7TYhZKhbk4CQvLatstBE4ivW71GKg7oQsPQsQSsxmwys4Al5zU7bteQZc71WiNjGWS7VowMuKUNGTfdDs8yfNA1bqjVbgUgZy2VZa6GRWRmjBVCASEl232Y947LdJWJ7PSq1eNTIdmqy+K/7buP4V3aLvBptHvNOvJQWy72ua7/KVBxkwNNmcpWojC7SeG6JqWgOkAcwUHQpTA4Iw2cbKDhKu4GnQJUtzmkZYiETWoMrQXATwUnciCYzULYCEm4JCvQMLgbLi4ZbCVY0KDKYAaBPJMoWnJQi1OJnLqhzvuK9s7VqO71ozAR7mSJG2o5IUsL4O/H8Iiw0XQ4kwk7s1/JZ3W0tJw7ic1ednOzj7TXmYaPbd8PIf1HZVfZ66q1pqtpUur3nRjJ1PPgNyvZbtu5lCmKdMQBvuTu53EldWHEnsou2wf8AwraQaxgwtaIA9czxPND263so0zUqGAOAkknINaN3E5AKe9LW2mHPe4Na0SSdgspZMdsrCq8EMaYpUztxc7+ojU7DIbz3rSD9sKuq7n2mr39oEH3GaikyfZndx3O55Ba9jABAyUNms4YAB58yppQA3Zn+2PZGnbaWFwh7c2u3H9l5td/6U1u9wugCfa5LYfqN+qFK7h3VMCraXCQyfDTB0dUPPUNGZ5DND9nu2Lm9w6uf27VSpuD/AHRVDQHtcfdnwkbZkKcoJsdSaRrbkuKnZaQp0x1O7jxKmvW62WimWVGhwI0KKa8HNOTpC3Z5HVuV93VSJLrM46nWi4/F/SeKt7HUwvYdg4HykLY33dQqske0PRw3a4bgrz8MNF/dGcP/ANZOo/7bumcHcDiE8X4KRdljffY0UXVH0smPBLRsx2ZLem49NlR2tlTumhuoGa9Ctl4ltKlUc3HReA2pHtNJAh44iZBHRZy9LFgfria7Njho5pXJLEqErwZGxTVZGkHPqpbNacDsDs89UN2ktxYcFMFo94gIS7KYqHNxXI/a0o9wN+DVNcAJGcp9MoBtoaAArBjZhdSdlC1rPmj5LJ0hqtU0RTIVRYOz9aq4ljDhk+J2TfInXyTNWFARGi6GLV2PsUJBrVP9LPu4/YK5rdmqDmYQxreBBOLrO/mtwZrPN3CDEKstjdVr73uF9EzGJvxAfXgspeAzKVqjMw1vsx7x0cUlbVz4ikjYhtHg+iGe/I9CpLSS5uWWxUvZrstXtNU+7THtP1jkBu5Ft9kZujI08nFFlhIyXo9p/SyzEeGpWa7iS0z/AKcI+SHH6aAZC0erPw5B435Bxb7nnTKZDs11jBM4ZW4tX6a14OCpTeeGbT8xHzWbtfZi10ScdCph3c0Yx6slTlDijNUioFlbiMHyUT3RIIRopd3M68CIPzQNpGJ0hc73omtuiCy1HB4gzGy1FyWWraaraNNkuOZPutbu5x2AUFwXG6o5rabcVR/8knYDivZ+zXZxlkpYWwXuze+M3HgODRsPPdVhj5P6A0nLXYnuO46dlpCnTHNzt3O4n7DZWMpLM3/fJee4onX2nDbkF29tIoVl+g2u0hodNGnBgaF41c4+9G3CTvppLqsQY0GIyyHAfkoK6LsDfDsPa5nh5K8CcF2KFTdru0bbFZX1jBd7NNp96ofZHTUnk0q4leRfqDeH+MtOAZ0qEtaNnPPtu56YR05pZSpDwjyZ5Xa2VLRUdUqEvfUcXOcdSd16R2H7QihZxZbXSNalJwEAEtGsEOIyEmCDvCGuvs1LwcMAaTl5q6pXSA4yNBkovIzpWJeTVXN2ysYc2kH1KQOTRVBDQToA/MN8zC10Lx29rsBC3PYHtB39HuXmatAAGdXM0Y7mR7J6DinhPkSyY+O0alZTtZcWMFzRmfLPbPbMDPYwtVKjr0w4EFUIFD2Scall7urDiC5pG5bOWIbFCvs4puNnqn9txxU3fCePzAI5zulaabrNV7xmY94fE3j1VzXo07VRyORzB+E9PkQkf2M97MLfd0e3TeIPEfIg8FUsu5tFoIzK2hsxqNNnqZVmT3ZPvDXBO4jMH8FZO8cg4GQ5hzG4PAqOSK7h13Ka8rY1jRxmVq+z11Vq9Nriw02nRz5EjYgalYm2sD3BrtxmeS2F2XnWFJrDWc6AADlMDISo4ZJts0Em7NlY7tpUsicbtZdEeQ/MoupXdEtGLkHCfmsfTY8knEZiJOaddt/mlVc2rnIEHnPyn7Lq5F1GNa7mraSJcdeGzfyU6znLE8wNp3VYLeHQ52TCQG8HEnfgOfFGBpJxP0+vTlzTJiNBlQA8wstf3YptUF1HwO+E+yenw/RaU2um7QiU4VQmpMU8WtfZiu17gaT5B2aSPIhJe0yEkvABg7huN1odwZ7zvs3ifot9Z7MKdMU6YDWtyj7niea5QYxjQ1oDQNAF2rpkUyVIy2MfWIycoalFxzYfI/kJotB0cCOoy8iuVMQGJhkDOD9igx1oja549t4b/SMz65KuvTtcLM8NdLsTcQI6xB4LK9pO3OKoBT0aCOpJE+kfMrLWq8HVXYnuk6eXAcFzynXYeckl9mv7V9tGVrOaYpg4o8RAkQQctxosKyXDIKavUBHiT7MwwXgZDRQbcpbOXK3Z6Z+kt2YKNWo4eIuDAd8IEkDzd8lv1mP06s+GwUydXue/1dA/9Qiu0F+92O7p+2dT8A49eAXZDUUaK0R9oL9iaNIy45OI25DmhLru7DHxO+Q3coLssEDG7M/Mk/zVaWx2fCJPtHX8KqVGZLQpBoACkSUFstbaVN1R5DWsBc4nYASSiYoe2/aL/D0cDD+7VlreLW+8/wCw5nksBYaPHTp+Sqy+b+fa7U6rGuTAfdYNB1+5Ks7HeFSmBjok8wR/CuSb5M7sUVFF7To6QSP9v5T30iB/YfdOs1qD2yARyOqitl44Gkhpc7hl9ShRWwW0MJ/4/us/ZL6NitlO0e6DhqDjTdk8eQz6tCPdaa1UZNDPOVQ31TJcWv1I8uaEdMWa5I98a8EAgyCJB2IOkJSsX+mt+95ZKdNxk0yaPPwjFTnrTkf/AJnitpK7Dz2qA7fZcQ/noqKzVzZqn/bcfEOB4rUFs5KqvCxSDkg1ZiS8bvbXaHNdheM2PGx1E8RKx3bqyFvdV3NDXVJp1YzBcB4XDqA7yA4K+u23Gi7A8/tnQ8P7KTtpYO+sVUDMtAqN6tzMdW4vVRnfGjP6PIalMB0hxKv7rqkALOMoZYydDor6wVxhB0XLBbs0O5qLG6QSqO/hhqjmFbWd0NHEqm7UT3jei6CrL3s1f4DcFQjwiGep156J179rW05BBeeDc/U6LIMqZKutN6PLsO3RaU+KGUorub26u1lJ8yC106FXbbwaRkQvKCw4cQElNb2gFF7BUeQ10ySThaREAwN8/RaGRvQFOMu560Lyb8QSWBb25sgEGuPJriPIxmkq3Ib2/JuLVeDolpg8tUCbzcwh1R5jqszeV/Gnq5sf5gqG33m+oIBBG/DyUsmVR2O0oq2enWPtbRfAZUB8x6LNdtO15YCKBLcQwk7TnijyhZCzW+Mm+EbjXPlKHvOuXAAuJ5cFD+Rz9qIyyRr2lWK5xo1hEShqwAPNT07O4wTogvg568MINRphupKte4wAF0kclUWK731KoA23V64imCHjTjoeinly8X9mn7memUr2bZrHQpsjGaTSAfdaRJe7kJ9TCDu+y43FzjlqSd+Z6/hYF9tFQFxc4mA3MnQaDPYLe9h7xbaaTWDI0gA8Hc5hp5iAPOF0dNn/ACOmqGT8GlsFmnxEQB7I4Dj1KPlLDGi4Su4x2V5V+rvaVzg2z0j+2HTVI3cIhnQannHBazt32wbYqQa0zWqSGgatHvPPTbn0K8hqVu80dlmYOuevmuTPnUKQYtKSsPumzZB7ddPkjm2K0PLIOIH2p93P6RwUfZggtwu4lbAXcI9ogHb+FLFnoUVN30Hte3xyCYg6xnmCm2yzOc5wLojbT1KMYQ2u1o0E/wDK5b/BX6huqP2NTKarcb+8LmvPdx4YMGYGo0MfPdMt9kmmS7VsZ/zzWrZZ2EcJ9FQX9UAaWga/haTBGJV/p7bC211KM4W1wAw7Nqs8dJ0dZHmvYrDa+8Y10QTkR8Lxk9p6EH0Xg1hqYDiaYc0yDwIMgr2O470FVrKzcmWgeIfBXbk4cpj/AMRxVMWS9HFka5aNAVG9shPaUoVyRRXnYZB+f5Q113qGkUKp9qQwneIlp9VorRRkLyztzbItTGMP/wAbW5j4iS4+Y8KllfGNhsou0V1upVarNAxxA5t1b8iFHc9cNAxf8Iy+rxdWeHPILg0NJgCY0niearq78Leq4X7XoXs7Rqrvtgc8HbRM7QMJg65rOWS1upkZ5OzhE2m01Xkx7JMq3Mfnoke3wmBnGSpqz4MeqNp284vFsFEbMKjhGk5lJN81S7me1osbuOKk0lZvthdkAEbu9Ad1qbORBaNBogO0tCaQcNW5+W6tH20XwwjOSjIzLv01tPumm4bEuLflGSSiN7HcH/cUlT8rPS/psf8AsMdUc8gOOLPU5/VWcwcsiqukBOpPRXtOzF1MPBGQg8yN1zSVtB9Rx1BSXZEdSrDHEaqOxWGpUGMNJA3R9nc7BBp5ceKvLjtlJtJziYwtjDvPRc0snF+xf+nhSflGftVxuecbnAGPRMpzk0uyV4GY2lzjhbwVLeNVkxTnJDBkbu+4LLf/AK0yk3BSb1J35oO2WxzmzUz6Kus1lqVDIaYGpT7XRcBBBCeMYS/buaCXkm/66xhaGMmDkT+EUb9rUKjK9F+B2LMNGRHwuGhCorPZx3rWu0JCvr2sApgiZB0A16oJLE7igclej2Hst2pp22lLfDUbGNk6HiOLTsfJWdvtjaTC92g9SdgOa8Cuu9HWWrTq03OaRqeLTqDxHIrSdoO2lW0taGFuKMgMmzu4811T6tKOu4UwHtO41bW5znYnPAka4RoGt4AKvt93sptGZByAG5Vce/pVDUeAXHfUI2wYqwNR5kz6Lhm7V3Ytuwy5jgJPA/fNatt6EiBtqeHJZiwkB5ZuRPTT+yuC3EMjE6jgefJdUHas9TFNOKJLLeDW1cTweuuakva9KdQiATHL7oOi2DBa6eUH7ypq9EhvsunnAV/BbZPSvB2EDWBnxVTeTnPPLDiHkR/dE2aymcbjnsBoB91y1iZcP8reg1+6mBsylSlDjHVbL9PL5DXustQ+Ctmw/DVGhHWB5gLF17ZMyISoVDkQSCCCOXNRhPjK0eU3bdH0DZ6h0d7Tcjz5j6ooLzKy/qY/FT72mC4Ah7mnN/AwcgfynXj+otWp4aLe6BnxTL/LZvzXb/IglZrNH2s7XCzg0qZmqd9qYO5/q4D1XmTquKp4pJMkO1zPFcq1yfaMnc8+agpODMyei5X1HIKZ2rYnkmDoonjFA4aoylUJmTEhQ2mjDQAcz9UrquSA15Rb0KVOpRw6OGUoO21YOFs4WiAVE273swgGZzKNtlZ0AENM6xy3R9zDTZTCzlwPHijbOzDkkHgBR1amczlCtCCjsZKh7a8PQNvvBxa6ZAjbqoLZX/cgcFBRc7xNdpCVzt0Phm1kVfJXNDI9oesJIZzADBSTUj6zYU20NIkgZIihaG4mh04RnhGQLtYPyQ2Dcx00RtUB4AiM9dykl8Hl+rTaxxh8v/RqaFRxw4WCSNCh7deIpyS0Bw2GYJQ9geTTPBggZwSgK1EEghsHfOQV5/4+OqPnV3FWt1SuJzAGcAZIWm/MSprI+rjLQ4gcIR9S56YYXOcWnjzVo5YQfGX+Bky0sdsp06AxGJJ80TVp46ZyERPNYyyVw54DjOE5Tp1WotV5vfRiiwudk0kDLySTwW4yi9ixjJukrKqvd2GgbQdQ4BVdO+SXEuBdPy5BaBl2V30e7rPa1pzzIJHkFDSuCzUyJc95O8wPIBXhibT5Hbh6DPk/41/fQDb3tLAW5/bkUKzFUZkMMZg7grR0m0WyA3Q5yd+cqKiyjTLg32t8Won4RED6oxwtaOiPpWdunSXyCWa3Pq0jTcw4hliOTY4yd1Nd1nNMOBdAdwIPpwUFqqFpkklp34dV3FJkFPHDCHZHqYvSMS/Z2W1xNpnCJd43ASSCACdVbvs+B5Hl14eayVkqYMjsZHSZHzW0dVFZoqN94Z8juFTVEuq6WOJpwVIirUJjYptKyEZkyu1bSQPE0nmM/kh3XuPgd6FFNHJbCaswSoD7LiB7LXQPIprq7qmUYRsDr5oC/L0FJhY0+N4jo3cnnCCexoQc5UjP17WHPhwaSd4z88+i73EnExwbOx08igW5uJ8p+qQre6PM8kzUWetLpMUu6LplHFu0RqSYj5J9KzOzLSHAaRMjyIz8lU07XLg33Rr/ADiVZMvFrSA0HoTAHSNlF4Ys5X6VhppNkr6LnNyEk8NVDWsFSW4mOA4lpj1RbL2IAjKdYEfREsv58xiMIfx4s5/6Q63Irmk+0dAhnVnPqEASBmrWz3qS8zPAToOmaQsLcTnMcBO0fSEJY3Fe058/peXGrhsHs9aXAOMckfaqrBk3gq20WIsMu1OhGY8kXSczuzJ215poya7nCuUW00BGrLo4KF9NznYScikCAUrQNDMLXbdslKTcthD7K0wBqN1FbXgMcXCIHrwUx7trGOnMzKCvCqwskHLnuZyQjO3SOjBX5Yr7Rn54pLrmNnU/zySVz6zZKczyCfaQXkhsyPqo2nQbH6cVKyocQI0cSCenHyhI0eX6rjcsakvDJKdofhDTM6GN1qTY6dCi0F0ucATuZ4BCvumngbBJeROWgVf/AIdzawGbnagZmfJcedctI+bVeA+hWyx899fNK+rrL6XeMqYju2foprfIZhp0i95gkEEBv+Y5CfPyQlK9qtMBr2Cm2coALZ56rYcU/wBno9XB6VkyLlJ1/sBuW7e7eKlZumYYRJJjIuGw3gq6q3pD2iQJ8OvxTEADjGfJB2i9iZBjlG/91VWivNRjuQ9Qf+F29j6Hp+lx9PDjEsWW4loBJMeH0KitFpyYRs4hBtqajmT81yq7JnUrOR1IltFc43jjB80rRX/ca46PbB5woa48U8gla2ywHgULBQYGkgtJlpG6Fu+1EHCdvopLFWkJttsmeNvWEbsO+6D6jJjjsfzyU9h7QOoZRMmSJ16cVW0rRkM06q6RpIQujTgpxpmpsna6hUgE4Twdln1U1qvygBJezyIP0Xn1ekDxHzQ/cjifRa7PMl0SvRr7b2xbmKLZPxHYcgs+6q6o4ucZnU/hQUcI1+aIfaBssdeLDHGtDa9SAANdAFwtwN4nfmU+hQjxHX6dE11PE4cAiVryNoU4I5qd7oJTT7aVU5rWZEzKnhCkbVMoenoE4nQhaxr0SUKmU6Zp3/UiMwZjc/QIItOhOSja6XDgNPyiK5Foy3PJBc52ejAY8yi3WsPywf6pDfXLNU1C0DETrr9c/sPJSm18FnsjPHjyqpqy0FkEGHEjoMvMkKG23ZUgFuYHn68EALWk68XxGIgJXCLVHFl9NwyXt0EVqDvCIOkKsvevDMO4Mn7D+cUn1s5kyNzmSdhnkEFVMg+qyglKyOLoI4pOV2yZj5APFJBtST0d6myxYYzTbLXwwNQSZHHT5pgfKbUPsgbH6rUVyJSVPsa2xX1QYQ2o52gglsD1BRta8GzNLCJGogEj6lZE1eOca9F1jo8O2o/CVRS7CYelxYX7Yo0FS8nDLEY4FAV7TMjigu+PGU11VY7LQys8gYfNvTcKGo79uZ0II89U6u+euo6hQlvtDlPqgSlYTTfn1zU9VuTUGx0YUa45IMpFjnMkJMZLSF2i5PpjVYYFshjJWDH5cUA5sGUTQeiZDnWYahcwEBdFUc08WgjRECA3USohZ+SsH3i74W+iiN5OPAfJCjNohFkO+XXX0TqdEDTVI1imlxWsUlqDZdpsgKLvCdeie05LBIgPGuuauMbnKkYOKIoqTMlyU8DZRDVCwsHqvkfzRRl0T6SnVvuh67ogD+QiRk6JWmE4uUDXLodKIlkxcuB/yUTnymF0eWZ67BEDlQ6EwaqSkJbKjct5N4s53B4LqQruXUQWhOqjRvqkxviaOGZTKTZKlOXUoDftseamYJTzVA6DLmDx5gqBxyz1SbU0PEQf5/NEo7kF95OYzCaXoJzyw5aH5ohtQESFgqd68ja1TQ8117pz4hRVzmpKWywE9kjxARbHS0IWuprM/JKyq7k1N0KdhzQpOampVFh7FUXKae9NwrGOuRdnu57xLWmCcs4B6EkSg5VvWvNrWUjijFDNJwBvtuw+8fZgaSZhdODHHI2pOjz+v6qfTwThG7df2Bqlx1ARMAnMS7bieCa65amsA9HBHWK3tqipgBw04JkEuMz4iMzGUTm44hmNFNXtNLCCC4O0kU6jf92WQE68jqu9dHha3I8F+sdSn+qKGtZnMMOBB55fwJgZmrW96mTWHMg4jG0gCB1155HUquAXmZYKE3FOz6TpMss2JTkqb8DCuQnhqQapnScY1KE5MhazHCVG85qSVG7MoWAFtB8QQtpd4ugR72SUBam+M9YTJnNlR1pyTn8FymFG98mPU/ZFCN0h9P8An5UDnzpoPmmvqzkNE4DJMS5cuwVRqQEnwdMlGTlCjlYrypDiEku8PFcRF5I66rByTgZznNJJL4GTtjH5rraka6JJIBb8hFSgC3XLZA0apaYKSSKFzacZLuE19ipLKfkkkgWX7DqpUlkOaSSUr5JnDddpOSSQQ7J2mU7NcSRGXYbUmf5/OKdQtjWkB7Q9sgkHjxH05jyISSMZNO0Sy445I8ZdmaWw2Vj/ANyhhA/yBrh5xn5LltvbAC1hL3TmTkAeQ331y6pJL0c3VTeOK1v6Pm+i6HE+pmpW0u1soXgkknM6/lcwLqS84+pqhjhCYSkkgKxSmSupLGI5SCSSwBhG/NA1hnPHNcSTIjkI6rth5lDF05DIfzVJJOjgluVD2U0QyzmJSSQZPLNwjaITWCJstPEYhJJZnky6rLJ02WAwtyLBlyCSSSnxI7+Wf//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1684" name="AutoShape 4" descr="data:image/jpeg;base64,/9j/4AAQSkZJRgABAQAAAQABAAD/2wCEAAkGBhQSERUTEhQWFBUVGBgWGBcYFxgXFxcXGhYVFxcVFBcXHCYfFxojGhcUHy8gIycpLCwsFR4xNTAqNSYrLCkBCQoKDgwOGg8PGiwlHyQsLCksKSwsKSksKSwpLCkpLCksKSwsKSwsLCksLCksKSwsKSwsKSksKSksKSksLCwsLP/AABEIALcBEwMBIgACEQEDEQH/xAAcAAABBQEBAQAAAAAAAAAAAAAEAAIDBQYBBwj/xAA+EAABAwEGAwUHAwIFBAMAAAABAAIRAwQFEiExQVFhcQYTIoGRMkJSobHB0Qcj8GLhFHKCkvEVY6KyM0OD/8QAGgEAAwEBAQEAAAAAAAAAAAAAAQIDAAQFBv/EACsRAAICAgEDBAIBBAMAAAAAAAABAhEDIRIEMUEFIlFhEzIUFXGhsUJSgf/aAAwDAQACEQMRAD8A44ZniqS2nx8lc1Z2WbvqoWvzyUGyvgltdrwAOHRQ03YwS/IgqCrNRrRMCUrXZDM68VKXyToe+m2q8Scgj7Ld4p5zKqu8axwBkSrKo/E0Qcksd22gIgvMkkEbKlvE94Q3gFavc7ENIUNoosbOI5pJS9wr2yLslZyZYXQAZPRbC0sxsHdGQMishcdQNc7nstfd7SaZjKEzl8jRXgksFxN9p+c/JW9GjhJgQICorutT2Eh3szvqrO33jDJGeSaDjVoaNFg+mSHBR4YYPQqluu3va7xvmcz+ArR9uGfNUU01YyY2o7ND226Knthji0iZicuMawr7s72fNZwrVQQwey34+Z/p+qv7e0DDHAj0JA+ipjhyVm52edNKIs9nc4hrGlzjoBmStbabrY/NzGk8d/UQVcXHdrKbfCwNJ1O56k5pvx/YLM03so9rMVR0EmMIGKOpmPRU94WXBiGsb6L0O+QMHmPwsdelAEnnH0P4TPGmtBizC3gNVhC0ttUjZwXol62JxeQAshefZmv3mMNgZFQjruaR65YKuKkzm0JtdsFLs4Zs7J1DU+rBzGqIwL16KFtGBrup+Kjqa6LGG0xCsbCJaZQNEZI2xv8AFhjmsYB7WUPA13A/VUTRktd2kE0MhMELKCTlp5JQDNUyoYzUh4fNObQbu4eqBivDpnJBVbOSRIMaK8qGmPeHqg6tvpD3wsaiRtCk0RnkkgjfNL4gkq82T/GjQ09c1QdpY8Lj0VzXqENMKqvgteyCdIKSVUUsoaFecgprViAkOlENsDQ3I5p7aEDMjzUifcrqsPbzR1hrS0A5QuOs0cBKifhGrgEV3sKQrxO7dkHZaneuxRMFHtrUtC8ImyCzh37ZBJ1hLKNuwNAjbGW1g7IE7K8s9pw+qEtNmBcCMoSAbvJUX7XoRPei5pkOE6wiMLKrRwaq+5nBwcAczoibJQDAQT4ztyT45N067jphNjYAYiQdOS0N19mhWfieP2x/5Hh04oTs1dJrQdGtPiPH+kc1uqTA0QBAGQC7YY01sLHsaAAAIAyEKovF/sjfxf8Au5EX3fbLNSNR8nZrRm57tmtG5Xnt2dgLRbala2Wh7qL6pJY0EksBjCB4hEcFa6Ml8mvDyFa3XXJC8ctvaC8LtrGjWLazRpjaTibsWuEFFH9Xa4ZFKjTa8+8S58dGmPmhziM0er9oLfSo0S6tUZTacgXuDZMjITqeiyla3UqrQ6lUZUEatcHb7xpqvPez/Z61XxaTUtNV7oGb3ZgA6Na0QGjkI0Ut5dnKt0WzvcOKk4YSRMFpifMETBQjO2FJLRsq1Kc9x/IVBeV+0sLhi0yOWh4K+s1obUaHtMhwkFUnaS58THPY0Sc3iMz/AFD7pcsdckZ6L3sla2Gg3PVTvADnQqG4ntZQLAfEBIKkrtec5yiZXNz1oW9Wi2ePoo3ZtQLLXgp4icRTqFrkD6JlJMb7C7PorC73APz3Crmu+imoVMx1TWYm7TYhZKhbk4CQvLatstBE4ivW71GKg7oQsPQsQSsxmwys4Al5zU7bteQZc71WiNjGWS7VowMuKUNGTfdDs8yfNA1bqjVbgUgZy2VZa6GRWRmjBVCASEl232Y947LdJWJ7PSq1eNTIdmqy+K/7buP4V3aLvBptHvNOvJQWy72ua7/KVBxkwNNmcpWojC7SeG6JqWgOkAcwUHQpTA4Iw2cbKDhKu4GnQJUtzmkZYiETWoMrQXATwUnciCYzULYCEm4JCvQMLgbLi4ZbCVY0KDKYAaBPJMoWnJQi1OJnLqhzvuK9s7VqO71ozAR7mSJG2o5IUsL4O/H8Iiw0XQ4kwk7s1/JZ3W0tJw7ic1ednOzj7TXmYaPbd8PIf1HZVfZ66q1pqtpUur3nRjJ1PPgNyvZbtu5lCmKdMQBvuTu53EldWHEnsou2wf8AwraQaxgwtaIA9czxPND263so0zUqGAOAkknINaN3E5AKe9LW2mHPe4Na0SSdgspZMdsrCq8EMaYpUztxc7+ojU7DIbz3rSD9sKuq7n2mr39oEH3GaikyfZndx3O55Ba9jABAyUNms4YAB58yppQA3Zn+2PZGnbaWFwh7c2u3H9l5td/6U1u9wugCfa5LYfqN+qFK7h3VMCraXCQyfDTB0dUPPUNGZ5DND9nu2Lm9w6uf27VSpuD/AHRVDQHtcfdnwkbZkKcoJsdSaRrbkuKnZaQp0x1O7jxKmvW62WimWVGhwI0KKa8HNOTpC3Z5HVuV93VSJLrM46nWi4/F/SeKt7HUwvYdg4HykLY33dQqske0PRw3a4bgrz8MNF/dGcP/ANZOo/7bumcHcDiE8X4KRdljffY0UXVH0smPBLRsx2ZLem49NlR2tlTumhuoGa9Ctl4ltKlUc3HReA2pHtNJAh44iZBHRZy9LFgfria7Njho5pXJLEqErwZGxTVZGkHPqpbNacDsDs89UN2ktxYcFMFo94gIS7KYqHNxXI/a0o9wN+DVNcAJGcp9MoBtoaAArBjZhdSdlC1rPmj5LJ0hqtU0RTIVRYOz9aq4ljDhk+J2TfInXyTNWFARGi6GLV2PsUJBrVP9LPu4/YK5rdmqDmYQxreBBOLrO/mtwZrPN3CDEKstjdVr73uF9EzGJvxAfXgspeAzKVqjMw1vsx7x0cUlbVz4ikjYhtHg+iGe/I9CpLSS5uWWxUvZrstXtNU+7THtP1jkBu5Ft9kZujI08nFFlhIyXo9p/SyzEeGpWa7iS0z/AKcI+SHH6aAZC0erPw5B435Bxb7nnTKZDs11jBM4ZW4tX6a14OCpTeeGbT8xHzWbtfZi10ScdCph3c0Yx6slTlDijNUioFlbiMHyUT3RIIRopd3M68CIPzQNpGJ0hc73omtuiCy1HB4gzGy1FyWWraaraNNkuOZPutbu5x2AUFwXG6o5rabcVR/8knYDivZ+zXZxlkpYWwXuze+M3HgODRsPPdVhj5P6A0nLXYnuO46dlpCnTHNzt3O4n7DZWMpLM3/fJee4onX2nDbkF29tIoVl+g2u0hodNGnBgaF41c4+9G3CTvppLqsQY0GIyyHAfkoK6LsDfDsPa5nh5K8CcF2KFTdru0bbFZX1jBd7NNp96ofZHTUnk0q4leRfqDeH+MtOAZ0qEtaNnPPtu56YR05pZSpDwjyZ5Xa2VLRUdUqEvfUcXOcdSd16R2H7QihZxZbXSNalJwEAEtGsEOIyEmCDvCGuvs1LwcMAaTl5q6pXSA4yNBkovIzpWJeTVXN2ysYc2kH1KQOTRVBDQToA/MN8zC10Lx29rsBC3PYHtB39HuXmatAAGdXM0Y7mR7J6DinhPkSyY+O0alZTtZcWMFzRmfLPbPbMDPYwtVKjr0w4EFUIFD2Scall7urDiC5pG5bOWIbFCvs4puNnqn9txxU3fCePzAI5zulaabrNV7xmY94fE3j1VzXo07VRyORzB+E9PkQkf2M97MLfd0e3TeIPEfIg8FUsu5tFoIzK2hsxqNNnqZVmT3ZPvDXBO4jMH8FZO8cg4GQ5hzG4PAqOSK7h13Ka8rY1jRxmVq+z11Vq9Nriw02nRz5EjYgalYm2sD3BrtxmeS2F2XnWFJrDWc6AADlMDISo4ZJts0Em7NlY7tpUsicbtZdEeQ/MoupXdEtGLkHCfmsfTY8knEZiJOaddt/mlVc2rnIEHnPyn7Lq5F1GNa7mraSJcdeGzfyU6znLE8wNp3VYLeHQ52TCQG8HEnfgOfFGBpJxP0+vTlzTJiNBlQA8wstf3YptUF1HwO+E+yenw/RaU2um7QiU4VQmpMU8WtfZiu17gaT5B2aSPIhJe0yEkvABg7huN1odwZ7zvs3ifot9Z7MKdMU6YDWtyj7niea5QYxjQ1oDQNAF2rpkUyVIy2MfWIycoalFxzYfI/kJotB0cCOoy8iuVMQGJhkDOD9igx1oja549t4b/SMz65KuvTtcLM8NdLsTcQI6xB4LK9pO3OKoBT0aCOpJE+kfMrLWq8HVXYnuk6eXAcFzynXYeckl9mv7V9tGVrOaYpg4o8RAkQQctxosKyXDIKavUBHiT7MwwXgZDRQbcpbOXK3Z6Z+kt2YKNWo4eIuDAd8IEkDzd8lv1mP06s+GwUydXue/1dA/9Qiu0F+92O7p+2dT8A49eAXZDUUaK0R9oL9iaNIy45OI25DmhLru7DHxO+Q3coLssEDG7M/Mk/zVaWx2fCJPtHX8KqVGZLQpBoACkSUFstbaVN1R5DWsBc4nYASSiYoe2/aL/D0cDD+7VlreLW+8/wCw5nksBYaPHTp+Sqy+b+fa7U6rGuTAfdYNB1+5Ks7HeFSmBjok8wR/CuSb5M7sUVFF7To6QSP9v5T30iB/YfdOs1qD2yARyOqitl44Gkhpc7hl9ShRWwW0MJ/4/us/ZL6NitlO0e6DhqDjTdk8eQz6tCPdaa1UZNDPOVQ31TJcWv1I8uaEdMWa5I98a8EAgyCJB2IOkJSsX+mt+95ZKdNxk0yaPPwjFTnrTkf/AJnitpK7Dz2qA7fZcQ/noqKzVzZqn/bcfEOB4rUFs5KqvCxSDkg1ZiS8bvbXaHNdheM2PGx1E8RKx3bqyFvdV3NDXVJp1YzBcB4XDqA7yA4K+u23Gi7A8/tnQ8P7KTtpYO+sVUDMtAqN6tzMdW4vVRnfGjP6PIalMB0hxKv7rqkALOMoZYydDor6wVxhB0XLBbs0O5qLG6QSqO/hhqjmFbWd0NHEqm7UT3jei6CrL3s1f4DcFQjwiGep156J179rW05BBeeDc/U6LIMqZKutN6PLsO3RaU+KGUorub26u1lJ8yC106FXbbwaRkQvKCw4cQElNb2gFF7BUeQ10ySThaREAwN8/RaGRvQFOMu560Lyb8QSWBb25sgEGuPJriPIxmkq3Ib2/JuLVeDolpg8tUCbzcwh1R5jqszeV/Gnq5sf5gqG33m+oIBBG/DyUsmVR2O0oq2enWPtbRfAZUB8x6LNdtO15YCKBLcQwk7TnijyhZCzW+Mm+EbjXPlKHvOuXAAuJ5cFD+Rz9qIyyRr2lWK5xo1hEShqwAPNT07O4wTogvg568MINRphupKte4wAF0kclUWK731KoA23V64imCHjTjoeinly8X9mn7memUr2bZrHQpsjGaTSAfdaRJe7kJ9TCDu+y43FzjlqSd+Z6/hYF9tFQFxc4mA3MnQaDPYLe9h7xbaaTWDI0gA8Hc5hp5iAPOF0dNn/ACOmqGT8GlsFmnxEQB7I4Dj1KPlLDGi4Su4x2V5V+rvaVzg2z0j+2HTVI3cIhnQannHBazt32wbYqQa0zWqSGgatHvPPTbn0K8hqVu80dlmYOuevmuTPnUKQYtKSsPumzZB7ddPkjm2K0PLIOIH2p93P6RwUfZggtwu4lbAXcI9ogHb+FLFnoUVN30Hte3xyCYg6xnmCm2yzOc5wLojbT1KMYQ2u1o0E/wDK5b/BX6huqP2NTKarcb+8LmvPdx4YMGYGo0MfPdMt9kmmS7VsZ/zzWrZZ2EcJ9FQX9UAaWga/haTBGJV/p7bC211KM4W1wAw7Nqs8dJ0dZHmvYrDa+8Y10QTkR8Lxk9p6EH0Xg1hqYDiaYc0yDwIMgr2O470FVrKzcmWgeIfBXbk4cpj/AMRxVMWS9HFka5aNAVG9shPaUoVyRRXnYZB+f5Q113qGkUKp9qQwneIlp9VorRRkLyztzbItTGMP/wAbW5j4iS4+Y8KllfGNhsou0V1upVarNAxxA5t1b8iFHc9cNAxf8Iy+rxdWeHPILg0NJgCY0niearq78Leq4X7XoXs7Rqrvtgc8HbRM7QMJg65rOWS1upkZ5OzhE2m01Xkx7JMq3Mfnoke3wmBnGSpqz4MeqNp284vFsFEbMKjhGk5lJN81S7me1osbuOKk0lZvthdkAEbu9Ad1qbORBaNBogO0tCaQcNW5+W6tH20XwwjOSjIzLv01tPumm4bEuLflGSSiN7HcH/cUlT8rPS/psf8AsMdUc8gOOLPU5/VWcwcsiqukBOpPRXtOzF1MPBGQg8yN1zSVtB9Rx1BSXZEdSrDHEaqOxWGpUGMNJA3R9nc7BBp5ceKvLjtlJtJziYwtjDvPRc0snF+xf+nhSflGftVxuecbnAGPRMpzk0uyV4GY2lzjhbwVLeNVkxTnJDBkbu+4LLf/AK0yk3BSb1J35oO2WxzmzUz6Kus1lqVDIaYGpT7XRcBBBCeMYS/buaCXkm/66xhaGMmDkT+EUb9rUKjK9F+B2LMNGRHwuGhCorPZx3rWu0JCvr2sApgiZB0A16oJLE7igclej2Hst2pp22lLfDUbGNk6HiOLTsfJWdvtjaTC92g9SdgOa8Cuu9HWWrTq03OaRqeLTqDxHIrSdoO2lW0taGFuKMgMmzu4811T6tKOu4UwHtO41bW5znYnPAka4RoGt4AKvt93sptGZByAG5Vce/pVDUeAXHfUI2wYqwNR5kz6Lhm7V3Ytuwy5jgJPA/fNatt6EiBtqeHJZiwkB5ZuRPTT+yuC3EMjE6jgefJdUHas9TFNOKJLLeDW1cTweuuakva9KdQiATHL7oOi2DBa6eUH7ypq9EhvsunnAV/BbZPSvB2EDWBnxVTeTnPPLDiHkR/dE2aymcbjnsBoB91y1iZcP8reg1+6mBsylSlDjHVbL9PL5DXustQ+Ctmw/DVGhHWB5gLF17ZMyISoVDkQSCCCOXNRhPjK0eU3bdH0DZ6h0d7Tcjz5j6ooLzKy/qY/FT72mC4Ah7mnN/AwcgfynXj+otWp4aLe6BnxTL/LZvzXb/IglZrNH2s7XCzg0qZmqd9qYO5/q4D1XmTquKp4pJMkO1zPFcq1yfaMnc8+agpODMyei5X1HIKZ2rYnkmDoonjFA4aoylUJmTEhQ2mjDQAcz9UrquSA15Rb0KVOpRw6OGUoO21YOFs4WiAVE273swgGZzKNtlZ0AENM6xy3R9zDTZTCzlwPHijbOzDkkHgBR1amczlCtCCjsZKh7a8PQNvvBxa6ZAjbqoLZX/cgcFBRc7xNdpCVzt0Phm1kVfJXNDI9oesJIZzADBSTUj6zYU20NIkgZIihaG4mh04RnhGQLtYPyQ2Dcx00RtUB4AiM9dykl8Hl+rTaxxh8v/RqaFRxw4WCSNCh7deIpyS0Bw2GYJQ9geTTPBggZwSgK1EEghsHfOQV5/4+OqPnV3FWt1SuJzAGcAZIWm/MSprI+rjLQ4gcIR9S56YYXOcWnjzVo5YQfGX+Bky0sdsp06AxGJJ80TVp46ZyERPNYyyVw54DjOE5Tp1WotV5vfRiiwudk0kDLySTwW4yi9ixjJukrKqvd2GgbQdQ4BVdO+SXEuBdPy5BaBl2V30e7rPa1pzzIJHkFDSuCzUyJc95O8wPIBXhibT5Hbh6DPk/41/fQDb3tLAW5/bkUKzFUZkMMZg7grR0m0WyA3Q5yd+cqKiyjTLg32t8Won4RED6oxwtaOiPpWdunSXyCWa3Pq0jTcw4hliOTY4yd1Nd1nNMOBdAdwIPpwUFqqFpkklp34dV3FJkFPHDCHZHqYvSMS/Z2W1xNpnCJd43ASSCACdVbvs+B5Hl14eayVkqYMjsZHSZHzW0dVFZoqN94Z8juFTVEuq6WOJpwVIirUJjYptKyEZkyu1bSQPE0nmM/kh3XuPgd6FFNHJbCaswSoD7LiB7LXQPIprq7qmUYRsDr5oC/L0FJhY0+N4jo3cnnCCexoQc5UjP17WHPhwaSd4z88+i73EnExwbOx08igW5uJ8p+qQre6PM8kzUWetLpMUu6LplHFu0RqSYj5J9KzOzLSHAaRMjyIz8lU07XLg33Rr/ADiVZMvFrSA0HoTAHSNlF4Ys5X6VhppNkr6LnNyEk8NVDWsFSW4mOA4lpj1RbL2IAjKdYEfREsv58xiMIfx4s5/6Q63Irmk+0dAhnVnPqEASBmrWz3qS8zPAToOmaQsLcTnMcBO0fSEJY3Fe058/peXGrhsHs9aXAOMckfaqrBk3gq20WIsMu1OhGY8kXSczuzJ215poya7nCuUW00BGrLo4KF9NznYScikCAUrQNDMLXbdslKTcthD7K0wBqN1FbXgMcXCIHrwUx7trGOnMzKCvCqwskHLnuZyQjO3SOjBX5Yr7Rn54pLrmNnU/zySVz6zZKczyCfaQXkhsyPqo2nQbH6cVKyocQI0cSCenHyhI0eX6rjcsakvDJKdofhDTM6GN1qTY6dCi0F0ucATuZ4BCvumngbBJeROWgVf/AIdzawGbnagZmfJcedctI+bVeA+hWyx899fNK+rrL6XeMqYju2foprfIZhp0i95gkEEBv+Y5CfPyQlK9qtMBr2Cm2coALZ56rYcU/wBno9XB6VkyLlJ1/sBuW7e7eKlZumYYRJJjIuGw3gq6q3pD2iQJ8OvxTEADjGfJB2i9iZBjlG/91VWivNRjuQ9Qf+F29j6Hp+lx9PDjEsWW4loBJMeH0KitFpyYRs4hBtqajmT81yq7JnUrOR1IltFc43jjB80rRX/ca46PbB5woa48U8gla2ywHgULBQYGkgtJlpG6Fu+1EHCdvopLFWkJttsmeNvWEbsO+6D6jJjjsfzyU9h7QOoZRMmSJ16cVW0rRkM06q6RpIQujTgpxpmpsna6hUgE4Twdln1U1qvygBJezyIP0Xn1ekDxHzQ/cjifRa7PMl0SvRr7b2xbmKLZPxHYcgs+6q6o4ucZnU/hQUcI1+aIfaBssdeLDHGtDa9SAANdAFwtwN4nfmU+hQjxHX6dE11PE4cAiVryNoU4I5qd7oJTT7aVU5rWZEzKnhCkbVMoenoE4nQhaxr0SUKmU6Zp3/UiMwZjc/QIItOhOSja6XDgNPyiK5Foy3PJBc52ejAY8yi3WsPywf6pDfXLNU1C0DETrr9c/sPJSm18FnsjPHjyqpqy0FkEGHEjoMvMkKG23ZUgFuYHn68EALWk68XxGIgJXCLVHFl9NwyXt0EVqDvCIOkKsvevDMO4Mn7D+cUn1s5kyNzmSdhnkEFVMg+qyglKyOLoI4pOV2yZj5APFJBtST0d6myxYYzTbLXwwNQSZHHT5pgfKbUPsgbH6rUVyJSVPsa2xX1QYQ2o52gglsD1BRta8GzNLCJGogEj6lZE1eOca9F1jo8O2o/CVRS7CYelxYX7Yo0FS8nDLEY4FAV7TMjigu+PGU11VY7LQys8gYfNvTcKGo79uZ0II89U6u+euo6hQlvtDlPqgSlYTTfn1zU9VuTUGx0YUa45IMpFjnMkJMZLSF2i5PpjVYYFshjJWDH5cUA5sGUTQeiZDnWYahcwEBdFUc08WgjRECA3USohZ+SsH3i74W+iiN5OPAfJCjNohFkO+XXX0TqdEDTVI1imlxWsUlqDZdpsgKLvCdeie05LBIgPGuuauMbnKkYOKIoqTMlyU8DZRDVCwsHqvkfzRRl0T6SnVvuh67ogD+QiRk6JWmE4uUDXLodKIlkxcuB/yUTnymF0eWZ67BEDlQ6EwaqSkJbKjct5N4s53B4LqQruXUQWhOqjRvqkxviaOGZTKTZKlOXUoDftseamYJTzVA6DLmDx5gqBxyz1SbU0PEQf5/NEo7kF95OYzCaXoJzyw5aH5ohtQESFgqd68ja1TQ8117pz4hRVzmpKWywE9kjxARbHS0IWuprM/JKyq7k1N0KdhzQpOampVFh7FUXKae9NwrGOuRdnu57xLWmCcs4B6EkSg5VvWvNrWUjijFDNJwBvtuw+8fZgaSZhdODHHI2pOjz+v6qfTwThG7df2Bqlx1ARMAnMS7bieCa65amsA9HBHWK3tqipgBw04JkEuMz4iMzGUTm44hmNFNXtNLCCC4O0kU6jf92WQE68jqu9dHha3I8F+sdSn+qKGtZnMMOBB55fwJgZmrW96mTWHMg4jG0gCB1155HUquAXmZYKE3FOz6TpMss2JTkqb8DCuQnhqQapnScY1KE5MhazHCVG85qSVG7MoWAFtB8QQtpd4ugR72SUBam+M9YTJnNlR1pyTn8FymFG98mPU/ZFCN0h9P8An5UDnzpoPmmvqzkNE4DJMS5cuwVRqQEnwdMlGTlCjlYrypDiEku8PFcRF5I66rByTgZznNJJL4GTtjH5rraka6JJIBb8hFSgC3XLZA0apaYKSSKFzacZLuE19ipLKfkkkgWX7DqpUlkOaSSUr5JnDddpOSSQQ7J2mU7NcSRGXYbUmf5/OKdQtjWkB7Q9sgkHjxH05jyISSMZNO0Sy445I8ZdmaWw2Vj/ANyhhA/yBrh5xn5LltvbAC1hL3TmTkAeQ331y6pJL0c3VTeOK1v6Pm+i6HE+pmpW0u1soXgkknM6/lcwLqS84+pqhjhCYSkkgKxSmSupLGI5SCSSwBhG/NA1hnPHNcSTIjkI6rth5lDF05DIfzVJJOjgluVD2U0QyzmJSSQZPLNwjaITWCJstPEYhJJZnky6rLJ02WAwtyLBlyCSSSnxI7+Wf//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1686" name="Picture 6" descr="http://www.word-buff.com/images/adult-spelling-bee-champion-dictionary.jpg"/>
          <p:cNvPicPr>
            <a:picLocks noChangeAspect="1" noChangeArrowheads="1"/>
          </p:cNvPicPr>
          <p:nvPr/>
        </p:nvPicPr>
        <p:blipFill>
          <a:blip r:embed="rId2" cstate="print"/>
          <a:srcRect/>
          <a:stretch>
            <a:fillRect/>
          </a:stretch>
        </p:blipFill>
        <p:spPr bwMode="auto">
          <a:xfrm>
            <a:off x="395536" y="2132856"/>
            <a:ext cx="3922662" cy="261510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1960" y="1108909"/>
            <a:ext cx="4871376" cy="5078313"/>
          </a:xfrm>
          <a:prstGeom prst="rect">
            <a:avLst/>
          </a:prstGeom>
          <a:noFill/>
        </p:spPr>
        <p:txBody>
          <a:bodyPr wrap="square" rtlCol="0">
            <a:spAutoFit/>
          </a:bodyPr>
          <a:lstStyle/>
          <a:p>
            <a:r>
              <a:rPr lang="en-GB" dirty="0"/>
              <a:t>Think carefully about how you explain tasks in your lesson. The method I favour is as follows:</a:t>
            </a:r>
          </a:p>
          <a:p>
            <a:endParaRPr lang="en-GB" dirty="0"/>
          </a:p>
          <a:p>
            <a:pPr marL="285750" indent="-285750">
              <a:buFont typeface="Arial" pitchFamily="34" charset="0"/>
              <a:buChar char="•"/>
            </a:pPr>
            <a:r>
              <a:rPr lang="en-GB" dirty="0"/>
              <a:t>Clear, simple instructions on the board.</a:t>
            </a:r>
          </a:p>
          <a:p>
            <a:pPr marL="285750" indent="-285750">
              <a:buFont typeface="Arial" pitchFamily="34" charset="0"/>
              <a:buChar char="•"/>
            </a:pPr>
            <a:r>
              <a:rPr lang="en-GB" dirty="0"/>
              <a:t>Pictures where appropriate to accompany instructions.</a:t>
            </a:r>
          </a:p>
          <a:p>
            <a:pPr marL="285750" indent="-285750">
              <a:buFont typeface="Arial" pitchFamily="34" charset="0"/>
              <a:buChar char="•"/>
            </a:pPr>
            <a:r>
              <a:rPr lang="en-GB" dirty="0"/>
              <a:t>Verbal explanation accompanied by modelling.</a:t>
            </a:r>
          </a:p>
          <a:p>
            <a:endParaRPr lang="en-GB" dirty="0"/>
          </a:p>
          <a:p>
            <a:r>
              <a:rPr lang="en-GB" dirty="0"/>
              <a:t>Other options include:</a:t>
            </a:r>
          </a:p>
          <a:p>
            <a:endParaRPr lang="en-GB" dirty="0"/>
          </a:p>
          <a:p>
            <a:pPr marL="285750" indent="-285750">
              <a:buFont typeface="Arial" pitchFamily="34" charset="0"/>
              <a:buChar char="•"/>
            </a:pPr>
            <a:r>
              <a:rPr lang="en-GB" dirty="0"/>
              <a:t>Students who understand what is being asked explain the task to the whole class.</a:t>
            </a:r>
          </a:p>
          <a:p>
            <a:pPr marL="285750" indent="-285750">
              <a:buFont typeface="Arial" pitchFamily="34" charset="0"/>
              <a:buChar char="•"/>
            </a:pPr>
            <a:r>
              <a:rPr lang="en-GB" dirty="0"/>
              <a:t>The teacher shows work produced by last year’s students (this will indicate how the end result of the task ought to look).</a:t>
            </a:r>
          </a:p>
          <a:p>
            <a:pPr marL="285750" indent="-285750">
              <a:buFont typeface="Arial" pitchFamily="34" charset="0"/>
              <a:buChar char="•"/>
            </a:pPr>
            <a:r>
              <a:rPr lang="en-GB" dirty="0"/>
              <a:t>Provide a checklist either on the board or in a hand-out. Students then work through this, one item at a time.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Task Explanation</a:t>
            </a:r>
          </a:p>
        </p:txBody>
      </p:sp>
      <p:pic>
        <p:nvPicPr>
          <p:cNvPr id="70658" name="Picture 2" descr="http://t2.gstatic.com/images?q=tbn:ANd9GcRjf1o3MP0mkt0vrU-8Dwk2siglUGJhHZQ8E_a9EVIYBsfrFapa"/>
          <p:cNvPicPr>
            <a:picLocks noChangeAspect="1" noChangeArrowheads="1"/>
          </p:cNvPicPr>
          <p:nvPr/>
        </p:nvPicPr>
        <p:blipFill>
          <a:blip r:embed="rId2" cstate="print"/>
          <a:srcRect/>
          <a:stretch>
            <a:fillRect/>
          </a:stretch>
        </p:blipFill>
        <p:spPr bwMode="auto">
          <a:xfrm>
            <a:off x="467544" y="1844824"/>
            <a:ext cx="3329480" cy="332948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Use seating plans to differentiate by:</a:t>
            </a:r>
          </a:p>
          <a:p>
            <a:endParaRPr lang="en-GB" dirty="0"/>
          </a:p>
          <a:p>
            <a:pPr marL="285750" indent="-285750">
              <a:buFont typeface="Arial" pitchFamily="34" charset="0"/>
              <a:buChar char="•"/>
            </a:pPr>
            <a:r>
              <a:rPr lang="en-GB" dirty="0"/>
              <a:t>Placing students of differing abilities next to each other.</a:t>
            </a:r>
          </a:p>
          <a:p>
            <a:pPr marL="285750" indent="-285750">
              <a:buFont typeface="Arial" pitchFamily="34" charset="0"/>
              <a:buChar char="•"/>
            </a:pPr>
            <a:endParaRPr lang="en-GB" dirty="0"/>
          </a:p>
          <a:p>
            <a:pPr marL="285750" indent="-285750">
              <a:buFont typeface="Arial" pitchFamily="34" charset="0"/>
              <a:buChar char="•"/>
            </a:pPr>
            <a:r>
              <a:rPr lang="en-GB" dirty="0"/>
              <a:t>Sitting students next to each other where you feel one will have a positive influence on the other.</a:t>
            </a:r>
          </a:p>
          <a:p>
            <a:pPr marL="285750" indent="-285750">
              <a:buFont typeface="Arial" pitchFamily="34" charset="0"/>
              <a:buChar char="•"/>
            </a:pPr>
            <a:endParaRPr lang="en-GB" dirty="0"/>
          </a:p>
          <a:p>
            <a:pPr marL="285750" indent="-285750">
              <a:buFont typeface="Arial" pitchFamily="34" charset="0"/>
              <a:buChar char="•"/>
            </a:pPr>
            <a:r>
              <a:rPr lang="en-GB" dirty="0"/>
              <a:t>Setting up the room so that when you go into group work, the groups you want are already sat next to or near each other.</a:t>
            </a:r>
          </a:p>
          <a:p>
            <a:pPr marL="285750" indent="-285750">
              <a:buFont typeface="Arial" pitchFamily="34" charset="0"/>
              <a:buChar char="•"/>
            </a:pPr>
            <a:endParaRPr lang="en-GB" dirty="0"/>
          </a:p>
          <a:p>
            <a:pPr marL="285750" indent="-285750">
              <a:buFont typeface="Arial" pitchFamily="34" charset="0"/>
              <a:buChar char="•"/>
            </a:pPr>
            <a:r>
              <a:rPr lang="en-GB" dirty="0"/>
              <a:t>Placing students with certain skills next to students who need to develop those skills.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Seating Plans</a:t>
            </a:r>
          </a:p>
        </p:txBody>
      </p:sp>
      <p:pic>
        <p:nvPicPr>
          <p:cNvPr id="69634" name="Picture 2" descr="http://t2.gstatic.com/images?q=tbn:ANd9GcR6ivNBvNfRJg93nxnhVx5KOy-S1JR_f2m5Q81zXhyVfT5SSKXbOQ"/>
          <p:cNvPicPr>
            <a:picLocks noChangeAspect="1" noChangeArrowheads="1"/>
          </p:cNvPicPr>
          <p:nvPr/>
        </p:nvPicPr>
        <p:blipFill>
          <a:blip r:embed="rId2" cstate="print"/>
          <a:srcRect/>
          <a:stretch>
            <a:fillRect/>
          </a:stretch>
        </p:blipFill>
        <p:spPr bwMode="auto">
          <a:xfrm>
            <a:off x="467544" y="1484784"/>
            <a:ext cx="3520148" cy="393526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Hot-seating involves one of two things:</a:t>
            </a:r>
          </a:p>
          <a:p>
            <a:endParaRPr lang="en-GB" dirty="0"/>
          </a:p>
          <a:p>
            <a:pPr marL="285750" indent="-285750">
              <a:buFont typeface="Arial" pitchFamily="34" charset="0"/>
              <a:buChar char="•"/>
            </a:pPr>
            <a:r>
              <a:rPr lang="en-GB" dirty="0"/>
              <a:t>A student comes to the front and answers questions on the topic.</a:t>
            </a:r>
          </a:p>
          <a:p>
            <a:pPr marL="285750" indent="-285750">
              <a:buFont typeface="Arial" pitchFamily="34" charset="0"/>
              <a:buChar char="•"/>
            </a:pPr>
            <a:endParaRPr lang="en-GB" dirty="0"/>
          </a:p>
          <a:p>
            <a:pPr marL="285750" indent="-285750">
              <a:buFont typeface="Arial" pitchFamily="34" charset="0"/>
              <a:buChar char="•"/>
            </a:pPr>
            <a:r>
              <a:rPr lang="en-GB" dirty="0"/>
              <a:t>A student comes to the front and answers questions on the topic in character (this being someone related to the area of study).</a:t>
            </a:r>
          </a:p>
          <a:p>
            <a:pPr marL="285750" indent="-285750">
              <a:buFont typeface="Arial" pitchFamily="34" charset="0"/>
              <a:buChar char="•"/>
            </a:pPr>
            <a:endParaRPr lang="en-GB" dirty="0"/>
          </a:p>
          <a:p>
            <a:r>
              <a:rPr lang="en-GB" dirty="0"/>
              <a:t>In both cases, the student is ‘in the hot-seat’.</a:t>
            </a:r>
          </a:p>
          <a:p>
            <a:endParaRPr lang="en-GB" dirty="0"/>
          </a:p>
          <a:p>
            <a:r>
              <a:rPr lang="en-GB" dirty="0"/>
              <a:t>This is differentiation because the rest of the class can learn from the answers of the students who take on the hot-seat. Also, it allows pupils not in the hot-seat to think up questions to ask. This means everyone can access the task at their own level.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Hot-Seating</a:t>
            </a:r>
          </a:p>
        </p:txBody>
      </p:sp>
      <p:pic>
        <p:nvPicPr>
          <p:cNvPr id="68610" name="Picture 2" descr="http://t0.gstatic.com/images?q=tbn:ANd9GcTufr_h0TzF0enuYHgMOAvVzgJ72mTeIPn2wNHRlC7Oz4RG7bY-2Q"/>
          <p:cNvPicPr>
            <a:picLocks noChangeAspect="1" noChangeArrowheads="1"/>
          </p:cNvPicPr>
          <p:nvPr/>
        </p:nvPicPr>
        <p:blipFill>
          <a:blip r:embed="rId2" cstate="print"/>
          <a:srcRect/>
          <a:stretch>
            <a:fillRect/>
          </a:stretch>
        </p:blipFill>
        <p:spPr bwMode="auto">
          <a:xfrm>
            <a:off x="539552" y="1772816"/>
            <a:ext cx="3185466" cy="3185468"/>
          </a:xfrm>
          <a:prstGeom prst="rect">
            <a:avLst/>
          </a:prstGeom>
          <a:noFill/>
        </p:spPr>
      </p:pic>
      <p:sp>
        <p:nvSpPr>
          <p:cNvPr id="2" name="Footer Placeholder 1"/>
          <p:cNvSpPr>
            <a:spLocks noGrp="1"/>
          </p:cNvSpPr>
          <p:nvPr>
            <p:ph type="ftr" sz="quarter" idx="11"/>
          </p:nvPr>
        </p:nvSpPr>
        <p:spPr>
          <a:xfrm>
            <a:off x="829418" y="5949280"/>
            <a:ext cx="2895600" cy="365125"/>
          </a:xfrm>
        </p:spPr>
        <p:txBody>
          <a:bodyPr/>
          <a:lstStyle/>
          <a:p>
            <a:r>
              <a:rPr lang="en-GB" dirty="0"/>
              <a:t>Ideas for Differentiation</a:t>
            </a:r>
          </a:p>
        </p:txBody>
      </p:sp>
    </p:spTree>
    <p:extLst>
      <p:ext uri="{BB962C8B-B14F-4D97-AF65-F5344CB8AC3E}">
        <p14:creationId xmlns:p14="http://schemas.microsoft.com/office/powerpoint/2010/main" val="265025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052736"/>
            <a:ext cx="4176464" cy="5355312"/>
          </a:xfrm>
          <a:prstGeom prst="rect">
            <a:avLst/>
          </a:prstGeom>
          <a:noFill/>
        </p:spPr>
        <p:txBody>
          <a:bodyPr wrap="square" rtlCol="0">
            <a:spAutoFit/>
          </a:bodyPr>
          <a:lstStyle/>
          <a:p>
            <a:r>
              <a:rPr lang="en-GB" dirty="0"/>
              <a:t>Create opportunities for students to take over the teaching. Here are three ways in which this might be done:</a:t>
            </a:r>
          </a:p>
          <a:p>
            <a:endParaRPr lang="en-GB" dirty="0"/>
          </a:p>
          <a:p>
            <a:pPr marL="285750" indent="-285750">
              <a:buFont typeface="Arial" pitchFamily="34" charset="0"/>
              <a:buChar char="•"/>
            </a:pPr>
            <a:r>
              <a:rPr lang="en-GB" dirty="0"/>
              <a:t>Ask a group of students to create a presentation or lesson segment on part of the topic. They then deliver this to the whole class.</a:t>
            </a:r>
          </a:p>
          <a:p>
            <a:pPr marL="285750" indent="-285750">
              <a:buFont typeface="Arial" pitchFamily="34" charset="0"/>
              <a:buChar char="•"/>
            </a:pPr>
            <a:endParaRPr lang="en-GB" dirty="0"/>
          </a:p>
          <a:p>
            <a:pPr marL="285750" indent="-285750">
              <a:buFont typeface="Arial" pitchFamily="34" charset="0"/>
              <a:buChar char="•"/>
            </a:pPr>
            <a:r>
              <a:rPr lang="en-GB" dirty="0"/>
              <a:t>Choose students who are particularly knowledgeable about the topic. Pair each of them with a group of their peers and ask them to lead some pre-prepared activities.</a:t>
            </a:r>
          </a:p>
          <a:p>
            <a:pPr marL="285750" indent="-285750">
              <a:buFont typeface="Arial" pitchFamily="34" charset="0"/>
              <a:buChar char="•"/>
            </a:pPr>
            <a:endParaRPr lang="en-GB" dirty="0"/>
          </a:p>
          <a:p>
            <a:pPr marL="285750" indent="-285750">
              <a:buFont typeface="Arial" pitchFamily="34" charset="0"/>
              <a:buChar char="•"/>
            </a:pPr>
            <a:r>
              <a:rPr lang="en-GB" dirty="0"/>
              <a:t>If it is appropriate, ask students who have personal experience of a topic to teach the rest of the class about this (for example in Religious Studies).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Students Teaching</a:t>
            </a:r>
          </a:p>
        </p:txBody>
      </p:sp>
      <p:pic>
        <p:nvPicPr>
          <p:cNvPr id="67586" name="Picture 2" descr="http://t3.gstatic.com/images?q=tbn:ANd9GcQFihFZ2s-MAR0OHBVYpMa00aJuGYzB1_d-CEPeIP4VV_39YKfwHw"/>
          <p:cNvPicPr>
            <a:picLocks noChangeAspect="1" noChangeArrowheads="1"/>
          </p:cNvPicPr>
          <p:nvPr/>
        </p:nvPicPr>
        <p:blipFill>
          <a:blip r:embed="rId2" cstate="print"/>
          <a:srcRect/>
          <a:stretch>
            <a:fillRect/>
          </a:stretch>
        </p:blipFill>
        <p:spPr bwMode="auto">
          <a:xfrm>
            <a:off x="539552" y="1556792"/>
            <a:ext cx="3458060" cy="347350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49670" y="948690"/>
            <a:ext cx="4793312" cy="5078313"/>
          </a:xfrm>
          <a:prstGeom prst="rect">
            <a:avLst/>
          </a:prstGeom>
          <a:noFill/>
        </p:spPr>
        <p:txBody>
          <a:bodyPr wrap="square" rtlCol="0">
            <a:spAutoFit/>
          </a:bodyPr>
          <a:lstStyle/>
          <a:p>
            <a:r>
              <a:rPr lang="en-GB" dirty="0"/>
              <a:t>Envoys is an activity in which students all conduct research. Some then go off and teach while the remainder get taught. Here is how it works:</a:t>
            </a:r>
          </a:p>
          <a:p>
            <a:endParaRPr lang="en-GB" dirty="0"/>
          </a:p>
          <a:p>
            <a:pPr marL="285750" indent="-285750">
              <a:buFont typeface="Arial" pitchFamily="34" charset="0"/>
              <a:buChar char="•"/>
            </a:pPr>
            <a:r>
              <a:rPr lang="en-GB" dirty="0"/>
              <a:t>Put the class into groups. </a:t>
            </a:r>
          </a:p>
          <a:p>
            <a:pPr marL="285750" indent="-285750">
              <a:buFont typeface="Arial" pitchFamily="34" charset="0"/>
              <a:buChar char="•"/>
            </a:pPr>
            <a:endParaRPr lang="en-GB" dirty="0"/>
          </a:p>
          <a:p>
            <a:pPr marL="285750" indent="-285750">
              <a:buFont typeface="Arial" pitchFamily="34" charset="0"/>
              <a:buChar char="•"/>
            </a:pPr>
            <a:r>
              <a:rPr lang="en-GB" dirty="0"/>
              <a:t>Each group researches a topic. </a:t>
            </a:r>
          </a:p>
          <a:p>
            <a:pPr marL="285750" indent="-285750">
              <a:buFont typeface="Arial" pitchFamily="34" charset="0"/>
              <a:buChar char="•"/>
            </a:pPr>
            <a:endParaRPr lang="en-GB" dirty="0"/>
          </a:p>
          <a:p>
            <a:pPr marL="285750" indent="-285750">
              <a:buFont typeface="Arial" pitchFamily="34" charset="0"/>
              <a:buChar char="•"/>
            </a:pPr>
            <a:r>
              <a:rPr lang="en-GB" dirty="0"/>
              <a:t>One person from each group then moves off around the room and teaches the other groups about their topic.</a:t>
            </a:r>
          </a:p>
          <a:p>
            <a:pPr marL="285750" indent="-285750">
              <a:buFont typeface="Arial" pitchFamily="34" charset="0"/>
              <a:buChar char="•"/>
            </a:pPr>
            <a:endParaRPr lang="en-GB" dirty="0"/>
          </a:p>
          <a:p>
            <a:pPr marL="285750" indent="-285750">
              <a:buFont typeface="Arial" pitchFamily="34" charset="0"/>
              <a:buChar char="•"/>
            </a:pPr>
            <a:r>
              <a:rPr lang="en-GB" dirty="0"/>
              <a:t>After each group has been taught by each envoy, the envoys return to their original groups.</a:t>
            </a:r>
          </a:p>
          <a:p>
            <a:pPr marL="285750" indent="-285750">
              <a:buFont typeface="Arial" pitchFamily="34" charset="0"/>
              <a:buChar char="•"/>
            </a:pPr>
            <a:endParaRPr lang="en-GB" dirty="0"/>
          </a:p>
          <a:p>
            <a:pPr marL="285750" indent="-285750">
              <a:buFont typeface="Arial" pitchFamily="34" charset="0"/>
              <a:buChar char="•"/>
            </a:pPr>
            <a:r>
              <a:rPr lang="en-GB" dirty="0"/>
              <a:t>Here they are informed about everything which their original group has learnt.</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Envoys</a:t>
            </a:r>
          </a:p>
        </p:txBody>
      </p:sp>
      <p:sp>
        <p:nvSpPr>
          <p:cNvPr id="66562" name="AutoShape 2" descr="data:image/jpeg;base64,/9j/4AAQSkZJRgABAQAAAQABAAD/2wCEAAkGBhMSERQUExQWFRQVGBoYFxgYGRgYGxoYFRcYFxYXGBgaHSYeGBkjGRUXHy8gIycpLCwsFx4xNTAqNSYrLCkBCQoKDgwOGg8PGiwkHxwsLCwpLCwsKSksKSkpKSwsKSwsKSksKSwpKSkpLCksKSwsKSwsLCwpLCksKSksLCwsLP/AABEIALIBGwMBIgACEQEDEQH/xAAbAAABBQEBAAAAAAAAAAAAAAADAQIEBQYAB//EAEUQAAECAwUEBwUFBQgCAwAAAAECEQADIQQFEjFBUWFxgQYTIpGhsfAUMkLB0QdScuHxFRZigpIjM0NTc7LC0oOiF0Rj/8QAGQEAAwEBAQAAAAAAAAAAAAAAAAECAwQF/8QAIxEAAgICAgMAAwEBAAAAAAAAAAECERIhAzETQVEEImEUgf/aAAwDAQACEQMRAD8AzU20pYVAbLZz2xGlyiHJ1qw0f1lEKSUk1Ncq5QSda2onh4M0Y42guwvWJSkVNTm765MBCyFAOQkPXZt0GkQ1WkDPPUNtzgip5wj5eqwlFIETEThic953eELNmoBJzVk0Q5KZjjsa7soNMs5oosKNU+hDatUhvoNiKmdLjeDEqTacIJLAFtvgOO2AptADhdaUzjp9qQ2lDlCfG0hXQs1YPadR3MAIEFKPwgcc+7lD3o70ORcQvtSKAlycmfhGXQrJNinMRiQ9WrD7zvUEgHIUYMIgS7ySnssWbVmruh8o4j2Q42EUHOErKTb0NTMxEsX4vFhZLGSxUEswFBBbLIw5gA+tsTMZ0MVgzWEEtsFLkJSoAV1ffsaJSlFJABLmvAa1gMxQoX4x2MnESWGmkLA2WiRJvJT0rziys9rxCo5FnjOqmYdgpt1HCDWW8AgAqJJJySKVy0iJIMkTbwk4FBfuvRmBhstb+8h6CpSNNQKmBWi8uJB9coDYixqrI5FiawkgdAupSC5PFqOOG2JyrqlTQ/dyiDOUHNSBvy5F4l2G1EJqezz8xDaaFroh2q7paWTiBbaMjvgkuyAJBVgLalvCHWu0oXkl60Jf026DpSkpphpqxbuhW6Jx+ESRe6F/DQUbbwERrztRSoPLCQrU6jjnrBplll4wZbYhVmIHhEq0WabMPawsMsi21+LQtL0JpldZb5lDNIamte6JxvaRMYHEHeoruiBabhlirV1FWIIo1drxUEYKMRXZSNMVLaIblE2EuypSmi8Q0JIgKPeahSRkwMZMLW4+GuYNDEmz25YLmo7/ANIMBrk/hfz+joUSxTXR/TRQWuxmUvCQN1dN0W9g6QpS7JrFhPtaJvwpJIehDiDcRtRl0ZMyFEEgMNW2RFXMIyfjWnfnGntFlZm2vQUaIhkBjicHcx/SLz0Q4UUZlqUAQrWpgvs5HxeA+sGmSgKP3ZQ1iMj5w7MmRBYgHIPZ7o5MtmGfHV9Yj2ZC0ggjPfs3RJlmlQQNlXMaNAIUgPRyflBrOku55DSElJSCDV84LKtTvsEZ/wAQtgV2wvm7+s9Ieq1ApAIc6Q04lVSONe6EmWRtHVx84uOhocZpUXZm8fTQLACwyNN7/TOCqO0ORX9AYdZ5BmHI4iWDV8IWVivQoQRkXGXNo6dZmRQlywYtlu398GN1KTTCTXMVPcl/GDGzzchLmbuwo/KE+OQiHJs69RTLLdmTtixk/wBmkAnRgN2p27O+By7qnMSezX4nB5BnPdB0y1glAQuYNqUzCO8peLwkt0XGaRJs80O1CBv5tA5iwCa58+UCF3TiXFnnV2Sl/wDWHi4LUa+zzm3oWB4pEPCTNHyHTrxDNpqflEadbgS5bidfGJBuS05ezzxvEtR8gYb+7U/PqZhpqhX/AFg8bIc2wEmfhqWro+yGTr2UHwsw2Z55Qk651lTEqBBZScKqEaHs0hEWFQchBLVpU55spng8bFkxgvJX3nOdICbQFLcviFaecSzZFJ7TJUDn95I3ihaAyyCovRjyPERnK49oViz7yKsyX+nlDEXkUux46w1a0YnDPuYdwga8O+uwwh2+ydLvtYAAbeIem+CqqhqxYNlpviqCEpIOGmkd7cHyGeXoQY2PJmsReyVIZBCVNr5GDWCeGL56ZDlvjJonAZAbaHviVKvMpLNveM3DRouX6aRNoCgUGg7qxVW49o9kHTZApNtxKJKjv1H6wSfMxFyzEOPrXWJqinNSRBUEj3u7Nu6G9UnQt38vKA2i0JJIcjfEcofI12/N41owZNUKEivDPZk0ClzVA1NdfyMBVNwila1L6wilKJfC+zbXOGIt7NbSAxJbcfKHISF/FXg0UsucQMmqaPX1SCSbWHoWfacojEpS+llMsaTrhMQCNqvD8oUXooCjHe8cbcTVh3CLj/RuSA9UAkE5+EJKVhzOeWdIfOsrVTUZ1z4bDA0F91dawKVmVnLs6ixGR1NIYlDBkh34n9IIZtC6+TRJl2psmFIbddDIyAQBnxiQbKSaKLetYGm0lSgzfSLvondvtNqCFKHVoBmTVbJaA6u+g5xFyY6ssOj/AEAXaUCdOmJkSTRJV2lLbVCXDje/AGN9ZLlsUpICAqgZ0ywCWGZOEkk8YsbOj41JwqIAQlv7qWPclgaFqq3lsgIg3za1BKUIP9pNVgTu1Uv+VIKuQ2x38fGobJYydZrJMGF5zZkJUtNASmpQAWxPkcxuh8my2SWjAAtqtjxqVt95bk98CsEkAKKfdfAj8EvsiurnGp/4oBeayeyn3jQfiUQB4lJjeyCSbusqw4mM+xSW5OIm3RZ0WVJHWTVpJdlFJSPw0p3wsuyJQhKEjspSEpG5IYeUDXJDEDJT00BzBGzUd0WqemTkPtVpsa1FS0jeTXi5KorLTel3jOZKpkP7Mt5x57fFmwz1IYZln2HtDzIiOLPvi/FEXkZvlX9dw2K/l/6oEQ5vSC7f8jF/LMHzEY4WffDxZxtMV4o/BeR/TVfvJYBlZH5H5zI5XSaxEN7E42epkZhFlEEl2MaweOPwnyM1EjpZZEhhZCBsxU5ArIENXfF2r9+70knXsA94UIziZKQdsGlSkuzQPig+0HlZKtl1WCYCZMmbJU1BiStHMKWSOIPKMvNkBAJCRhdjm6Sz4VA1SrdqKh41CAkaR1putM4OlkzGYE1SofcmDVO8VTmI5+X8WMl+umVHm3swc+1B3DkOKQktSFMMLbx9YtbTdmFR7LYThUhTEoJqA+SgRVK8lDe4A5chIyAD+n2R5rTi8fZ03ZAEoBThwcvrDZk0ZZcPVYPMWQaJdtQ5zrspCSlBdVCoycfMRF12AwImgdkU5eTvBBNV8QUN7ZPrCy1qDHElho78IX2ptXiW2KxSnapJ4g/OGzJMvPI7RtiPNseJsJESZF3kDtDxhNqux9jfY6OlZI2NAZdnWWfzrEmY6cuzuzP0h1lTMWezWrP3awk3Q3o4WMOK1GprATdjKoT3U8olJsS1Htaa5ecHVZsNMRcbu6C/6FlXMkChKw/DzjhJP3/CLFV1y1oxE0BZ8tpbwjkXdLahLRViorpi1JPa40ygfWb3iZZblmqIGHMgAnSLKR0eW5Cgk1zG7dFdCxZRy5eKrU1f07wcTUElwADxizm3HMyKWBHZUMnP5HWIS+j5SHckDTOu/dXTdC17HjQPrPuvhFN0bn7O7tBBWwaaa/6ckpUR/NNVLHBC4w6ULChLCQ4oBxy5kmPVLis5k2eTRgEqQf6sWL+rEI0hFXaLjH2aSZNjOC1451onaSE9VL/GoBUw95lp74mWy8MCFKOgihuKY1lkA1M1fWq3lSlTj5Aco3zdBhs00mUEJSkfCAO4NEOydu0J2B1f0hh4rT3R062dk8IDdVvly+tmTFJQhISHUWzKi3cExcZ2TKNGiXAVinj3VihmdPrHpMUeCFn5RKk9JpMyTMmS1OJaSVAggihZwdDGqbRg0Yzp/Z8E5Kxr8j9FRSJmxpumB66xypuuFBPNOFX/ALRkJJdIPqkdakZyRNEyHpVERK4eFxdkE2Wh9Yfh3xHlknZ3wQSjBYgpUIf1uRgHUnlxh6JqE0UpHDEPJ4LEWaVA84VKiIrTfVnSWxpfc/nl4wVN/Wd2M1IO80bnTxjK/wCixfwsbZYRaU0ZM5IISVe6tOZlzNSgmr5pNRvyv7LmOoIQpgWKT7yFDNC9HFC+SgQRQxpkW2WaoWlR3KSfKBXzhnIKkFp2HCQkt1iAXCSR8aTVJO8ZGI5eJciv2bcXJTpmekXfPDuhbHRiB3jcIlJuJZc9WtJrmzcjmOcPst5dWnEFlhSpLvsINQdxi3RblkJP3kgs20R5fNxKL0zrj+xSSeipI7Usjm4gyei6Qappxi0TbF74QWhanwjEdgc/kIxxNMURUXMke6BxIeDy7vTXEpx3MYnybIr4lNuFe85Dxggs7ZU8T3nLwjRcLe2FpFd+zg2TjaYYbuQ4YmjZMMt4EWibE9VV5wcSkj8otcUELb9FKbnKm7Sw2Tlzm8SJV1MXUrFuKQYsvCGkQ/HH4BGm2ZCgxSGd6ARCVckl/dP9REWZQ8F9jbNSEnYVAEcRpFLjj8ExUoQ5DCmXrnAZkrtA6a+UQ0Wlyz5wgmnxjg2zWrLBMt0gHh9YrbTIHZ3n18olJtobh6+kIoBQ9ZsIXYnErEWIInBRTkcT5uRVFdjkR61Jt0ibLBlqStLNSumRBjzO1KybcCO8xIuC9BLQQTV38I6/xqjZMlqjZWmwSVUKWB2FvDLwgB6MS6YTQDsjJnoWw0y3RTyL4mLnJZKer1ViL8Ck0MXaL2AyIjulOD9GSjL6QrTci0gkAq3OC+wfCYwPTayz5IlpwKUgkkkJLYglKWOwsKcY9RTegJDttzA4Z01g6bYhTjvB9MYmlVx0Pd1I8Ak3ulJIUMJGb7YN+3D2giYEhacKt6SQWPMCPcLRc1nmOVSpSidcKX72eKS9vs+sk1JHVJRvSlL97P4xSUvqYpNGM6MWvr5KrPMV2D2Ul8tQx4xAvPotapKiP8M1xAOCd/3Tu84s5NweyrVLrRTgnVPwnxja9H5oWgpUXZm4EZeEbRlapmTXw8s/YU86L8vnCzOic0sVJVxIf/jHrM66UGoDcKeGXhAkXejUkbx/1d+4mNMIsjJnmH7oLVRSlHv0/liTI6JzB7q5g/mLcgT8o9Sl3cD8YWN4r3wky7giuHGP4Sx7oajFCtnms7obMX7y8X4np/SR4w+zdAA4xFNCD7qjlpUx6XZjZzoX2EkRLSJI+BPOvnA4r4Fs83s/2fIBB6xNP/y+RDNFlM6GyVggAEn7ssDyLxvU2xAyCRyEOF5AQqrpD/6efWf7KwojsHiUpQOZNe4GNRdn2aSkYQtRKRQpClVDUGKhA4DnF1+1Btjv2sNsZuM/Wik0O/c6x9l5KVFNAVlSi2wlRJUBoC7aRFt/QqQoujFLO7tJ7jXxiT+1htjv2uNsZPgb7NfLXRmLV0MmIqAJo2pLH+ing8V5sxTRsO4hvCkbRV6JOvMeqwC22lCgOsAWk5HUbnzSYX+droflXsyeAbYarhFja7sTnKU/8Jz5HX1nFWxjGUHF0zRST6OJMJig4u1bORhG1VPOAzUBOXbPFh35+ETQxHeBzVhPvEA7Mz3ac4YUTD8QSNiaeOZgE2xHdEuSQ0rFVezDsDDv+Lkck8u+IRnjZBTYFRwsJ3d8S3ZVIjYiCDtyGr/SHItgUoabfXhDplmKtW7o5dmJzaMsCgkxOz1WJK1N5/IxHFmJo/qkSU2UszwvE/QWkQJ9pSkrKnZixGjaka0GVM4yMn7SVhbLSTLByJxU/Cqnc0ajpHJwyVtkUq8B9I8uu6xomTWmKKUA9ogOdwA2mOiEcUZSds9Ps98pmJEyUaK2P868jB03krbGWumSJClIScSFALQasRkfk/ONXZ59mmJGOWqWdTLUSP6Vv5xbRFhpV7q12Nr5iD3beQlApSSxJNS+e+IqLrQsnq56dwmDATwIJHe0Mn3PPQHMsqH3kMsd6XgpjTNHIv8AixkX8DrHn4tJEFRazthXQ7Nreglz0hJYKfsqGe0gjUNDrluxUrG6gQQGZ9H28Yy1nvEhSFF2TWnCLuydKZROoHI+UaR5ZLohxiy5nKI3QA2gHOJVmvCXMDpUDDZtmSdI7I8l9nO4V0V89ZTVJ9b9sMRfKu6OlXZiCVTlzglaQsIlYZaUpW5SDMPbWpmJYpFYlTeiNnVLMyWbSSCzCdMBFHrU0atHzif9MG8Uy/BJK2iBPtwXmK7YZKti8niWjouKYZtqDk0JSumnvILnaHoaRHttyTpQStNpBTjCVBUqXiTjJSgltMbA5ZxflJwE9vVvhRalnIGDWO77UtlIn2ZQcVMhZ1rlNDxiLf8AaZeMqYuWUSUqQopLSJimKSQc1EaRL5qH4zZjrTklXcYeLLPPwmPN5v2pXn/nYfw2aSP98Knpne01mn2kg6pEtDvk2D5RD/IZS4rPSkXZaDkkwdNxWnYRxjyObeF4zVqlqn2ozAHKTPmAsSwJA30iBbLmtQSVzAogZ4pk1Zz2OCc4XnZfgfw9om3etH95Nlo/EtKfMxBXe0lHZ9olTcVCiWoTFbiyHYvrHh6pIBfC38gHjMXHoX2SKeZPRouRiOWcqa2lPdmqyhrmbIfGja2G6bRNPvJkIYE5LmsdgfAkttxHdEy9ZJs6koStTKS+NQSVqLnE6gBV2ybOLayS3lIUDQukjsg9ks4Jq4wNQ6CI/SmygWaWsfCpi/a9/wDMCMuabcS+OKszs0vU9o7STCdeMgwgapeIAg+MAEog19PHBbl2dHXQ6ZMrQh4Z1oGZr4QRRo3yiLMS4NT3NlBikOxyp44wP2iBLknlDTJMNUImy7rpiLAcu6HKkoAbPjD7RMVMqSd2vnmYjzFdphkI66XoxsIDw/XdDsUR0zd3rbCmZDoCLficUmZtCT5GPMrgu5U+emWkFRUokhObJz8H8Y9SnHECNobwjHdFbLOs1uUpCCVykmYwBIKMTKdvhKXD74mSBDLVhlzEBNA+T5YiUltzgHviZLNTVm4/KB9N7chaZJlywko7JUAzklSi40qrhQ7miptVAp/eAMJgWaZihkp/H84kSL2mILglJ2pLeEUibWTq8FTbIQGok9Jguk7DM/GkE95r/wC0Ntc+y4SrAtBA+BTpf8KnLPsMZv2kQ4FJ1psf5Q8goH0pvBSLOQkkFRCeTEnybnGFRPUkulRSdoJHlGs6ZHsSwKuo/Jm74rhZJEgNMJXO1SlmRuJ2wkh2S+jfTafJWMZUuWaE1xAbX+LgY9nsV7pmSgQalPmKHm8eIddLmUQ6TolWR3AxoOjk2ZgYT5ksoUzAIUAMxRQ+cWrRL2ev2dSJkqzuf8CSe6WnPnFt0fIxLS3ZWHLl6ih8D4R5vY7XaZSEy02s4UulIXZkFgksQDhNBxidYOkFvzkzpC9KS002hnDGMF+PJTzs6HzxcMaPR02cJKwkFAfMFhqTmdd22Ilou4TJM5GEBc1JYsaqSHQp3NAQnZtjJzLRfixRSAN0tHzeAi77+P8A9jDwRIT44I6N0YF50blpCAUvhX2sNKFZxKA194mkeXfazcPV23rQlxaE4icBV20dhfxgVASr+aNbZrHelgGNaPaZTuoJKetS5ckYQErDnYDFhfC7De8hKBMQFg4kpWEpmIUzf3ayMQIoWLUBBoxTYzwlUlvhSP5JI/3KMa+wdM5KUy8SlBSJSZZQDLKXls0wYTQkAZaRbL+x+c/ZmygP9M/KSfOHf/FK0+/awkcFJ88MKioTlB2iDN+0aWZylolOCaZ4sKsRUOyg1BND36RQ3tecmeuZMNkV1i3OI9ZhBIYEJJSKU7o1qPsys3x25+BQdf8AXPlEad0XuaSopmWp1JLKS6SQRmCEylkHnBSKfLN9nn6JX8KeQkJ88Rj0n7HrErrp0w0CJK0FyCcS1AgUAFAH/mG2DWL9jBQSiWqYSHdpyhpQgKRUvlhjQe3T+r6qwWQoByWuWJMtH8WEgFZ4gxSaRjTYOb0wnS5y7JJkImKlrUp1zFJAx9tsIzZ9sWEm1W6f2LQZMuSaqTLlqKtoOJZOofSO6PdF1WRJUVImTpnamzFlTlRLlm07oB0qvgSpX9pMSEnPCG4By5NdGhZx6DFlaUJL4FAhyxqHYtkeEOKCB7quXhlEK7bQlaHAABJZnNNrk7zEpO71yiGkyroG70cjj4w1c9sz+UHKz6r5w1x90eUZviT9lqYBRCqAt3w4y9xME7BzB8/OB+zJ+8e6I8LHmiRIPZy127KwC1GoIFFc4Ip5aiFflyg6mKSCGByNKHbvjsMSsMxjHGa0JaJZFP05RGc65wrAkmZ6pEGy2pcq3AoVgM6QuTiOQJLg97Q6YsisVt4zAChZLYFOSKkAtUcCAeRh2mGyP0wt3V2ZVlUgYhOTMRMDOyUlKgojN8aVCtHIjKJvcoRhq4yO7OLPpffKZy0oQUlIOIlLsVamtfICM1MMZy7Gtl9YbVOWnGEpUlyGJD017X1iWssO0CnmCK8/nFTZbbhQlOz5l4SbbiYLQtluK5EHw84XGRm44xRC2EZUG6DSr3Un16BhaGWt82lpcpeqCrD+KjHlnDehfRBdvmkBsirtKwuARiO01IoBrFReVuxoSBRiTszG6kbC6rau702WelL9pKdxCnEwcxTlC9jRXTrpkTJk6ShBQuSrAVAukqBILakdkl2BhlyzFJWuWui0s+8DXfmI3tpuOTaZ86ZZSZa5yVzWmUxzAP8ADGQFQ7l+07RlLxuWdIFknTpSpSpiVS1AjC+Edksa5amHVB2Wabz+8kK3uRXbxpFhZr0CiKqB4g5l6khzzjNLmQSRPYwZMVHo9jv/AKtLqn4EjVQAHnFxd/SdM33LSlf4QgnxrGUsNpsyUI61YDoEwqCQogqKklCyT2Uhg23F3527bCcAmoGESie1l2VKJSkjazQqKuj1z21850zkJY/4xXWy4bFOIUqWQsVxJUUqfaWoTvIjG/vMBmpoGvpuhP8AiJ7xEWytGtm9FLKU4SufhLUxJ0LiuBxURWzfs3uoqxKRMWTniWfk0Zef9o8sf4g74r5/2lo+8TwBg/YLR6HJ6P3fLSEpkdlNADMWQOWJoIiTY0VTZZAO0oST3kPHlS/tICiwxHPdkH1MAT0ztM3+6kTV8EqV/tBhUwtHsf7dQgMhKEj+EN5RHn9KRtEeUdZeq/dsc0DapKkjvUwhnsFvJHWzbPJGuOfKB7gpR8IMGGR6FbOkhOaoqbXfckyZwWCta04EijHEC9Pefw2xixYAkvPvFJH3ZKVrfdiUEJ8TE3o+ZkxRKZpSE0UQS7F6OOEUo0xN2aiwyurlpTuGL8TDF4v3RJCtkRwQGA5Q7HGpAYL+sKVxHUr6QqZ/qucABgfrCHnATN404QvXA6HwgEam02VE5LgpOxQ8tx3b4pVyFSVAKDp0Pry84jWW8Jks0JbYcu6LWy3kicnCtTE6MG7y5islIqqIU6WlaQ+WjaPrTWK22WUoORIOoBb8ourRdakVQStOoq/hEYpSvI5ZhW3Igu+sJ/0RTEU+UBmywaENui0nXe6jgGR93Ua6O4iIuXXUVy9D00SMzNo6JySXGJO0DxZ9IjHoggfePExrCggVhhlGJoDKK6PpGnjAl3LujWKkjWALs42QUBkJt1xGmWGNguy50iFNsEFAZGfIIHOPXpl8LlXbJBRKXZjKCzMVLWsoJ94Ml8Kgs0JbMVpHnd5XecBOor3Rp+hN/hUn2ZYxIUFIKHAxSptJiQ9MSSyxw4w1G2F0Outc/GlEgqJfGjAxU5SQVJaodJry2Rnb9v2bMUtM1SlGRNzUokuCoGhyy2xbWiZPkGVaLMhZEmaEEpSVEJCThBA0IceEQ/tIvOTNmhcuUJcxaQZ4GRmBw4GnZbv3QUDdgjb0NQxFmXjvillyuwM6wCZJaJA01n6SKRRkLAyC0pWx2peqeREEtnTGZMSEFSUoGSEAIS+3CMzvLxkwiHBR2wwNMqZd8wAzTbVKaoSZKUg64XBLcYeVXawayWpbBu3aEJ1euGVGZxK2mFCDtMILNJ7bY0+5d0v/AMtonr8ElIjk9JUp9yyWCX/4cZ75ilRnEyRvgqJKdnjDCzQ/vvaB7s2VL/0pEpHilDxEtHTC0L961WhXBagPMRXpKf8ALHifOK61WcuSkFtmbboAJs+9MXvYlfjWTAPb9gAiD1R2HuiRZrMSaAk8IQUSUqfON90QldVIchWJZxUbJgE0O5zzjPXL0fxELmswyS4c8dg3RrBpBVh0WoKTqh97pP08IcqznPCSNqVBXmBFclWyHS1bKd4rCwrpjyJU2XShY7wU+cMl2dQqRXdXxBhRbF/efixhU2wfEgcR2TC/dD0NOevOOxj1+sG69B1WOICh84fhR9+X3EfODNrtBS+kUIThBB74b1Zh6UkOAVN+kICa0ciuXzjNTrTLomWG9lSyyqjxaLFfVz+0GCmzGdNoyjPlW0FockMxSTzof0jZcnolxLsIINWI+8nP+YCohV2ZM0dpidFjMnfkM4gybzYdpAIGrAedDFhKloWnsFu4H+mgIjROyGittN0LTX3k7U1biNIgdTr4cT4xqpcmYhikvvA02tn+kBm2OXMzDH7ycuYJfMQUKzMYDw9ajZDEyw/rvi6nXPMDkDEnN6U9bQ8QTIz9cfGJaYyEuSPW7fEeZZfGLQSSPy+kMMsbDyeAChn2c7PRjLTwbPM1wEuCM0ncdseiLs78v0+UQrTc6ZgZSQRsDv8ASC6E0Uo6drEvD16sOwJqdzmgyzjI2q0mdMcBhoNg468Y11o6BynopY7j5wyX0LCfjPcAYJSsEjPKOQGlB69ZQxUl41MvoulO87y8GRc+6M3ZZkRYTDxYDsjXy7qA0qPR0hEXYB601hWwMomwGCpu141Au0cvzh6bEADT1+sGwMuLuMGTdmQ1jTJsQNacPXKETZBs9bYKAoBdkERdI2RfCzhvWvjDvZm+esOgsp03eNRBxdYpTWkWyJFDrnCps+/6Q8RWQEWJsicniSgKFfPz2xIRKYZP5wUI/TnFJCYCXMOoP6eMHlgHI7vrHFIBFPWW2F6gcedR6+kMRyKZ8PQhVD1lCMNPr4wjHdz/AChiCBXH1whFToRQO0Dls3Q5O/F5QwEPad6A5P8ATSCkBgHcDU9zQzr3J2DPl5wvtL7BWhOWeUcbOg5SUvkdufkPrDBk5DAaj509PCoxOXpvDbYQyS/57dsShjidS7aemh0lRBdJbnUGBiU1SSWOQGwbI5IO8V0z7tkWpNCqy2svSFSeysYt1QKFxwiaq3daOytCCaMQTzxUI8YoCWzBp48oaXGT0r6pGseSyXFGnlWaakOVEpFAdOJ/Mwq7LLWXWC+3yavqsVNkvuYhifX1p8otZN+ypqSFslRyJLE7NGMbqSZm0yFaLkWHKO0H3AhtW8mitmSiKF0nYzb2jSy5hNUEKH3nA450Z8mJiQsY2StL/iGzZ9XgxTFZj2Oue7uHhC4PD02+L203Kkk4CxbI1aldHGkV1puxaS6k9zkGu6JxoLISkPspwhpl1yh5GVXHN4c/M7KwgI5l/lCCX3/SDgabOMLTT0784AIxlO/r5wvsggplmjjIehxjlJ509M4goLAezZuY7BXKsHbLju8dIRKKBvW4bYVDBGXtHfDfZ8tOAzzb0IOZVdD+cOSM/wAvXdDBkUSYYEVoW74mFFP0OUIpI8KfroIdCsAhX68djQ9Q+nhClAdx63wuHuekMQNmp68Y4ilM/WscpOmer/rCplgsxY99dvDKABXo0I3pvTQhJGjRxS3045efhAIVIjidgp+UINp9evnD8VX09UHjAAgA+cdTT/c0I3r1x8IcBv8AP6wBZykio4f7VQKQOxzEdHRxs6USWy4f8o7Xl8xCx0SMSaaj1pAbIe0eKo6Oin0AspRxqrs84ev3xHR0ERSFXkfxQpSO1T0wjo6N4ksWUojCx9UjYWWqK17Kc4WOjWJmx6B2h+JXgIVZ7baYfrHR0aEspekUsBTgAE7A2sVCvf5DzMJHRmxoZMNTCoNeX0jo6JAVGvGGkZ8PrHR0MAchXZ5HwgydeXkI6OgAYtRhZeXfHR0ABZwpy+UMTkeP1hI6GIalVeXyEIk+7w+cdHQIAa8zxhVDz+sdHQCGLNDy+cEk5R0dAAx8ocgU5iOjoAHYRX1rDU68T5mOjoYj/9k="/>
          <p:cNvSpPr>
            <a:spLocks noChangeAspect="1" noChangeArrowheads="1"/>
          </p:cNvSpPr>
          <p:nvPr/>
        </p:nvSpPr>
        <p:spPr bwMode="auto">
          <a:xfrm>
            <a:off x="63500" y="-808038"/>
            <a:ext cx="2695575" cy="169545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66564" name="AutoShape 4" descr="data:image/jpeg;base64,/9j/4AAQSkZJRgABAQAAAQABAAD/2wCEAAkGBhISEBQUEhQUFRUUFRQUFBUVGBQUFRQUFBQVFBQUFBQXHCYeFxkkGRQWHy8gJCcpLCwtFR4xNTAqNSYsLCkBCQoKDgwOGQ8PGi0kHyQsLCwqLC0sLCwpLCwuKSwtKSksLCwpLCwsLCwtLCwsLCwsLCksLCwpLCkpKSwsLCwsLP/AABEIALcBEwMBIgACEQEDEQH/xAAcAAABBQEBAQAAAAAAAAAAAAAEAAEDBQYCBwj/xABMEAACAAMFBAUHCAcHAgcAAAABAgADEQQSEyExBQZBUSJhcYGRFDJCUqGx0QcVYnKCksHwFiNDU6Ky0jNUg5OjwuFE8SQlRWNzs9P/xAAaAQEAAwEBAQAAAAAAAAAAAAAAAQIDBAUG/8QAMBEAAgECBAMGBQUBAAAAAAAAAAECAxEEEiExE0FRBRQiobHwFWKBkdFCUmFxwTL/2gAMAwEAAhEDEQA/AMfhwsOCsKFhxQA1yGw4Kw4WHAA1yFhwThQsOABsOFhwThwsOABcOFhwVhwsKABsOFhwThQsKABsOGw4Kw4WFAA2HDYcFYcLCgAXDh7kFYcNhwANchYcFYcNhwANhwsOCcOFhwANhwrkFYcNhwANchYcFYcLCgAXDhYcFYcNhQANhwsOCsOGw4AGw4bDgrCh8OABcOFhwThwsOABcOHgnDh4AMwIWBFj5PC8ngCuwIWBFj5PC8mgCuwYWBFj5NEvza50Uk9hoO08IXBU4ELAg17Gw855Y+0nuqTFdtLa0uTQlgwrToKWoeRJAAiMxOVkmBCwI4sW0Jc1Q2Okutei4N4U6lBh7TILL0HE0VoSoNOBOTAHlwiMyLOElq0czCiirMoHWyj3mIfLJXrqezpe6sQybRMVrgl58LqZ+xYutk7EtU5L2IyZ0o8ioP1SrCo66QzBQb2KvyyXzbuSYf8AbC8sT6f+XN/pi4XY9qDFaqxHKTMGhpqZlIMl7vWogHDPWKBfCrwzItwZ9PQzXlsvmw7UmD/bC8vk+uo7aj3iNWd3537uZ/pf/pEc3YNor0ZZI5llHsqYZkODPoZxLTKOkyWftr8YmWUDpn2ZxZz927Uf+nVu0g/hFXat0Z7f9CO1QVPipETmRDpyXI6wIWDAA2DbJB6Mu0AeqZbzFHeAR7YPsFoe9dny2UHK+FPRP0l4jspTrhdFcsugsCFgRYtZxwIPWCD/ANoXk0SVK7AhYEWPk0LyaAK7AhYMWPk8LyaAK7AhYEWPk0LyaAK7AhYEWPk0LyaAK7AhYEWPk0LyaAK7BhYEWPk8LyeAK7AhRY+TQoAscKFgwdgQsCAAcGFgwdgQbsnZweZmKquZ6+QgxuRbN3adxfairqL1c+WQ4Q8/dlNZtoB7KUHPVqDwi72gx4+HDuEVWEXYJ62v1R534D7QjJs3io3skB2jd2zIOmzAaVLBak8BQaxBY5lkkqBIlkg6MATeHO+xqRA22Z5nO905X/JpPbn5ROHWAGAP0DzghpAAAAoAAAOQGQEVtfc1lUUJWghrRvAqkC64vVAHRzoCfW6vaIjlbUvywwDEGtCboJHMZ6HUdVIrdoSbz3RqaSweRc9IjsFT/hxbmzCgUCgAAA5ACgEMqKPEzRVWq1MoLSyQwBIV8wfA6Z86wGu/szIKozQOKtTUlSvm+iQRFpbbF0Drln+B9hMeezGuzQORmr3MA49t6IUVc6o1pToufNM1Z31tPC4O283wjn9MrV6yfcb8XirSYOQiQMOQjTLE43iKj5liu99r/eL/AJa/GJk3ztg/bD7ixWIRyiUAdUTlXQrxp9S1Tfi3fvh9xYJl792798vfLHxijUjqiRAK/hE2RXiyNFK37tnF5J7ZR/rguXvtaDqLMf8ACYHxEyM9LK9Xh+MT3hyERZEcRmpk73zWFGlyGHKs1R4VaOyZU3WyywTxlzip8GlKPExm5FpUEVAPONPZMIZhdesxYo5lBtuzCzlSyzElubodwhVXyuqzy3YC9U0Ju5ilIiwY2qz5ZUo6h5bAq6tmCp1DA5ERkNr7J8g6aFplhJpU1aZYyTkHOryanJtVrQ8yJTTIcGFgwasoEVGYOYI4g6EGHwIkAODCwYOwIWDAAODCwYOwYWDAAODCwuqDsGFgwADgwjJg7AhYEAA4MKDsGFAB+DCwYNwoWFAAWDGg2XZAiddAx19KoGenonwgOx2S84HXGmtUqigDgIrIsjN21amALVNMmRNnAVamHKHNybijvc0+yItrVLPDWtB2k0HtIis2ugNostnGih7S3WJYEuVX7bg/ZjNm1N2vIorLYQs1UGYs0oLX1ps3Nm7aKT/imCZqceX4QTsiVeltM/ezJjj6tcOX/Ainvju0yKD88OkfYIGZS7Psl6fU+gpY/WclF/lnfei3wYyib/WaztMW7MmEsBeUALdVFUUJNTmGOnpRNI+UWS5oJTjtZRC5ssHWntEu7RJ1FNQR4x5ZvBKuT/tofaV/3CPTNr7ZUWKbaEyKqVANKrMNAoPPzg3WI833lFZcpxnelqe8Kre9YLdM1w8GoVabWtvQ6Rsh2D3RLiQNZ5gK+7sOY98d3o1OAKlTc4ISaIrg0dpMhYgNZ846WdA7PDh4AOS1ZwQLRFWHiZZ0RYgMW0xodi2+9LpxU07tR+eqMmD+axY7MtQlkkmgIpzz4Ee2BWS0NatqMTSNpXK1oUYFWUgFSDkQQcipGRHXFJL2gh0bxyggTIgz2IJsgWF1ukmwzWpLJJJskxjlJcnPCY+ax00PXdYMV8m1qA0qaoeVMBVlbMMp1U/H8RAsnaYsIMqczTJQVnss3zneWubSJn/uoOPFc+BpZM3TuXWDCwYrRvnZaCuKKgHzAdRX1otdnbQlT1LSmvAGhyIIPWDBSTN50KlNXlFo4wYWDBuFCwokxAsGFgwbhQsKAAsGFgwbhQsKAAsGGg7Ch4AKw4WHE9yFcgAvZNmNCwpWoAroaZkQTPmzTwl/eb+mJbMl2WMu3tOcBz5nVGcmdNOmpEa2dr1XK9QWpzIpUk00BOXX1Rl97Jj2e1G0hSyvZnkAKKlZgJmSyANQWFDTSoPAxczLWa18PjDz6TFAOdM+yM8x0vDaaHGzbIiyZaKQwSWi1BB81QK5dkD7Z/VyZjFWakt+ivnZqRUc6Ak90SNsteXu+EQTtmAjU00p79PznE5jONCcWmeRWJbGQ3lBmqT5rgCgPCoOsAWtZcpv1cxZo4XbwI7QRHqls3UkODelIa56Uz5xT2jcKyHWSO5mHuiqfU9Wpiqv6Ie/uYC2bfmvLMoZS2ul1yoxSt3PXKp4/hBtglG02YKAC0rKnMA5eyo7ovNqbgWYS2MtZisASAGqCQK0oaxndhTHSYCmmdQdCDzi0mraGeDpVZ1ZzqLdDNsacMpJvDgKLiKOKshYVpzWoPsgabsq0ek00c6Jd90bppKOKso74iYMnmTKj1JlJi91c17iIqqjE+zYXujFS9juf2kz7yj8Iml7qOMwJ3aA5HiEpGyTaksZTpV36aVmS+9fOX2xb7O2bZzRpRRa5hlooP2l1ieIzB4GEd7nnC7ungZ1eoP/AEQZJ2HPHmtOP1gKfxqI9Yl7DZuKt3rX2wrRsGdLW8JYccQKXh4Vr3ROeRl3alt/p5l8y2o5C7nxIUEddRWvhHA3Yth1Ldzp7OiI9R2dabK5us+E3J0FK/WrTxpF/L2TK4TB9wfGJUpMpOhTjun5niq7l2i7+0JqKVmDSjV0POmsd7N3GmYv6yVMumt5g7AjrF0mufP2R7emzU9cfcHxiQbOHCYB9kfGL+IycaXT1PILTuAApMrykMB0QC9Cc9ans45QFJ3Z2kuizSOAcyj78/bHtT7JY6TwOxE/GsDTN3ph/wCqbuCp7UoYeIjLSft/g8os2wtpu1DKNBnXh1ZBjz6ofaGzbQZbJObKoIVBLeYrDzXCB6i7zOVK1NDHp7bqMdZqvTMYlZmf2yYKlbNtSCiTZdOV1QPALEa9COHT5Ne/oeNWDdy1TnoiYgXV5YAooyF6UxvKeGVaxr93dnPJnMGlTJQwwC0wXA7XhS6DxAveMbdrFaq1Is7EaErn4iO5nlZWhSX2q/vDhgYKKvc66uJnOGRtW/vUqcOFhwSLBPr0pUsDmP1fjcJXvKx2+zpo9AnsKt7Rr4CL3PPlC3NAeHCw4mWmmYI1ByI7QYe5EmZBhwsOJ7kK5AEGHDQRchQBLdhnyBPIV8I7jietUYc1YeIMAjHSN+plktD1GIjXQ6k0N5VC3lPA5d8aCV8qdiYZ4qE8CgNCetSY8z2xtSTiuGS8S7GuJdNKml0UIp3GKuY6EgoTrQq1CR2MAAw66Ds0JwzNH0dPCUatsyaf8HqW097se0ypdkvOrFBiqaIoNCSyHI043gNOOUbvyFD6I8I+bA0FStoTF82Y69jMPcYKa5o0qdl5klTla38b+Z9EmwJyEZbeHbcqzuksGWXan6sk3iWzABB6OXFhHllm3jtSEXbROGY/aPz5Vjs70TzMWY7K8xCCrzEluwKmq9JlqaHMV0g5JmcOzKsJXcrr6o9vfYaHnA83dtTxPhHn1j+V+0rTElSpnOl5Ce+pHsi5s/yzST/aWeYv1WV/fdi3gZyPC42HK/1RcWvdegJBBoK6Rl7R8mk5CWlrLNcyA1M+NLwEaSyfKXYZ5CXmlklc5qhVyYEguCQMuZjSPtSTcDYksq3mm+lGprQk0MTw4vYz7ziaDtJW/tHkFv3atksdKS9PolW/lJjM7RlzE85HXtVh7xHtG1dqhshLYjgVaS4Pcswn2RU2eajkqDRtSjAq9Od1gDTr0jCXhZ6+HxkpRvJHiYt7qeix7IMse0nWrS+iRmyVorjiRyaNtvRs6WKkopoCTkK5Z6wNZt1JMqQJjy8R6X3vsyIl7NElIB0svSNRUGKupGKvN2R0YjERjFWjdvYrrLvcy0/WBa8GNCPHhF5Yt7pp82eh+0p/GOdhW6RKSY06zS58phRAyS2KTQrsqAkE3XCGlOKeIkzyOZ05lis4WrVWWpl+j0QpDZ5mp04ddNYxUleLPGlj8rtOmg7aAmTxeNK8wNe2M1K3tmyJ+E5IQEAmpqteNOXVF9ZN1bBMumXLmyix/Yz3DKt5lvUN+oqp4coye++7ZstruJMmTUmIkyW8wqzMrAijHiQysO4QyWOijjoVXkUD0FZ8z94fGOxPf12PYSYx26PlJtEpBa5shw2FULKcIxBRRRhmM146GNI+1dqqSrW5wVYqQZUk5gkUrTwPGJjC/MYnFcCSjk5X97lgJsw/vD3P8If9b6s0/YmfCKv532mf/UJndKld/hyhDaO0eO0J3dLlDv00i3DXU5fiXyL7lrSf+7nfcmfCFW0fu5/3Jn9MVot1v47QtHhL/phG3W7+/wBp/wBLL+GHCXUj4l8i8yzv2n93P+5N+ELHtXqT/uTPhFUbfbv79af9P+mG8vt39/tPjLH+2HDXUj4j8iLXy61j0Z4+zM+ER2jeuf0VLupFRqRpwI5wFYltk2YqfOFrF40BDqKGmR83StK9VYq5my0xZD2p57l0lvODzGerg3Jy9l5HA4jLOKyjbmb0MRGvJxyK9rosbRvg+hnEkaCt8g9QFSI0O7W8Jn9CYjK4BIYqypMANDdJFLw1pyNecWNistnkNWVZ5aqC1Aqguy0Sjhm6WV4cc73VBG3pzYRcZ4DpNBoa4ZqHU116IPjF0svM86viFV0UEvUluwrsdQo0OM5pDx1DQB3SKneXabSJN5QCSaZ1poeUW9IoN95dbITyYH2ERDL07OSufOW1p1+c7HUsT7TB+wLWa3Ca8R1Z5j2xWMl6bThWp7BFzIZQRdF2mRHPkYhq8TppVXTxGZdS5l2ckVBTsLy1PgxETLYJvBCfq0f+WsVxMOBGFj6mNSQa0p1PSVl+sCPfEQeFKtcwZLMYDkGYDqyBiX52ncWD/XVH/nUxFi/El0Iy8dpKYioUkcwKw/zp60mU32bv/wBbLHSbVQfs2X6kx1H8QaJsHWdtERCoOdR1GA9v7YMsKi5mleoFuru9ggprUHclb1Mh0iCTzzAFe2kZzbsys9ur8KD8ItCN2cOOxEoUsy0Zx89zhxXwA90ekfJ38oUubSx2/IMf/DzyelJmcOmcwOvhoaqcvObNsd3FSCB7f+P+YlfZ9yhu6Z1qY2cUfP8Aear0lJte9j1ze4sJbX/OAIblUZEjqgm1y78i6SScyoHqqRRR1fGMXZ9qzJ1mw2nST0Loxb0t6EUADVKsBpzg+fvnMRVQ2eUSqqL6TiGYgDpEVIzpWlKR5mIoSqwyxdne571TMnGWVtWfnYN2zIdbPN6NwEI6roThsGDDM5gFtDxMG7vz7JaJMpbQpVgzVeXleJIQ1VfSNUqacQdYze0d9XnpQywjG8GdphKgMLp6IlU0Jhth7QazmsuZZHBGau80jqOSggjmD+Ma4SE6VPLNnnYqhUqSUoxe2p6HI2NJRnMpFeS0sVAch0QUqDVqmrcOukUnywWO9Z7JaAEqt6S9yoUXgJiimopdfLmYppe2p99mHkgvGpAeZd7hwz5RPvZvParTZRJYWRhfVqSsYP0QRUu7U0NOJjrurGdDDV4VIycXYzm720Wea5YgN0XBGWa0W92+bHoe8BVpwmpS7PRZygUrV6hwV53lJI0JJ4gk+RSJzSZ1WBU55GmYOXRIyYdkb/Y21/K7MlnVlWdKdmlXyAHSZnMlAnKtc6HXKmaiIho7Hb2lTzwU1y3C6+6vcONeQ56jnHM9zQakXheApXOuh4HPhr10iw/R21g9KVnXW+g4agsQa9evAx0u7top/Z8PXk+FL1O0adsaHiQlkkpFU6NSig8siVOTLUCp4iumlIUgvRag1VqajpitGah0UKBQHizdguhu7P8AU5ftJX9WnXr1R2+7U+vmfxyvE9P269kRY6VjGkllX11fu2hS2dRRejQkAVNMiRQmpmHmeHcNIVfz8RF0N15x9H+OUfGjGJF3RnHgO+8f5VMTY56tXiO7ANiH/wARK/8AkTr4jhxiPeJU8qswcVVr4YVIy8omnXUaxotm7ttJbEelVrdrVUVrpAd2mUoBWuQMYPfva8pJ8rCYzEkgoX/eOWeY5WnAs9BTLllFZ7Hb2bFutdck/Q9U2pNuy1IlgCWoo7UZQAKFSCRTogZ18aGC7AROlurDoMOKlQQwoaBulTInMcY8ls+9NqaQrzp88EnRMIIDUsKAyzyyz4ViaTvnNSt2faKnWrSs+39XFM6J+G1z0DZBOAgbNkGG31pRMpvahgykZjdPbjzTdYC6xYg16ZfN2LUABr0j2xqKRrF3RwVqUqUsshqQoekKJMjqkAbesmJZpq8ShI7V6X4RYQxgSnZ3PlQSDiso1L3Paa/hGi29s5JCWcgEM6EsM9A7ICTXWq+2JrXscytszJYB6E5nWmt0lWUjuYRY79TVmykdgb6SwqnQECZ0nu8DUka06QppEF3u2Z2/p+dIe+YGkzfbSJS8Ys+kTukyUTjzjozzENYVYgtnZMJ/VD4wiGsKBZVJBtmapiuwlE15r5qpIUes14n2ZQRZ3o47aeOUV20pt5rq8CfFjUxeG553aFTwWfM7Fon2h7ksMx4KunV+TB1o3ct0hC8yRMCDNjSoUc2poOswSluNiw5cpij30xXU3XZyQcMMM1VdDTU1ByAqdvxap67TnPJmlCFSYGUmt0yUIXszNR18Y1PFKGTNqARGg2TvS0mS0rDRwxvBiSCpoBTLUdERXbRsZEuTOMvCNoVnZAKKGVrpZB6KsLrXeFTwpAV6MWtT6qhlr0Ixmrr8Go2daZdomOrIEDy5gGd7pgXkzIrqKZ84zW0LO1nnMh4UPcQGB8CIksdpKsCDSkW62PyyffmGi3USo+gqpU9QF2vbA6avDw9DMtlpYppe0oITaPXBG3t3ls8xUvhhMRmQhT0WWnQcUzBrkeFYopgK0OgPvGsGjlw+L4ybjyC5tpzaoDIxqVbMVpqOKnrFDE8iyJk0uYydTVcDsZaH2RXK9VMEWGdwiDp0erNFZN4rdLFEtWXITpq+x1g1d9dp/wB4J/x0/FYppJEGynWK3ZHd6T3XkvwWK77bU/fN/nS/hCG+e1T+1P8Anr+AgZZyxIJwhmZPdaP7V9l+CY717UP7Zv8AOf8ACIpm3dpNrP8AGbaD7jD4whYwiMzNFh6S5eSBJq2p/wC0nKfsu5/jMRLsta3nZphGlaKB2AV98HmZEbvlEGqhFbBO1Zv/AJeh44wrTqDqPYBGcWaeRNOQJy7oO2vaSLJLHN2YdzMPfWNT8m8uSbKWeUJrPNKvW6KLRcxVhUDiPpDXhpFHBia7oU3Ja6j7gW4MyAcJoBGlL0qaBlHpUeZ7D2XLk7VVJNAgnWhQoJNElylcL9mY81B9QjhHpoEaxVj53F1OLJT6r/WKkKFDxY5BrwhXhGY/SGF+kMLk2MlvtbjZ9uy5qqpJsgpXIFlmPqR1IBFDvFbA9hm9FKllckr01DEXQrNmFOuWtOowT8pVrDWmyziMqPLatcxUGhp9cxS762u9LlsBdvKUYEklirlgDXWla16xEDkZ+zqxUEAnLkeyOzfHBh3EQLZ9qsihaBgNARpXM0MWWy5htD4aSVLUJoejkBU9Koijiz1qWLp5FFgy2phqK9wPvidLUDy9o9xEWE/Y0xPOkTl61Jce5h7YEw5fFqHk6U9qNX2RWxuqkXszkOP+xH4gw94dfh/z+ESizIdCvc4HsmKPfDmxHk/bdJHjLLe6BfMQ3gMwRl2/CON3ZKva0L+apLtxJVM2AHE0rCnSgAekuhyqAfBqH2RzsNC0wgamXNA7ShAHbF4Hm413kjcbY3Hk2uck6z2hRLZyx843TnMICnMHonWmep4A7bW79lxFnTpjFhTGAUhVElFQdAirOxuhR41pSM1uXNeRbnd75liUGemlaJUm8eFGBPdxEaXb20ZE4pLvqL4NXNQt52mPXTOjMBmOfCLM40YneDed7VaCt3DlyhdlS/UBpmx4scqnq6oBrBVq3TtEmaxYC4JbOZigXSstOiQeshRkTrFaZsUluexgK1qdnyYTiRabNtwlnpreU5jMgBjTOoBpoIoMaCpNuoOHeREanXUnCrFwnsWFv2gXZXNOgt2WgLPSurMTqchloICnzmcKG0QUGg41MdeWL1eyF5WOrxEHdlKKp0YuMXuRy5WsNpnBUq0iGdgeEQdXEjl0YCu3APRaJBvD9BoGbY68Cfug+2G+Zxz/AIB8YvaJ5XHxi6eQYN5foN7If9KfoH7ywF81L638Cw/zYvrH7qwtEd4xnX0Df0rPqfxiGO9zeov3xAfkCesf4RDeTyx6TeI+ERaJDxGM/d6BZ3vmcFTxJ90F7M25MmMb10ACuVRnXLU9vhFTclfSPaxiWVaFXzRQdWp8YNLki1LEVYyzVamnQs7baS6qCclBA7yT7yY62dtedIVllzGVX84KSK8NRmMoqvKyx0y7RBkm5xBPf1gcB1xGVmksZTmsr1Rv/kos5mWqZNbSVKuqOtzTLsAb73XHqtY8n+Tq2iWJz0oGMtQOQVS2vHz42Xz/ABdaI8itPPK625GlrDxmfn+FFrmVjNZwqmCcKEZMVsTcy298pZtnI9JCHHXSoYeBPgI87t1tZ6AkmmlSTHslo2UjihEUFs+T2QxJUUJ7YlEM8uvRd7s7YFndnpUlbo6gSCfcI0Fo+TcjzTWK+duROX0axISLIb+n1RDTN874oyKw+kA3vikmbAmrqpiI2BhqDCxcspu0ZL/sEH1ap/KRAbXPRDL31/5iJbMYkWVEWRZTmtmJ5swil8kaUNT74F2Za8Kaj+qwJ7OMGXYr56XX6j+TE2IqTlL/AKNTvXtESZOFZg11ws2Y51a8SUSvqrXvYwDbSZlisr0zfFRj9MFaNTsOn0REWzretwS594KK4c1QHKV1V0OToeXxNbmcljazJKMwOFdpgWQkxa3gAQcWqy9K1vZVyGVIFCqs+2LQlinSpkwtLZ1SXXXo9OYQdaCqDtfqMZ9MzBe2NoB2AUBUQXUVa3VUEmgJzOZJLHMkk8YClH2+7iYBSa2EyHl+aV90dIpBzETywSfz1V9yjxgjAgTmk+YLQ8ofCalbpppWkGCTEqZQGvUBs9nmMwCKxJ0oD74sV3dtZ9BvvL/VDicw0JieXtKYNGMCc0upGN1rYfQP30/qjobn2w+iPvr8YKTeKavGCZe97jUAxAu+pXDcq1/Q+/EDboWutMOvXfl0PZVo0MvfYcVghN9ZXEQI1POJk+hIIIINCKaEaiOcfLIRdb2pJmuZ0k5t/aJ1+uvbxHfzjOAxJUnFq6oc2gjXXl8eUQ4rc4SiBAVKnmo0i0s6mn4+8+Of2TAVhsp18PjG03X3eZyJkwUQZqD6ZGhofR41406zAF1sOyGXIUHImrEci2YHcKDug/OCsKFhRWxYGzhQTgwogBQWHCRGJkdibFgdYcPhQ6zI7DwBxgw2BEweOgwgAVrGp1AgebsWU2qjwi0FI6oIAzs7dKSfRpAM7cVD5pIjY0EK6IkHntp3Cf0Wijt+49oHCsevXRCuCAPA7VZbRZsnVlHMjonv0gSZtJ2FL2XIZD2R9CvZlOoBgCbu1ZW86RKP2E+ECLHgS5nOC5afn8/n8fam3NsnCSg7FUfhEL7kWY+jSAseQqTwiZCY9QbcGTwjg7gy+BgSebqDBCSTG/8A0FXnHY3LHOBNzAizGH8jMb8bndcdDdHrgRc88OzzHPzW0ejjdUc46G645wFzzNtjtyiNtivyj1MbtLzjobuLAXPI22HM5GIm3emHgY9kG7yR0NgJAHjK7tTORguz7rTOUevDYiCJBslIA862bsJlIJUGnMV9mkamVbJo4RfjZqR2LAnKAKeXbW4iC5M6vCDvJU5R0qAaCIBDgw0EXoUAVV6HDQoUCTtWiQPChQIHEyOhMhQoA7WZHazIeFAD4kdB4UKAHEyHxIUKAHEyFiQ8KAGxIV+HhQAr8Nfh4UANfh78KFC4FfjkvChQBziQr8KFADGZDYkKFACxIWJChQAsSFiQoUALEhYkKFAHBmRzfhoUAK9ChQoA/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66566" name="Picture 6" descr="http://t1.gstatic.com/images?q=tbn:ANd9GcQ9RUFa32ycvlS9izxemiftXGCWraArhI0-CsE1VUroYz1eaBaKRQ"/>
          <p:cNvPicPr>
            <a:picLocks noChangeAspect="1" noChangeArrowheads="1"/>
          </p:cNvPicPr>
          <p:nvPr/>
        </p:nvPicPr>
        <p:blipFill>
          <a:blip r:embed="rId2" cstate="print"/>
          <a:srcRect/>
          <a:stretch>
            <a:fillRect/>
          </a:stretch>
        </p:blipFill>
        <p:spPr bwMode="auto">
          <a:xfrm>
            <a:off x="179512" y="1844824"/>
            <a:ext cx="4070158" cy="304869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51920" y="1268760"/>
            <a:ext cx="5114800" cy="5078313"/>
          </a:xfrm>
          <a:prstGeom prst="rect">
            <a:avLst/>
          </a:prstGeom>
          <a:noFill/>
        </p:spPr>
        <p:txBody>
          <a:bodyPr wrap="square" rtlCol="0">
            <a:spAutoFit/>
          </a:bodyPr>
          <a:lstStyle/>
          <a:p>
            <a:r>
              <a:rPr lang="en-GB" dirty="0"/>
              <a:t>Socrates was an philosopher in Ancient Greece. We know about him through the writings of Plato. He used to engage people in philosophical conversation. This involved challenging the arguments that people put forward and the concepts and assumptions on which these were based.</a:t>
            </a:r>
          </a:p>
          <a:p>
            <a:endParaRPr lang="en-GB" dirty="0"/>
          </a:p>
          <a:p>
            <a:r>
              <a:rPr lang="en-GB" dirty="0"/>
              <a:t>A Socratic dialogue in the classroom involves the teacher talking at length with a pupil about their ideas concerning a topic.</a:t>
            </a:r>
          </a:p>
          <a:p>
            <a:endParaRPr lang="en-GB" dirty="0"/>
          </a:p>
          <a:p>
            <a:r>
              <a:rPr lang="en-GB" dirty="0"/>
              <a:t>The teacher should ask questions and offer counter-examples. The purpose is to improve the quality of the student’s arguments and to encourage them to look more critically at their ideas.</a:t>
            </a:r>
          </a:p>
          <a:p>
            <a:endParaRPr lang="en-GB" dirty="0"/>
          </a:p>
          <a:p>
            <a:r>
              <a:rPr lang="en-GB" dirty="0"/>
              <a:t>Doing this with one or two students while the rest of the class listen is a good differentiation technique.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Socratic Dialogue</a:t>
            </a:r>
          </a:p>
        </p:txBody>
      </p:sp>
      <p:pic>
        <p:nvPicPr>
          <p:cNvPr id="65538" name="Picture 2" descr="http://t2.gstatic.com/images?q=tbn:ANd9GcSoMeQaotD6JsJRAh13aOdQ_zqtt_WVhw1m_maOE0LyqeS1Poo2Qg"/>
          <p:cNvPicPr>
            <a:picLocks noChangeAspect="1" noChangeArrowheads="1"/>
          </p:cNvPicPr>
          <p:nvPr/>
        </p:nvPicPr>
        <p:blipFill>
          <a:blip r:embed="rId2" cstate="print"/>
          <a:srcRect/>
          <a:stretch>
            <a:fillRect/>
          </a:stretch>
        </p:blipFill>
        <p:spPr bwMode="auto">
          <a:xfrm>
            <a:off x="755576" y="1340768"/>
            <a:ext cx="2487698" cy="437187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Ask students to indicate how confident they are with the topic under consideration. Pair up students who are confident with those who are less so. </a:t>
            </a:r>
          </a:p>
          <a:p>
            <a:endParaRPr lang="en-GB" dirty="0"/>
          </a:p>
          <a:p>
            <a:r>
              <a:rPr lang="en-GB" dirty="0"/>
              <a:t>The teacher can then work with students who are the least confident  (and so need the most support).</a:t>
            </a:r>
          </a:p>
          <a:p>
            <a:endParaRPr lang="en-GB" dirty="0"/>
          </a:p>
          <a:p>
            <a:r>
              <a:rPr lang="en-GB" dirty="0"/>
              <a:t>Here are five ways for students to indicate confidence levels:</a:t>
            </a:r>
          </a:p>
          <a:p>
            <a:endParaRPr lang="en-GB" dirty="0"/>
          </a:p>
          <a:p>
            <a:pPr marL="285750" indent="-285750">
              <a:buFont typeface="Arial" pitchFamily="34" charset="0"/>
              <a:buChar char="•"/>
            </a:pPr>
            <a:r>
              <a:rPr lang="en-GB" dirty="0"/>
              <a:t>Thumbs (up, down, in the middle).</a:t>
            </a:r>
          </a:p>
          <a:p>
            <a:pPr marL="285750" indent="-285750">
              <a:buFont typeface="Arial" pitchFamily="34" charset="0"/>
              <a:buChar char="•"/>
            </a:pPr>
            <a:r>
              <a:rPr lang="en-GB" dirty="0"/>
              <a:t>Moving to different parts of the room.</a:t>
            </a:r>
          </a:p>
          <a:p>
            <a:pPr marL="285750" indent="-285750">
              <a:buFont typeface="Arial" pitchFamily="34" charset="0"/>
              <a:buChar char="•"/>
            </a:pPr>
            <a:r>
              <a:rPr lang="en-GB" dirty="0"/>
              <a:t>Traffic-light cards (red, orange, green).</a:t>
            </a:r>
          </a:p>
          <a:p>
            <a:pPr marL="285750" indent="-285750">
              <a:buFont typeface="Arial" pitchFamily="34" charset="0"/>
              <a:buChar char="•"/>
            </a:pPr>
            <a:r>
              <a:rPr lang="en-GB" dirty="0"/>
              <a:t>On exit passes (make sure they write their names).</a:t>
            </a:r>
          </a:p>
          <a:p>
            <a:pPr marL="285750" indent="-285750">
              <a:buFont typeface="Arial" pitchFamily="34" charset="0"/>
              <a:buChar char="•"/>
            </a:pPr>
            <a:r>
              <a:rPr lang="en-GB" dirty="0"/>
              <a:t>By telling you directly (though this takes more time).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Confidence Indicators</a:t>
            </a:r>
          </a:p>
        </p:txBody>
      </p:sp>
      <p:pic>
        <p:nvPicPr>
          <p:cNvPr id="64514" name="Picture 2" descr="http://t3.gstatic.com/images?q=tbn:ANd9GcT9tQGau_SV2n-y4j8KgVEhWIIAZCeF7QR8AsYIGLxqmznAV10J"/>
          <p:cNvPicPr>
            <a:picLocks noChangeAspect="1" noChangeArrowheads="1"/>
          </p:cNvPicPr>
          <p:nvPr/>
        </p:nvPicPr>
        <p:blipFill>
          <a:blip r:embed="rId2" cstate="print"/>
          <a:srcRect b="10281"/>
          <a:stretch>
            <a:fillRect/>
          </a:stretch>
        </p:blipFill>
        <p:spPr bwMode="auto">
          <a:xfrm>
            <a:off x="539552" y="1556792"/>
            <a:ext cx="3330264" cy="3384376"/>
          </a:xfrm>
          <a:prstGeom prst="rect">
            <a:avLst/>
          </a:prstGeom>
          <a:noFill/>
        </p:spPr>
      </p:pic>
      <p:sp>
        <p:nvSpPr>
          <p:cNvPr id="2" name="Footer Placeholder 1"/>
          <p:cNvSpPr>
            <a:spLocks noGrp="1"/>
          </p:cNvSpPr>
          <p:nvPr>
            <p:ph type="ftr" sz="quarter" idx="11"/>
          </p:nvPr>
        </p:nvSpPr>
        <p:spPr>
          <a:xfrm>
            <a:off x="756884" y="6093296"/>
            <a:ext cx="2895600" cy="365125"/>
          </a:xfrm>
        </p:spPr>
        <p:txBody>
          <a:bodyPr/>
          <a:lstStyle/>
          <a:p>
            <a:r>
              <a:rPr lang="en-GB" dirty="0"/>
              <a:t>Ideas for Differentiation</a:t>
            </a:r>
          </a:p>
        </p:txBody>
      </p:sp>
    </p:spTree>
    <p:extLst>
      <p:ext uri="{BB962C8B-B14F-4D97-AF65-F5344CB8AC3E}">
        <p14:creationId xmlns:p14="http://schemas.microsoft.com/office/powerpoint/2010/main" val="265025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524315"/>
          </a:xfrm>
          <a:prstGeom prst="rect">
            <a:avLst/>
          </a:prstGeom>
          <a:noFill/>
        </p:spPr>
        <p:txBody>
          <a:bodyPr wrap="square" rtlCol="0">
            <a:spAutoFit/>
          </a:bodyPr>
          <a:lstStyle/>
          <a:p>
            <a:r>
              <a:rPr lang="en-GB" dirty="0"/>
              <a:t>Ask for a student who feels they are an expert in the topic being studied.</a:t>
            </a:r>
          </a:p>
          <a:p>
            <a:endParaRPr lang="en-GB" dirty="0"/>
          </a:p>
          <a:p>
            <a:r>
              <a:rPr lang="en-GB" dirty="0"/>
              <a:t>This student is then asked to sit in a corner of the room. They should be given their own table and two chairs (one for them, one for the students who go up to them).</a:t>
            </a:r>
          </a:p>
          <a:p>
            <a:endParaRPr lang="en-GB" dirty="0"/>
          </a:p>
          <a:p>
            <a:r>
              <a:rPr lang="en-GB" dirty="0"/>
              <a:t>The class is set a task. They are informed that if anyone has any questions or concerns, they should head over to Expert’s Corner for help.</a:t>
            </a:r>
          </a:p>
          <a:p>
            <a:endParaRPr lang="en-GB" dirty="0"/>
          </a:p>
          <a:p>
            <a:r>
              <a:rPr lang="en-GB" dirty="0"/>
              <a:t>You might develop the activity by having two or three experts in different parts of the room.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Expert Corner</a:t>
            </a:r>
          </a:p>
        </p:txBody>
      </p:sp>
      <p:pic>
        <p:nvPicPr>
          <p:cNvPr id="63490" name="Picture 2" descr="http://t1.gstatic.com/images?q=tbn:ANd9GcRuXiMxl2g3N7rfgevO1DP4xjSslZ9pyhXby_UkJ3QPzVQXjHQpVQ"/>
          <p:cNvPicPr>
            <a:picLocks noChangeAspect="1" noChangeArrowheads="1"/>
          </p:cNvPicPr>
          <p:nvPr/>
        </p:nvPicPr>
        <p:blipFill>
          <a:blip r:embed="rId2" cstate="print"/>
          <a:srcRect/>
          <a:stretch>
            <a:fillRect/>
          </a:stretch>
        </p:blipFill>
        <p:spPr bwMode="auto">
          <a:xfrm>
            <a:off x="611560" y="1700808"/>
            <a:ext cx="3329480" cy="332948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The more complex the language you use, the less likely all your students will be able to access the meaning.</a:t>
            </a:r>
          </a:p>
          <a:p>
            <a:endParaRPr lang="en-GB" dirty="0"/>
          </a:p>
          <a:p>
            <a:r>
              <a:rPr lang="en-GB" dirty="0"/>
              <a:t>Differentiate by simplifying your language.</a:t>
            </a:r>
          </a:p>
          <a:p>
            <a:endParaRPr lang="en-GB" dirty="0"/>
          </a:p>
          <a:p>
            <a:r>
              <a:rPr lang="en-GB" dirty="0"/>
              <a:t>Consider the different places you might do this:</a:t>
            </a:r>
          </a:p>
          <a:p>
            <a:endParaRPr lang="en-GB" dirty="0"/>
          </a:p>
          <a:p>
            <a:pPr marL="285750" indent="-285750">
              <a:buFont typeface="Arial" pitchFamily="34" charset="0"/>
              <a:buChar char="•"/>
            </a:pPr>
            <a:r>
              <a:rPr lang="en-GB" dirty="0"/>
              <a:t>When speaking to the whole class.</a:t>
            </a:r>
          </a:p>
          <a:p>
            <a:pPr marL="285750" indent="-285750">
              <a:buFont typeface="Arial" pitchFamily="34" charset="0"/>
              <a:buChar char="•"/>
            </a:pPr>
            <a:r>
              <a:rPr lang="en-GB" dirty="0"/>
              <a:t>When speaking to individuals</a:t>
            </a:r>
          </a:p>
          <a:p>
            <a:pPr marL="285750" indent="-285750">
              <a:buFont typeface="Arial" pitchFamily="34" charset="0"/>
              <a:buChar char="•"/>
            </a:pPr>
            <a:r>
              <a:rPr lang="en-GB" dirty="0"/>
              <a:t>When writing comments.</a:t>
            </a:r>
          </a:p>
          <a:p>
            <a:pPr marL="285750" indent="-285750">
              <a:buFont typeface="Arial" pitchFamily="34" charset="0"/>
              <a:buChar char="•"/>
            </a:pPr>
            <a:r>
              <a:rPr lang="en-GB" dirty="0"/>
              <a:t>On PowerPoint or IWB slides.</a:t>
            </a:r>
          </a:p>
          <a:p>
            <a:pPr marL="285750" indent="-285750">
              <a:buFont typeface="Arial" pitchFamily="34" charset="0"/>
              <a:buChar char="•"/>
            </a:pPr>
            <a:r>
              <a:rPr lang="en-GB" dirty="0"/>
              <a:t>On hand-outs.</a:t>
            </a:r>
          </a:p>
          <a:p>
            <a:endParaRPr lang="en-GB" dirty="0"/>
          </a:p>
          <a:p>
            <a:r>
              <a:rPr lang="en-GB" dirty="0"/>
              <a:t>Simplifying does not mean dumbing down. It means making things clear and easy to understand.</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Simple Language</a:t>
            </a:r>
          </a:p>
        </p:txBody>
      </p:sp>
      <p:pic>
        <p:nvPicPr>
          <p:cNvPr id="80898" name="Picture 2" descr="http://t1.gstatic.com/images?q=tbn:ANd9GcTnx9YG7OK5x1cOIddQy5C_Xn6CvvrM2i73I3st9jR5_W5PwvfsKw"/>
          <p:cNvPicPr>
            <a:picLocks noChangeAspect="1" noChangeArrowheads="1"/>
          </p:cNvPicPr>
          <p:nvPr/>
        </p:nvPicPr>
        <p:blipFill>
          <a:blip r:embed="rId2" cstate="print"/>
          <a:srcRect/>
          <a:stretch>
            <a:fillRect/>
          </a:stretch>
        </p:blipFill>
        <p:spPr bwMode="auto">
          <a:xfrm>
            <a:off x="0" y="1844824"/>
            <a:ext cx="4290184" cy="297135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If you have students who finish their work before the rest of the class, ask them to stand up, walk round and help  other students.</a:t>
            </a:r>
          </a:p>
          <a:p>
            <a:endParaRPr lang="en-GB" dirty="0"/>
          </a:p>
          <a:p>
            <a:r>
              <a:rPr lang="en-GB" dirty="0"/>
              <a:t>As more students finish, so you can create more helpers.</a:t>
            </a:r>
          </a:p>
          <a:p>
            <a:endParaRPr lang="en-GB" dirty="0"/>
          </a:p>
          <a:p>
            <a:r>
              <a:rPr lang="en-GB" dirty="0"/>
              <a:t>Eventually, it is likely that you will have about half the class walking round and helping people.</a:t>
            </a:r>
          </a:p>
          <a:p>
            <a:endParaRPr lang="en-GB" dirty="0"/>
          </a:p>
          <a:p>
            <a:r>
              <a:rPr lang="en-GB" dirty="0"/>
              <a:t>Point out that they can take their work with them if they wish. This should assist them in helping their peers.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Helpers</a:t>
            </a:r>
          </a:p>
        </p:txBody>
      </p:sp>
      <p:pic>
        <p:nvPicPr>
          <p:cNvPr id="62466" name="Picture 2" descr="http://t1.gstatic.com/images?q=tbn:ANd9GcROC7ZF2UtspefQVke_329c5njeQ-ex1FNR7ZWzD-yYiCX49-qURg"/>
          <p:cNvPicPr>
            <a:picLocks noChangeAspect="1" noChangeArrowheads="1"/>
          </p:cNvPicPr>
          <p:nvPr/>
        </p:nvPicPr>
        <p:blipFill>
          <a:blip r:embed="rId2" cstate="print"/>
          <a:srcRect/>
          <a:stretch>
            <a:fillRect/>
          </a:stretch>
        </p:blipFill>
        <p:spPr bwMode="auto">
          <a:xfrm>
            <a:off x="323528" y="1916832"/>
            <a:ext cx="3811578" cy="267379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Present your students with model answers in order to show them what it is that you, or the examiners, are looking for.</a:t>
            </a:r>
          </a:p>
          <a:p>
            <a:endParaRPr lang="en-GB" dirty="0"/>
          </a:p>
          <a:p>
            <a:r>
              <a:rPr lang="en-GB" dirty="0"/>
              <a:t>The two great benefits of model answers are as follows:</a:t>
            </a:r>
          </a:p>
          <a:p>
            <a:endParaRPr lang="en-GB" dirty="0"/>
          </a:p>
          <a:p>
            <a:pPr marL="285750" indent="-285750">
              <a:buFont typeface="Arial" pitchFamily="34" charset="0"/>
              <a:buChar char="•"/>
            </a:pPr>
            <a:r>
              <a:rPr lang="en-GB" dirty="0"/>
              <a:t>They minimise ambiguity. This is because they demonstrate to students what it is that is being requested by a question or task. This gives students more confidence in what they are doing.</a:t>
            </a:r>
          </a:p>
          <a:p>
            <a:pPr marL="285750" indent="-285750">
              <a:buFont typeface="Arial" pitchFamily="34" charset="0"/>
              <a:buChar char="•"/>
            </a:pPr>
            <a:endParaRPr lang="en-GB" dirty="0"/>
          </a:p>
          <a:p>
            <a:pPr marL="285750" indent="-285750">
              <a:buFont typeface="Arial" pitchFamily="34" charset="0"/>
              <a:buChar char="•"/>
            </a:pPr>
            <a:r>
              <a:rPr lang="en-GB" dirty="0"/>
              <a:t>They provide a model! The expectation is not that students will copy, but that they will witness how it is they ought to go about answering.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Model Answers</a:t>
            </a:r>
          </a:p>
        </p:txBody>
      </p:sp>
      <p:pic>
        <p:nvPicPr>
          <p:cNvPr id="61442" name="Picture 2" descr="http://www.gcsesciencepastpapers.com/sci-images/sp6j043.gif"/>
          <p:cNvPicPr>
            <a:picLocks noChangeAspect="1" noChangeArrowheads="1"/>
          </p:cNvPicPr>
          <p:nvPr/>
        </p:nvPicPr>
        <p:blipFill>
          <a:blip r:embed="rId2" cstate="print"/>
          <a:srcRect/>
          <a:stretch>
            <a:fillRect/>
          </a:stretch>
        </p:blipFill>
        <p:spPr bwMode="auto">
          <a:xfrm>
            <a:off x="539552" y="1700808"/>
            <a:ext cx="3113038" cy="333415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Through the year, photocopy work that students produce which is particularly good.</a:t>
            </a:r>
          </a:p>
          <a:p>
            <a:endParaRPr lang="en-GB" dirty="0"/>
          </a:p>
          <a:p>
            <a:r>
              <a:rPr lang="en-GB" dirty="0"/>
              <a:t>Keep this work and show it to your future students. The work can act as a guide, a model or a demonstration piece.</a:t>
            </a:r>
          </a:p>
          <a:p>
            <a:endParaRPr lang="en-GB" dirty="0"/>
          </a:p>
          <a:p>
            <a:r>
              <a:rPr lang="en-GB" dirty="0"/>
              <a:t>You might judge work as being particularly good because:</a:t>
            </a:r>
          </a:p>
          <a:p>
            <a:endParaRPr lang="en-GB" dirty="0"/>
          </a:p>
          <a:p>
            <a:pPr marL="285750" indent="-285750">
              <a:buFont typeface="Arial" pitchFamily="34" charset="0"/>
              <a:buChar char="•"/>
            </a:pPr>
            <a:r>
              <a:rPr lang="en-GB" dirty="0"/>
              <a:t>It is highly creative.</a:t>
            </a:r>
          </a:p>
          <a:p>
            <a:pPr marL="285750" indent="-285750">
              <a:buFont typeface="Arial" pitchFamily="34" charset="0"/>
              <a:buChar char="•"/>
            </a:pPr>
            <a:r>
              <a:rPr lang="en-GB" dirty="0"/>
              <a:t>It shows original or innovative thinking.</a:t>
            </a:r>
          </a:p>
          <a:p>
            <a:pPr marL="285750" indent="-285750">
              <a:buFont typeface="Arial" pitchFamily="34" charset="0"/>
              <a:buChar char="•"/>
            </a:pPr>
            <a:r>
              <a:rPr lang="en-GB" dirty="0"/>
              <a:t>It achieves high or full marks.</a:t>
            </a:r>
          </a:p>
          <a:p>
            <a:pPr marL="285750" indent="-285750">
              <a:buFont typeface="Arial" pitchFamily="34" charset="0"/>
              <a:buChar char="•"/>
            </a:pPr>
            <a:r>
              <a:rPr lang="en-GB" dirty="0"/>
              <a:t>It answers the question or completes the task as was intended.</a:t>
            </a:r>
          </a:p>
          <a:p>
            <a:pPr marL="285750" indent="-285750">
              <a:buFont typeface="Arial" pitchFamily="34" charset="0"/>
              <a:buChar char="•"/>
            </a:pPr>
            <a:r>
              <a:rPr lang="en-GB" dirty="0"/>
              <a:t>It is perceptive.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Photocopy Good Work</a:t>
            </a:r>
          </a:p>
        </p:txBody>
      </p:sp>
      <p:pic>
        <p:nvPicPr>
          <p:cNvPr id="60418" name="Picture 2" descr="http://t2.gstatic.com/images?q=tbn:ANd9GcRYzx2GrP5KNR8k7UJGIKIEqsxFnzRyHPDGkxRqr94R580htqFC"/>
          <p:cNvPicPr>
            <a:picLocks noChangeAspect="1" noChangeArrowheads="1"/>
          </p:cNvPicPr>
          <p:nvPr/>
        </p:nvPicPr>
        <p:blipFill>
          <a:blip r:embed="rId2" cstate="print"/>
          <a:srcRect/>
          <a:stretch>
            <a:fillRect/>
          </a:stretch>
        </p:blipFill>
        <p:spPr bwMode="auto">
          <a:xfrm>
            <a:off x="395536" y="2204864"/>
            <a:ext cx="3702430" cy="233699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Plan tasks which can be accessed in different ways. This will mean that students can deal with the tasks at a level which they feel they can access (and thus feel happy with).</a:t>
            </a:r>
          </a:p>
          <a:p>
            <a:endParaRPr lang="en-GB" dirty="0"/>
          </a:p>
          <a:p>
            <a:r>
              <a:rPr lang="en-GB" dirty="0"/>
              <a:t>Such tasks will result in differentiation by outcome.</a:t>
            </a:r>
          </a:p>
          <a:p>
            <a:endParaRPr lang="en-GB" dirty="0"/>
          </a:p>
          <a:p>
            <a:r>
              <a:rPr lang="en-GB" dirty="0"/>
              <a:t>The model can be summarised as follows:</a:t>
            </a:r>
          </a:p>
          <a:p>
            <a:endParaRPr lang="en-GB" dirty="0"/>
          </a:p>
          <a:p>
            <a:r>
              <a:rPr lang="en-GB" dirty="0"/>
              <a:t>Create tasks which all students can do, but which are sufficiently open for them to do them to the best of their own ability.</a:t>
            </a:r>
          </a:p>
          <a:p>
            <a:endParaRPr lang="en-GB" dirty="0"/>
          </a:p>
          <a:p>
            <a:r>
              <a:rPr lang="en-GB" dirty="0"/>
              <a:t>The key is to avoid tasks which demand a very specific response.  A final thought would be: ‘Leave space in tasks for students to manoeuvre.’</a:t>
            </a:r>
          </a:p>
        </p:txBody>
      </p:sp>
      <p:sp>
        <p:nvSpPr>
          <p:cNvPr id="10" name="TextBox 9"/>
          <p:cNvSpPr txBox="1"/>
          <p:nvPr/>
        </p:nvSpPr>
        <p:spPr>
          <a:xfrm>
            <a:off x="1331640" y="278147"/>
            <a:ext cx="6120680" cy="461665"/>
          </a:xfrm>
          <a:prstGeom prst="rect">
            <a:avLst/>
          </a:prstGeom>
          <a:noFill/>
        </p:spPr>
        <p:txBody>
          <a:bodyPr wrap="square" rtlCol="0">
            <a:spAutoFit/>
          </a:bodyPr>
          <a:lstStyle/>
          <a:p>
            <a:pPr algn="ctr"/>
            <a:r>
              <a:rPr lang="en-GB" sz="2400" b="1" u="sng" dirty="0"/>
              <a:t>Differentiate by Outcome</a:t>
            </a:r>
          </a:p>
        </p:txBody>
      </p:sp>
      <p:pic>
        <p:nvPicPr>
          <p:cNvPr id="59394" name="Picture 2" descr="http://t2.gstatic.com/images?q=tbn:ANd9GcRK5yp1OjU8zKxsvrKBVCKRvrioUcttgAdT1fZNsay7mZ1wRNpq"/>
          <p:cNvPicPr>
            <a:picLocks noChangeAspect="1" noChangeArrowheads="1"/>
          </p:cNvPicPr>
          <p:nvPr/>
        </p:nvPicPr>
        <p:blipFill>
          <a:blip r:embed="rId2" cstate="print"/>
          <a:srcRect/>
          <a:stretch>
            <a:fillRect/>
          </a:stretch>
        </p:blipFill>
        <p:spPr bwMode="auto">
          <a:xfrm>
            <a:off x="293698" y="1945432"/>
            <a:ext cx="4004896" cy="2923728"/>
          </a:xfrm>
          <a:prstGeom prst="rect">
            <a:avLst/>
          </a:prstGeom>
          <a:noFill/>
        </p:spPr>
      </p:pic>
      <p:sp>
        <p:nvSpPr>
          <p:cNvPr id="2" name="Footer Placeholder 1"/>
          <p:cNvSpPr>
            <a:spLocks noGrp="1"/>
          </p:cNvSpPr>
          <p:nvPr>
            <p:ph type="ftr" sz="quarter" idx="11"/>
          </p:nvPr>
        </p:nvSpPr>
        <p:spPr>
          <a:xfrm>
            <a:off x="755576" y="6237312"/>
            <a:ext cx="2895600" cy="365125"/>
          </a:xfrm>
        </p:spPr>
        <p:txBody>
          <a:bodyPr/>
          <a:lstStyle/>
          <a:p>
            <a:r>
              <a:rPr lang="en-GB" dirty="0"/>
              <a:t>Ideas for Differentiation</a:t>
            </a:r>
          </a:p>
        </p:txBody>
      </p:sp>
    </p:spTree>
    <p:extLst>
      <p:ext uri="{BB962C8B-B14F-4D97-AF65-F5344CB8AC3E}">
        <p14:creationId xmlns:p14="http://schemas.microsoft.com/office/powerpoint/2010/main" val="2650253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95936" y="1268760"/>
            <a:ext cx="4970784" cy="5355312"/>
          </a:xfrm>
          <a:prstGeom prst="rect">
            <a:avLst/>
          </a:prstGeom>
          <a:noFill/>
        </p:spPr>
        <p:txBody>
          <a:bodyPr wrap="square" rtlCol="0">
            <a:spAutoFit/>
          </a:bodyPr>
          <a:lstStyle/>
          <a:p>
            <a:r>
              <a:rPr lang="en-GB" dirty="0"/>
              <a:t>Open activities are those in which the teacher sets the guidelines but then leaves it for students to decide how to go about meeting them. Here are some examples:</a:t>
            </a:r>
          </a:p>
          <a:p>
            <a:endParaRPr lang="en-GB" dirty="0"/>
          </a:p>
          <a:p>
            <a:pPr marL="285750" indent="-285750">
              <a:buFont typeface="Arial" pitchFamily="34" charset="0"/>
              <a:buChar char="•"/>
            </a:pPr>
            <a:r>
              <a:rPr lang="en-GB" dirty="0"/>
              <a:t>‘Here is a list of the things you must do. It is up to you how you go about doing them. The only rule is that you must be able to demonstrate your work to me.’</a:t>
            </a:r>
          </a:p>
          <a:p>
            <a:pPr marL="285750" indent="-285750">
              <a:buFont typeface="Arial" pitchFamily="34" charset="0"/>
              <a:buChar char="•"/>
            </a:pPr>
            <a:endParaRPr lang="en-GB" dirty="0"/>
          </a:p>
          <a:p>
            <a:pPr marL="285750" indent="-285750">
              <a:buFont typeface="Arial" pitchFamily="34" charset="0"/>
              <a:buChar char="•"/>
            </a:pPr>
            <a:r>
              <a:rPr lang="en-GB" dirty="0"/>
              <a:t>Provides students with a question or statement and ask them to respond in a way they see fit (you might like to provide some ideas in case they get stuck).</a:t>
            </a:r>
          </a:p>
          <a:p>
            <a:pPr marL="285750" indent="-285750">
              <a:buFont typeface="Arial" pitchFamily="34" charset="0"/>
              <a:buChar char="•"/>
            </a:pPr>
            <a:endParaRPr lang="en-GB" dirty="0"/>
          </a:p>
          <a:p>
            <a:pPr marL="285750" indent="-285750">
              <a:buFont typeface="Arial" pitchFamily="34" charset="0"/>
              <a:buChar char="•"/>
            </a:pPr>
            <a:r>
              <a:rPr lang="en-GB" dirty="0"/>
              <a:t>Tell students where they should be at the end of the lesson and then invite them to work out their own way of getting there (you will need to provide support to the weakest students).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Open Activities</a:t>
            </a:r>
          </a:p>
        </p:txBody>
      </p:sp>
      <p:pic>
        <p:nvPicPr>
          <p:cNvPr id="58370" name="Picture 2" descr="http://t3.gstatic.com/images?q=tbn:ANd9GcTZxIG-16EDuYJb3g5dcf24q5nAaIpcZ_QM68-YgCeNgRC8XXIk"/>
          <p:cNvPicPr>
            <a:picLocks noChangeAspect="1" noChangeArrowheads="1"/>
          </p:cNvPicPr>
          <p:nvPr/>
        </p:nvPicPr>
        <p:blipFill>
          <a:blip r:embed="rId2" cstate="print"/>
          <a:srcRect/>
          <a:stretch>
            <a:fillRect/>
          </a:stretch>
        </p:blipFill>
        <p:spPr bwMode="auto">
          <a:xfrm>
            <a:off x="382324" y="2024706"/>
            <a:ext cx="3397588" cy="2544914"/>
          </a:xfrm>
          <a:prstGeom prst="rect">
            <a:avLst/>
          </a:prstGeom>
          <a:noFill/>
        </p:spPr>
      </p:pic>
      <p:sp>
        <p:nvSpPr>
          <p:cNvPr id="2" name="Footer Placeholder 1"/>
          <p:cNvSpPr>
            <a:spLocks noGrp="1"/>
          </p:cNvSpPr>
          <p:nvPr>
            <p:ph type="ftr" sz="quarter" idx="11"/>
          </p:nvPr>
        </p:nvSpPr>
        <p:spPr>
          <a:xfrm>
            <a:off x="633318" y="6258947"/>
            <a:ext cx="2895600" cy="365125"/>
          </a:xfrm>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Elicit and use students’ prior knowledge.</a:t>
            </a:r>
          </a:p>
          <a:p>
            <a:endParaRPr lang="en-GB" dirty="0"/>
          </a:p>
          <a:p>
            <a:r>
              <a:rPr lang="en-GB" dirty="0"/>
              <a:t>This will help you to know where students are at. It will also help them to connect your lesson to what they already know.</a:t>
            </a:r>
          </a:p>
          <a:p>
            <a:endParaRPr lang="en-GB" dirty="0"/>
          </a:p>
          <a:p>
            <a:r>
              <a:rPr lang="en-GB" dirty="0"/>
              <a:t>Try to use and elicit prior knowledge in the starter if possible.</a:t>
            </a:r>
          </a:p>
          <a:p>
            <a:endParaRPr lang="en-GB" dirty="0"/>
          </a:p>
          <a:p>
            <a:r>
              <a:rPr lang="en-GB" dirty="0"/>
              <a:t>This will help students feel comfortable in the lesson from the beginning. It will also put you in a strong position.</a:t>
            </a:r>
          </a:p>
          <a:p>
            <a:endParaRPr lang="en-GB" dirty="0"/>
          </a:p>
          <a:p>
            <a:r>
              <a:rPr lang="en-GB" dirty="0"/>
              <a:t>It is good to elicit prior knowledge when you are introducing something new as well. Doing this helps students to contextualise the new information.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Prior Knowledge</a:t>
            </a:r>
          </a:p>
        </p:txBody>
      </p:sp>
      <p:pic>
        <p:nvPicPr>
          <p:cNvPr id="57346" name="Picture 2" descr="http://t3.gstatic.com/images?q=tbn:ANd9GcRzBc9xhZUHmhaxryE37PpVS9znSo3NOkWHw3o0xPmhMVazeCd6OQ"/>
          <p:cNvPicPr>
            <a:picLocks noChangeAspect="1" noChangeArrowheads="1"/>
          </p:cNvPicPr>
          <p:nvPr/>
        </p:nvPicPr>
        <p:blipFill>
          <a:blip r:embed="rId2" cstate="print"/>
          <a:srcRect/>
          <a:stretch>
            <a:fillRect/>
          </a:stretch>
        </p:blipFill>
        <p:spPr bwMode="auto">
          <a:xfrm>
            <a:off x="539552" y="1988840"/>
            <a:ext cx="3549728" cy="241433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Stepped activities take students on a learning journey that gets progressively more challenging.</a:t>
            </a:r>
          </a:p>
          <a:p>
            <a:endParaRPr lang="en-GB" dirty="0"/>
          </a:p>
          <a:p>
            <a:r>
              <a:rPr lang="en-GB" dirty="0"/>
              <a:t>Plan for your lessons to include tasks which get increasingly complex or which require increasingly sophisticated thinking.</a:t>
            </a:r>
          </a:p>
          <a:p>
            <a:endParaRPr lang="en-GB" dirty="0"/>
          </a:p>
          <a:p>
            <a:r>
              <a:rPr lang="en-GB" dirty="0"/>
              <a:t>It is not necessary for all students to reach the top of the steps. Encourage them to keep working upwards, but if some reach a point that is causing them problems, let them stop there and work through it.</a:t>
            </a:r>
          </a:p>
          <a:p>
            <a:endParaRPr lang="en-GB" dirty="0"/>
          </a:p>
          <a:p>
            <a:r>
              <a:rPr lang="en-GB" dirty="0"/>
              <a:t>Stepped activities can be based on Bloom’s Taxonomy of educational activities. See my Bloom-Buster resource for ideas on how to use this.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Stepped Activities</a:t>
            </a:r>
          </a:p>
        </p:txBody>
      </p:sp>
      <p:pic>
        <p:nvPicPr>
          <p:cNvPr id="56322" name="Picture 2" descr="http://t3.gstatic.com/images?q=tbn:ANd9GcRADDILWNh8z-LgC99mLpj-BO0Qp_V4QoPYdkj10qAdFI6G2J06"/>
          <p:cNvPicPr>
            <a:picLocks noChangeAspect="1" noChangeArrowheads="1"/>
          </p:cNvPicPr>
          <p:nvPr/>
        </p:nvPicPr>
        <p:blipFill>
          <a:blip r:embed="rId2" cstate="print"/>
          <a:srcRect/>
          <a:stretch>
            <a:fillRect/>
          </a:stretch>
        </p:blipFill>
        <p:spPr bwMode="auto">
          <a:xfrm>
            <a:off x="251520" y="1556792"/>
            <a:ext cx="3473496" cy="347350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Provide students with a  range of options as to how they might access a task. For example:</a:t>
            </a:r>
          </a:p>
          <a:p>
            <a:endParaRPr lang="en-GB" dirty="0"/>
          </a:p>
          <a:p>
            <a:r>
              <a:rPr lang="en-GB" dirty="0"/>
              <a:t>Set students two questions they must answer and then provide them with a range of options to select from:</a:t>
            </a:r>
          </a:p>
          <a:p>
            <a:endParaRPr lang="en-GB" dirty="0"/>
          </a:p>
          <a:p>
            <a:pPr marL="285750" indent="-285750">
              <a:buFont typeface="Arial" pitchFamily="34" charset="0"/>
              <a:buChar char="•"/>
            </a:pPr>
            <a:r>
              <a:rPr lang="en-GB" dirty="0"/>
              <a:t>Write an essay.</a:t>
            </a:r>
          </a:p>
          <a:p>
            <a:pPr marL="285750" indent="-285750">
              <a:buFont typeface="Arial" pitchFamily="34" charset="0"/>
              <a:buChar char="•"/>
            </a:pPr>
            <a:r>
              <a:rPr lang="en-GB" dirty="0"/>
              <a:t>Create an extended cartoon strip.</a:t>
            </a:r>
          </a:p>
          <a:p>
            <a:pPr marL="285750" indent="-285750">
              <a:buFont typeface="Arial" pitchFamily="34" charset="0"/>
              <a:buChar char="•"/>
            </a:pPr>
            <a:r>
              <a:rPr lang="en-GB" dirty="0"/>
              <a:t>Make a poster advertising your answer.</a:t>
            </a:r>
          </a:p>
          <a:p>
            <a:pPr marL="285750" indent="-285750">
              <a:buFont typeface="Arial" pitchFamily="34" charset="0"/>
              <a:buChar char="•"/>
            </a:pPr>
            <a:r>
              <a:rPr lang="en-GB" dirty="0"/>
              <a:t>Write a poem.</a:t>
            </a:r>
          </a:p>
          <a:p>
            <a:pPr marL="285750" indent="-285750">
              <a:buFont typeface="Arial" pitchFamily="34" charset="0"/>
              <a:buChar char="•"/>
            </a:pPr>
            <a:r>
              <a:rPr lang="en-GB" dirty="0"/>
              <a:t>Come up with a short drama piece.</a:t>
            </a:r>
          </a:p>
          <a:p>
            <a:pPr marL="285750" indent="-285750">
              <a:buFont typeface="Arial" pitchFamily="34" charset="0"/>
              <a:buChar char="•"/>
            </a:pPr>
            <a:r>
              <a:rPr lang="en-GB" dirty="0"/>
              <a:t>Draft a speech in which you put forward your point of view.</a:t>
            </a:r>
          </a:p>
          <a:p>
            <a:pPr marL="285750" indent="-285750">
              <a:buFont typeface="Arial" pitchFamily="34" charset="0"/>
              <a:buChar char="•"/>
            </a:pPr>
            <a:r>
              <a:rPr lang="en-GB" dirty="0"/>
              <a:t>Create a song inspired by one of the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Options</a:t>
            </a:r>
          </a:p>
        </p:txBody>
      </p:sp>
      <p:sp>
        <p:nvSpPr>
          <p:cNvPr id="55298" name="AutoShape 2" descr="data:image/jpeg;base64,/9j/4AAQSkZJRgABAQAAAQABAAD/2wCEAAkGBhQQEBUUEBQUFBUQFRUQFBQVFBUUEBUUFRQVFRYUFRQXHCYeFxkjGRQUHy8gJCcpLCwsFR4xNTAqNSYrLCkBCQoKDgwOGg8PGikgHyQpLCwpKS8pLCkpLDQqKSwsLDIwLCwpLCwsLCwsLCwpLCwpLCwvLCksLCwsKSksLCwsKf/AABEIAL0BCwMBIgACEQEDEQH/xAAbAAABBQEBAAAAAAAAAAAAAAAFAQIDBAYAB//EAEAQAAIBAgQDBQUGBAUDBQAAAAECAAMRBBIhMQVBUQYTImFxMoGRscEUQlKh0fAjYnLhFTNDgvFTksIkY3Oi0v/EABoBAAIDAQEAAAAAAAAAAAAAAAABAgMEBQb/xAArEQACAgIBAwMDBAMBAAAAAAAAAQIRAxIhBDFBIlFhEzKRI3Gh8EKxwQX/2gAMAwEAAhEDEQA/ALoEdaKBFAmgwCARbRwSHuEdk6lazP8Aw0OtyPEfQfUxNpDUW+wAyy3huD1ansU3I62NvidJvcNwWhhxogJH3m8Tf290dUxxO2glMstdi9YfcyCdj8Qd1Uerr9I49ja//t/9/wDaag1TGmqZD6zJ/RiZKt2XxC/6ZP8ASQ3yN4Mq4YqbMCD0IIPwM3/2phOfFK4tVUMP5hf4dJJZvci8C8HnhpSM4ebLG9l0cFsObH/pk6H+k8vQzO1MMVJDAgjQg7iXxmn2KJY2u4LbDSJ8JCxoxpoSaZXqA3wkgbCzQNhpG2D8pJSFqZ84aNOHh44GNOBktiOoBNCN7mHjw+RnAQ2DUCd3O7uGDgIw4CPYVAvJOywkcDEOCjsKB4EWXTg404UwsVFS87NLJw0YaEAIc0XPH9zGmnADg8etT93keSKFgBYWp5mSd6evyldVj8sVEg6B5x6pFCwnwDhwrV1UjQeJvQa2+Uzt0XJW6DXZjs2LCrWF+aKdv6iPkJqybCKBbaZ7tPxw017ulq53PJZky5FBWzfjx36US8R4ko1ZgqjqYFftPT2TM3oNJm66s5vUJJ8/oOUjDW2nMlnk+3BuWCK78mhbtI3JLerAfrIX7S1Bsq/G/wBBAuf0+MQ1PMSLnP3JKEfYN0+1R++lvO94QocVSpsbfL+0yXeRcvQ2PlvBZZryDxQfwbMVypup/ST43Cri6eZf8xB72A5H6TJ4HjBQ5amx58v7TRcJxWWqtjo+k14c9sy5cNIC9zLCcKqEaU3P+0zd0cDTQkqigk3vbXXzk86O5iWI85fCFTYgg+YtG/Z56DicKlQWYA/MehmXx3De6fLuNweojUrIyhQH+zRfskIijHCjJEKBX2OIcFDAoRRQjsVAQ4CIeHw79ni/ZoWFGfPDow8O8po/ssT7LHsLUzR4d5Rh4fNMcJGnCR7BqZZuHyNuH+U1LYKRNgY9haGVbAeUjbATUtgPKRPgY9haGXbAxv2KaRsDGHAx7C0AAwcX7LDn2Kd9jhsLQjCzS9i1HeOeeUfOZ8LC3ZrF93XF9nBX37iUT7F2P7jW8Wx3dUzb2m0X16zH1Op1J1hftJUvVA/Co/OBMSZyM89pP4OzijUf3K9ZA0oYjBHlCAEkCzNVlvYzzU7bxpHrDWKwwt0+EGvS9DAdlQiOR5z6e+NERIsMbjWFOyVctWFL8LBl9OYgm02XYXgPd3xFQWLjKgO4Xm3vt8B5y3DFymqKsskoOzQ8T4kaVgo1Ivc7QHXxNV9392w+EI8b1dfT6ygFnailVnHnJ3QmDV82p5bg6y7japanqLtTI9SrafQSxw7B6Zjz29IzFixI6gD87/SQv1cE19vIH7+26kRy4pfP4S6FnGkDuAfdLigrCuvUfKSowOxB94inBIfuj5fKMPDk6Ee/9YDJgkULK/8Ah34WYTvstQbP8f2YCLOScUle1YfhP79044ioBql/T9mMZY7uJklX/E/xIw/fnaKOJp5j3fpACc0400o0Y5D94fKPFZTsR8REBE1KRtRlkxjQAqtRkbUJaYxjGAFU0Y3upOxjLwAF5YypcC43U3EsFYx10gyIfw2IXF0wCQKiDQ8j5GUMVhipswIPT97wPhq5Q3BtaaXC8ZWooWsAR+Y9DynPy4bZ0MWalTBBSJeGqnCEfWnUt5Nr+Ylap2fq8grejD62mR4prwalki/IKroGFjBdbDBefwsJo24FX5Ifiv6ys3ZHEMdQq+rgfK8hpJ+GT3j7mdqf8dItKgWNgCSdAALn4TWYbsUq61qo/pQf+R/SFsMKGGH8FAD+I6sfeZZHBJ9+CuWeK7cgvgXZC1qmJ0A1FPr/AF/pNMcTc2Gwgmrjyx1lzBrcX85txwUOEZJzcuWM4v7S/wBP1MfgOG5tX0HIdZbakC4JF7C35mWmqBRcm1pftxRVrzbOchR0AgWrUzMT1j8Zj85sPZ/MyBZKEfLITlfCHgR1oiiPtLSoTLOyxTOgAkSLeITADol4hMaTABSYx1B3APuE4tGM0QxjYZPwj5fKQvgE6H4/rJi8jNSAEBwQGzERhouNn+f95OXkbPARCWqDofh/aMOIYbr+/dJWeRs8AI2xfUfP6iN+2D9kRWeMzwAcVjWWVzxQD2lYfvztG/4rT5kj1B+kYrRDXWxPxk2HqSKviEf2GBNthv8AD3yPC1ZTkRbBhmjiDLtPGsOcE0mllDKS0KLxBupinGE8/wA5QVo4NChlhq5kLvGkyN2gBPTaHeHVbKRz3meotDeCO3wghi4riGViANRKNTEs58Rv8vhFreJiepM5KU0KCXJQ5NnJJ0WclOSBZMgKIt46hRzG0WvT110+ULCvIy8QmQuxXeJ3sYiW8aTIzUjTUgBIWkZaMNSMZ4gJM0YXkbVJEakAJneRNUkZeRO8AJGeRtUkbPI2eAEjPI2qSNnkbPGKx7PGZ4wtG5oCC7LKtXBI26KfcJeaVq2IVd2ERIonhdMHMq2Oo0Jtr5bQZRazEdCRLuL7QUk5k+kCYfiy1qjlQRrex39fjFJcDTD9GpLtN4Jw9SXqVSZ2i5Muq0eGldWjw0RIkLSN3iBo2r5SLZJIsUDrDGBfT0v8bQDh6mo8oZ7ommADYk3v6RwVsJukSinJAspClVGzA+8/URTWqLuPkfrNZlLs5dTYb7+g6mDFxJqkAHLbfl85K2ENNmNJa7Z/E2XEBELWsLKTmA0A0lc8ldi3Hj27hxbJlH4jbzJ5kdbbxamu8y9PGmxszJV5U3V0q5hrZc5Jrbi13C9RC1DiZaoEawJuMoUm5WwYZ7DYnUqpA/FKY5fc0TwccE9WjbQ6iDa1JgCQNLn1sOenKFO9DLdSGHVTcH0kZNweX1mlPyjG1ToFrXnGpJMdSUDNcKTy5E+nWUjV6xkSfPGObby1h8MbXI1O06stxYwGUWeRmpHYiiRqNR+fwlQ1ICJTUkbPGF5GWgKx7VJGXjSY0mMQpaNJiExCYxHExLxJ0BCVcUzbkylWp3lu0aUgADxeHgVqhoVA42GjDqOf6zXVcPeCOIcNuDAaYUwmIDAMpuDqDCNKpMPwvHnDP3dT/LY6H8JP0M11GrKpRLU6CiPHmpKdOrJc0qaLUy9QrKAbmQ4rGC2n95TcnlIMhJlbTLU0F+HDMRD4MEcMoZR+9oVU2Evxx1RTklbJb2mb4/2hKt3NAGpVIJCgXygC5ZugA1tB/a7tj3RNKh7dvE24T3c28uUA9lu1qYYkOgbvGLPXu3fE2JAYa38Vttrk2JAlOfPqtY9zT0/SuS3ate3uS8O7XsDapqb7jS/0mq4d2pDW1+OhgfiHZWlXp95SFOkzqrBlLGjbxElfxkgi5O3hHiYmZLEB8LVNOpoRrbn116Ha43F7TletO4s7C+llVNUeypiaddMrgMPPz3t0lTEcGqKb0KgZLFe6qlxZW3VK1M5lBsNNRpMBwntIVO9x0m+4TxoOt78vdNGLOpOprkx5umli5j2EcVKFPPY+0qsi/wAUJRW57umoQG2gA03a5Mi4lx8qtqafxiL92zXCX2zsBp6SnxPjz12NPCmwGj1twOoTqfPYecrU6SYdLk25lmN2YnmSdSTOnGOvN8HLnNz4rkq4OhXLZ8Q3eO2wFsq/yqLaQ1hqNQPd6TMBYqVZCL87qzAi0p8N7RUs2jAH+YW+BMNNVpVrd4itbYkXt6GVPPGXCZYumnDmSIf8XBJGwX2jmUgAb+L2B5+InynNWDWKtfMAwFjmsdiRy99o08Dy64eoyj/puTUpDrlVvY9x06QXXqtQK94lRAGHipZnpWAN72BYMSQS7BjodolOceSbhCXATatY6yN8IGBOx6/2lajxRXDMSjqoaozoVIVdbIBo1wLXLAXvoDG8R4qmFALEnN90DxHTYDe+2k0Qnt+5lnjce5HWoFd9uvKQyJeI1axDZe7T8DC9Rj1ax08hDOCwgGrDX8hJt0VKNiYbCqBZwCTv+kr4vhhGqajpzH6y+dQCOeoiLVtEnfI2q4AMSGMVhFqbaNa9wNP90G1cGynUfDUSVkWiC06OKGJAiJadacIojAaUkb0LycRbRgBcfwRagIIlDCJWwvhINSmNrauo+omqyzu6BiaGnQOwuPSp7LC/TZvep1l1bzqnDUb2lU+oB+cdQ4Ih2X8zb5yLiSUjiQPaYL6m0vYHCZtbEDqRa/oDr8bSfB8Kp09Qov1tLOJxS0kLuwVVFySdBFSRK2yemAg6TJcf7dAEphyGI0zE6E9EH3j57esA9o+2L4g5KN0p7b2ap69B5QfgHooc9QZ23AtdgfSYc/U1xE63S9DfqyfgqYsM4LkZb9TqSd/O8KcD7Md/TFQ1CrOWWmqpm1QElqrXtTXS2uvPaQcSx1OqAEUqbkm9treUr8N4nUwzE0mKk6EEAo3S4OhsdRfYzFFtrk6WRP8AwDz8Qr8PqikWFQUyrqpF6dmW+ZGPiRrFtdxc6QljuKYPFYYtV8K072pjSsjtf2Le0Sb2t4QAS12NgzFdqcNicKftCN4Ki/whVAqE21dSQCRqdrljqxtYTAuxdrLck6Ac7ev1jjFt8FFJq5cNeR+FrkMLXNzYdZt+D8PqVF8d1QjWxIJ6geXnK3ZnsoEAqVtSdh+9h84d4nxhaIyjV7ezyUdW6enObo4IY/1J9zm9T1zmtIvgsVaq0Usq35Ki2BJ5AX0nnvGeL1q1X+LdLbJqAo625+vOF62Lq3L5i991b2SOa6ageQlhatHGKykHPpZNBUW1vZY6W030Cg7TBm6yUnVen+9yfTRWL9T7vleCCjw+nVpgU3Lnk3Nm0uSn+mi33OvkdL9T4pWwxAfVWvl1BuBpcdQesoY/h74Q56LFlygudLWJ0zrzQ6WJGsvYLjlPEXWtlUkXIb2HIBu5Y66DZBb9MfqXqjyv5NayyXq+6P8AJpeF9qA1rmabD4wOOvw0njNXHolT/wBOWyj8dvF525C1vOaThXHar+CiLm259hPM/pznQwSnskLqMePTfsabtBxUUz3SAvUqDwoLX/qJIIUA21MFcM4Vk1fxVDz6X1IF9d9zuZJQwy0gWYlmbV6jasx+g6AQWe1ZR/Y8PK9w1us6GXLHErfc5eHBkz8R7GpPCjYPeoGU3Ap5CTpbUOCDKmIxvjWm7ul7aYjwh7/dVEC0yR/Mxv0tH8N7Sq+xt5H9YaWslVbMAR0OsyLPHL5o0/Rlh7oHDHsmYOPZKqGdhYXW4DMg8bG9wqA2FtZcQZlBFj5r19L6W6HWVa3BGpgHDMAFBtTe7UxcEHKfaQkEi41lGklS6qaT02RRRU2SpRWn97Iy2KubDxMDbpLoua+SuUYSXhBem1jH3DeFgNfh/aVBjlzsjeFlJAHiJZVABc6eEZri53tpA+K47UqErhlAANjVbVB/SPvH8pqjJS5RknFw4Zf4lhhSeyudRmy3uQOR9P0lTMevy/SRUKGXVmLsfadjdmP0Hlykl5OiqxJwnCKJIiKIsQRRABRHqL7SSlhr7y0iBdoh0R0sL+L4S2mm0izSvxOvVp0WejT7xgNFv/8Aa27AdBIt0rZOMbdIdxXjdPCpmqnf2VGrMegH12nmnGu1VTFP/EA7v7tMbDzvzbzg7iWNqVnL1WLMeulh0A2A8ozC1qbDJVGXXSqouw6hl+8PlMc8m/C7HVw4Fh5fccFv/lnMOn3h7ucl/wASqAWzHpYyOvw/u2FzdT7NRNVN9vTbbfSTrhcw0dW/q3/PUTJOl3OjBuS4KneneSrVuNY2rhip1t7jf8jEw1BqrhEFz8vWSS34QOWiuQ9aZchU1Lcvnfy1m47OdlxRAeoLudbEbfvpH8C4AmFXM9i1rsx2X1P7tAXaLttnJp0L93s73IZxt4Oajz5zbCCxK33ORlyy6mWseEH+L9oct0w5VmGjNe6r6dT+UytShVNySDqCSbnMfPrKGEQr46TZlG4++v8AUOnnCNHjY0zrcDppry0mDNmm37oWb/zZSXof9/0S4U2BzsQVGwFriCatXxXHI30OoPUHrLHEMeKhuL9NZRvfaVRTbtnS6Xpo9Pj18+Q9gO0rWKVMt2I/iMt9STcvrqbWAblbaRdoeGIqmrTsvs51uCt2UMe78hmHxgF6lvX5zR8D4BUxKoa5PdU9UXYm/Ty0tc8hYSzH0rc9ocLyUZ5RwvaLr4B3Auz74lrm60wdWtv5DqZuD3WDo3NkRefMn/yYyyFWmoVRYDRVH7284D4xw4Vtaoqtl9nKFFNf6QxFz585sy9Ti6b0+TLjw5erls+ED63Ea2J/iKQia93TtmzWuBmPUnkL/AXiLisx7t1CsdwTdD/QwPiJ5DlqTeBadNqbkISL3B5eE7+nuhqhXp1Vy5QuXxd2NwRzW2410A1J1Ok5WduUt3z/AMPQdPGMIqEeK8e5Xr0WokspugtrcX6WI56jQ84V4X2mI5+46/nKVeu9Jr1D4WYC4BLBVvcsLWO4BYW2tIa/Dwwz0beIF8uuVrk6gnY8h1PICVKmlt+ScoJ9vweh8M42KltbGEcRXUKWJAyi5OwtPLuE8VIO9su5Olrb3mjLviQO8utIahDoan8z9F6L8ek6fR/UbafZeThddHHDt58C4jEHFMcgyUmsGcDLUrW2Fxrk8+fKWkQKAFFgBYAaACdaLOqkkcdts68SdOgIb3Yiin0Jj0p3lmmgEYEFPCsefxEmWgw2I/MSUPOzxEqGio45X+H9p32o81PwMfnnZoARPjOmk7DcbNLSvqnKso2/+RRsP5hp1A3kh1laphgeX0+UQyDtP2Op4pe9olVqEZsw1pv0zW3v+IfnPOKuFbDORiKeo0ynZh1VvqJ6NhKTYe/cE5SbmkzE0z1ynemfTTqJPisJQx9MpUUhl1KnSqhP3lI5eYuDM88KfKNuHqnHh8o89wIXK3dtdHIzK1sttgrj7h5CoOvKS4+klTIrNk1KhmANWmBsGtYVE5BuQJ6SLjfZevgHzqSyA+GqOV+TjkfyMhVqmKyU6aWsLnKL21N8t/ZU6HLe19Zn1ldI3KcXHZ9iLCcDq1qmRNVBK94PYNvw336+XOb/AITwD7NSY0k7xwL6mxY9Ax5yTheEWhTVbagWJIPW9r+uvnCHD+OJnFKpZHPsG/gqehOzfyn3XmyEFFfJy8uZ5JfB5tx7tDiahKVB3ag601Fjp+InU/vSDMJWp3Iqg2bTMPaU9QOfK/lPXuP9l6eLXxDLUGiuBr6MOY/OeZ8a4E+GYJWW175WGqsPIzLk2i/Vz8nS6dwmqhw/Yp1+HmkQ6vdG9mql8l+hG6nyl1MM7i5VX/nQ2J940PvElwOEW5ak/wDDIu9NxmANreMfh1PjG1+Um+w5FYrmUjxkqSXpDlcf6tK33hrKJLfszVCWn3IFV6GXfMP6l+o0lR36c9rc/fLOMx9dSEqXuwBGguQRpqPWabs12Wy2q1x4jqqW282HXylmHDJ9yvqOrjBenuRdnOyF7Va481Qj8z5eUP8AFeN08MMu72uEG9up6D5wZ2i7XCjdKBDVNi26p/8ApvyH5TJd4KxzZstU6tmPhc9bnYzRlyaKo/n2OfhwvNLfJ+Pc9KwwWooqIc4caG/5eRHSQ1O8Qklh3QtcMOX3rt16TA4bHVaDaF0J3AYqD7hofWWMZxw1RZsxPm5YfAzzz6XJtd2n58ndhJJUNxzZnZlGl9+Y15DmZGmJsQb6jUMN+mvSRJiL7aHp909PfEqVQNdjzHX1tN6jS1ZFy5tFutxioikaXYklrCxuANRbSw2189ZT4djaguiC+9r3shIy5hbnY2nYfAtiD4NFW1z0LbADdibaDy6Ta8D4AtABiPFuL2NvMnm3y2Hnqw9LFrlHP6jrnB+l8kHAuz2QZ6urHxWOpv8Aibz8uXrD868SdFJJUjiyk5O2IViWjrTjGRGzrRYkBCfaYoxMBfb4ox8s1IbB4YiL38Brj5IuOi1HsGhWi97BK4ySDFw1JbBPvIveQaMVHjExUFl4m8grUA1jqCuqsDZ1PkeUjGIi99FQ7LdLipylMQneAggOqg5v5XTYE9fZ9JS4fwynRzGmgXOSxA1sOSg9BHipH97Fqrse7qiYyHEYZXFnVWHQgH5xRUi54CEwnEXw9g+apSHPU1qQ8+dRR/3DzhXF4Sji6NnC1EcZgRr/ALlYbHz/AOIKJkVJmosWo28Ru9M/5b9SPwN5jfmDE1ZJSoxvaDspXwLd7RZnpg3Dj208nHTz2MpDi+ekQVIe3dqqg2ufvIfu/wAy7HNPVcNxRKqsdso/iK9gyC2uYbW311BmcwnCqIqtVp08gJugJ2vu4X7l+Q+V7Sh4E2bY9W1HnuDezXZxlIeupZxpTXcKN9r6HU/nIu1/Fq6MaKq1Ic2++4/lI2X0/KaXEIWUhWZDyZdGB6iVamODp3HElFtqeJXRb/zW/wAtvP2TztLJwetQKMeSLntk5PM6ZAIzC4uLi9iRzF+UIV+EB0NTDkugsWX/AFad97rzUHmIY7Q9nKmEuWUPSO1QLtfk1vZP5GCsDh7nNQqZaqnwroMy8wL6E/yneYbp1JUdetlcXYzBLUZbKRUX8LDMR7tx7o+vhCBfIy+niX9RCI4fdkbKFcjxWfKtVhrlRjqlW97g6G3npBja1ZS3dlnRNWzJarTvpaoLb76jpeUOEm7jRdHJFcSsDn3H8j8DJsMrVXCqL3GU6cj9bxlNqmIcKNSf5dB9Zu+z/BRh1u6nP6g2999/+PXVixbcyMnUdSoKo9yXgfBhh0F/a38hff1bz+EJtEzjqR6gxRY7EfGb+DjNtu2NtFtHZDEtAQkS8WJADrzrxDEgIxHfzhXledebKM1loYiSLiZRvHAxUFhBcVJFxcGho4PE0OwquMj1xsEh44PFRKwwuOki42BO8MeKpi1Cw4uNki4yARWMkWsYtR7B5cVJBiICXEGTpXMi4j2DIrxe+gta5ki1jFqS2Lr01YgsASNj+dvTbTykoeURWMkWpFQ7Loec6hhZgCDoQdpWV5IHioZHhmqYYFaY72gRZsOx1Uc+6Y7D+Q6ekz3F+ya1VNfh5JA/zMObirTbcgLv/t+BM0waQ1cLdg6MUqDQOu9vwsNmXyMhKCl3LceWUHaMVhONE3SvzAUuRfb/AKi/ettf2h5xMVjWetlouzFl7v2swA2Kq+7J0J1N7TR47hyY6hVrMop1aJZWZB4auXmynY+8++L2Z4SlNc+7G2tttAfrMiweqjovqlpsu5Z4BwJcOtyBnOp8v7/v1LXjc0cJsSrhHLlJydsWIVixICEyj/jSdc9T+/WLEgFjhUPkfdOLjpGzoUFnG3nO0iTrQoLP/9k="/>
          <p:cNvSpPr>
            <a:spLocks noChangeAspect="1" noChangeArrowheads="1"/>
          </p:cNvSpPr>
          <p:nvPr/>
        </p:nvSpPr>
        <p:spPr bwMode="auto">
          <a:xfrm>
            <a:off x="63500" y="-860425"/>
            <a:ext cx="2543175" cy="18002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55300" name="AutoShape 4" descr="data:image/jpeg;base64,/9j/4AAQSkZJRgABAQAAAQABAAD/2wCEAAkGBhQQEBUUEBQUFBUQFRUQFBQVFBUUEBUUFRQVFRYUFRQXHCYeFxkjGRQUHy8gJCcpLCwsFR4xNTAqNSYrLCkBCQoKDgwOGg8PGikgHyQpLCwpKS8pLCkpLDQqKSwsLDIwLCwpLCwsLCwsLCwpLCwpLCwvLCksLCwsKSksLCwsKf/AABEIAL0BCwMBIgACEQEDEQH/xAAbAAABBQEBAAAAAAAAAAAAAAAFAQIDBAYAB//EAEAQAAIBAgQDBQUGBAUDBQAAAAECAAMRBBIhMQVBUQYTImFxMoGRscEUQlKh0fAjYnLhFTNDgvFTksIkY3Oi0v/EABoBAAIDAQEAAAAAAAAAAAAAAAABAgMEBQb/xAArEQACAgIBAwMDBAMBAAAAAAAAAQIRAxIhBDFBIlFhEzKRI3Gh8EKxwQX/2gAMAwEAAhEDEQA/ALoEdaKBFAmgwCARbRwSHuEdk6lazP8Aw0OtyPEfQfUxNpDUW+wAyy3huD1ansU3I62NvidJvcNwWhhxogJH3m8Tf290dUxxO2glMstdi9YfcyCdj8Qd1Uerr9I49ja//t/9/wDaag1TGmqZD6zJ/RiZKt2XxC/6ZP8ASQ3yN4Mq4YqbMCD0IIPwM3/2phOfFK4tVUMP5hf4dJJZvci8C8HnhpSM4ebLG9l0cFsObH/pk6H+k8vQzO1MMVJDAgjQg7iXxmn2KJY2u4LbDSJ8JCxoxpoSaZXqA3wkgbCzQNhpG2D8pJSFqZ84aNOHh44GNOBktiOoBNCN7mHjw+RnAQ2DUCd3O7uGDgIw4CPYVAvJOywkcDEOCjsKB4EWXTg404UwsVFS87NLJw0YaEAIc0XPH9zGmnADg8etT93keSKFgBYWp5mSd6evyldVj8sVEg6B5x6pFCwnwDhwrV1UjQeJvQa2+Uzt0XJW6DXZjs2LCrWF+aKdv6iPkJqybCKBbaZ7tPxw017ulq53PJZky5FBWzfjx36US8R4ko1ZgqjqYFftPT2TM3oNJm66s5vUJJ8/oOUjDW2nMlnk+3BuWCK78mhbtI3JLerAfrIX7S1Bsq/G/wBBAuf0+MQ1PMSLnP3JKEfYN0+1R++lvO94QocVSpsbfL+0yXeRcvQ2PlvBZZryDxQfwbMVypup/ST43Cri6eZf8xB72A5H6TJ4HjBQ5amx58v7TRcJxWWqtjo+k14c9sy5cNIC9zLCcKqEaU3P+0zd0cDTQkqigk3vbXXzk86O5iWI85fCFTYgg+YtG/Z56DicKlQWYA/MehmXx3De6fLuNweojUrIyhQH+zRfskIijHCjJEKBX2OIcFDAoRRQjsVAQ4CIeHw79ni/ZoWFGfPDow8O8po/ssT7LHsLUzR4d5Rh4fNMcJGnCR7BqZZuHyNuH+U1LYKRNgY9haGVbAeUjbATUtgPKRPgY9haGXbAxv2KaRsDGHAx7C0AAwcX7LDn2Kd9jhsLQjCzS9i1HeOeeUfOZ8LC3ZrF93XF9nBX37iUT7F2P7jW8Wx3dUzb2m0X16zH1Op1J1hftJUvVA/Co/OBMSZyM89pP4OzijUf3K9ZA0oYjBHlCAEkCzNVlvYzzU7bxpHrDWKwwt0+EGvS9DAdlQiOR5z6e+NERIsMbjWFOyVctWFL8LBl9OYgm02XYXgPd3xFQWLjKgO4Xm3vt8B5y3DFymqKsskoOzQ8T4kaVgo1Ivc7QHXxNV9392w+EI8b1dfT6ygFnailVnHnJ3QmDV82p5bg6y7japanqLtTI9SrafQSxw7B6Zjz29IzFixI6gD87/SQv1cE19vIH7+26kRy4pfP4S6FnGkDuAfdLigrCuvUfKSowOxB94inBIfuj5fKMPDk6Ee/9YDJgkULK/8Ah34WYTvstQbP8f2YCLOScUle1YfhP79044ioBql/T9mMZY7uJklX/E/xIw/fnaKOJp5j3fpACc0400o0Y5D94fKPFZTsR8REBE1KRtRlkxjQAqtRkbUJaYxjGAFU0Y3upOxjLwAF5YypcC43U3EsFYx10gyIfw2IXF0wCQKiDQ8j5GUMVhipswIPT97wPhq5Q3BtaaXC8ZWooWsAR+Y9DynPy4bZ0MWalTBBSJeGqnCEfWnUt5Nr+Ylap2fq8grejD62mR4prwalki/IKroGFjBdbDBefwsJo24FX5Ifiv6ys3ZHEMdQq+rgfK8hpJ+GT3j7mdqf8dItKgWNgCSdAALn4TWYbsUq61qo/pQf+R/SFsMKGGH8FAD+I6sfeZZHBJ9+CuWeK7cgvgXZC1qmJ0A1FPr/AF/pNMcTc2Gwgmrjyx1lzBrcX85txwUOEZJzcuWM4v7S/wBP1MfgOG5tX0HIdZbakC4JF7C35mWmqBRcm1pftxRVrzbOchR0AgWrUzMT1j8Zj85sPZ/MyBZKEfLITlfCHgR1oiiPtLSoTLOyxTOgAkSLeITADol4hMaTABSYx1B3APuE4tGM0QxjYZPwj5fKQvgE6H4/rJi8jNSAEBwQGzERhouNn+f95OXkbPARCWqDofh/aMOIYbr+/dJWeRs8AI2xfUfP6iN+2D9kRWeMzwAcVjWWVzxQD2lYfvztG/4rT5kj1B+kYrRDXWxPxk2HqSKviEf2GBNthv8AD3yPC1ZTkRbBhmjiDLtPGsOcE0mllDKS0KLxBupinGE8/wA5QVo4NChlhq5kLvGkyN2gBPTaHeHVbKRz3meotDeCO3wghi4riGViANRKNTEs58Rv8vhFreJiepM5KU0KCXJQ5NnJJ0WclOSBZMgKIt46hRzG0WvT110+ULCvIy8QmQuxXeJ3sYiW8aTIzUjTUgBIWkZaMNSMZ4gJM0YXkbVJEakAJneRNUkZeRO8AJGeRtUkbPI2eAEjPI2qSNnkbPGKx7PGZ4wtG5oCC7LKtXBI26KfcJeaVq2IVd2ERIonhdMHMq2Oo0Jtr5bQZRazEdCRLuL7QUk5k+kCYfiy1qjlQRrex39fjFJcDTD9GpLtN4Jw9SXqVSZ2i5Muq0eGldWjw0RIkLSN3iBo2r5SLZJIsUDrDGBfT0v8bQDh6mo8oZ7ommADYk3v6RwVsJukSinJAspClVGzA+8/URTWqLuPkfrNZlLs5dTYb7+g6mDFxJqkAHLbfl85K2ENNmNJa7Z/E2XEBELWsLKTmA0A0lc8ldi3Hj27hxbJlH4jbzJ5kdbbxamu8y9PGmxszJV5U3V0q5hrZc5Jrbi13C9RC1DiZaoEawJuMoUm5WwYZ7DYnUqpA/FKY5fc0TwccE9WjbQ6iDa1JgCQNLn1sOenKFO9DLdSGHVTcH0kZNweX1mlPyjG1ToFrXnGpJMdSUDNcKTy5E+nWUjV6xkSfPGObby1h8MbXI1O06stxYwGUWeRmpHYiiRqNR+fwlQ1ICJTUkbPGF5GWgKx7VJGXjSY0mMQpaNJiExCYxHExLxJ0BCVcUzbkylWp3lu0aUgADxeHgVqhoVA42GjDqOf6zXVcPeCOIcNuDAaYUwmIDAMpuDqDCNKpMPwvHnDP3dT/LY6H8JP0M11GrKpRLU6CiPHmpKdOrJc0qaLUy9QrKAbmQ4rGC2n95TcnlIMhJlbTLU0F+HDMRD4MEcMoZR+9oVU2Evxx1RTklbJb2mb4/2hKt3NAGpVIJCgXygC5ZugA1tB/a7tj3RNKh7dvE24T3c28uUA9lu1qYYkOgbvGLPXu3fE2JAYa38Vttrk2JAlOfPqtY9zT0/SuS3ate3uS8O7XsDapqb7jS/0mq4d2pDW1+OhgfiHZWlXp95SFOkzqrBlLGjbxElfxkgi5O3hHiYmZLEB8LVNOpoRrbn116Ha43F7TletO4s7C+llVNUeypiaddMrgMPPz3t0lTEcGqKb0KgZLFe6qlxZW3VK1M5lBsNNRpMBwntIVO9x0m+4TxoOt78vdNGLOpOprkx5umli5j2EcVKFPPY+0qsi/wAUJRW57umoQG2gA03a5Mi4lx8qtqafxiL92zXCX2zsBp6SnxPjz12NPCmwGj1twOoTqfPYecrU6SYdLk25lmN2YnmSdSTOnGOvN8HLnNz4rkq4OhXLZ8Q3eO2wFsq/yqLaQ1hqNQPd6TMBYqVZCL87qzAi0p8N7RUs2jAH+YW+BMNNVpVrd4itbYkXt6GVPPGXCZYumnDmSIf8XBJGwX2jmUgAb+L2B5+InynNWDWKtfMAwFjmsdiRy99o08Dy64eoyj/puTUpDrlVvY9x06QXXqtQK94lRAGHipZnpWAN72BYMSQS7BjodolOceSbhCXATatY6yN8IGBOx6/2lajxRXDMSjqoaozoVIVdbIBo1wLXLAXvoDG8R4qmFALEnN90DxHTYDe+2k0Qnt+5lnjce5HWoFd9uvKQyJeI1axDZe7T8DC9Rj1ax08hDOCwgGrDX8hJt0VKNiYbCqBZwCTv+kr4vhhGqajpzH6y+dQCOeoiLVtEnfI2q4AMSGMVhFqbaNa9wNP90G1cGynUfDUSVkWiC06OKGJAiJadacIojAaUkb0LycRbRgBcfwRagIIlDCJWwvhINSmNrauo+omqyzu6BiaGnQOwuPSp7LC/TZvep1l1bzqnDUb2lU+oB+cdQ4Ih2X8zb5yLiSUjiQPaYL6m0vYHCZtbEDqRa/oDr8bSfB8Kp09Qov1tLOJxS0kLuwVVFySdBFSRK2yemAg6TJcf7dAEphyGI0zE6E9EH3j57esA9o+2L4g5KN0p7b2ap69B5QfgHooc9QZ23AtdgfSYc/U1xE63S9DfqyfgqYsM4LkZb9TqSd/O8KcD7Md/TFQ1CrOWWmqpm1QElqrXtTXS2uvPaQcSx1OqAEUqbkm9treUr8N4nUwzE0mKk6EEAo3S4OhsdRfYzFFtrk6WRP8AwDz8Qr8PqikWFQUyrqpF6dmW+ZGPiRrFtdxc6QljuKYPFYYtV8K072pjSsjtf2Le0Sb2t4QAS12NgzFdqcNicKftCN4Ki/whVAqE21dSQCRqdrljqxtYTAuxdrLck6Ac7ev1jjFt8FFJq5cNeR+FrkMLXNzYdZt+D8PqVF8d1QjWxIJ6geXnK3ZnsoEAqVtSdh+9h84d4nxhaIyjV7ezyUdW6enObo4IY/1J9zm9T1zmtIvgsVaq0Usq35Ki2BJ5AX0nnvGeL1q1X+LdLbJqAo625+vOF62Lq3L5i991b2SOa6ageQlhatHGKykHPpZNBUW1vZY6W030Cg7TBm6yUnVen+9yfTRWL9T7vleCCjw+nVpgU3Lnk3Nm0uSn+mi33OvkdL9T4pWwxAfVWvl1BuBpcdQesoY/h74Q56LFlygudLWJ0zrzQ6WJGsvYLjlPEXWtlUkXIb2HIBu5Y66DZBb9MfqXqjyv5NayyXq+6P8AJpeF9qA1rmabD4wOOvw0njNXHolT/wBOWyj8dvF525C1vOaThXHar+CiLm259hPM/pznQwSnskLqMePTfsabtBxUUz3SAvUqDwoLX/qJIIUA21MFcM4Vk1fxVDz6X1IF9d9zuZJQwy0gWYlmbV6jasx+g6AQWe1ZR/Y8PK9w1us6GXLHErfc5eHBkz8R7GpPCjYPeoGU3Ap5CTpbUOCDKmIxvjWm7ul7aYjwh7/dVEC0yR/Mxv0tH8N7Sq+xt5H9YaWslVbMAR0OsyLPHL5o0/Rlh7oHDHsmYOPZKqGdhYXW4DMg8bG9wqA2FtZcQZlBFj5r19L6W6HWVa3BGpgHDMAFBtTe7UxcEHKfaQkEi41lGklS6qaT02RRRU2SpRWn97Iy2KubDxMDbpLoua+SuUYSXhBem1jH3DeFgNfh/aVBjlzsjeFlJAHiJZVABc6eEZri53tpA+K47UqErhlAANjVbVB/SPvH8pqjJS5RknFw4Zf4lhhSeyudRmy3uQOR9P0lTMevy/SRUKGXVmLsfadjdmP0Hlykl5OiqxJwnCKJIiKIsQRRABRHqL7SSlhr7y0iBdoh0R0sL+L4S2mm0izSvxOvVp0WejT7xgNFv/8Aa27AdBIt0rZOMbdIdxXjdPCpmqnf2VGrMegH12nmnGu1VTFP/EA7v7tMbDzvzbzg7iWNqVnL1WLMeulh0A2A8ozC1qbDJVGXXSqouw6hl+8PlMc8m/C7HVw4Fh5fccFv/lnMOn3h7ucl/wASqAWzHpYyOvw/u2FzdT7NRNVN9vTbbfSTrhcw0dW/q3/PUTJOl3OjBuS4KneneSrVuNY2rhip1t7jf8jEw1BqrhEFz8vWSS34QOWiuQ9aZchU1Lcvnfy1m47OdlxRAeoLudbEbfvpH8C4AmFXM9i1rsx2X1P7tAXaLttnJp0L93s73IZxt4Oajz5zbCCxK33ORlyy6mWseEH+L9oct0w5VmGjNe6r6dT+UytShVNySDqCSbnMfPrKGEQr46TZlG4++v8AUOnnCNHjY0zrcDppry0mDNmm37oWb/zZSXof9/0S4U2BzsQVGwFriCatXxXHI30OoPUHrLHEMeKhuL9NZRvfaVRTbtnS6Xpo9Pj18+Q9gO0rWKVMt2I/iMt9STcvrqbWAblbaRdoeGIqmrTsvs51uCt2UMe78hmHxgF6lvX5zR8D4BUxKoa5PdU9UXYm/Ty0tc8hYSzH0rc9ocLyUZ5RwvaLr4B3Auz74lrm60wdWtv5DqZuD3WDo3NkRefMn/yYyyFWmoVRYDRVH7284D4xw4Vtaoqtl9nKFFNf6QxFz585sy9Ti6b0+TLjw5erls+ED63Ea2J/iKQia93TtmzWuBmPUnkL/AXiLisx7t1CsdwTdD/QwPiJ5DlqTeBadNqbkISL3B5eE7+nuhqhXp1Vy5QuXxd2NwRzW2410A1J1Ok5WduUt3z/AMPQdPGMIqEeK8e5Xr0WokspugtrcX6WI56jQ84V4X2mI5+46/nKVeu9Jr1D4WYC4BLBVvcsLWO4BYW2tIa/Dwwz0beIF8uuVrk6gnY8h1PICVKmlt+ScoJ9vweh8M42KltbGEcRXUKWJAyi5OwtPLuE8VIO9su5Olrb3mjLviQO8utIahDoan8z9F6L8ek6fR/UbafZeThddHHDt58C4jEHFMcgyUmsGcDLUrW2Fxrk8+fKWkQKAFFgBYAaACdaLOqkkcdts68SdOgIb3Yiin0Jj0p3lmmgEYEFPCsefxEmWgw2I/MSUPOzxEqGio45X+H9p32o81PwMfnnZoARPjOmk7DcbNLSvqnKso2/+RRsP5hp1A3kh1laphgeX0+UQyDtP2Op4pe9olVqEZsw1pv0zW3v+IfnPOKuFbDORiKeo0ynZh1VvqJ6NhKTYe/cE5SbmkzE0z1ynemfTTqJPisJQx9MpUUhl1KnSqhP3lI5eYuDM88KfKNuHqnHh8o89wIXK3dtdHIzK1sttgrj7h5CoOvKS4+klTIrNk1KhmANWmBsGtYVE5BuQJ6SLjfZevgHzqSyA+GqOV+TjkfyMhVqmKyU6aWsLnKL21N8t/ZU6HLe19Zn1ldI3KcXHZ9iLCcDq1qmRNVBK94PYNvw336+XOb/AITwD7NSY0k7xwL6mxY9Ax5yTheEWhTVbagWJIPW9r+uvnCHD+OJnFKpZHPsG/gqehOzfyn3XmyEFFfJy8uZ5JfB5tx7tDiahKVB3ag601Fjp+InU/vSDMJWp3Iqg2bTMPaU9QOfK/lPXuP9l6eLXxDLUGiuBr6MOY/OeZ8a4E+GYJWW175WGqsPIzLk2i/Vz8nS6dwmqhw/Yp1+HmkQ6vdG9mql8l+hG6nyl1MM7i5VX/nQ2J940PvElwOEW5ak/wDDIu9NxmANreMfh1PjG1+Um+w5FYrmUjxkqSXpDlcf6tK33hrKJLfszVCWn3IFV6GXfMP6l+o0lR36c9rc/fLOMx9dSEqXuwBGguQRpqPWabs12Wy2q1x4jqqW282HXylmHDJ9yvqOrjBenuRdnOyF7Va481Qj8z5eUP8AFeN08MMu72uEG9up6D5wZ2i7XCjdKBDVNi26p/8ApvyH5TJd4KxzZstU6tmPhc9bnYzRlyaKo/n2OfhwvNLfJ+Pc9KwwWooqIc4caG/5eRHSQ1O8Qklh3QtcMOX3rt16TA4bHVaDaF0J3AYqD7hofWWMZxw1RZsxPm5YfAzzz6XJtd2n58ndhJJUNxzZnZlGl9+Y15DmZGmJsQb6jUMN+mvSRJiL7aHp909PfEqVQNdjzHX1tN6jS1ZFy5tFutxioikaXYklrCxuANRbSw2189ZT4djaguiC+9r3shIy5hbnY2nYfAtiD4NFW1z0LbADdibaDy6Ta8D4AtABiPFuL2NvMnm3y2Hnqw9LFrlHP6jrnB+l8kHAuz2QZ6urHxWOpv8Aibz8uXrD868SdFJJUjiyk5O2IViWjrTjGRGzrRYkBCfaYoxMBfb4ox8s1IbB4YiL38Brj5IuOi1HsGhWi97BK4ySDFw1JbBPvIveQaMVHjExUFl4m8grUA1jqCuqsDZ1PkeUjGIi99FQ7LdLipylMQneAggOqg5v5XTYE9fZ9JS4fwynRzGmgXOSxA1sOSg9BHipH97Fqrse7qiYyHEYZXFnVWHQgH5xRUi54CEwnEXw9g+apSHPU1qQ8+dRR/3DzhXF4Sji6NnC1EcZgRr/ALlYbHz/AOIKJkVJmosWo28Ru9M/5b9SPwN5jfmDE1ZJSoxvaDspXwLd7RZnpg3Dj208nHTz2MpDi+ekQVIe3dqqg2ufvIfu/wAy7HNPVcNxRKqsdso/iK9gyC2uYbW311BmcwnCqIqtVp08gJugJ2vu4X7l+Q+V7Sh4E2bY9W1HnuDezXZxlIeupZxpTXcKN9r6HU/nIu1/Fq6MaKq1Ic2++4/lI2X0/KaXEIWUhWZDyZdGB6iVamODp3HElFtqeJXRb/zW/wAtvP2TztLJwetQKMeSLntk5PM6ZAIzC4uLi9iRzF+UIV+EB0NTDkugsWX/AFad97rzUHmIY7Q9nKmEuWUPSO1QLtfk1vZP5GCsDh7nNQqZaqnwroMy8wL6E/yneYbp1JUdetlcXYzBLUZbKRUX8LDMR7tx7o+vhCBfIy+niX9RCI4fdkbKFcjxWfKtVhrlRjqlW97g6G3npBja1ZS3dlnRNWzJarTvpaoLb76jpeUOEm7jRdHJFcSsDn3H8j8DJsMrVXCqL3GU6cj9bxlNqmIcKNSf5dB9Zu+z/BRh1u6nP6g2999/+PXVixbcyMnUdSoKo9yXgfBhh0F/a38hff1bz+EJtEzjqR6gxRY7EfGb+DjNtu2NtFtHZDEtAQkS8WJADrzrxDEgIxHfzhXledebKM1loYiSLiZRvHAxUFhBcVJFxcGho4PE0OwquMj1xsEh44PFRKwwuOki42BO8MeKpi1Cw4uNki4yARWMkWsYtR7B5cVJBiICXEGTpXMi4j2DIrxe+gta5ki1jFqS2Lr01YgsASNj+dvTbTykoeURWMkWpFQ7Loec6hhZgCDoQdpWV5IHioZHhmqYYFaY72gRZsOx1Uc+6Y7D+Q6ekz3F+ya1VNfh5JA/zMObirTbcgLv/t+BM0waQ1cLdg6MUqDQOu9vwsNmXyMhKCl3LceWUHaMVhONE3SvzAUuRfb/AKi/ettf2h5xMVjWetlouzFl7v2swA2Kq+7J0J1N7TR47hyY6hVrMop1aJZWZB4auXmynY+8++L2Z4SlNc+7G2tttAfrMiweqjovqlpsu5Z4BwJcOtyBnOp8v7/v1LXjc0cJsSrhHLlJydsWIVixICEyj/jSdc9T+/WLEgFjhUPkfdOLjpGzoUFnG3nO0iTrQoLP/9k="/>
          <p:cNvSpPr>
            <a:spLocks noChangeAspect="1" noChangeArrowheads="1"/>
          </p:cNvSpPr>
          <p:nvPr/>
        </p:nvSpPr>
        <p:spPr bwMode="auto">
          <a:xfrm>
            <a:off x="63500" y="-860425"/>
            <a:ext cx="2543175" cy="18002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5302" name="Picture 6" descr="http://www.twiningsfs.co.uk/images/hot_choc/pic_options.jpg"/>
          <p:cNvPicPr>
            <a:picLocks noChangeAspect="1" noChangeArrowheads="1"/>
          </p:cNvPicPr>
          <p:nvPr/>
        </p:nvPicPr>
        <p:blipFill>
          <a:blip r:embed="rId2" cstate="print"/>
          <a:srcRect/>
          <a:stretch>
            <a:fillRect/>
          </a:stretch>
        </p:blipFill>
        <p:spPr bwMode="auto">
          <a:xfrm>
            <a:off x="323528" y="1844824"/>
            <a:ext cx="3867150" cy="2743201"/>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Give students a range of questions or tasks and ask them to pick which ones they will deal with and in which order.</a:t>
            </a:r>
          </a:p>
          <a:p>
            <a:endParaRPr lang="en-GB" dirty="0"/>
          </a:p>
          <a:p>
            <a:r>
              <a:rPr lang="en-GB" dirty="0"/>
              <a:t>The questions and tasks should be of varying levels of difficulty.</a:t>
            </a:r>
          </a:p>
          <a:p>
            <a:endParaRPr lang="en-GB" dirty="0"/>
          </a:p>
          <a:p>
            <a:r>
              <a:rPr lang="en-GB" dirty="0"/>
              <a:t>Decide in advance if you want to order them according to their difficulty level.</a:t>
            </a:r>
          </a:p>
          <a:p>
            <a:endParaRPr lang="en-GB" dirty="0"/>
          </a:p>
          <a:p>
            <a:r>
              <a:rPr lang="en-GB" dirty="0"/>
              <a:t>If you do, it will make it easier for students to judge which are harder and which are easier. This could be beneficial to your pupils, or it might lead them to make choices which are below what they are capable of doing.</a:t>
            </a:r>
          </a:p>
          <a:p>
            <a:endParaRPr lang="en-GB"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Choices</a:t>
            </a:r>
          </a:p>
        </p:txBody>
      </p:sp>
      <p:pic>
        <p:nvPicPr>
          <p:cNvPr id="54274" name="Picture 2" descr="http://t3.gstatic.com/images?q=tbn:ANd9GcSDmh8azqBWsAHZGi6HxW1HFJ86M6Lpiq3IPr-JUOflEaURHdQO"/>
          <p:cNvPicPr>
            <a:picLocks noChangeAspect="1" noChangeArrowheads="1"/>
          </p:cNvPicPr>
          <p:nvPr/>
        </p:nvPicPr>
        <p:blipFill>
          <a:blip r:embed="rId2" cstate="print"/>
          <a:srcRect/>
          <a:stretch>
            <a:fillRect/>
          </a:stretch>
        </p:blipFill>
        <p:spPr bwMode="auto">
          <a:xfrm>
            <a:off x="511774" y="1946574"/>
            <a:ext cx="3778294" cy="234652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Have extension questions or tasks ready for pupils who complete the work.</a:t>
            </a:r>
          </a:p>
          <a:p>
            <a:endParaRPr lang="en-GB" dirty="0"/>
          </a:p>
          <a:p>
            <a:r>
              <a:rPr lang="en-GB" dirty="0"/>
              <a:t>My preferred option is to have extension questions on all my PowerPoint slides.</a:t>
            </a:r>
          </a:p>
          <a:p>
            <a:endParaRPr lang="en-GB" dirty="0"/>
          </a:p>
          <a:p>
            <a:r>
              <a:rPr lang="en-GB" dirty="0"/>
              <a:t>In addition, I create super-extensions, hyper-extensions and even outer-space-extensions for students who finish these.</a:t>
            </a:r>
          </a:p>
          <a:p>
            <a:endParaRPr lang="en-GB" dirty="0"/>
          </a:p>
          <a:p>
            <a:r>
              <a:rPr lang="en-GB" dirty="0"/>
              <a:t>Use the higher levels of Bloom’s Taxonomy to create your extension questions and tasks.</a:t>
            </a:r>
          </a:p>
          <a:p>
            <a:endParaRPr lang="en-GB" dirty="0"/>
          </a:p>
          <a:p>
            <a:r>
              <a:rPr lang="en-GB" dirty="0"/>
              <a:t>You can also call on philosophy, in particular by asking students to analyse concepts.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Extensions</a:t>
            </a:r>
          </a:p>
        </p:txBody>
      </p:sp>
      <p:pic>
        <p:nvPicPr>
          <p:cNvPr id="53250" name="Picture 2" descr="http://t0.gstatic.com/images?q=tbn:ANd9GcSf4b4yedWXMnmE9ouBqPU551d-7dh30W92iSwLEfR5b54lqAB4"/>
          <p:cNvPicPr>
            <a:picLocks noChangeAspect="1" noChangeArrowheads="1"/>
          </p:cNvPicPr>
          <p:nvPr/>
        </p:nvPicPr>
        <p:blipFill>
          <a:blip r:embed="rId2" cstate="print"/>
          <a:srcRect/>
          <a:stretch>
            <a:fillRect/>
          </a:stretch>
        </p:blipFill>
        <p:spPr bwMode="auto">
          <a:xfrm>
            <a:off x="344771" y="1555677"/>
            <a:ext cx="3750350" cy="309746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3970318"/>
          </a:xfrm>
          <a:prstGeom prst="rect">
            <a:avLst/>
          </a:prstGeom>
          <a:noFill/>
        </p:spPr>
        <p:txBody>
          <a:bodyPr wrap="square" rtlCol="0">
            <a:spAutoFit/>
          </a:bodyPr>
          <a:lstStyle/>
          <a:p>
            <a:r>
              <a:rPr lang="en-GB" dirty="0"/>
              <a:t>A good way to help students get to grips with keywords is to display them in your room. Here are five ways you might do this:</a:t>
            </a:r>
          </a:p>
          <a:p>
            <a:endParaRPr lang="en-GB" dirty="0"/>
          </a:p>
          <a:p>
            <a:pPr marL="285750" indent="-285750">
              <a:buFont typeface="Arial" pitchFamily="34" charset="0"/>
              <a:buChar char="•"/>
            </a:pPr>
            <a:r>
              <a:rPr lang="en-GB" dirty="0"/>
              <a:t>A list of keywords and definitions.</a:t>
            </a:r>
          </a:p>
          <a:p>
            <a:pPr marL="285750" indent="-285750">
              <a:buFont typeface="Arial" pitchFamily="34" charset="0"/>
              <a:buChar char="•"/>
            </a:pPr>
            <a:r>
              <a:rPr lang="en-GB" dirty="0"/>
              <a:t>Keywords accompanied by relevant images.</a:t>
            </a:r>
          </a:p>
          <a:p>
            <a:pPr marL="285750" indent="-285750">
              <a:buFont typeface="Arial" pitchFamily="34" charset="0"/>
              <a:buChar char="•"/>
            </a:pPr>
            <a:r>
              <a:rPr lang="en-GB" dirty="0"/>
              <a:t>Sentences in which the key words are being used.</a:t>
            </a:r>
          </a:p>
          <a:p>
            <a:pPr marL="285750" indent="-285750">
              <a:buFont typeface="Arial" pitchFamily="34" charset="0"/>
              <a:buChar char="•"/>
            </a:pPr>
            <a:r>
              <a:rPr lang="en-GB" dirty="0"/>
              <a:t>Key words in a table with synonyms and antonyms.</a:t>
            </a:r>
          </a:p>
          <a:p>
            <a:pPr marL="285750" indent="-285750">
              <a:buFont typeface="Arial" pitchFamily="34" charset="0"/>
              <a:buChar char="•"/>
            </a:pPr>
            <a:r>
              <a:rPr lang="en-GB" dirty="0"/>
              <a:t>Get your class to make collages or posters of keywords and display these.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Keyword Display</a:t>
            </a:r>
          </a:p>
        </p:txBody>
      </p:sp>
      <p:sp>
        <p:nvSpPr>
          <p:cNvPr id="79874" name="AutoShape 2" descr="data:image/jpeg;base64,/9j/4AAQSkZJRgABAQAAAQABAAD/2wCEAAkGBhQRERUUExMVFRUWGBwYGBgYGBoeHBsbHRwcFhwaHhgYHSYeGxsjGxgYIC8gJCcpLSwsGB8xNTAqNSYrLCkBCQoKDgwOGg8PGiwkHyQpLCwsLCwsLCwsLCwvLCwsLCwsLCwsLCwsKSwsLCwsLCwsLCwsLCwsLCwsLCwsLCwsLP/AABEIALcBFAMBIgACEQEDEQH/xAAbAAACAwEBAQAAAAAAAAAAAAADBAACBQEGB//EAEAQAAEDAgQEBAMGBAUEAgMAAAECESEDMQAEEkEFIlFhEzJxgUKRoQYUUmKx0SNywfAHgqLh8RVDg5IzUySTsv/EABoBAAMBAQEBAAAAAAAAAAAAAAECAwAEBQb/xAAvEQACAgICAQIEBQMFAAAAAAAAAQIRAxIhMUEiUQQTYfAFMnGRoRSB8SMzQrHR/9oADAMBAAIRAxEAPwBbha1U0A1Gqsx5ABMTqZiOwGGswsopk+EgOXIXMCTJbqIbrjSyNKilXhoJUUjSosCARcEwHfYWxTPUaK2prId4GrSCWeTtbfHBPDrVnJCcnLVeDBqcbWlOvwaAbUFJFJFjpTbS3Wf3xeh9oirzJpIh3AZ2EswJ26YPmatBCimpQqJBFtV3LkguxEgjC/3XLLWrnXSkByNQSNidi736thUizTfDZpZfj1GoAkEkl5AXt3bHE60r10iFD4kFg6SwUGsqIbvgOW4GlS3TUFVNgTqJnqCfS3pjTq8BSlrpE2J306fVnPq2GsVcOqM/NAhBqUk6EvKT5kGOVjOl7KmAHL46nPqKE31GCHEbyALeuC0+IKQQwC0MHSbspWkJ6lLAbixw5leFaiVpSdBPkKpT/exBtgP3QZJeBbJ5s8zpCmGladlAgnTIhxYiMJcQ4cadRJQD4dTUUqOz6lEEdQSROw7jHo6/DdKVGfIpM3ZiQD1Y27KwqrMhWtCvKqpMOwDpSoN5ZSxZ/d43HkeD8GZRoFdJRdl0RrSEtKPjTYuxU9rFWH+G5HUFUuYoqJ1IJLhK0wE7By7H1GEaZ8GtMkEMwcF0u9i4Kev4jGPQ8KySEu3lUStHRjDN1BSQfTBhzwCc9UZyuGKNEJWnmSolJlwDBSz733Zh7tcXpOg1CknX5ju3MFzBkpPuodcM0+MJqVdAQq5HiQBqudIZyB1P++AVeJJUW/CJN7kAquzAhCv+cVnjcPzCwmpuuxFNELWFMyqtNVM7HUDpYKeDqSJi/TAuGo1KCTLgpDfmSpDQ7edod/fDqM0TScuFJqaksC7EFJcxPvu+D5bh2itqQCyVBUtbVqYw3Sd2nEUvJSckkKUgFUknUAfCSn1KFR1ASPS6R/Ni1HNMOYDo+x9Pl1DuOowSvkWSlKgyQlaXGwBKi07un5ts4QI5VsHAILH3HsQygepBDhMIL4Nqprkvmczp1ICQkmLHfbcyxgdNsUTQ1iQwZM/lKdWkDYcwEbs5IwxxHL6VKYOQoMkDzMNekFrkLtPo7FJqFRKErYagRqT3YCmnzC40kl5Hq+GUXKVCS1xRFeH0FaiohgxbYOqLndtRjr74rnKgrZla1agkK1GQ7JHKHIj4WG5Avh/JcaVURU8Sl4WlgOfUFOwvpT+mMerVYqAELLO3QhbAuzDlDv0uzYaeOWN6yGw5FJ8Oyn3gVFEqIJdyw3/MFTqkyADzMdiNlFZVOmrSJES9/iPWIHzxg5EKBBUyyggBKA6SowhIHlP8oM6TjRrZjwyATLbTqI8ygehU4BOwnCxersfPByjS7GuG8VqqRU8bQ6YSpAbU4IsSf1sHNsJ5qrrqK0gOoEF9khQUo/lBABKohg18B++rUdZS6UmElvM07fhl/Z9sd+6qDlRMjnckkktyBTNuHggB92wck95WlX0FxQmlc3bLZKqAwSSSPIZGlJvVIs6Q4SzAT+V2qmYBCk2B8rD0Ykby74VrFQKgSSXBqK7g+QMwASQLQbWQDhVNbUolJ5ZcvAZy0cxJYRBtbeadPgbJD5i1GeH0E5da1jTqWAGDkQYJDQ03ku1i+Jns+SxJZIEDdXebJZua6nLabhXL1QPOXd9IUBP5iSIB2Fy42uVCWPiVSnUSPMxaHGpO7iAnd5hgaTyynLaQuPCoKgKKZJcpClKCVBLRpcEKIYDQzEJgWgiDoUa+kEQSZPyb1NxhL76pnli5LOVLJ0kqUokteR1Dy2B0s2xASnawbYS0dv1whZ8qi/GOGCsS8JJ1vqSFJmQ56GXHbGnU4sAksB6lQ+bSWksGJNyLAZtfPIVBUFH8KSFAG86eb5YTziVVLpLMWKCSIDOEFx7j9wDLLPIkpProhi+HULrydzXFU6jyhf5lKWCfbQYxzEGSSmHAbbwqSu0lS0TuwDTc4mFKaDmW4shuQtqP9ycI8UyilMSpJCzEgE3BY7wTjynAKrdSq82HXHqaT1EBJ5giE9iffq2Nkm5OmcEYKDdHOFcdUDoq001EOU6VC7aTBdxc41f+hUaq0mkot8VNTBn2BMkDlPywinhaVMpYhgpKg+oX6+YAh2PUSIxSpl6lFlIJ08rVA4ANmUxcRpZ4LQ+2XHBdy2jR6OtVRl0pSlDlVgLBpJJaB7SW7nB83mORIIA1FIKTsT64wU8ShPiBzBBkkQ9rne/ywzxElSNSDrSCDqDQbgkOejN/xispQcaS59ycIyUtvCBZLMU1KSeZMAaZLAWZXoe++N3iFZQpNQLKJAchyE9QNzpZu/s/i0E8gb0M/wBAVE/+vtjVocQUkJcegYk+oEhIPcq7E4nHJqxnDZ2uzep1CKYSpWou5cuR2f2nHnMzmiKiiAzF2bbxFkCdiD/b4IriClHxEEKCZWkkEpESeokdL2wQUkVEOCPC1ArXBVTUSxsXUju0E+6mnLd7D44aKg5JqoTyqdj4RuT1pkgOSkKBEy6epADluIqAYEpUJSCBd3ZiN2OKZCuqn/DWGTUB9iAdK0xJAU3RiR0x3ilAspYfWg85BhTHlqoMuLT7vhENNbI0qGZSBAAKuzH0nbCSVhdQJXAIKSxkatSF2sX+ekbEYH4gICkcoW4WEgwoQbwX82Hs/kyUGppGqmQss0kJAWQOikgL/wDGq8s3fZoRUeg/D8sUKctPIofnTCx6eQgnZx0djO8YqJqpRTpoIjUVE6tnCQn9Zwpm6pUHgFSDUDD4gySjsdMnA1Z9gSkw2qBsWhxcSN8UxzjF21ZPKp36HQ/ns8SShB+JlEXCT03LmAwPtfGXSIZQCSzpAboFNb2Zz+FnLADtJZ16SFORDW5SUntbVPRJ9tbKcGToGo3b6Hv6N6NiaTkVtwVLlgM+seKkcpSpQgvDJpzJHRXyHYYz/H8rfEnUXm7kP1LGSb4Y4jQCFkzpSFbgMWLGYF0fPHFZYrrFG50IY32Q3aBLW98byFJZI8mbmK6ihLnSFHUAkJEMJGxuMM5qg1BKWsASHJmVHmInmUB/498M8SRrr6dg0SIYrNpHm2kaZgDBDwxVT4muXZt3EJtd+z98anY0Usa4B5bIsUggcvMSBAKkOHSY/h09Rf8AGU9YSrURVVAACrR5KaT5pEiCzEuEm7jD+byaqdPTq5dzq2MrLksCSG9EpwgqqA/KxUEqU0skWQHAvEPcJ6HBYylt2URlXUClBglNIXAAlSyTBl4HxOLRhlNNQ5kggpDJdmTEq1fjexFix+EDB6OZLLVBZo/zWLXCXL9bkYvwzjCloX46UpKSwKXIWDAASXLuQOljaMPHE5Rc/BCedbfL6ZlJok+ZgBL6Bb4gzXO0QBuzlhdOQSlDhghClEw6Uha4BUZfSS6mciQDStUUVuUuogmmiWSNitnckyzXbbzUzFbw1liF1io6nClFJdgAoglS/wBIYviRfG/Tz2FpZM0V6qmkr5ohWhlCVEi7MQLCHDwFlIKlqUuSHZJeElyAQW5i8js8uMHosxZTkw4LgQ0HcwJjthlNalTUmmpQC1FgNnPwgswOzMLMMZJvpGlkjFpN9iVGkFaipTAAEkyVdkgTd4gMNtxKzZI00qRDjSQA6lwCp1hUh26NjTzHA0+bmVcsTuz3feJ9ojCVP+GkEJSJhwAkP+U+cvuv5AzhW64YykuhCvwimnSaoKHZtJSVK+KGMxLtFnewaucCahFMMAXULkBwxUYcn0HQTGHUU3UoqVrLalFVzDAKLXhQuTIg79yfB3JSOfSsqUsu2s7BO+kE+aOZUF3BQ21GZpXUKilK1h7uOgO577fviY2q/CQ/MQ/fYWAAaBiYNAtnnOH/AGQroqkBLIW+kkgtZx9cerpU6WXKKYRqWoS0Q7ElXQ9N8ZlLitRRBqVEuISCTCeyR+rRjlfjoSsOHNtctsPQly3TqepxuCdy5PNyRb4Rq8VrUaYAUFHzMEh3d3H1OMccTp0iGNUSzkBrF0uJILSLFnwnnKilAlof4tve4PzGFlVDVokI5mZ9ZAaWkyCHAV8Ji5GFfL4KQlSpm6futdTip4SjvpGhW5cSEBujpuYGB5ngS6SzoWkKYNzaSX6KLhX+Um98YVWgUnSxSzCYfSASR1Ot56RL40eEcSqOKQHiJJc01SLvDkaT3BHvgNropsjUcWqUwhcOUl0qmCS213Ae4Z8L53KG6n0l3iPmWJcCNonGrl+AAJGnUFMI5XTDMJOoR036zgFTiZoFTp1JKS6TZTMCSDvJnBr3GtPgyqJNBadMEMRB6XYHS0dPfHp+H0hUKatL+EWOoXCiYVAB5SJ72PfCTSRWSTS80k09zvqR1YvyH26DT4TxYCk3lUH6FiWYnt6jDQXPL4JzbijXqcOTplKtINgYSWAcPYMGntOEq4TUqJQzKpgimTIWkuVIYvclx/IRDjAOGnw6ag6lKUeZRJO7uW3Jv2wPPZPS1UOUFnZyaZk60mHePRgNwcPkjGLqLtGxyclbVFqOVaEkqpVA4JUQAX3BeUk/W8408rktDJUHKXHmJcWcBwHBe+yz0x3h9ZOnUpnUZOxNtaZ+Is/ciz4Uy/EaivEK9IRIQkXBsl1mSrc2Aw8cdxb9hJZdZCubyxGumlViF03+St2BaZ/+sjpipyRcp2IVTBPxBYK6ai+/wsfmRYmbzxBQtg6SNTPzILkAgdlKQd+YCMdQkJBYhhKAEgAhtaCekFQjtiP6HUE8UgpWRJR7uUpql9V5WZD/ABD0BncpTq6FVGIQAEggkpZgwETAm+C5wsE2gwqwLlVtgAlSbvtiZfKalBJDOAeo2L+kHt/SkZyg7iQy4lkApzXiVD+FgB2Y6HPU9mj5Yb4TVHirXAdzqfoNPq41v87WwFGVImnJjcMTqUp7DZmiY9MGy/DF06C4TqUAzKeJcHYu4BP+2Jq7KbKHApRWASsqcqcOQNySC13hj6Qzl7Z81VpT4NVdNh8JF99QN7kzE4JlqQZIDkklybaYSC21lHf9h5vIk6RpLnmZpZ23kOrSkM/kJw+PI8b2S/cTLjeRKnQXiHFwpKrK0gBR2diT6yQGGzzbGXQBgHUFGXURA5gpZuQBZ+rnYDB6WXElRLBwCWLqs4B7s0Hq0HDlDJaUHdZuNnFgzzTRHK/MsAWpqOE5ZaEdVTMzN5kUQwJcdVAEDu5urzESwIEYpT4ipwBTk+VLJaRCuVxIUGfr82F0NRgJINuYcyn/APkUZdMmCSVqMQycc8IhRSgg6fPU2S7w9/l+IhicY3y43ZTxFpJZjUYkqcnSwdTHypUAOzersLK00qC2KRHMuLNKU7sbRJ0yAIwVNMrBDkIABOm6nPKpSgeVLgMkNcMHkHqIUQAgvpAdSgdKQZIvpSCdzdtyQ4KceCaPDHKCAfxHmUdy0ADms/S98KZrRUqArBJChU0aTqCh8TA+UlLuX3vjtbMAHlIUohypTgk7aUqTygkpGol2e04vRyHiJ1VC0OlT887gzdhJcE26YMJyg7i6I5MUclNhs99oTpKUDmO40EWtKwra+nZtsZiFlXMtQMy67WDOkJJct5XLbiMNZ3MgHTSQ4Ibm5ibXJuHDt5XkCRjPShS1c5JUdgomeslgz2DsTaE4HBRJI1qFYKLDnAkQw6wl2AhMvuMd4pxY5em5SF6UpUXIDvcB4u+zknCKsyEABUX5EELUPUJdgel+wxb7+CAQykiApyGBlixBvsWw2NxjJOatEcynJVF0b1FKKiUrCQygFB9SSxDiEkC2JjPTxVYEH5nR/pLH3+uJiT+iLLrlfyZCOE5dbEKqobuFpt30r+f1xT/pKllk1aVX4rlBu7Mv0tq3wM8bqUiEU6FJLsQHDkHYBTEveBLjphfNfaOv5VOhxHKU3LwDtLR/XBp+SbUGh7hX2fqKJFQKSgbKCp6MzDtfGzQyFFRUECaYYsO7KAU7kTaziMYnCvtKsOhfNMEk/X1+eDL44ikFMmCXUAZdyYIAaST6n5Ui4q7OZxk3x7/wFzWaGnw1JDbFSSxO7xEbuN5lxT7OZimFKB5DLOXf/Mb2gHrc45Q+0aFKY1alN3ABZQAPcFP1fFxrUHQulUDFgoIC9PWeYAEQzW3divRaULRqVKhGYFQrCkgDQlzcSYvJbawwlmOJIWSKiQRbUCAoAtYmG7EejGcJZjjmhbKpKCekhyGBZKhAfrPcPCw8CoB4aihZNlhwxjzku1jL9dsUlklJK/Ascercl2w+Y4WqkkVqaitKfiTBSdgUk6kGzGx2Jw3kc4msFJrE6yYWCAJhi/lL6S7+vXFKOVr5XSopUAfKoElBBBcJWkOl9xI2I2xdeVRUlKDTOnVAJSQ4HVgPMCUuIHKMTH/UoKqqBTJZ4LN6uSCDeWxq8P4r3JQHK6YujY1Earj8SLFmscZ6K2hSUV0sksUVNIJbsoEFSBAa6XLdC9VyYQy6StKgxCrJIcTAKSCmNTTYgSQaDVcjNZJpIfU9JQYaS4D/ABA7oLC0u4JcTTMApDuSJKbkqQ5d+hF5MicEymdISrUjSk+dOkHQ40laAWBSXGobAhsUq5Tw1BBYURp0KVPhkSJFxpnuCcY2qb5BZGiSDTUxSXCpuioSoES/KtxNikM2NLI5Akp1aQpAKD1YElu7Et/tZfLZZiUlJksQGeRzANcGCk9k9MWzlZSYllAoX/MrSoEbMpLFh+J98Mq8gyOo8DNZCFIIprSpAcHSpJ0qGlQBKbeUfW+K5Q6ayVQ0q9bs8nb5knvjNQgIphFNHIdxDtsADbSXf9sM5KtKdRAABJCg7kgQ95IMdB6Yaeu3p6FxtuNyVEpZ5iWYRBNnL72IbV82wHL5xdJNQVKyqpW2lKiFFJeTG3b0i5xbK5bxCn8IYl+wBNoI2b9sLHJ6ahLWne6XJD2JcpHdj2xllcYuNdiPC3Pa+DXyaNVW7JZtR6C5+QUf0fdaotSlLWkFJVCbQPKHIYOEsYjUpRx2UoCAAdSQTtEkt6qiWsqGxUZlgrSeZgUwCQCSSQIkku0Q/phIq2kWnPSOxVWRWllNpSmzvDbuBCojoZ2m1TNatTDrygljpYMQ7hAdjfUeVnKlHuR4hUTS011BdQlTMNJKAzEgAB3YOwE9pSNYl0bGFEEzAIppcdQA8BniSFNKKi6sGKTn6jmWzWsEDVzFRWsBzAYBIF1MTvAiA+CipRpaKa3TqUEjcBSgGClMQVEEbAbekzZCeXcONIdk7kS82kneWsEvvaFqBKAtQIazEpsZBIIYSOggXxoa36gZnkVaf3NbiPDRocksC5BImwu0m1+jbNjFXWNRhrShCNk6QktEu5U+lU3EyGBDHGOJagUkFRFhOnV1IYCBYEm8mS4KeRUoA1FEXADgQCQQBYMGhiWuN8I0Ujd2NcNrnW6ZLDmPW0A2BPv0ZsPoz9M1BSdlqciGCm8zEgkluskDYYyFZtNNkoiYsHMN1b5tg2VKQvxNI1B5WPJquAw1TMRh4OCT2v6fqRn8zdV15GuIZVKEXJ7WsB0BO04ztVdbpQiBKggaAW/EouCO6ifXc24jxkamKU6hZ1Ajaw5Zt+2MxVZao18gc9T/AJUhgD3geuJyaLQvyGq5RCB/EqCoRJQiQC9iosgbl0pO3sE5jwzqSPDO4bUT2JM7w1iB2wuKKqitTKSElwCZEvKACXuwudxjapcDCwymE2LH0sJPZmEXk4zQ912Z9LK6gFIU6VSGLiZuxe7wWnExoVfs2gklyom5cX7yJxMal7mtlONZCkaT7XAEQZtsQWUCOjWJxg0U1AWphTb6XYi7qSzF2PURjYzPFEqI/jU0hrsoxAFh/bYz6mbS3NmSr/xO5G0KB/TDyab4ObHicY8nKeSqBbqooOxBHhq/0FP1GJU4ZTUQCVU7zqSsNZmJSQXiThmlwzxnU1UJhlatPqQklR+RFsUzGUoJ1avFSXLueUM6TYKVJkdQ09UHuN0DXwAamTWpKhzzaW3dzyg/5vljp+zdRL8qdL/CoKfe4MzZrtii8rSUGQFqKiCChVNbBndQTzBm3TNsbdKmnKU0mnTckgEkSHkk9n29MNGGzpCTkooRq5SpRDJOqLEBQ3OpnIaQ47gvhY0aBSBWpLQpvMknSf5kFyB6dcb3FMwHBKku48yXDsCQ7Es8X/XGeAFgiyT/APXVEt+RZJeewg2wGqDCVpGlwjKeFSK1VCoMVcqiUMHLgbm/eMNUs4irSC9IQS/XdIU+5fyvjNyWYUgeG7sHPiIKY2BIJBD2MO+2KKzK9JHhlvxADS/o5+Vzd5wycUmmufcTWdrnoIjLKcIUQsXDyxc7DzRdVOQGJCjjT4XwxATqaCSeYhTEs5CklushjE2ICGXy2vUmmsL5mKCm9/NTUdQABuCpsGpvSSQXTLuTygsLVGcEuGCpaO4ydMecW+g+Uz/iI16DS0qDOZnVJCoBh+kzg9MhdMgaQkkCVNoJDtaEO5BfkM2LYzaaiSwYKk6VBv8ATZQj4ebp0w/kFkLBYhW4LGN23WjsTqS+GlJN+lUDFtFeoBleU6NQPK6VKMwwNM2ZSWLdR2IwWvW1gEHYJKxZ7pVJd7vAYxtOiMsiqAtHlLSCSBaymFng3YMWEBepn0qqLphChoErNiWcgPKtnLM5bbBUG7oM5qLpmLnzmVDRTNOnTUCKilSvUUrplKQG0sFkvMpG13uF8FVToJTVWFLQ7TOl9QJ3s7X9cUzvE0wk3canhzZu7j1E9THMqUkqqoQAtYGpRuxEMwcgptLNOL/JlDFtNUn11/k5v6jHOfy48td/T+DV4MyHKmOlPuo8gOAI4aaitZUzqcJHq5Fw4tPbC4q/w5PxMJEsNRA2vpwpm0IUaSloJKCCgsCUsYN3BgdscsVF8SfB0TlKPSsdzNFSap1PJZLPKdgGs4YbSpR74HxLJ6KbQVkgksRJZkiIl9niWwXKZ/mNRWmXZN9gkE9WEP6xOB1MuuoAw23iGDkS4J3gFoG+FKxqqYjlMkVEgFzIJBG3RRMAfEoiJAnBfFTpZBCQI8RmtdNMOQA0Fj8Utc3VXYFDACHSIdramt6D6YChaluoFJYOVkfw0gOoBKTGkTNpDNjDQargCFOnSs+GhwQludQDSA15hwAHES+CJy50z/Bp6ReSYImHWLBzH6YslYfUCpSpKqi3NncgG5Ai9zcg4ZyujMawkkqSoBbu7mRII6ixPbDKLatCyyRUtfIGit3TRplJIuwJ9iOVIkxb9cJrygBJVUUYZkS7bBbkAAtE/Fhqvl2IQVEJ3SnSzNcuwSA45jZ+82QmikcoK3I5gdUtDrOhG5LJCmb5KPaa4M/xanwJKT+UEmzee4E7MB9ApQyK1OAfK5glSgDcaQ5IJYTyu1jOPSUQ7ONI/MoHU1nSogEgNZJbrbCOcQEkayspflAA37Fqabu4SXffGMmhE8L1qIqrQltvMW9Ek6DtKrWacA8OiklLqUwYTp2EaQXEtOn2O7NM6uUJUrYQpQAmwSwdtyn03wPNeLpaKKRE6KfX4RpNusxIFjhhnKVtJBCNLsAGKU9YcJBLbz7YLnzVWlqKmUwE2CnLuGMNpFrDGDUoiXqyRZKSq4edTAOW3bsWwXL5xISmFF7FRTBuUx6KZyfKZs7Qm4S2RDNi+YqZ7NKHEEH6/UA/J8THhq/EKii6VEDoy47b/wBPQYmNRXn7Qr9/6Jy6thqQEnpcAD/Vvh7glNK1gKy9MMXdKyoOIZgtQG8MMOZzhVOjTcU3UBGp2JZjymACWNjA74xBxdTsY0szEe5dubZzFsL0Qctke1VmFpqBmFIJc2LlzD2sAB6npjL4mqgonXUKCOjKY2JkjZp7D1xjZrj7DSklzJLkf8HCQ4nWUWSSrUGbSFxLeYF2c/rh5TckkLDGk3I0lcNyiiCMw7SxR8g6SR742UcQBSya6VN3UCQIl0s8C/8Axh0cxUUE6qFI7v4aEEgm7jSZDsenrjT4Xw5FU6l0UBMQlS7jvrP9cTKuimZogl6iAsCBoqAFXaFT6tc7vNFcPpWSKyVByYFQbAyAGl5YiL40K2UplBKVL02dCyO7ynfr23tjPo0ECNaiWPmpoULCQoFK3i0e+GaadMWM1JcFsrlipakUqimEama+4CmL7bfLGvWopSk8ySpAGosyiDGkgCYLs89wXAuGZtCCQSJ6BYLuwcFSw5d2B2xRdWmlS1pLFR5nU+wBPmedIFh6YK18iycuonKagoyEq7hSUq6DmdJ3/FsfduopYSdWskhxqBCyDAAVD3kqHv1FRSmpBFNZMypj/wCxS7x1hj+UYuhGlA0lSEmfMCgnulUM5MFsKNzR3K8PFMBdVSQmCHcBJMQXYT0ZzN8adQ6kkaUrDanDgh/KTYn12cycI8QqiqhIKSoukhoIUDBYxeb/AOwU1lFQ1JIKWILsRAgEtYS4f0lw/p147JpyvlcDahUIZMqUZcNqugQ/Kv8AMLuHAvilNdQnnS3MNQZpDFim7w7HDVMhfQwHKm1FrF2AJ9PfDKqyUrRrKlKqAAJvAa+kAfELtdg+NFORp6rlniPtDwxeWCqhqK/iqISQVJFJa1KqKdW5TSYRdS1EDkl77JcUp1lrYqVSpppUQVBtakpqcwA8gYaQnolL74p/iBlk5mmkqQ6xV5V9QdSlh35gGDmwZOGv8MeH+HQrGeaqQGcwlKQLHqpXS19sdU3J4tn10SUobOEePJtZzMo06CEBepwEs7PcxuBIaNnwBGVTWUSqKaRylmBIFhcElumxxsoHmIDGz2fSOpSNzAJPTCS81oJKnKNLaEpKgwD+YJ36Wlw+ONvZlVJrtiCVnmUoFpUGTPYAAWgX+k4Xy+bSK5q+Io6gUilId1OCUkQ1tXTqWGGTTVVTNjsALfiZTv6/8ARyASkhOpiLlwxsRp+L1YDthozcbryNqptP2OqWmpUKiNYdgLJchySZcky21mEkmq01VYcFnYFgl9gEhQkMzrU9+uA/cymVXe5Y+zH2gezY5TzialU0eYskqBUHDJVp9AX26b4EYyldeBnOMGo+4LSQH82zmzNLGAzlmT/sSUeIiiJCUlUszl4kn4mf6b4lemRVAggnS5NvYFyCdmMYFVyGociwxLkJSSHJgAcpVMMIEzhba4Q2kZPYUC11FP4bk80gnePPp/rHucEKtLldVPKLuC4cFnAAAeY62h8FqcHASor8UtcKOlzszv8AD+gPUmHhyAArwNm1KqvDkl30hQLdNvTGHa8A6lAVSgCpoCSgxc6SSwAuFOZD7xh7ivEkIGlip3fSCQH9PQw2+2MtGtAVy0wAwATzNtOkMQ4Ev6EG4MxlqhYmoAQCHCVH9UghgxckQRh3NySi/BOGFQba8h6eaKgX8TS5IHioRExJS1pG46YWzHhgEikiJla1ExpdksIMuGZp6Y6Mm0mtpclxpXEszMGLdP1szRyaKZ5qjKDEDSoOTcO8T164Qr0Cp5LURpo6bEhg5k/jVt1Ie94wpWylQFTUAWL3J02NggESBucatfMKSpGhGvUUu4SYUeZTqsEggR0PbD3EcqChySIhgOws9pPy2sHlBxSfuTx5lO/oeSXTU5fKpH+Qeo8wezYmHK9Ok81bRKB/viYnZSzQr5ZSqQQpdOJUpShv77X9zjJXwrLJ81ZJOzFYEwWYKJj0fCdbiOol6dMt1SSPRlKZvbF8nnz5U0qRmf4NMqLmZKDh5ycnbJ48cIKkgx+7JbSUvuUoKuw86muAdh62wzUyIIvVh+UEJja4UQ7t3DC2HMhRqKVrqApHwp0JTb4tIAN8OCvUCqmsNTjQbbCbPqd56Y0Y7WJkya8JHlRkzqLUMyq5YKPl7kU7Y9DwfMaUEKpVUDqpy4t0+rfLGVm84kqOpa1dSIZ9ySTs9x0wsSD5bkgD4iw/kSA2F6Gavs16lRKEimAUIDljpIgNutNg8dXwmmghQSykEktKEx7+KWDAHpJ7OHKU6q1BPhlJh3BAA6sqR85m+NbN8NWoXEM51Ans7SA+C23ywVGCFxlKYM1KJ/mS4MdQT7dSYthvhvD2Oo6dKRAD6ergAh+r3dy8Tm00Vj5qwv8AEsz2kMzewxo5DiQSNClBZ2Ic+u/lm8b98APPgLWCKiBUSoFJI8wvCVD2IUOjdRi4tp0p0k2TUWPSCSH2ES9rjGTXzRCwkMlIeEptszF2LgdrWnDVOs5+J+hQhgkOGJBl/wC7yZNX6ehIKSXqZrZegFPq1N/MD0JBJG8lxjlGgsrKQrkDcnmDQHZ4NpYGMTMEhDg7TyuOg+Lv6QBOAcPziabu0mP12J7EGGm4uAtvpDVXNBdMeGElNhpB2v8A0l7g47SWuowCo3VEBmLFRSb7Ei+9sZqqayNNKkpKQ5JZw3VwAJgADv3xsH+GdCfJypH4ieYu4/3k7NNJNXceiCUn+cw+MELqpQP+1TSk3EkA2No0e73vjb+yoSKCkASlanDCB/8AJsQ7lQAJO1rY8nl84FqqVHPMtRE7E8t+zY9F9is4SayDspKx6KSUFpHNyDfcsDj3fi8Cj8El5VHi4Mrfxkn4PQrqBPWT5nHMxtqCtJPLqIN5ExjP4lRUqioB1KOkDVFlJkJJ6CIDPcwcaVSlL/s5TzK6WgwXDJD/AJcfNVhSPkIKSTY8xDoZ7BnB3ICD0BPzS5dHu9gKOZFJWpRWFaQnwyCzi3Zy0EOWJhnItkcyVUyknlEA+wI2Zw/bCy8sArmPKoAhYJgE7pcuIDMTYXbF8nQKajmqPD0kaQzkxLA6g3PDMSqTjo5l2ycPQ0l/gZOWJBOlIO7kO3qpRO1uj9sUoaqZJdLXDO/ck3M7hj3xMkQtXIQ0sOZyXgW2BbFl5ELUNRIBkAFp6NEOL4nydeqlyylPMhyxcsRYeXoW6XAZt5nFlLUUqPi1A4BLRFhIY/CQLCGtgaECmWBIkzqDNc/R4i3UYtlM54iF+GS6Sx2ILBRDixIIJE3uIGCotqwfMipaXyK1aaApzqUQCRqJJLB2cuQ8fLa+D8MUqohQKSjSopFxqAA5gHZr/ubYTzKiDClvcAd9/n+mCnia9OlJljLiN/5ep/Znxt0k1XPuI4y32T4KZlKE+YEbgsfpyFvV/TtWll6BlKKl7pWPkAEWE9PN2bAjQWVvrvBd4JDzFrbOenTpylZJiqo3IPiLT3F4ts8P3wqZ0KXANdJAHLQrtHxlhFiEoi5G+Fl1FFJHhVHaSSu7ONm6Y0NSgQVrd45iSC0fC8MoDpYNgudy62OkDccqXDXIgMoQYLHt1a/LQFNS4RnZXjRSnlBSdxzxeeV3JtAv64Rzf2hqrDKSW9FD6pg+4wxVyikBWumljuum+l/VmCgWfaTFxAimpI10U6hGpK1JNrEAG93O/bC2akJ5XiqUiaazL3H9RiYaRlaHxIrv+Uhv/wCMTG4DZMtk/EDJpBIIlQd3uzqBV8vli2cydRwkIqK+EDXUDP8AlEbWaWxqKphVEpQRSeARJFjNy7deuF8xmUhISDq0hosSSYt3YO1tpZqWttnNvJypdGZTp1aanCEpLC6im/apUcwL2w2talmdCWd1BDv2kBJiWJ9sUy5UxdhPUSbAC+/zfo2K0+HqqPpClOdku8gH9AH/ADbby29izo7R1EgioSowktSR1HwOOrmMUVnFHl1lhLGos9SSdRSC5BLDt6Y1U5XwqXKgLUNoO4Eeg2N2xXNoQBzApJSHSIkuG3YNOKU3GyfzOaoW4RmQknUrSpRcugC8ganiPo2DVimmamkqVrlTykCFECTEe0+yOYqBIimkEy6iSotPVrieWPYYLTprUnxKmoBSn5WSFGzBEOGOwOApNKjOKk+SIpBJfQkLO1RanDXhBBZwYbZsDXmUpZRVTSphCUEuLhxVYEyTPXDPCMuOZajygbDtdnAcSPfF15amUCqlRZe7Aloe2xBBfBUW1ZnNJqJn0syH1fxC5dTBKQYiH5Tez3OGaGYdYPhHu8h93YMHAF+kYmWU5UadEHTdRGoD1JZIuIPXHa2WJA1r1KV5aaASXAuyQQRy/CDeTgDMYzeaFNa1moeZEJLs7MJA3JBJcvpDYXy1cKcayVCGALPsHVLd9PT0xZGWQ51rCAmCkEKU5guQdIMbEkOYxxKwG8NBKlKvLtIDKuSzuEgD13orfZPVR5NLLURpK1hRcgASDYB99NyYA9RfCHEs392p1QFHUHSNmJcJ/wA0gtuEzjUoLFJLayuqqAhASQD3UxBUwNiw3JbHm/tbntVOmgAgGpqVI5iAZcHmEgP+mOn4fGsmSMX7nLllzd+DMyK2jpE43fslntOb0sP4iCA8Sl1i1rEPjzlNV8McPzQpZiis2StJV6Oxv2JOPqM+PfFKP0PFxcZVI+q67kA6Gd7QzMCYsO0v2bE4vV0rZCUlZdoOl1MkkhnNrA2YON3s/ndKFKJBIDwxdiWAIYEqOlI7q6g4QyKQoBNQg1FSAEsAFCACHJIBAkiWc3x8Vjjcj33evpJKwTUTzHdKoIBtcxJDcruXkynXQQC1j+Xr/wAvvGDEtpQQpKU6vMoanPQlRJ0kFwR2sMJ1SumFJSdVMlWgywAJIBiDJ+ktekopOykevqM5VQlLqJSnmZUi8gBrEGOoLambBPvHOwKnACkyG3DQ27SX69sL5fNJQlSggeIoSQXO86dPUqZywc45ltSykhIU2oaSWIF4IkkNd/bCum/SVhf/AC7D5zMF9bkggKcp6yI6HVv7XDdPFQhGlKASxJCX9wXUW6QRtLRhSpmrp50uGJkgOQCoGFQTc6nIaCcBCtRAZCtgEEJMeV92IJLwZHsPoPpF8nUcSU/lIloiC8EaXlg6SfhLXBwVNcKbULMRy+ry4PQv6nq8VlRYrUgPAWCzuk+ZIV+m3ti9DVpYByJSUkKDOzhnY6X+fYE6r4BJ6RsPX0FIUGHUJKhYdyoOLsB/sGugQRqf4lAoUBZww0m537e5yhQojxuVZEgAzJjmlUNP1lsJKoeZKaibONR0qLFvi5XvZ74zVOgxeyKeCiswqaiAR6GSsPzB5m8t2w1nuKUxZSTMszyz9oAsD7jGLXSulJQoJMOQrT18xABbEy3EDqS4YEMd5Fmlpm4OM5Nqn0BY1HoaTnVKQFJrqgnl1EFndxtBkS98HTnllKka1F3AcOHDB+YaTAY7wfXAst4JB5Bch+Us0SoASwO2w9jI1Lp//jqSFTLt0A1NJAGrs+DCClJK6FyScFaVhcwmqSCU01QJCUN3Zu74mNgUHvJ6yfqn+uJhPlh2XuYlCgEBytOrS50ubywdv7ewbCKKQQoqIWVAXgcxElrEs/8A+xIu7ahyV9e7Ev12AcOdtumLeAlGokh3gEkTEs5JD9U7Ygr7EV+wnSq6WQmmkNLkPzXjUCxA1W+rYrnvEW6SrSAAAlzeQGA99t8PZVGl1JTqcdwQNJ3DlmY7Sd8SkldgoIJI8gdTb8wmf5h/TDJ/UO3uVo6qSOZ2sNRZwLyOY+gdiYeWR8QqWoAL1CBpchzclWkmJLNIFwL61TKhCnZIMHnPNYsAkMwtBcdTji2MMTIE+Xq4QksA/V74O9ATQjQyCjzahTE+WSkAuHM6SWBdwGazMbpKEEuhVRZ3J1OWI1NbrcH9Th+lkipLSQkCCLQyrcot0GA187So1EU1XW7AFgQkyxIc3tH9cPFSlwgSmoq2BpZ9YhaCwIASCN2flgi4sQIscLZ9RXpYDQCYEBr2f3uXLRDYdzFYpKgGCR+He5uXPXti9Lh2lI18sDbm3m4YdzpBbeX21AtXaE62ZsgFRmwCh1/K+5hIHqYwSnldKkoVIIcopkCS0qUA7+pUqNsMK1KcUwKYLgqM3G6ztNh0MPgtLJpp877XPmU4aE2CXB5iQ5eTbGTA5Mza3CVKIYoSgFmSRpTe7OT76jsLY5TROiiOoqVDfSzkOIQjlgOLyTs+KaNJSkFFPXqWSTc6mS031KOkHoItgKiFuhAKU7PdRuCpvWEi7H1xZNeCW1dkyi0BakIMaG1qkrUWIvITeN2c7BPm/tjmUmtTSkDkCtTWKnAPu4L+rY9PkaKAVKpVBqCvDBcEIUQyjBPOS3pqaxOPD8fzWuvEJQkISHsA5/VRfu53Yep+HL/WV+Dmy/ktrk4ktjlUfPC6Kk4ZBfH00OTyGnFnofs5nVVaSqGpiNJSo9AoOmxLsY9B2bcXQdAKioCmWJZnCixKYdxrDXdmx43g9TTXSbdDMG4MGQ4Yj8JVuxHrcxmgCVKKvDJty/8AxLcAhrqQQQTDFgLnHzX4jijjzy1XdM9X4eW8OfA1UIqvTqEprMAlQUtioFmJBDwltT7Jm5VlZPPKpLKaj6Q4W6XI7KCnJDzuYiQ5OsFSCkyujBIl0HyKSBszK/yjZTYrWSlSDUrnSUuhamDKYebmOl0vc3i9j52rbOpT15YYZZj/AA4X8NMFzcpBpKVKww8pLzGrEohLam0mUhQcglzCkXCnYEiAxjcFRQFMCnUUVU1DUksAaZ/EAIgpPLYuZl8XqU1BKtfOCIUGdadQIdyNYkBlcySPMlnxNnTGaYlmgo6fFS8adbAg7uFOyg+73jtgVZNNKdfMsaizAvF4AJcuI73vh5WUUKSijnSedaDNhcCCLiYIgEnC2VzYSVaHcl/DU3mbYqElyQymOznCppO2rQJ216WEz6DTAALhiwVO8hiG+TQbCXy6i0qbSnQoAO0pcEh+fs8An03w7/1AZhelYKCks8O8hgDpSzixa98K1OFKS3pKpgd3SGhm2LxaEp9+CsWDzuezGkFkqSUhXKHaxkPy3F2d98Do5xkmViHskhiCCyah1AMPhVDjDWZpKp1FCRpB03i4YHzCe7X9DanmErNTxGKgCXI0ky4ZaQxJc+dJP5pwU7CqQtk83o8tRSSZ5VBLghpCjotq/wC4ZAG+C55ZUpzTRUJBJOlnLgvDPe7kf0OjJ0woGSFAeYMT1CVSlUw7/FbBeHIKtQKAhiGOxcOTpcwLTO8M2KJNpv2FeSpKNGdmcgApQAWjSA485BaCX0rSJIkFowtSQpCmQtK9Ug2IVq0kNVAcGHAJ8rg74eVm1IUAA4fUxfbp8zEbdsUTUo1ZqJUOUB0qckl0vpV5oPX3xPgpwxCvnswS/hVC/QKI7sXs74mH63AKb/w61PRtrpqCh2ISCPcHfEweTaof/wCooWpSQtWrcJZIkam5S7kbm/bETTKgNIZOptgAAki8ASeux3xkffKXiawjngkwHb8wJJbGlTzCVFJJ2N1dT3doFsTyav8AKcDdeTRKEkdQHDPpA2lRd9rD064vqWpQSBp0ghgJuHa6iI67DtjLzi/FSUIqeGo2UGNjbZwbYseJ00o0KXqMeVx7Xt2743y1rfkaTaV2q++DubzFZFRISAabEqLgDU9lDdxv1JtGHBXSkuA8Q5+T9gPT16ebqZ4l9FYpQ/a364fyucIQdDKqpBCX6tEl22nDbOVRMqlK4+TX8QrQRBuCzsJIsI6GeuOLUkEOyjt2ln/4L4z6eaUukFVklC2dnGzA2LG92cPhbJcQpqq6Sot+uwt7xhXHVtXZrl+5qeKoFBQliXkjmhiGBMRDie+LJy5TcLJeNRdi94h3dW174HRzulStVIUwCySCnmTHNymOjH0wLI5v7vSINY1lH4iANiQIh4Hzw+iS9TDq/ccolkkCVHqzAbwzE/1OLZ7PFCF1VJWohoZRVczpH8wjYA4yKnF6RqhZKwUFtILJe51RsQPScCXxWrVV/DQskFoTAJhn9QcDaKp/9iJpK2/25NbPZhPghawUsAdLF2LfBtGLeAEhK9R1KbSGsSzmQ5LPJ2jGdRy+ZIJ06GG5Dlr2fD6OG1IWqoAfiEnvBcdRsb4R/EQSHUYy5p/wv7inHKhTTI1JTJLANzNc9S5F+uPndesSokmSSTj03+IXC6tOmiokqVTchZ3GyVHoC6g+0dceFOaffHr/AIbmioym32Sz45TdmmKuGaVfrjB+8scXRnSMerH4yK5OWXwzZ6rhi3rUmPxj5b/THu00NSWCgAOzhjFm7i27HbHx0cSUC4UQcek4J9vijkqglJcEjd2/oPrjzPxDI8uRSXVHRgw6xaZ7f7gtBSpGjls5YMZIPUOT7H0wTOFWXD06QqUi6gks6fiIcbp3ggpYgQWyct9pKFamUaihJsUnSQ24O042OHV0LQmmlRKEAByrmJDsdRuZM/tjz1JOP1+/JXRJ+l/+3+gXLUvHArqKYAYSDTW8pUTdCoZReWLgGSUKgTyrCtDmA+pJDAFPQj6uAeuOZKpzK0oWhiH1QldyQHuBZxAwaqi3w9yf9BA6WB7McJOMtuDN8JkzOVVTZSVF5IIcOEl3QTbd0mQ1mMKVMonMF06U1LtpDEknsRqJf1+gcRmFIBQryKuPRy4Isp9x1GJVyaDIILlxYP2I2V5idj2sUfHKHT54MmrldKglSCQlh+ZIHRTW7EERYO+C5J6YKnSpgGJcESSQ8lHnAiOr4uuhWNVC/ECUCVg6tXRg8XMm+DVqDDUAz+UghpT2lJcKY2O1jgyWqWrsaMpPtAq+mopWmHpkNpDnUzEoTBeeZDhrpFxlVsrp1EEnVZQYgnXDEC56Eg41VIKdYEQDaN5ZoMguCDacFTmApSXBBLuoEPbqRpXB+KfzExhdtv1KbI88pclIMKPVLXiN2mf0xdPFarBBIAYAKOpQOz80AcpPv642M5w0atUApaUvpch0lSboHllm6XfGfmcipCmIGkACDBIiCQ17/vgNtBqwlKgE0tZ5HPmhdIg7zzUzGxJI2TsAcMUpIZMEpSSDqQC/M7SkA6fMAz3nBUKqMNLOks4J9TaDvBeNscy9R1g6FJNgpBYuSAIICdhZrXYEAqaY6kgCsjUSWAS1xcj2IBDP0N3x3GgUqqEqKkLc3XpSfcaFO93c3xMa4+41mAvg1VYClEpcydID2H7/ANwbU+AVElLVCIBLgFgxDBh/fXG74xBZtxtb0wVVQOHDu4f5Njg/qJWeesUTEp/Zx/PWVNilIHwmJf19sRf2Wplaip1WI0lQsljv+IP/ALY10Lcsdunv++OkEMRYX7vMblsB5pe5RQXsII+zeXF6ST6l9QNtzMH6YIOGU0DlphB1SQD8TNfYO2HvBO5AgNL/AKRgppJKgVEWD/PqNt/bCxnL3DVCC8kHPz7tdp/lP0w99wSWO0WOwBAeYYY7W0nSqNiWfaT9MGUweWG/cW9sLs7DQhneGJIUCSzkX28wI9owE8Bolv4T26nZ+vUn2xp6wNJTswnd7GMcFTSkElPSHf8A4w1t+QaoWyPCUU6koSCSC4T5QSS4P6+2NbiNCkgp8PUSAQpRIIcnUCG9SMInNtf1B+dsUVnFWNmkbu36Y26pphVLoKhR8wcgm3yD4bOWZLHlBDO4kt1/q2FRVZUKA694J9XgYnjped3a9xcj6nCqKSCOFLghkyJB3dwQeoO4OPH8d/w0oVCTRPgqeWdVM7GCXTPQt2x6H788Nv06n98dRnHlj/x6nDwyPHzFjWeFzH+FZAGjMBZ3SUaY3ZWpQf1Dd8O1/wDDXKnKqWheYTXSnUUVdICm8wSUI0ktZlGzQ+PYpzQDMLi/Qs18RVRJjdQI/vvi0fjMvTY6lR814L9jaNWtoqKrJSQWKSm4li6TBD4X4x9ixSzBQhajT5GKmKmID2ABIL/THteA5Vq9VYsHSkTupx/pAHvgudyYVXBUHJ0kBmib/wDqTiv9Rk2qx+HIyx/hVR/7eZrAgzqQggi1hp+uHsj9jlUW017WAcv18yo9HOPQ1Khckkv8m7/30x3xHJZafbaQ8f0xB55y7ZJxT7Rh5kZilzFJqAOXRJYb6b/q2KVeI5fM0xTqFSdNwlRQe4jabY3qtUEC737NdyPn8sKZzhKKwBWlKmsWYxJYiQWeLYpi+JlF2ReOrr9nyV8ZVQo8NNNSEkA6lMUpDSzEk+8viysyAtkGCzif39D+jYTzfA0pJFNSkOIAe+4kzEM4d3wlX4JWQ5TUTUSZDjSSb2kfX5Xxf56l2JPbXhc/fRu5hCdK1EgAuSx292De4ub45w3NINMKp6V09WltnBYzI2m4O/bz+X4rUouK1IkGC0h3I+Ufu2DUeNJUAmmBTQl+UABhew3/AFxS4a2u/wCAqfFt19Pvwehr0XBNPnFtJulz8JkglvKXfYrkhBVNRTyQppNiNtJby2LkfPFMvW5vMmRf38p6i1/rhhOXNTmF9lpZ4LzIB+nyYYHKa9wtqS5+/wBBfJ1KtOmPEUk1QSeUlhJYAmbMDh2hxBCgQpLc3MwdJIYuQwYuq4afxYziUJWhC6h1q5RvqI5gRqLmA8R0wT7sKerd5F+pMuOrfLAySyJ7SXZSMknx10Gz/B21KSHTexLbypPZrtf2xkZbLqS7KgR8UmbOej400Z4oPKYMAGQ79/c9+hxXiVenoCtOkAEESAWYkkz12vdhgKG79PYJTWtlcsC0FgIZjsA/1xMU4eE1aaVpKwlVnaWLPLFi2JicsUoyaHipSVpC4zaXfU5BY3/ZumGCDOJiY4ZRSJl00iQ+kfS9sROYLgS/R/aDjuJgDLoGqpCSXSDadnaW74uM0GlRPSG3HY/piYmAANpUU9hH9feAcCTXAJClW7G3qO+2JiYJkWq5xJJljYx/fTF10SB0efXfY9DjuJgSCGFFVmBAmW6A9e4wKp5pHSehIcR6A4mJh0kkYiKbmLifk437A4JRJWHZ3fcbX6WEe/viYmHQUcXmADKQCk7dZEkz/bb4oA1mJ6WG5j5Ee2JiYWSQSlMKNjyl/naeuBqqL0nqATdtnFsTEwigrsDAZRBTDMSS4BsCY2nbDAoEr1aZSGNtxF+2o3xzExRf7j/uWX52EKd3fr8pf26Y5mToYk7OC2x3LXP74mJgRipdkWEUotaFAWPy/bFKVdJ0sSQzu5G/+42xMTAfYCKmHJBIvLfP1+mO06gYudV5IsHfcPiYmCY6rMpguNJnfq3T1+QwjmuF0akhAfZQJSS9nZM7mRc9sTEwyD4M8cPNNtNRR5rkzpu5IFwO1+0ChztSiWYgBRSA48vMxZ2kAQ+JiY7cbdHLOEeGux08WQllrpDxEuNRSkkek7tt0xp5KqmonUs7FncjaeoMenUHExMDZy7L7tugFXLhJdMlKt9gWAP6kepxc1Cj4QQXIf8Aodt/kMTEwq7M+OhoKWeg2v7dMcxMTDWyyT92f//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9876" name="AutoShape 4" descr="data:image/jpeg;base64,/9j/4AAQSkZJRgABAQAAAQABAAD/2wCEAAkGBhQRERUUExMVFRUWGBwYGBgYGBoeHBsbHRwcFhwaHhgYHSYeGxsjGxgYIC8gJCcpLSwsGB8xNTAqNSYrLCkBCQoKDgwOGg8PGiwkHyQpLCwsLCwsLCwsLCwvLCwsLCwsLCwsLCwsKSwsLCwsLCwsLCwsLCwsLCwsLCwsLCwsLP/AABEIALcBFAMBIgACEQEDEQH/xAAbAAACAwEBAQAAAAAAAAAAAAADBAACBQEGB//EAEAQAAEDAgQEBAMGBAUEAgMAAAECESEDMQAEEkEFIlFhEzJxgUKRoQYUUmKx0SNywfAHgqLh8RVDg5IzUySTsv/EABoBAAMBAQEBAAAAAAAAAAAAAAECAwAEBQb/xAAvEQACAgICAQIEBQMFAAAAAAAAAQIRAxIhMUEiUQQTYfAFMnGRoRSB8SMzQrHR/9oADAMBAAIRAxEAPwBbha1U0A1Gqsx5ABMTqZiOwGGswsopk+EgOXIXMCTJbqIbrjSyNKilXhoJUUjSosCARcEwHfYWxTPUaK2prId4GrSCWeTtbfHBPDrVnJCcnLVeDBqcbWlOvwaAbUFJFJFjpTbS3Wf3xeh9oirzJpIh3AZ2EswJ26YPmatBCimpQqJBFtV3LkguxEgjC/3XLLWrnXSkByNQSNidi736thUizTfDZpZfj1GoAkEkl5AXt3bHE60r10iFD4kFg6SwUGsqIbvgOW4GlS3TUFVNgTqJnqCfS3pjTq8BSlrpE2J306fVnPq2GsVcOqM/NAhBqUk6EvKT5kGOVjOl7KmAHL46nPqKE31GCHEbyALeuC0+IKQQwC0MHSbspWkJ6lLAbixw5leFaiVpSdBPkKpT/exBtgP3QZJeBbJ5s8zpCmGladlAgnTIhxYiMJcQ4cadRJQD4dTUUqOz6lEEdQSROw7jHo6/DdKVGfIpM3ZiQD1Y27KwqrMhWtCvKqpMOwDpSoN5ZSxZ/d43HkeD8GZRoFdJRdl0RrSEtKPjTYuxU9rFWH+G5HUFUuYoqJ1IJLhK0wE7By7H1GEaZ8GtMkEMwcF0u9i4Kev4jGPQ8KySEu3lUStHRjDN1BSQfTBhzwCc9UZyuGKNEJWnmSolJlwDBSz733Zh7tcXpOg1CknX5ju3MFzBkpPuodcM0+MJqVdAQq5HiQBqudIZyB1P++AVeJJUW/CJN7kAquzAhCv+cVnjcPzCwmpuuxFNELWFMyqtNVM7HUDpYKeDqSJi/TAuGo1KCTLgpDfmSpDQ7edod/fDqM0TScuFJqaksC7EFJcxPvu+D5bh2itqQCyVBUtbVqYw3Sd2nEUvJSckkKUgFUknUAfCSn1KFR1ASPS6R/Ni1HNMOYDo+x9Pl1DuOowSvkWSlKgyQlaXGwBKi07un5ts4QI5VsHAILH3HsQygepBDhMIL4Nqprkvmczp1ICQkmLHfbcyxgdNsUTQ1iQwZM/lKdWkDYcwEbs5IwxxHL6VKYOQoMkDzMNekFrkLtPo7FJqFRKErYagRqT3YCmnzC40kl5Hq+GUXKVCS1xRFeH0FaiohgxbYOqLndtRjr74rnKgrZla1agkK1GQ7JHKHIj4WG5Avh/JcaVURU8Sl4WlgOfUFOwvpT+mMerVYqAELLO3QhbAuzDlDv0uzYaeOWN6yGw5FJ8Oyn3gVFEqIJdyw3/MFTqkyADzMdiNlFZVOmrSJES9/iPWIHzxg5EKBBUyyggBKA6SowhIHlP8oM6TjRrZjwyATLbTqI8ygehU4BOwnCxersfPByjS7GuG8VqqRU8bQ6YSpAbU4IsSf1sHNsJ5qrrqK0gOoEF9khQUo/lBABKohg18B++rUdZS6UmElvM07fhl/Z9sd+6qDlRMjnckkktyBTNuHggB92wck95WlX0FxQmlc3bLZKqAwSSSPIZGlJvVIs6Q4SzAT+V2qmYBCk2B8rD0Ykby74VrFQKgSSXBqK7g+QMwASQLQbWQDhVNbUolJ5ZcvAZy0cxJYRBtbeadPgbJD5i1GeH0E5da1jTqWAGDkQYJDQ03ku1i+Jns+SxJZIEDdXebJZua6nLabhXL1QPOXd9IUBP5iSIB2Fy42uVCWPiVSnUSPMxaHGpO7iAnd5hgaTyynLaQuPCoKgKKZJcpClKCVBLRpcEKIYDQzEJgWgiDoUa+kEQSZPyb1NxhL76pnli5LOVLJ0kqUokteR1Dy2B0s2xASnawbYS0dv1whZ8qi/GOGCsS8JJ1vqSFJmQ56GXHbGnU4sAksB6lQ+bSWksGJNyLAZtfPIVBUFH8KSFAG86eb5YTziVVLpLMWKCSIDOEFx7j9wDLLPIkpProhi+HULrydzXFU6jyhf5lKWCfbQYxzEGSSmHAbbwqSu0lS0TuwDTc4mFKaDmW4shuQtqP9ycI8UyilMSpJCzEgE3BY7wTjynAKrdSq82HXHqaT1EBJ5giE9iffq2Nkm5OmcEYKDdHOFcdUDoq001EOU6VC7aTBdxc41f+hUaq0mkot8VNTBn2BMkDlPywinhaVMpYhgpKg+oX6+YAh2PUSIxSpl6lFlIJ08rVA4ANmUxcRpZ4LQ+2XHBdy2jR6OtVRl0pSlDlVgLBpJJaB7SW7nB83mORIIA1FIKTsT64wU8ShPiBzBBkkQ9rne/ywzxElSNSDrSCDqDQbgkOejN/xispQcaS59ycIyUtvCBZLMU1KSeZMAaZLAWZXoe++N3iFZQpNQLKJAchyE9QNzpZu/s/i0E8gb0M/wBAVE/+vtjVocQUkJcegYk+oEhIPcq7E4nHJqxnDZ2uzep1CKYSpWou5cuR2f2nHnMzmiKiiAzF2bbxFkCdiD/b4IriClHxEEKCZWkkEpESeokdL2wQUkVEOCPC1ArXBVTUSxsXUju0E+6mnLd7D44aKg5JqoTyqdj4RuT1pkgOSkKBEy6epADluIqAYEpUJSCBd3ZiN2OKZCuqn/DWGTUB9iAdK0xJAU3RiR0x3ilAspYfWg85BhTHlqoMuLT7vhENNbI0qGZSBAAKuzH0nbCSVhdQJXAIKSxkatSF2sX+ekbEYH4gICkcoW4WEgwoQbwX82Hs/kyUGppGqmQss0kJAWQOikgL/wDGq8s3fZoRUeg/D8sUKctPIofnTCx6eQgnZx0djO8YqJqpRTpoIjUVE6tnCQn9Zwpm6pUHgFSDUDD4gySjsdMnA1Z9gSkw2qBsWhxcSN8UxzjF21ZPKp36HQ/ns8SShB+JlEXCT03LmAwPtfGXSIZQCSzpAboFNb2Zz+FnLADtJZ16SFORDW5SUntbVPRJ9tbKcGToGo3b6Hv6N6NiaTkVtwVLlgM+seKkcpSpQgvDJpzJHRXyHYYz/H8rfEnUXm7kP1LGSb4Y4jQCFkzpSFbgMWLGYF0fPHFZYrrFG50IY32Q3aBLW98byFJZI8mbmK6ihLnSFHUAkJEMJGxuMM5qg1BKWsASHJmVHmInmUB/498M8SRrr6dg0SIYrNpHm2kaZgDBDwxVT4muXZt3EJtd+z98anY0Usa4B5bIsUggcvMSBAKkOHSY/h09Rf8AGU9YSrURVVAACrR5KaT5pEiCzEuEm7jD+byaqdPTq5dzq2MrLksCSG9EpwgqqA/KxUEqU0skWQHAvEPcJ6HBYylt2URlXUClBglNIXAAlSyTBl4HxOLRhlNNQ5kggpDJdmTEq1fjexFix+EDB6OZLLVBZo/zWLXCXL9bkYvwzjCloX46UpKSwKXIWDAASXLuQOljaMPHE5Rc/BCedbfL6ZlJok+ZgBL6Bb4gzXO0QBuzlhdOQSlDhghClEw6Uha4BUZfSS6mciQDStUUVuUuogmmiWSNitnckyzXbbzUzFbw1liF1io6nClFJdgAoglS/wBIYviRfG/Tz2FpZM0V6qmkr5ohWhlCVEi7MQLCHDwFlIKlqUuSHZJeElyAQW5i8js8uMHosxZTkw4LgQ0HcwJjthlNalTUmmpQC1FgNnPwgswOzMLMMZJvpGlkjFpN9iVGkFaipTAAEkyVdkgTd4gMNtxKzZI00qRDjSQA6lwCp1hUh26NjTzHA0+bmVcsTuz3feJ9ojCVP+GkEJSJhwAkP+U+cvuv5AzhW64YykuhCvwimnSaoKHZtJSVK+KGMxLtFnewaucCahFMMAXULkBwxUYcn0HQTGHUU3UoqVrLalFVzDAKLXhQuTIg79yfB3JSOfSsqUsu2s7BO+kE+aOZUF3BQ21GZpXUKilK1h7uOgO577fviY2q/CQ/MQ/fYWAAaBiYNAtnnOH/AGQroqkBLIW+kkgtZx9cerpU6WXKKYRqWoS0Q7ElXQ9N8ZlLitRRBqVEuISCTCeyR+rRjlfjoSsOHNtctsPQly3TqepxuCdy5PNyRb4Rq8VrUaYAUFHzMEh3d3H1OMccTp0iGNUSzkBrF0uJILSLFnwnnKilAlof4tve4PzGFlVDVokI5mZ9ZAaWkyCHAV8Ji5GFfL4KQlSpm6futdTip4SjvpGhW5cSEBujpuYGB5ngS6SzoWkKYNzaSX6KLhX+Um98YVWgUnSxSzCYfSASR1Ot56RL40eEcSqOKQHiJJc01SLvDkaT3BHvgNropsjUcWqUwhcOUl0qmCS213Ae4Z8L53KG6n0l3iPmWJcCNonGrl+AAJGnUFMI5XTDMJOoR036zgFTiZoFTp1JKS6TZTMCSDvJnBr3GtPgyqJNBadMEMRB6XYHS0dPfHp+H0hUKatL+EWOoXCiYVAB5SJ72PfCTSRWSTS80k09zvqR1YvyH26DT4TxYCk3lUH6FiWYnt6jDQXPL4JzbijXqcOTplKtINgYSWAcPYMGntOEq4TUqJQzKpgimTIWkuVIYvclx/IRDjAOGnw6ag6lKUeZRJO7uW3Jv2wPPZPS1UOUFnZyaZk60mHePRgNwcPkjGLqLtGxyclbVFqOVaEkqpVA4JUQAX3BeUk/W8408rktDJUHKXHmJcWcBwHBe+yz0x3h9ZOnUpnUZOxNtaZ+Is/ciz4Uy/EaivEK9IRIQkXBsl1mSrc2Aw8cdxb9hJZdZCubyxGumlViF03+St2BaZ/+sjpipyRcp2IVTBPxBYK6ai+/wsfmRYmbzxBQtg6SNTPzILkAgdlKQd+YCMdQkJBYhhKAEgAhtaCekFQjtiP6HUE8UgpWRJR7uUpql9V5WZD/ABD0BncpTq6FVGIQAEggkpZgwETAm+C5wsE2gwqwLlVtgAlSbvtiZfKalBJDOAeo2L+kHt/SkZyg7iQy4lkApzXiVD+FgB2Y6HPU9mj5Yb4TVHirXAdzqfoNPq41v87WwFGVImnJjcMTqUp7DZmiY9MGy/DF06C4TqUAzKeJcHYu4BP+2Jq7KbKHApRWASsqcqcOQNySC13hj6Qzl7Z81VpT4NVdNh8JF99QN7kzE4JlqQZIDkklybaYSC21lHf9h5vIk6RpLnmZpZ23kOrSkM/kJw+PI8b2S/cTLjeRKnQXiHFwpKrK0gBR2diT6yQGGzzbGXQBgHUFGXURA5gpZuQBZ+rnYDB6WXElRLBwCWLqs4B7s0Hq0HDlDJaUHdZuNnFgzzTRHK/MsAWpqOE5ZaEdVTMzN5kUQwJcdVAEDu5urzESwIEYpT4ipwBTk+VLJaRCuVxIUGfr82F0NRgJINuYcyn/APkUZdMmCSVqMQycc8IhRSgg6fPU2S7w9/l+IhicY3y43ZTxFpJZjUYkqcnSwdTHypUAOzersLK00qC2KRHMuLNKU7sbRJ0yAIwVNMrBDkIABOm6nPKpSgeVLgMkNcMHkHqIUQAgvpAdSgdKQZIvpSCdzdtyQ4KceCaPDHKCAfxHmUdy0ADms/S98KZrRUqArBJChU0aTqCh8TA+UlLuX3vjtbMAHlIUohypTgk7aUqTygkpGol2e04vRyHiJ1VC0OlT887gzdhJcE26YMJyg7i6I5MUclNhs99oTpKUDmO40EWtKwra+nZtsZiFlXMtQMy67WDOkJJct5XLbiMNZ3MgHTSQ4Ibm5ibXJuHDt5XkCRjPShS1c5JUdgomeslgz2DsTaE4HBRJI1qFYKLDnAkQw6wl2AhMvuMd4pxY5em5SF6UpUXIDvcB4u+zknCKsyEABUX5EELUPUJdgel+wxb7+CAQykiApyGBlixBvsWw2NxjJOatEcynJVF0b1FKKiUrCQygFB9SSxDiEkC2JjPTxVYEH5nR/pLH3+uJiT+iLLrlfyZCOE5dbEKqobuFpt30r+f1xT/pKllk1aVX4rlBu7Mv0tq3wM8bqUiEU6FJLsQHDkHYBTEveBLjphfNfaOv5VOhxHKU3LwDtLR/XBp+SbUGh7hX2fqKJFQKSgbKCp6MzDtfGzQyFFRUECaYYsO7KAU7kTaziMYnCvtKsOhfNMEk/X1+eDL44ikFMmCXUAZdyYIAaST6n5Ui4q7OZxk3x7/wFzWaGnw1JDbFSSxO7xEbuN5lxT7OZimFKB5DLOXf/Mb2gHrc45Q+0aFKY1alN3ABZQAPcFP1fFxrUHQulUDFgoIC9PWeYAEQzW3divRaULRqVKhGYFQrCkgDQlzcSYvJbawwlmOJIWSKiQRbUCAoAtYmG7EejGcJZjjmhbKpKCekhyGBZKhAfrPcPCw8CoB4aihZNlhwxjzku1jL9dsUlklJK/Ascercl2w+Y4WqkkVqaitKfiTBSdgUk6kGzGx2Jw3kc4msFJrE6yYWCAJhi/lL6S7+vXFKOVr5XSopUAfKoElBBBcJWkOl9xI2I2xdeVRUlKDTOnVAJSQ4HVgPMCUuIHKMTH/UoKqqBTJZ4LN6uSCDeWxq8P4r3JQHK6YujY1Earj8SLFmscZ6K2hSUV0sksUVNIJbsoEFSBAa6XLdC9VyYQy6StKgxCrJIcTAKSCmNTTYgSQaDVcjNZJpIfU9JQYaS4D/ABA7oLC0u4JcTTMApDuSJKbkqQ5d+hF5MicEymdISrUjSk+dOkHQ40laAWBSXGobAhsUq5Tw1BBYURp0KVPhkSJFxpnuCcY2qb5BZGiSDTUxSXCpuioSoES/KtxNikM2NLI5Akp1aQpAKD1YElu7Et/tZfLZZiUlJksQGeRzANcGCk9k9MWzlZSYllAoX/MrSoEbMpLFh+J98Mq8gyOo8DNZCFIIprSpAcHSpJ0qGlQBKbeUfW+K5Q6ayVQ0q9bs8nb5knvjNQgIphFNHIdxDtsADbSXf9sM5KtKdRAABJCg7kgQ95IMdB6Yaeu3p6FxtuNyVEpZ5iWYRBNnL72IbV82wHL5xdJNQVKyqpW2lKiFFJeTG3b0i5xbK5bxCn8IYl+wBNoI2b9sLHJ6ahLWne6XJD2JcpHdj2xllcYuNdiPC3Pa+DXyaNVW7JZtR6C5+QUf0fdaotSlLWkFJVCbQPKHIYOEsYjUpRx2UoCAAdSQTtEkt6qiWsqGxUZlgrSeZgUwCQCSSQIkku0Q/phIq2kWnPSOxVWRWllNpSmzvDbuBCojoZ2m1TNatTDrygljpYMQ7hAdjfUeVnKlHuR4hUTS011BdQlTMNJKAzEgAB3YOwE9pSNYl0bGFEEzAIppcdQA8BniSFNKKi6sGKTn6jmWzWsEDVzFRWsBzAYBIF1MTvAiA+CipRpaKa3TqUEjcBSgGClMQVEEbAbekzZCeXcONIdk7kS82kneWsEvvaFqBKAtQIazEpsZBIIYSOggXxoa36gZnkVaf3NbiPDRocksC5BImwu0m1+jbNjFXWNRhrShCNk6QktEu5U+lU3EyGBDHGOJagUkFRFhOnV1IYCBYEm8mS4KeRUoA1FEXADgQCQQBYMGhiWuN8I0Ujd2NcNrnW6ZLDmPW0A2BPv0ZsPoz9M1BSdlqciGCm8zEgkluskDYYyFZtNNkoiYsHMN1b5tg2VKQvxNI1B5WPJquAw1TMRh4OCT2v6fqRn8zdV15GuIZVKEXJ7WsB0BO04ztVdbpQiBKggaAW/EouCO6ifXc24jxkamKU6hZ1Ajaw5Zt+2MxVZao18gc9T/AJUhgD3geuJyaLQvyGq5RCB/EqCoRJQiQC9iosgbl0pO3sE5jwzqSPDO4bUT2JM7w1iB2wuKKqitTKSElwCZEvKACXuwudxjapcDCwymE2LH0sJPZmEXk4zQ912Z9LK6gFIU6VSGLiZuxe7wWnExoVfs2gklyom5cX7yJxMal7mtlONZCkaT7XAEQZtsQWUCOjWJxg0U1AWphTb6XYi7qSzF2PURjYzPFEqI/jU0hrsoxAFh/bYz6mbS3NmSr/xO5G0KB/TDyab4ObHicY8nKeSqBbqooOxBHhq/0FP1GJU4ZTUQCVU7zqSsNZmJSQXiThmlwzxnU1UJhlatPqQklR+RFsUzGUoJ1avFSXLueUM6TYKVJkdQ09UHuN0DXwAamTWpKhzzaW3dzyg/5vljp+zdRL8qdL/CoKfe4MzZrtii8rSUGQFqKiCChVNbBndQTzBm3TNsbdKmnKU0mnTckgEkSHkk9n29MNGGzpCTkooRq5SpRDJOqLEBQ3OpnIaQ47gvhY0aBSBWpLQpvMknSf5kFyB6dcb3FMwHBKku48yXDsCQ7Es8X/XGeAFgiyT/APXVEt+RZJeewg2wGqDCVpGlwjKeFSK1VCoMVcqiUMHLgbm/eMNUs4irSC9IQS/XdIU+5fyvjNyWYUgeG7sHPiIKY2BIJBD2MO+2KKzK9JHhlvxADS/o5+Vzd5wycUmmufcTWdrnoIjLKcIUQsXDyxc7DzRdVOQGJCjjT4XwxATqaCSeYhTEs5CklushjE2ICGXy2vUmmsL5mKCm9/NTUdQABuCpsGpvSSQXTLuTygsLVGcEuGCpaO4ydMecW+g+Uz/iI16DS0qDOZnVJCoBh+kzg9MhdMgaQkkCVNoJDtaEO5BfkM2LYzaaiSwYKk6VBv8ATZQj4ebp0w/kFkLBYhW4LGN23WjsTqS+GlJN+lUDFtFeoBleU6NQPK6VKMwwNM2ZSWLdR2IwWvW1gEHYJKxZ7pVJd7vAYxtOiMsiqAtHlLSCSBaymFng3YMWEBepn0qqLphChoErNiWcgPKtnLM5bbBUG7oM5qLpmLnzmVDRTNOnTUCKilSvUUrplKQG0sFkvMpG13uF8FVToJTVWFLQ7TOl9QJ3s7X9cUzvE0wk3canhzZu7j1E9THMqUkqqoQAtYGpRuxEMwcgptLNOL/JlDFtNUn11/k5v6jHOfy48td/T+DV4MyHKmOlPuo8gOAI4aaitZUzqcJHq5Fw4tPbC4q/w5PxMJEsNRA2vpwpm0IUaSloJKCCgsCUsYN3BgdscsVF8SfB0TlKPSsdzNFSap1PJZLPKdgGs4YbSpR74HxLJ6KbQVkgksRJZkiIl9niWwXKZ/mNRWmXZN9gkE9WEP6xOB1MuuoAw23iGDkS4J3gFoG+FKxqqYjlMkVEgFzIJBG3RRMAfEoiJAnBfFTpZBCQI8RmtdNMOQA0Fj8Utc3VXYFDACHSIdramt6D6YChaluoFJYOVkfw0gOoBKTGkTNpDNjDQargCFOnSs+GhwQludQDSA15hwAHES+CJy50z/Bp6ReSYImHWLBzH6YslYfUCpSpKqi3NncgG5Ai9zcg4ZyujMawkkqSoBbu7mRII6ixPbDKLatCyyRUtfIGit3TRplJIuwJ9iOVIkxb9cJrygBJVUUYZkS7bBbkAAtE/Fhqvl2IQVEJ3SnSzNcuwSA45jZ+82QmikcoK3I5gdUtDrOhG5LJCmb5KPaa4M/xanwJKT+UEmzee4E7MB9ApQyK1OAfK5glSgDcaQ5IJYTyu1jOPSUQ7ONI/MoHU1nSogEgNZJbrbCOcQEkayspflAA37Fqabu4SXffGMmhE8L1qIqrQltvMW9Ek6DtKrWacA8OiklLqUwYTp2EaQXEtOn2O7NM6uUJUrYQpQAmwSwdtyn03wPNeLpaKKRE6KfX4RpNusxIFjhhnKVtJBCNLsAGKU9YcJBLbz7YLnzVWlqKmUwE2CnLuGMNpFrDGDUoiXqyRZKSq4edTAOW3bsWwXL5xISmFF7FRTBuUx6KZyfKZs7Qm4S2RDNi+YqZ7NKHEEH6/UA/J8THhq/EKii6VEDoy47b/wBPQYmNRXn7Qr9/6Jy6thqQEnpcAD/Vvh7glNK1gKy9MMXdKyoOIZgtQG8MMOZzhVOjTcU3UBGp2JZjymACWNjA74xBxdTsY0szEe5dubZzFsL0Qctke1VmFpqBmFIJc2LlzD2sAB6npjL4mqgonXUKCOjKY2JkjZp7D1xjZrj7DSklzJLkf8HCQ4nWUWSSrUGbSFxLeYF2c/rh5TckkLDGk3I0lcNyiiCMw7SxR8g6SR742UcQBSya6VN3UCQIl0s8C/8Axh0cxUUE6qFI7v4aEEgm7jSZDsenrjT4Xw5FU6l0UBMQlS7jvrP9cTKuimZogl6iAsCBoqAFXaFT6tc7vNFcPpWSKyVByYFQbAyAGl5YiL40K2UplBKVL02dCyO7ynfr23tjPo0ECNaiWPmpoULCQoFK3i0e+GaadMWM1JcFsrlipakUqimEama+4CmL7bfLGvWopSk8ySpAGosyiDGkgCYLs89wXAuGZtCCQSJ6BYLuwcFSw5d2B2xRdWmlS1pLFR5nU+wBPmedIFh6YK18iycuonKagoyEq7hSUq6DmdJ3/FsfduopYSdWskhxqBCyDAAVD3kqHv1FRSmpBFNZMypj/wCxS7x1hj+UYuhGlA0lSEmfMCgnulUM5MFsKNzR3K8PFMBdVSQmCHcBJMQXYT0ZzN8adQ6kkaUrDanDgh/KTYn12cycI8QqiqhIKSoukhoIUDBYxeb/AOwU1lFQ1JIKWILsRAgEtYS4f0lw/p147JpyvlcDahUIZMqUZcNqugQ/Kv8AMLuHAvilNdQnnS3MNQZpDFim7w7HDVMhfQwHKm1FrF2AJ9PfDKqyUrRrKlKqAAJvAa+kAfELtdg+NFORp6rlniPtDwxeWCqhqK/iqISQVJFJa1KqKdW5TSYRdS1EDkl77JcUp1lrYqVSpppUQVBtakpqcwA8gYaQnolL74p/iBlk5mmkqQ6xV5V9QdSlh35gGDmwZOGv8MeH+HQrGeaqQGcwlKQLHqpXS19sdU3J4tn10SUobOEePJtZzMo06CEBepwEs7PcxuBIaNnwBGVTWUSqKaRylmBIFhcElumxxsoHmIDGz2fSOpSNzAJPTCS81oJKnKNLaEpKgwD+YJ36Wlw+ONvZlVJrtiCVnmUoFpUGTPYAAWgX+k4Xy+bSK5q+Io6gUilId1OCUkQ1tXTqWGGTTVVTNjsALfiZTv6/8ARyASkhOpiLlwxsRp+L1YDthozcbryNqptP2OqWmpUKiNYdgLJchySZcky21mEkmq01VYcFnYFgl9gEhQkMzrU9+uA/cymVXe5Y+zH2gezY5TzialU0eYskqBUHDJVp9AX26b4EYyldeBnOMGo+4LSQH82zmzNLGAzlmT/sSUeIiiJCUlUszl4kn4mf6b4lemRVAggnS5NvYFyCdmMYFVyGociwxLkJSSHJgAcpVMMIEzhba4Q2kZPYUC11FP4bk80gnePPp/rHucEKtLldVPKLuC4cFnAAAeY62h8FqcHASor8UtcKOlzszv8AD+gPUmHhyAArwNm1KqvDkl30hQLdNvTGHa8A6lAVSgCpoCSgxc6SSwAuFOZD7xh7ivEkIGlip3fSCQH9PQw2+2MtGtAVy0wAwATzNtOkMQ4Ev6EG4MxlqhYmoAQCHCVH9UghgxckQRh3NySi/BOGFQba8h6eaKgX8TS5IHioRExJS1pG46YWzHhgEikiJla1ExpdksIMuGZp6Y6Mm0mtpclxpXEszMGLdP1szRyaKZ5qjKDEDSoOTcO8T164Qr0Cp5LURpo6bEhg5k/jVt1Ie94wpWylQFTUAWL3J02NggESBucatfMKSpGhGvUUu4SYUeZTqsEggR0PbD3EcqChySIhgOws9pPy2sHlBxSfuTx5lO/oeSXTU5fKpH+Qeo8wezYmHK9Ok81bRKB/viYnZSzQr5ZSqQQpdOJUpShv77X9zjJXwrLJ81ZJOzFYEwWYKJj0fCdbiOol6dMt1SSPRlKZvbF8nnz5U0qRmf4NMqLmZKDh5ycnbJ48cIKkgx+7JbSUvuUoKuw86muAdh62wzUyIIvVh+UEJja4UQ7t3DC2HMhRqKVrqApHwp0JTb4tIAN8OCvUCqmsNTjQbbCbPqd56Y0Y7WJkya8JHlRkzqLUMyq5YKPl7kU7Y9DwfMaUEKpVUDqpy4t0+rfLGVm84kqOpa1dSIZ9ySTs9x0wsSD5bkgD4iw/kSA2F6Gavs16lRKEimAUIDljpIgNutNg8dXwmmghQSykEktKEx7+KWDAHpJ7OHKU6q1BPhlJh3BAA6sqR85m+NbN8NWoXEM51Ans7SA+C23ywVGCFxlKYM1KJ/mS4MdQT7dSYthvhvD2Oo6dKRAD6ergAh+r3dy8Tm00Vj5qwv8AEsz2kMzewxo5DiQSNClBZ2Ic+u/lm8b98APPgLWCKiBUSoFJI8wvCVD2IUOjdRi4tp0p0k2TUWPSCSH2ES9rjGTXzRCwkMlIeEptszF2LgdrWnDVOs5+J+hQhgkOGJBl/wC7yZNX6ehIKSXqZrZegFPq1N/MD0JBJG8lxjlGgsrKQrkDcnmDQHZ4NpYGMTMEhDg7TyuOg+Lv6QBOAcPziabu0mP12J7EGGm4uAtvpDVXNBdMeGElNhpB2v8A0l7g47SWuowCo3VEBmLFRSb7Ei+9sZqqayNNKkpKQ5JZw3VwAJgADv3xsH+GdCfJypH4ieYu4/3k7NNJNXceiCUn+cw+MELqpQP+1TSk3EkA2No0e73vjb+yoSKCkASlanDCB/8AJsQ7lQAJO1rY8nl84FqqVHPMtRE7E8t+zY9F9is4SayDspKx6KSUFpHNyDfcsDj3fi8Cj8El5VHi4Mrfxkn4PQrqBPWT5nHMxtqCtJPLqIN5ExjP4lRUqioB1KOkDVFlJkJJ6CIDPcwcaVSlL/s5TzK6WgwXDJD/AJcfNVhSPkIKSTY8xDoZ7BnB3ICD0BPzS5dHu9gKOZFJWpRWFaQnwyCzi3Zy0EOWJhnItkcyVUyknlEA+wI2Zw/bCy8sArmPKoAhYJgE7pcuIDMTYXbF8nQKajmqPD0kaQzkxLA6g3PDMSqTjo5l2ycPQ0l/gZOWJBOlIO7kO3qpRO1uj9sUoaqZJdLXDO/ck3M7hj3xMkQtXIQ0sOZyXgW2BbFl5ELUNRIBkAFp6NEOL4nydeqlyylPMhyxcsRYeXoW6XAZt5nFlLUUqPi1A4BLRFhIY/CQLCGtgaECmWBIkzqDNc/R4i3UYtlM54iF+GS6Sx2ILBRDixIIJE3uIGCotqwfMipaXyK1aaApzqUQCRqJJLB2cuQ8fLa+D8MUqohQKSjSopFxqAA5gHZr/ubYTzKiDClvcAd9/n+mCnia9OlJljLiN/5ep/Znxt0k1XPuI4y32T4KZlKE+YEbgsfpyFvV/TtWll6BlKKl7pWPkAEWE9PN2bAjQWVvrvBd4JDzFrbOenTpylZJiqo3IPiLT3F4ts8P3wqZ0KXANdJAHLQrtHxlhFiEoi5G+Fl1FFJHhVHaSSu7ONm6Y0NSgQVrd45iSC0fC8MoDpYNgudy62OkDccqXDXIgMoQYLHt1a/LQFNS4RnZXjRSnlBSdxzxeeV3JtAv64Rzf2hqrDKSW9FD6pg+4wxVyikBWumljuum+l/VmCgWfaTFxAimpI10U6hGpK1JNrEAG93O/bC2akJ5XiqUiaazL3H9RiYaRlaHxIrv+Uhv/wCMTG4DZMtk/EDJpBIIlQd3uzqBV8vli2cydRwkIqK+EDXUDP8AlEbWaWxqKphVEpQRSeARJFjNy7deuF8xmUhISDq0hosSSYt3YO1tpZqWttnNvJypdGZTp1aanCEpLC6im/apUcwL2w2talmdCWd1BDv2kBJiWJ9sUy5UxdhPUSbAC+/zfo2K0+HqqPpClOdku8gH9AH/ADbby29izo7R1EgioSowktSR1HwOOrmMUVnFHl1lhLGos9SSdRSC5BLDt6Y1U5XwqXKgLUNoO4Eeg2N2xXNoQBzApJSHSIkuG3YNOKU3GyfzOaoW4RmQknUrSpRcugC8ganiPo2DVimmamkqVrlTykCFECTEe0+yOYqBIimkEy6iSotPVrieWPYYLTprUnxKmoBSn5WSFGzBEOGOwOApNKjOKk+SIpBJfQkLO1RanDXhBBZwYbZsDXmUpZRVTSphCUEuLhxVYEyTPXDPCMuOZajygbDtdnAcSPfF15amUCqlRZe7Aloe2xBBfBUW1ZnNJqJn0syH1fxC5dTBKQYiH5Tez3OGaGYdYPhHu8h93YMHAF+kYmWU5UadEHTdRGoD1JZIuIPXHa2WJA1r1KV5aaASXAuyQQRy/CDeTgDMYzeaFNa1moeZEJLs7MJA3JBJcvpDYXy1cKcayVCGALPsHVLd9PT0xZGWQ51rCAmCkEKU5guQdIMbEkOYxxKwG8NBKlKvLtIDKuSzuEgD13orfZPVR5NLLURpK1hRcgASDYB99NyYA9RfCHEs392p1QFHUHSNmJcJ/wA0gtuEzjUoLFJLayuqqAhASQD3UxBUwNiw3JbHm/tbntVOmgAgGpqVI5iAZcHmEgP+mOn4fGsmSMX7nLllzd+DMyK2jpE43fslntOb0sP4iCA8Sl1i1rEPjzlNV8McPzQpZiis2StJV6Oxv2JOPqM+PfFKP0PFxcZVI+q67kA6Gd7QzMCYsO0v2bE4vV0rZCUlZdoOl1MkkhnNrA2YON3s/ndKFKJBIDwxdiWAIYEqOlI7q6g4QyKQoBNQg1FSAEsAFCACHJIBAkiWc3x8Vjjcj33evpJKwTUTzHdKoIBtcxJDcruXkynXQQC1j+Xr/wAvvGDEtpQQpKU6vMoanPQlRJ0kFwR2sMJ1SumFJSdVMlWgywAJIBiDJ+ktekopOykevqM5VQlLqJSnmZUi8gBrEGOoLambBPvHOwKnACkyG3DQ27SX69sL5fNJQlSggeIoSQXO86dPUqZywc45ltSykhIU2oaSWIF4IkkNd/bCum/SVhf/AC7D5zMF9bkggKcp6yI6HVv7XDdPFQhGlKASxJCX9wXUW6QRtLRhSpmrp50uGJkgOQCoGFQTc6nIaCcBCtRAZCtgEEJMeV92IJLwZHsPoPpF8nUcSU/lIloiC8EaXlg6SfhLXBwVNcKbULMRy+ry4PQv6nq8VlRYrUgPAWCzuk+ZIV+m3ti9DVpYByJSUkKDOzhnY6X+fYE6r4BJ6RsPX0FIUGHUJKhYdyoOLsB/sGugQRqf4lAoUBZww0m537e5yhQojxuVZEgAzJjmlUNP1lsJKoeZKaibONR0qLFvi5XvZ74zVOgxeyKeCiswqaiAR6GSsPzB5m8t2w1nuKUxZSTMszyz9oAsD7jGLXSulJQoJMOQrT18xABbEy3EDqS4YEMd5Fmlpm4OM5Nqn0BY1HoaTnVKQFJrqgnl1EFndxtBkS98HTnllKka1F3AcOHDB+YaTAY7wfXAst4JB5Bch+Us0SoASwO2w9jI1Lp//jqSFTLt0A1NJAGrs+DCClJK6FyScFaVhcwmqSCU01QJCUN3Zu74mNgUHvJ6yfqn+uJhPlh2XuYlCgEBytOrS50ubywdv7ewbCKKQQoqIWVAXgcxElrEs/8A+xIu7ahyV9e7Ev12AcOdtumLeAlGokh3gEkTEs5JD9U7Ygr7EV+wnSq6WQmmkNLkPzXjUCxA1W+rYrnvEW6SrSAAAlzeQGA99t8PZVGl1JTqcdwQNJ3DlmY7Sd8SkldgoIJI8gdTb8wmf5h/TDJ/UO3uVo6qSOZ2sNRZwLyOY+gdiYeWR8QqWoAL1CBpchzclWkmJLNIFwL61TKhCnZIMHnPNYsAkMwtBcdTji2MMTIE+Xq4QksA/V74O9ATQjQyCjzahTE+WSkAuHM6SWBdwGazMbpKEEuhVRZ3J1OWI1NbrcH9Th+lkipLSQkCCLQyrcot0GA187So1EU1XW7AFgQkyxIc3tH9cPFSlwgSmoq2BpZ9YhaCwIASCN2flgi4sQIscLZ9RXpYDQCYEBr2f3uXLRDYdzFYpKgGCR+He5uXPXti9Lh2lI18sDbm3m4YdzpBbeX21AtXaE62ZsgFRmwCh1/K+5hIHqYwSnldKkoVIIcopkCS0qUA7+pUqNsMK1KcUwKYLgqM3G6ztNh0MPgtLJpp877XPmU4aE2CXB5iQ5eTbGTA5Mza3CVKIYoSgFmSRpTe7OT76jsLY5TROiiOoqVDfSzkOIQjlgOLyTs+KaNJSkFFPXqWSTc6mS031KOkHoItgKiFuhAKU7PdRuCpvWEi7H1xZNeCW1dkyi0BakIMaG1qkrUWIvITeN2c7BPm/tjmUmtTSkDkCtTWKnAPu4L+rY9PkaKAVKpVBqCvDBcEIUQyjBPOS3pqaxOPD8fzWuvEJQkISHsA5/VRfu53Yep+HL/WV+Dmy/ktrk4ktjlUfPC6Kk4ZBfH00OTyGnFnofs5nVVaSqGpiNJSo9AoOmxLsY9B2bcXQdAKioCmWJZnCixKYdxrDXdmx43g9TTXSbdDMG4MGQ4Yj8JVuxHrcxmgCVKKvDJty/8AxLcAhrqQQQTDFgLnHzX4jijjzy1XdM9X4eW8OfA1UIqvTqEprMAlQUtioFmJBDwltT7Jm5VlZPPKpLKaj6Q4W6XI7KCnJDzuYiQ5OsFSCkyujBIl0HyKSBszK/yjZTYrWSlSDUrnSUuhamDKYebmOl0vc3i9j52rbOpT15YYZZj/AA4X8NMFzcpBpKVKww8pLzGrEohLam0mUhQcglzCkXCnYEiAxjcFRQFMCnUUVU1DUksAaZ/EAIgpPLYuZl8XqU1BKtfOCIUGdadQIdyNYkBlcySPMlnxNnTGaYlmgo6fFS8adbAg7uFOyg+73jtgVZNNKdfMsaizAvF4AJcuI73vh5WUUKSijnSedaDNhcCCLiYIgEnC2VzYSVaHcl/DU3mbYqElyQymOznCppO2rQJ216WEz6DTAALhiwVO8hiG+TQbCXy6i0qbSnQoAO0pcEh+fs8An03w7/1AZhelYKCks8O8hgDpSzixa98K1OFKS3pKpgd3SGhm2LxaEp9+CsWDzuezGkFkqSUhXKHaxkPy3F2d98Do5xkmViHskhiCCyah1AMPhVDjDWZpKp1FCRpB03i4YHzCe7X9DanmErNTxGKgCXI0ky4ZaQxJc+dJP5pwU7CqQtk83o8tRSSZ5VBLghpCjotq/wC4ZAG+C55ZUpzTRUJBJOlnLgvDPe7kf0OjJ0woGSFAeYMT1CVSlUw7/FbBeHIKtQKAhiGOxcOTpcwLTO8M2KJNpv2FeSpKNGdmcgApQAWjSA485BaCX0rSJIkFowtSQpCmQtK9Ug2IVq0kNVAcGHAJ8rg74eVm1IUAA4fUxfbp8zEbdsUTUo1ZqJUOUB0qckl0vpV5oPX3xPgpwxCvnswS/hVC/QKI7sXs74mH63AKb/w61PRtrpqCh2ISCPcHfEweTaof/wCooWpSQtWrcJZIkam5S7kbm/bETTKgNIZOptgAAki8ASeux3xkffKXiawjngkwHb8wJJbGlTzCVFJJ2N1dT3doFsTyav8AKcDdeTRKEkdQHDPpA2lRd9rD064vqWpQSBp0ghgJuHa6iI67DtjLzi/FSUIqeGo2UGNjbZwbYseJ00o0KXqMeVx7Xt2743y1rfkaTaV2q++DubzFZFRISAabEqLgDU9lDdxv1JtGHBXSkuA8Q5+T9gPT16ebqZ4l9FYpQ/a364fyucIQdDKqpBCX6tEl22nDbOVRMqlK4+TX8QrQRBuCzsJIsI6GeuOLUkEOyjt2ln/4L4z6eaUukFVklC2dnGzA2LG92cPhbJcQpqq6Sot+uwt7xhXHVtXZrl+5qeKoFBQliXkjmhiGBMRDie+LJy5TcLJeNRdi94h3dW174HRzulStVIUwCySCnmTHNymOjH0wLI5v7vSINY1lH4iANiQIh4Hzw+iS9TDq/ccolkkCVHqzAbwzE/1OLZ7PFCF1VJWohoZRVczpH8wjYA4yKnF6RqhZKwUFtILJe51RsQPScCXxWrVV/DQskFoTAJhn9QcDaKp/9iJpK2/25NbPZhPghawUsAdLF2LfBtGLeAEhK9R1KbSGsSzmQ5LPJ2jGdRy+ZIJ06GG5Dlr2fD6OG1IWqoAfiEnvBcdRsb4R/EQSHUYy5p/wv7inHKhTTI1JTJLANzNc9S5F+uPndesSokmSSTj03+IXC6tOmiokqVTchZ3GyVHoC6g+0dceFOaffHr/AIbmioym32Sz45TdmmKuGaVfrjB+8scXRnSMerH4yK5OWXwzZ6rhi3rUmPxj5b/THu00NSWCgAOzhjFm7i27HbHx0cSUC4UQcek4J9vijkqglJcEjd2/oPrjzPxDI8uRSXVHRgw6xaZ7f7gtBSpGjls5YMZIPUOT7H0wTOFWXD06QqUi6gks6fiIcbp3ggpYgQWyct9pKFamUaihJsUnSQ24O042OHV0LQmmlRKEAByrmJDsdRuZM/tjz1JOP1+/JXRJ+l/+3+gXLUvHArqKYAYSDTW8pUTdCoZReWLgGSUKgTyrCtDmA+pJDAFPQj6uAeuOZKpzK0oWhiH1QldyQHuBZxAwaqi3w9yf9BA6WB7McJOMtuDN8JkzOVVTZSVF5IIcOEl3QTbd0mQ1mMKVMonMF06U1LtpDEknsRqJf1+gcRmFIBQryKuPRy4Isp9x1GJVyaDIILlxYP2I2V5idj2sUfHKHT54MmrldKglSCQlh+ZIHRTW7EERYO+C5J6YKnSpgGJcESSQ8lHnAiOr4uuhWNVC/ECUCVg6tXRg8XMm+DVqDDUAz+UghpT2lJcKY2O1jgyWqWrsaMpPtAq+mopWmHpkNpDnUzEoTBeeZDhrpFxlVsrp1EEnVZQYgnXDEC56Eg41VIKdYEQDaN5ZoMguCDacFTmApSXBBLuoEPbqRpXB+KfzExhdtv1KbI88pclIMKPVLXiN2mf0xdPFarBBIAYAKOpQOz80AcpPv642M5w0atUApaUvpch0lSboHllm6XfGfmcipCmIGkACDBIiCQ17/vgNtBqwlKgE0tZ5HPmhdIg7zzUzGxJI2TsAcMUpIZMEpSSDqQC/M7SkA6fMAz3nBUKqMNLOks4J9TaDvBeNscy9R1g6FJNgpBYuSAIICdhZrXYEAqaY6kgCsjUSWAS1xcj2IBDP0N3x3GgUqqEqKkLc3XpSfcaFO93c3xMa4+41mAvg1VYClEpcydID2H7/ANwbU+AVElLVCIBLgFgxDBh/fXG74xBZtxtb0wVVQOHDu4f5Njg/qJWeesUTEp/Zx/PWVNilIHwmJf19sRf2Wplaip1WI0lQsljv+IP/ALY10Lcsdunv++OkEMRYX7vMblsB5pe5RQXsII+zeXF6ST6l9QNtzMH6YIOGU0DlphB1SQD8TNfYO2HvBO5AgNL/AKRgppJKgVEWD/PqNt/bCxnL3DVCC8kHPz7tdp/lP0w99wSWO0WOwBAeYYY7W0nSqNiWfaT9MGUweWG/cW9sLs7DQhneGJIUCSzkX28wI9owE8Bolv4T26nZ+vUn2xp6wNJTswnd7GMcFTSkElPSHf8A4w1t+QaoWyPCUU6koSCSC4T5QSS4P6+2NbiNCkgp8PUSAQpRIIcnUCG9SMInNtf1B+dsUVnFWNmkbu36Y26pphVLoKhR8wcgm3yD4bOWZLHlBDO4kt1/q2FRVZUKA694J9XgYnjped3a9xcj6nCqKSCOFLghkyJB3dwQeoO4OPH8d/w0oVCTRPgqeWdVM7GCXTPQt2x6H788Nv06n98dRnHlj/x6nDwyPHzFjWeFzH+FZAGjMBZ3SUaY3ZWpQf1Dd8O1/wDDXKnKqWheYTXSnUUVdICm8wSUI0ktZlGzQ+PYpzQDMLi/Qs18RVRJjdQI/vvi0fjMvTY6lR814L9jaNWtoqKrJSQWKSm4li6TBD4X4x9ixSzBQhajT5GKmKmID2ABIL/THteA5Vq9VYsHSkTupx/pAHvgudyYVXBUHJ0kBmib/wDqTiv9Rk2qx+HIyx/hVR/7eZrAgzqQggi1hp+uHsj9jlUW017WAcv18yo9HOPQ1Khckkv8m7/30x3xHJZafbaQ8f0xB55y7ZJxT7Rh5kZilzFJqAOXRJYb6b/q2KVeI5fM0xTqFSdNwlRQe4jabY3qtUEC737NdyPn8sKZzhKKwBWlKmsWYxJYiQWeLYpi+JlF2ReOrr9nyV8ZVQo8NNNSEkA6lMUpDSzEk+8viysyAtkGCzif39D+jYTzfA0pJFNSkOIAe+4kzEM4d3wlX4JWQ5TUTUSZDjSSb2kfX5Xxf56l2JPbXhc/fRu5hCdK1EgAuSx292De4ub45w3NINMKp6V09WltnBYzI2m4O/bz+X4rUouK1IkGC0h3I+Ufu2DUeNJUAmmBTQl+UABhew3/AFxS4a2u/wCAqfFt19Pvwehr0XBNPnFtJulz8JkglvKXfYrkhBVNRTyQppNiNtJby2LkfPFMvW5vMmRf38p6i1/rhhOXNTmF9lpZ4LzIB+nyYYHKa9wtqS5+/wBBfJ1KtOmPEUk1QSeUlhJYAmbMDh2hxBCgQpLc3MwdJIYuQwYuq4afxYziUJWhC6h1q5RvqI5gRqLmA8R0wT7sKerd5F+pMuOrfLAySyJ7SXZSMknx10Gz/B21KSHTexLbypPZrtf2xkZbLqS7KgR8UmbOej400Z4oPKYMAGQ79/c9+hxXiVenoCtOkAEESAWYkkz12vdhgKG79PYJTWtlcsC0FgIZjsA/1xMU4eE1aaVpKwlVnaWLPLFi2JicsUoyaHipSVpC4zaXfU5BY3/ZumGCDOJiY4ZRSJl00iQ+kfS9sROYLgS/R/aDjuJgDLoGqpCSXSDadnaW74uM0GlRPSG3HY/piYmAANpUU9hH9feAcCTXAJClW7G3qO+2JiYJkWq5xJJljYx/fTF10SB0efXfY9DjuJgSCGFFVmBAmW6A9e4wKp5pHSehIcR6A4mJh0kkYiKbmLifk437A4JRJWHZ3fcbX6WEe/viYmHQUcXmADKQCk7dZEkz/bb4oA1mJ6WG5j5Ee2JiYWSQSlMKNjyl/naeuBqqL0nqATdtnFsTEwigrsDAZRBTDMSS4BsCY2nbDAoEr1aZSGNtxF+2o3xzExRf7j/uWX52EKd3fr8pf26Y5mToYk7OC2x3LXP74mJgRipdkWEUotaFAWPy/bFKVdJ0sSQzu5G/+42xMTAfYCKmHJBIvLfP1+mO06gYudV5IsHfcPiYmCY6rMpguNJnfq3T1+QwjmuF0akhAfZQJSS9nZM7mRc9sTEwyD4M8cPNNtNRR5rkzpu5IFwO1+0ChztSiWYgBRSA48vMxZ2kAQ+JiY7cbdHLOEeGux08WQllrpDxEuNRSkkek7tt0xp5KqmonUs7FncjaeoMenUHExMDZy7L7tugFXLhJdMlKt9gWAP6kepxc1Cj4QQXIf8Aodt/kMTEwq7M+OhoKWeg2v7dMcxMTDWyyT92f//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9878" name="Picture 6" descr="http://www.africaontheblog.com/wp-content/uploads/2010/09/peacock.bmp"/>
          <p:cNvPicPr>
            <a:picLocks noChangeAspect="1" noChangeArrowheads="1"/>
          </p:cNvPicPr>
          <p:nvPr/>
        </p:nvPicPr>
        <p:blipFill>
          <a:blip r:embed="rId2" cstate="print"/>
          <a:srcRect/>
          <a:stretch>
            <a:fillRect/>
          </a:stretch>
        </p:blipFill>
        <p:spPr bwMode="auto">
          <a:xfrm>
            <a:off x="539552" y="2348880"/>
            <a:ext cx="3517404" cy="233555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1960" y="1114425"/>
            <a:ext cx="4523920" cy="5355312"/>
          </a:xfrm>
          <a:prstGeom prst="rect">
            <a:avLst/>
          </a:prstGeom>
          <a:noFill/>
        </p:spPr>
        <p:txBody>
          <a:bodyPr wrap="square" rtlCol="0">
            <a:spAutoFit/>
          </a:bodyPr>
          <a:lstStyle/>
          <a:p>
            <a:r>
              <a:rPr lang="en-GB" dirty="0"/>
              <a:t>I have borrowed this technique from my friend James Wright. My interpretation of it is as follows:</a:t>
            </a:r>
          </a:p>
          <a:p>
            <a:endParaRPr lang="en-GB" dirty="0"/>
          </a:p>
          <a:p>
            <a:pPr marL="285750" indent="-285750">
              <a:buFont typeface="Arial" pitchFamily="34" charset="0"/>
              <a:buChar char="•"/>
            </a:pPr>
            <a:r>
              <a:rPr lang="en-GB" dirty="0"/>
              <a:t>Create a space on your classroom wall called the ‘Wonder Wall’. You might like to make this look like a wall by chalking bricks onto black paper.</a:t>
            </a:r>
          </a:p>
          <a:p>
            <a:pPr marL="285750" indent="-285750">
              <a:buFont typeface="Arial" pitchFamily="34" charset="0"/>
              <a:buChar char="•"/>
            </a:pPr>
            <a:endParaRPr lang="en-GB" dirty="0"/>
          </a:p>
          <a:p>
            <a:pPr marL="285750" indent="-285750">
              <a:buFont typeface="Arial" pitchFamily="34" charset="0"/>
              <a:buChar char="•"/>
            </a:pPr>
            <a:r>
              <a:rPr lang="en-GB" dirty="0"/>
              <a:t>When students think of questions and there is not enough time to explore these, ask them to write them down on a Post-It® note and to stick this on the Wonder Wall.</a:t>
            </a:r>
          </a:p>
          <a:p>
            <a:pPr marL="285750" indent="-285750">
              <a:buFont typeface="Arial" pitchFamily="34" charset="0"/>
              <a:buChar char="•"/>
            </a:pPr>
            <a:endParaRPr lang="en-GB" dirty="0"/>
          </a:p>
          <a:p>
            <a:pPr marL="285750" indent="-285750">
              <a:buFont typeface="Arial" pitchFamily="34" charset="0"/>
              <a:buChar char="•"/>
            </a:pPr>
            <a:r>
              <a:rPr lang="en-GB" dirty="0"/>
              <a:t>When students have finished the tasks you have set in a lesson, ask them to fetch a question from the ‘Wonder Wall’ and to explore it either with a partner or in writing.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Wonder Wall</a:t>
            </a:r>
          </a:p>
        </p:txBody>
      </p:sp>
      <p:sp>
        <p:nvSpPr>
          <p:cNvPr id="52226" name="AutoShape 2" descr="data:image/jpeg;base64,/9j/4AAQSkZJRgABAQAAAQABAAD/2wCEAAkGBhQSERUTExQUFRUVGRgYGBgYGRcbGBoXGhweGBoaGhcaHyYeGhwkHBgYHy8gIycpLCwsGh4xNTAqNSYrLCkBCQoKDgwOGg8PGiwkHCQsLCwsLCwsLCwsLCwsLCwsLCwsLCwsLCwsLCwsKSwsLCwsLCwsLCwsLCwsLCwsLCwsLP/AABEIAOEA4AMBIgACEQEDEQH/xAAbAAACAgMBAAAAAAAAAAAAAAAEBQMGAAIHAf/EAEsQAAECBAMEBgYGBwYFBQEAAAECEQADBCESMUEFBlFhEyJxgZHwFDKhscHRB0JSkrLhFiNygpPS8TM0VGJzohUkRJTCU2R0o7ND/8QAGAEBAQEBAQAAAAAAAAAAAAAAAAECAwT/xAAlEQEBAAMAAgIBAwUAAAAAAAAAAQIRMRIhMkFhA8HwEyJRkeH/2gAMAwEAAhEDEQA/ALBJ3UpyHwqb9tXzib9E6b7Kvvq+cBp22UiWhKFTFTFYUpBAuz5m2kEGsqH/ALsr+LJ/mjj5NzGi0bn0v2VffV84mTubTfYV99XzgRG06gf9Kf40j+aJxt2f/hFfxpH80XyXxohG5lL9hX31/OJxuTS/YV99fzgRO8E//CK/jSP5olTvHP8A8Gr+NI/mi+UTxqb9CaX7Kvvr+cbDcem+yv76/nAx3kn/AODX/GkfzQx2Ftz0hMwlBlqlrVLUlRBOJIBNxbWHlCywP+hVNwX99fziRO5dPwX99Xzht0l4klzY0yTjcun4L++r5x6Nzafgv76oe4o0xQCb9DpHBf31Rn6IyOC/vqhyVx4DAKBunI4L++Y9/RST/n+8YcCPYBN+i0n/AD/eMejdmV/n+8YbkxoYBSd3ZXFf3jGI3el8V/eMMyY2SbQ2Fg3fl8V/eMar2JLAzX94w0JjRaLRNir18jBkpXjC5dUofWPjFhrqUEudIrVXLZR827IzulRnaq79YxEvbcwfWvAy2B7+UC1Ch3xnyqDhvHMdsUNt2NtLm1KEKVY4ntwBPwioM+UPdyr1svlj/AqGOV2tLNkT3qqT/WH4TFf2Vu7Pq1rElIZJJUpRCUpDnNRhpu4t6ul/1R7jBG723KYUlTR1ClyulWVdIhOJxaxH7vYxjj6t9/n9nrw3MfRPVbl1SKhFOUArWMSSFApKdVYsmGv5iNtqbkVMiUJp6NaCoIeWsL6xLAW52trFnl75UUypBmpV0UiSJUgrRj6wzUpA7Et2HJ402xvpTTKaRJC5nVnIXMKJaZZwpJLoSHSCDhIHK8XWOv5/lryz3wgrtxKmVLWtfRfq04loExJmJTm5T466QTX7rKMijRKkK6eeMWLpAQpOHF6r9QAKTc8Idby750s6lmyir0ha7S1KkhCpY4qVZyLnqgRrV740yq2nWmZOlypMkoStKQ4WSxBQoF04QBF1N6SXLqs1m6U+mMuYsy1I6RKCULCmU+RAyNjHTd25jLrB/wC7m/8AjFN3u3np6lMhEsCZOTMSVzhL6Nw+QS5Jdxnw5xcN3h+srP8A5c33Ji4fL/f7MfqW2ezrpe6MRUtEa0QIqZxjtt5zVNYI99MvChM61jEMzaAGak+IhtD30uN0VUI6efjAKTifUXHjAlPvHJUvAJqCq9goE25DzaGxaVVMeekiEdJtVE0JMtSVhVklJBBgep3rkSgFLmJCS988lFJy4EEd0NizdNGpnQj2XvRT1ABlTkKewuAXyyN8xwhdU7+0yZ5kGYcYVhNizgsetlDYtRnCNhOino35pCVhU9CSkkEKLG1nHEXs2YjWp3/pUlTTkqCSE4geqSUlQZWRFiH4giJtV0E6NjMtHPdnfSpRzVF5hlsQBjHrcwz27YL2r9JdNIXLQF9IJicQWkjABzu48PcYuxa6hAIhHX0uI2EE0m2ET5CJ0tTpW9+Yz7b27ojmVMSortVSlJcwunovDivmlR0hRPRHKgMlu34efdD7cVjWyv3/AMKoQNfXz2Q83Ef06U/+b8KoY9Kpuza8ypsuakAmWoKwksCwZnEMDVSCb0Mpzf8Atp0I5S2EFInxmu0ysOZaJJ/6GR/HnwVL2WhWVDT/AMefCumqOcWDZ1WIsiX9SsG7A/wNN/3E+M/Rgf4Gm/7if8osKa0RrLrwVRvxh/UpJK3WYgihpnDH+8T/AJRYtg0c1HTKmhAXNmqmskkgYgLOQNRE8ia5g3HaNTGT2zcrUNRMZJPCOGzdpT5S+lQtS0lRu6lJZSXZJUxyJDgW4mO218xkKOoBPgIrm5uxJU70qWCFSSp2AbCo3KU6YeqLCJ2suWSN462QhBl1C8N8KQSSlmsQoXBGXGIanbM1cpEsvhSMOZBIBURiFx9ch+Q773vPu3Jp5mBRY5iyjbu90JBTSP8AMeyWv3vE8vwqsUe06mUCJc6YgB8ICiAzFw2V8myiIKUkgoxJf1mLvYAh2Gd7c9YtQpZfCb3Sj84JRSo/9GeeyWPY7xfJFINMoJBSVhRJxDINbCUtq+K2jCCV1C1JSggslRLEA5kHPg4y5m4eLl6JwpajT6qP5YmRs1ZNqSf/ALB/4w8hQpVKManxBKuGabvYP3X4x76GpQDpJUMzqTc3N3N8+UdCTsmc7ikmd8wfKCE7PqQbUn/2kfEQ3RziZs1S3OAhRIIIfLLC3gx5NG0rYs4hsKmtkFXY6jXW/Mx0tNDWaUqA3Gcv+aI58itSH9Hk/wARf80N0c+O7c1Sgro1EAMQQb6AO3ARFtChmyQMaCmWCSkKFtLaE6RfVzKwDF0FOwD+ss2F/tRP9IMhKqGSoAJcIU12dQST74bon+jKoKqBlkMmarABkEkJLDveLHPnMzRVtxcY2ahaiMKpighswlPVLntBPfDBc6LlfaJKkXMAzzE0ydzgSaXjnaBVm/KHW5APpsr9/wDCYRzDe0OdyP77LP7X4DEw+UW8c4lT+rBUuZ7IXSjaCUKjVjRrKmNrDSjqmhDKXBcmYQYyVaE172eJ5NXrCKnnZa9sGyp0WVlY6WubWGMiutFZkzBB8mbG5UN580KSbO4NvhEP0Y0qZchaU9a5VjJuvEAS+TMQzHLnEaFBvLd8E/RtLKKZUtSwsoKkkjJKhYofIswi49DmvkpUokgFm90CqpktkPAQZUq6586CNMIMaUIqQIiwCGBRA0xETSIQlo2QI2waxJLTAaNwj1JeN1pEaNBXikwLNyYwekQDXRKhNXjqL/ZPuhBv5MfZcr/Tl/hF4f1quqrsMVje1T7Mk6/q5Z78MZ/4sZuHtMK2aJesqYocmUMQv4wwKtYRfR7PelmS7/q5gN2+sDowOY1eHq84ufUaY4imL4vEi84gV58+MYVDNXm8OdyVPXSh+3+AwkWYc7hH/n5X7/4FRMflC8culmCUrgOWqCEmNqNQqDpZ838vCyWowbLPNucZrRhJmX1g+nN84ASLgPcg6HLkYKpz2+F7xlkzlHWDpCuMLUZ6sz/CC5M3t9nwjUZH1E49Eux9VRHGwMHfRtMUuXUTjLCEzVlSSD6wsym0t8YBRM6qjnZXfYwT9GACaZct1EowghWaXdQS2jPrx7h0x6LFVzRjV2j3CMlToF2hMaYrtH4UxGifF2GUyY0Ule11zJpmBZstkoe2HK/M/GLJV1BwE6sfdHM5c5EtZBSCp5aybPith15nSM2+1dVlzsSQRqH+MboVC+lWAkAZNEvSGNIMUXjzFAnTGNkTYAlSw0L6mdaPJlSRYwvnL8iJQNVKse+K3vDUNs6Vylp9xEWGeu0VXaMoroZaXzQkD/dGKsHbkUKPQDPBJXMmEKvbqu3YWVeDVC8Idw57SZ8pBJQmYlSSQx6wUCGPYIeKd2i59R40RsI3WYgI52jAimywIcbiD/n5X7/4FQpIhzuXaulX+1+Ewx+ULxyeWYIlwMhTwdT2jbSVCPABz2ZxEdrjJIGYBxcPOkS1e1EoIYXyLZ58YlkzUzLGWgqzcgBTWuRmHvdjra8T8rRVJtJK0kKNg+bkjtAHIHOLFTS0nJhlzL2OXfnFX9AKCSFO18IH1e3Mk2z+EM6Tai8GKz2KQWHEFPLTgzxLpDdKxiYs40tceffEqJl7f0hfS1vTdVaeslTODmxybsLc/cyMu48fPfDiCpSwXSr1TY3YsbFjxYw93GojIkTZShdCyMQ9VQLNfVXHjnrFenSD0a8PrBJIdrkBwPEND/culVLojjWVLKlY3v1wtjc3yYNyPGN4on2lN/WKHP4JiBEyJKq61n/N8ExiFwAm1a3o5ansSC2ebRzdVEpVQudmE9GB+6lLt4RdN9arAhKuD+8CKtT1XUPWHWzAJjFt3tV22NtEKljtI5c/nDDpzlFN3bnjEEhQwsSAA1w35xY62tTLSSo2jUvpBVRWhCXVYOA/baJUVIUHBeKDvBvUlSWSerygvdmtmKlpZwCU3Lm3H4ZQ3sW+YswJMifHn42gdSrxQNNNvyiq1hHoSHcMm7Z2Uq8W6YIplaR6Ikf5VD/coRirEm5CkmXOD/rAU4ssnIHA5jIw/KGhZ9Hs8LpJ6iBjVOBJtiAwgAcWt7IbLEay6iBSeHGIlJghYaIlJjCo28Ibbnp/52V+9+EwqVDbcv8Avsr978KouPyheOSyOVs4ORMSlJxXOjlvb50gCTHldUdVmFvPzjetqD9LAAFiXJxatw7fygiiriFEg3KW4e3T+mUAJQCQBcmwew98MKjYE1CMagEgAZKTlxZ39mcdLIHn/FxgxFeMgsR1gGNuLav8IVyNoJCnNiXGpBQoXF3fhC6ZIwhJIOBQJBL3Dlmg7ZSASQ6Skh+sOF8Lkhv6Rjxge022cM0YQ4AzY6gZdg8X74tkibjSFcf6jz8opNFN/WGWPVLMSzhr58M7nlFv2eQhOHEokB3Fmu5HDj4RhBdd/YTf9OYctQlR+EWbdqeTR/rElMwKZYKsTkKACn5gN3ZnOE06tCAFkglJS7/ZJAL24H2x5utXhUiYOkTNUmZhK0vdIX1Qp7OE8AAzRcftNGhnjEv9r4CJkHV4UTq4CYpLjESeWn5RJQV5xYF+s2INlhdve9oRS/fuU8hhmbd+IRTNm0ucXreggyFHUGWb81NFWoJgTM4hozSCtiyxLmof6xI8RFh29svp5WEKwqdwdH58oQSpwVOQRZlpPj1feqLhjizntPtyKpolS5glTAXxX8bkHXjFwpkFJUqVNH1VS0mzj6yVcLmw5RvvogYEkJdROfLXTs8IqOzpEwoVhmAEn1SS/tz74K6Dsva5w4ZllXAv4AHKDprAxRtnqQpYm9IywcOEhTO3rNx484uMqc6EnVheCNphtlFWoKeXNlYFzAiy2e98Z0e0WGsmEJOFWE6EvnHO62mUgnpHxAK9qnce+IsdH3e3XRKkzFSpmMrIUpLBnGqdRa2fhHi7GKj9GW9CkVPRLOJKsvc0dD27RBCgR6qrj5RvKIThAJjYyRGLIy4REpfCMcA8wQ03KP8Az0rL634DCHbFd0UsrZ2jX6MdrCZtGViUcRExgMiMCix7GPjDGf3F4o9On3wDXruQdMos+yaFCkKxW56iK9tmlwTCk5+/gY3jfbTNk04DrUOx3y1yOcWeTMCycZAKmAcCxZgCWIAyGmmd4qtLXhIUkg3sb6WguvrShKcJIKg5Id2HN8mPANFyltDDeSUpSQgEEobqMf2QxdmDkQsVsVaULOEAJ9a5JbIsdQ/nOPZ9csy0kC6ixVqeR4jt1Eb7N2tMSSH612cBgB1mHMlx3wksgP3fWErSdFMnmXb5i/AGLNRVuBRllnJLWzAbLi7vFPRO6wmAAF3SBZmDn3+6Hsup9JKVJsUO51sLAkNmHjFQ52rW9LSzUkKCkoJfIulOIEDMXAzhvuxhFEFplJlGYoKUwbEThc62dwBoG4xVaVExapifWUE3luUhdiT180mxbnD/AHcnn0UdfEFqCk5sA4QE9YP1QgZxYUPt3CrEnGEO/WOfrW1yex7oGTtJSVN1SqyEm4JwuDf9oHMawLvBs7pJwmcLJuc8ZIsx0c90MBJRNlIZIxO4LdYHLMcSeMY2Pd4aoinZRupUsZftG/eIR0lpmmXvFoY7UqUqp1II66VghtMJu54kFUKKdf63naLVh+JIQkEZkIbtxCLOdfN4odZXFJfVKbOclC49sWym2sJhfjfEMsv6+2LOM17taj6SUpGvxFxFCRu+sLBmImJZSQ4I1ISGL8zHQkVQJIv8oH2kn9Wo8ClX3VA/CAB/4R+sC3sc0hs+JOr3fthoqyeQEb4IS7x7RMtBCc20JeHOE9h9pbbQsGXxyPAi8J94UKbEVJJKQbcrfCF+zuupz1iLl+Bs14Kr6pExLpThSAzXzSwLciXiaahDu9VBExNvVWT4hs+6O8kekUqVDNIHhrHA6gnpVEMRZmbJ0s7atHZ/o8rz6MArLhHTrKKXQYio4sISCSG9Y6X0+MLKxYQCTpF0qdiy5twVJfMAsDcFvZCXau465gITNDHQj5Rmy/SqnWnpZS0/aSWDs/nhCT6JlEbYp0l7dL/+a4tNNuXVy1dYBQGRSR7jB26W5a5W1ZVRgKQMZVwcy1JOvHlrFw9Uy4rGytlT0s8pXYACNIh3i3NnrZcuWs2yLW7C/PKLfI27Lb1k9z/KDU7cQ1yG7DEmum3Ndl/R9U4sS5JAGQKk56a5ZQ9O4s+5VLQsqsSSkHxu+mmkW87flvnYcomG8SHzPh5aNdFHn/RzPXhCBLABJYn5BngiX9GU4+sqWDchQUqx7hlFzRt6X9r2QQnbcv7V+z4RPQ5+r6J5rpKZqM7+sOr7bw92fuB0VioFJuoOWfU5ONNYso2unPFGHbCftXHnOL9CpbY2P6GlFQVhQlLuMyUm2G9m0vxgbd9Y9HEwJKOlWF4b4QHDYXsxYm3GHG9m0EKpziAWjEgqS5DpxX62nbAyVFEmUgpLD1SQxKCoqSGdg1wwta1mjINpdgdOAvpMLFTWdi+d7ZPB0rdZCbg3vpbweNdi1iRKAdi6j7TpBiqu3rDxi6kRR9+9izUzELRi6MJZZSC2ZbE3cO+KuiuEuYVHEQz2Scvh2x03bM0KlLZQNvziq1lOEyalWplYedzGb1dq3UThNUooSshaSAyeIjp2x9jJ6BAIYlKXBtdr27ffCHc2mCL+r1Q1+P8ASLWJ4+17Y1NIjG70sF2J/eVEs/ZiFJKWPWBGfHW8ehY0L+ESA84oxNCmwZ4Bqt16eYevLB7z84OUrn7Y8J5wIXJ3RpkggSk8cyfjHNdqysK5iRkFzAPvH4NHWVENxjk225jLm/6kz8UZvVgaTJXMkzyEgpSJUxSgR1cbYQw5k9kGbA3lXTnD9U5j5RN9GtUkqqJKwT0oSogsQoAmxfP1nh7tPcOUvrIUpBPYR8/bFs0Heyt7gfrZxYKfbYXyjlszdGpk3QoK5Ox8DEB3gqZBZaVJ7QR7com6OzJrAYO2XNeaOw+4xxWn3/VkQ3fFv3G3tE+rlofMLt2IJjUt2KPKlluF/OmUG0qTztEEqjOG+LwtnG6CRa/gRHJaYCzBwO0+HwgyWbM6T4jsgBCHZhcdvnjB8uSq3te8WJti1jK3t+cadMXy0v5eCphfn3N5yiMT7sAII9p5j2iVzoYiTMLH3RshR4CA1r6UTEGW747Dm3Wa1w4SRA9HMT6NJwMUP1BicpGoVzfMaF4H25tFUlKZiQThWk8AMwMrs5jNlJWmnldIUuS4CGYZZtkqz6u8a+gypvVz1OXaYkYnIGNKNJwc3PPUxKVHTOIBq7F0Zs9rdsLqiQTImYzcp90OUSipYck9YefZEe2qcJCwMrfB/ZCkQ7LlFMpOTloL6XSA0nqp5DSPEJc2UDpbOCDUTyMj8YkVVTB9YeIgISQ2f5RGoDMF9LQUaa+YdYz05beuOxxAKFMXJJyfOCPRwQ4tb7UJRrM2ku7r93kxRtoTX6Q5uuZy1i5TdmqKSxB7fnFJrUsVi1lTMu3jGZ1Yzc6oAmqUzEJZBCsrseqT1nA7rRbFbxLGZHgPhFU3T2SqaqZMRdMmy2OQW+EtZ7hrQ9Vs8HP3cO+NZ9Bw3rUNBzjSZvakhlSwQRrce2BEbMB7OPW90Cz9mjPMjIBKj3ZZxnZ6eVUmmnEtJKDxQQB8oafRxsYI2nJUlZISJjggA/2ahob5wslbJHAJPe7+EWTcKgw10o3t0n4FRrG+y8I5RUA97QR6Wpru/wAGiRFAWBVcZ6xN1RcIftJaMqipqg5HF3WgyXUgDIny0aJXZwjzaJZSybBIPd5a0VHkycklyS+VyIymUNImRQBRxYPACCvRWa0JEeyQXDtGJwuXIHnlA8wknNoHUg+fPOAH3kk9LJ6NIKlKLAAcn1ItaNKDAKeVhJLkuTqxIfstxNmj2t2cKgdErNQWU3brJSSHPC1xweMopJRKloWMKkHCRo41TyLvfKH0ppQTRgA7feTEiiOULUIISL9jxr0p1DiKhzSqeakBi3yMLdt1XXmCx0tx5xvsepPSBZslIz7bDzyhLNmPMOIgOX7XN+2J9EOZ5SGScwB7so0EsZho9rNnlUwnFmzPwYNE8vZihlfv58YCOWoOSwfxiaWEk3APZGo2aoHXg2YiVGylZ4vOsXVGehAGxLdv5xLKVgDXPnnEapKwoXtkfzgmW4DliPN4QB1VeQksC8c+2gp1TDoVLPkR0mbMGG4Dng8c72tL6039uZ8PzifaxvuPtJUqZMlEMmckEF7Mkku2SsiL5RcBh0JOfhlHPdgUa1zQQo9X6pfMggNZsyTfjF1kU0wJcv1dW0bxb8oufUbrUSWci7tpEcyepJuQW5ebRkyUpQcF7sw46H2e2M9AmrT9YciL93tjCoE7VWFYWB7R+cWPcyoUa2WClrL/AAKitKplBwUvk2TjvbmDD/ceSsVsoklmW4LfYU0ax7CpZQGcSKI0AvygWSrPhBiJeXltLRtluEMA485xr0igQyc8yGgtAEb2A4v7IAWWtRLXbg2cQz6wlwBlDDIaHnERSDmGfhlE/CkkyaSrwHnxjYy3DtxMNzIToPZ50jYISR2f0ziaFP2+mcEAyhiWrEkNmAUnEewJc9jwdJkKRKkIJdkIILaKGInQnrFVzGb4TzIEqYhRSZcwFwWIsxbTXIw0XSJMuUqW+AhLAhmzdLC1i4aGvSg0VRCAAAw5eyAqqZibFZrW7c4bJQQMOFBHNUwf+FvbEa6J/qI5DGpvaiJYFc6rASkILJdy9ycs49m0gmC4JfNuPHkbwarZj5pT3L+aYlRRkZJAy/8A6J784CaVtFkJSQCE5Ei7aD2xvK2snI2bkco0ErLqjvXL+cSJph9gdypVv98a9oLFQlQcEP3x6guH4edIFl0jEMFADTFKPvXBQBswVbnLbjljhEeKzJ9giFQWBa3hft8PfBK3dwlQ1Pqcf2+cYZdyejmPyCb6fahpWstQKVOGtnZnjmm3ZeGZOAb+0W3gn5x01iBaVNyL9V34axzveiiWhcwqSpIWpShiDEpKQMsxcGJ72sB7hUk2ZULCCGQjpFvmwUAkDR7gvw1i+yksVFje5Ic8NOEc43D2kJVUQUk9KMIZTMcQUH4i2UdNKCQ+TsRmG7dDl7Y3miJMxDFXDllG5wsWzYat50gNSSn1sQ1Is3jEqalLO7OHYXHERgeTpaCQSHFhrDHdJY9NlpA+21g46iixhb6Q2TEfDi2vZDLdYg1slYyIUH19Qm47oY9hSulBUM9eGg5Qxky765QDSVDFrNrDaTMcdmvnuiwSABuzON2yGUbywOAfnHs7nFEC1Bjy8B3cIGEwOGgpR7WiFNCBkCGfWAxHMRtizI8IkloOZBPl4xKcrAD4RBX95y5YNiwTVIN7LQlwbZeRBdFvVTpo5KJoLsGwl7s59UuAPyiHb2wF1CgETMLJUDYXCxhNtAPlCml3Nmy5nSkImBykJViCUpJJUABoSSX5nlEinsnadMoYgpkmyTjPWJyYYnvfMR5WbXp5bAmZ6wRZS7KZwHdidO20KafcZaMRQUBK/qEFWE2fCp3c4RnAP6GTAoElE7rY2UMIxav1iVdhOkVFnp9tU68XXmAoVgIJWGWzsdHu0eo21TqQViZMKUllHF6rFjiBDgdsV+r3MnLUTLKJAUQspQCcS7hyvEC18hYcIA2hunMJxHCQVlS8JZSusSAXFgMRHO3CKLtT7Tp1h0zJiha4dhyUSnqnkYMlz5JIacrrEhN09Zs8PV6w+cUCo3fXjTNQnAot0qDNJSpLDJk9U8yY2qaOoVMCpc2UkpStIlpM2yZhdWEMAP6cBDYu8jbVMSAKg3xMOo/VDqth0jc7Zp8hPJLOwCDbiGTccxFAlbCWJSEy5RROlElC1zTgIV6zpvcscmiNe79SEgrwLUjEUqCwA5wliWScJwqB/aijoVLtalWWTUpJ4EIB4m2EHSGSFyXA6UOXA6qHJGekclot3CoHF06JoWVCakJIftKweN3j2VTVITiAHTFK0qmGbLwlKmDgqOblaieKvBsdaNbT5GdL1zCNM/DKFG8lBT1EgjpZYP1FAIDqIsHfIxzWTQVKZiDUJnYUoMsCWEKSyks4+qzl7XtyjaTseqGHDLK5SP1brKHUgku6ArELEDDy4xbDZPuwkJq0hYFlixexBAJAyJZ/Nj1aaCUhaXdPDJQ0sHJ7o5xR7vzUz5B6GagYkuTxsCARkHcgk5HlHSpIShKUJCy1nL2PMqz1tDL2lCzjjSkKcHIM57e6F1ChRSStwpJULcAW4Nz78oL2tIOZH1uqpJPdi/eaBJkyoKuumXhJAFyCOb6gtoTwjGlb1K5aPWJSdNbcGHfDfcxChXS+tiBx6ZDASIXTqckALCQrNKndw+kM9y6MIrZTAXxjM5BCgLd8MepeFNPPe2XD9nj7od0i0qDeeMV6hnh06Wy5ZvDP/iCgoJRo5c3AzbLnnCKaITfCxDu3h+RiYo5jj4QOiuxs5AVqRYd3fBArgODvl5741pGpSGd/ZGyb30uIgrphIBTyOfheIk1di4Zmbvtl7YA8S2DaA2f2wLOUyjbh3xJJrEqGpDaaRo4IbEbG2XHwhoSIQACwv8I2AYXIs3nxJiHEMTONHNs8niSYpyp2LHzfsgJ0zw7ADJ7u8aYVMbtfSBzIDOFOCzNoGt3fOJ1FQDlyBfLJ8oDxMssGWC1+ecbVlKlaWUBzteB1VDG75iwieaWSCDa8LBCKJOTA8r3gYbPCHISm4YZWtz5RNNWsF0XGvHuGvCJPS0rASczy05xR5IkJzIGYbJnGsSz6B4jFMoE4T+TfDL2xgqVA4ja4DZh9fdDQXKoykpAISXvYkHS0E1GzdGBDBmGnZE4rQrgc27f6x5TTyGxkjN+bE69kTSA5GzlixAKEiwDXBF7DJokppKUnAQbF2a7EhrcuESy6kdIdDdie7PzrGtbUKd2BcW5d8F2OnMAFKtmR3coCVLSt1LFw3EHSBE7SJSoB8T2GvHvvbviFNS2FeJmsoHm2ZytBAstBSVJUZikaEpcMQfHPy0ayZS0jDMZQsz2DaAWcEAO18obrrApTAgFu4j5QPVVgJwkgWFrZ/wBGiAOt2umUgrU9myBvoxtB+46FenylJWiZLIUXDOHQT3fnCyfUqW6JiXDNx1f3QZuVU9DWy0lXVYhILOwQbcTGp0b7L/u0r/TR7oJTpGRkVpIfPjHpjIyA2OUeJjIyKNpWUbjMRkZEg2PwHviQ5GPYyKPZfn2xMvWMjI0iPWCBl3mMjIRHqMu6PRmYyMiiZWvYPfEStYyMiKjXp3Rt+cZGQEa8+75RrN0j2MiCEet3RqPVVGRkBqNPOsRT8x3xkZEERzMSy/XT50jIyIP/2Q=="/>
          <p:cNvSpPr>
            <a:spLocks noChangeAspect="1" noChangeArrowheads="1"/>
          </p:cNvSpPr>
          <p:nvPr/>
        </p:nvSpPr>
        <p:spPr bwMode="auto">
          <a:xfrm>
            <a:off x="63500"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2228" name="Picture 4" descr="http://www.iconic-culture.com/catalog/wonderwall%207.jpg"/>
          <p:cNvPicPr>
            <a:picLocks noChangeAspect="1" noChangeArrowheads="1"/>
          </p:cNvPicPr>
          <p:nvPr/>
        </p:nvPicPr>
        <p:blipFill>
          <a:blip r:embed="rId2" cstate="print"/>
          <a:srcRect/>
          <a:stretch>
            <a:fillRect/>
          </a:stretch>
        </p:blipFill>
        <p:spPr bwMode="auto">
          <a:xfrm>
            <a:off x="611560" y="1628800"/>
            <a:ext cx="3198762" cy="321092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Group work allows students to talk with one another and to share their understanding of the topic.</a:t>
            </a:r>
          </a:p>
          <a:p>
            <a:endParaRPr lang="en-GB" dirty="0"/>
          </a:p>
          <a:p>
            <a:r>
              <a:rPr lang="en-GB" dirty="0"/>
              <a:t>In turn, it can allow all members of a group the chance to develop their understanding. This comes through the discussion group work involves and the working-together which it entails.</a:t>
            </a:r>
          </a:p>
          <a:p>
            <a:endParaRPr lang="en-GB" dirty="0"/>
          </a:p>
          <a:p>
            <a:r>
              <a:rPr lang="en-GB" dirty="0"/>
              <a:t>Think carefully about the make-up of your groups. Mixed-ability is often best.</a:t>
            </a:r>
          </a:p>
          <a:p>
            <a:endParaRPr lang="en-GB" dirty="0"/>
          </a:p>
          <a:p>
            <a:r>
              <a:rPr lang="en-GB" dirty="0"/>
              <a:t>You may also likely to allocate roles to members of the groups so as to ensure that everybody knows what is expected of them.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Group Work</a:t>
            </a:r>
          </a:p>
        </p:txBody>
      </p:sp>
      <p:pic>
        <p:nvPicPr>
          <p:cNvPr id="51202" name="Picture 2" descr="http://t2.gstatic.com/images?q=tbn:ANd9GcSrpeg4BdsDD_OBqDXqMvsD90LdGeaoAFtNng6jk_xzFWaP0Roxlg"/>
          <p:cNvPicPr>
            <a:picLocks noChangeAspect="1" noChangeArrowheads="1"/>
          </p:cNvPicPr>
          <p:nvPr/>
        </p:nvPicPr>
        <p:blipFill>
          <a:blip r:embed="rId2" cstate="print"/>
          <a:srcRect/>
          <a:stretch>
            <a:fillRect/>
          </a:stretch>
        </p:blipFill>
        <p:spPr bwMode="auto">
          <a:xfrm>
            <a:off x="323528" y="1844824"/>
            <a:ext cx="4089562" cy="272142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3970318"/>
          </a:xfrm>
          <a:prstGeom prst="rect">
            <a:avLst/>
          </a:prstGeom>
          <a:noFill/>
        </p:spPr>
        <p:txBody>
          <a:bodyPr wrap="square" rtlCol="0">
            <a:spAutoFit/>
          </a:bodyPr>
          <a:lstStyle/>
          <a:p>
            <a:r>
              <a:rPr lang="en-GB" dirty="0"/>
              <a:t>Pair work allows students to discuss a question or task. This helps them to develop their understanding.</a:t>
            </a:r>
          </a:p>
          <a:p>
            <a:endParaRPr lang="en-GB" dirty="0"/>
          </a:p>
          <a:p>
            <a:r>
              <a:rPr lang="en-GB" dirty="0"/>
              <a:t>You might like to pair stronger and weaker students so that the former can help the latter to access what they might find difficult on their own.</a:t>
            </a:r>
          </a:p>
          <a:p>
            <a:endParaRPr lang="en-GB" dirty="0"/>
          </a:p>
          <a:p>
            <a:r>
              <a:rPr lang="en-GB" dirty="0"/>
              <a:t>Alternatively, you might want to pair two weaker students so that you can then work with them yourself. This will allow you to help them both make  good progress.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Pair Work</a:t>
            </a:r>
          </a:p>
        </p:txBody>
      </p:sp>
      <p:pic>
        <p:nvPicPr>
          <p:cNvPr id="50180" name="Picture 4" descr="http://t0.gstatic.com/images?q=tbn:ANd9GcT1MqPBy3fCvOI4jFvfwBz3dBVjh8nLU-VvaHo49zveSeS1_Jyv"/>
          <p:cNvPicPr>
            <a:picLocks noChangeAspect="1" noChangeArrowheads="1"/>
          </p:cNvPicPr>
          <p:nvPr/>
        </p:nvPicPr>
        <p:blipFill>
          <a:blip r:embed="rId2" cstate="print"/>
          <a:srcRect/>
          <a:stretch>
            <a:fillRect/>
          </a:stretch>
        </p:blipFill>
        <p:spPr bwMode="auto">
          <a:xfrm>
            <a:off x="755576" y="1412776"/>
            <a:ext cx="2768750" cy="421605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9952" y="1124744"/>
            <a:ext cx="4595928" cy="5355312"/>
          </a:xfrm>
          <a:prstGeom prst="rect">
            <a:avLst/>
          </a:prstGeom>
          <a:noFill/>
        </p:spPr>
        <p:txBody>
          <a:bodyPr wrap="square" rtlCol="0">
            <a:spAutoFit/>
          </a:bodyPr>
          <a:lstStyle/>
          <a:p>
            <a:r>
              <a:rPr lang="en-GB" dirty="0"/>
              <a:t>Discussion helps students in the following ways (among others):</a:t>
            </a:r>
          </a:p>
          <a:p>
            <a:endParaRPr lang="en-GB" dirty="0"/>
          </a:p>
          <a:p>
            <a:pPr marL="285750" indent="-285750">
              <a:buFont typeface="Arial" pitchFamily="34" charset="0"/>
              <a:buChar char="•"/>
            </a:pPr>
            <a:r>
              <a:rPr lang="en-GB" dirty="0"/>
              <a:t>It allows them to explore a topic or an idea and to hear what others think.</a:t>
            </a:r>
          </a:p>
          <a:p>
            <a:pPr marL="285750" indent="-285750">
              <a:buFont typeface="Arial" pitchFamily="34" charset="0"/>
              <a:buChar char="•"/>
            </a:pPr>
            <a:r>
              <a:rPr lang="en-GB" dirty="0"/>
              <a:t>It lets them articulate their own thoughts. This, in turn, helps them to form and refine those thoughts.</a:t>
            </a:r>
          </a:p>
          <a:p>
            <a:pPr marL="285750" indent="-285750">
              <a:buFont typeface="Arial" pitchFamily="34" charset="0"/>
              <a:buChar char="•"/>
            </a:pPr>
            <a:r>
              <a:rPr lang="en-GB" dirty="0"/>
              <a:t>It gives them space in which to make mistakes and to clarify meaning – this is harder to do in writing.</a:t>
            </a:r>
          </a:p>
          <a:p>
            <a:pPr marL="285750" indent="-285750">
              <a:buFont typeface="Arial" pitchFamily="34" charset="0"/>
              <a:buChar char="•"/>
            </a:pPr>
            <a:r>
              <a:rPr lang="en-GB" dirty="0"/>
              <a:t>It allows them to make use of a skill which they most are likely to be highly competent in (talking). This is less likely to be the case with writing.</a:t>
            </a:r>
          </a:p>
          <a:p>
            <a:pPr marL="285750" indent="-285750">
              <a:buFont typeface="Arial" pitchFamily="34" charset="0"/>
              <a:buChar char="•"/>
            </a:pPr>
            <a:r>
              <a:rPr lang="en-GB" dirty="0"/>
              <a:t>It is an excellent precursor to writing, allowing students to prepare and develop their thoughts before committing them to paper.</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Discussion</a:t>
            </a:r>
          </a:p>
        </p:txBody>
      </p:sp>
      <p:pic>
        <p:nvPicPr>
          <p:cNvPr id="49154" name="Picture 2" descr="http://t2.gstatic.com/images?q=tbn:ANd9GcSQ0iaTO6E4e5OEK3ticFo0Gocmx3_HSCpGoe6y01bGGL3rxvcCHw"/>
          <p:cNvPicPr>
            <a:picLocks noChangeAspect="1" noChangeArrowheads="1"/>
          </p:cNvPicPr>
          <p:nvPr/>
        </p:nvPicPr>
        <p:blipFill>
          <a:blip r:embed="rId2" cstate="print"/>
          <a:srcRect/>
          <a:stretch>
            <a:fillRect/>
          </a:stretch>
        </p:blipFill>
        <p:spPr bwMode="auto">
          <a:xfrm>
            <a:off x="395536" y="1879848"/>
            <a:ext cx="3310390" cy="284529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Here are three ways in which you can use students’ personal experience to help them to learn:</a:t>
            </a:r>
          </a:p>
          <a:p>
            <a:endParaRPr lang="en-GB" dirty="0"/>
          </a:p>
          <a:p>
            <a:pPr marL="285750" indent="-285750">
              <a:buFont typeface="Arial" pitchFamily="34" charset="0"/>
              <a:buChar char="•"/>
            </a:pPr>
            <a:r>
              <a:rPr lang="en-GB" dirty="0"/>
              <a:t>Build tasks and questions into your lessons which ask students to call on their own experience.</a:t>
            </a:r>
          </a:p>
          <a:p>
            <a:pPr marL="285750" indent="-285750">
              <a:buFont typeface="Arial" pitchFamily="34" charset="0"/>
              <a:buChar char="•"/>
            </a:pPr>
            <a:endParaRPr lang="en-GB" dirty="0"/>
          </a:p>
          <a:p>
            <a:pPr marL="285750" indent="-285750">
              <a:buFont typeface="Arial" pitchFamily="34" charset="0"/>
              <a:buChar char="•"/>
            </a:pPr>
            <a:r>
              <a:rPr lang="en-GB" dirty="0"/>
              <a:t>Demonstrate how topics covered in your lessons relate to people’s everyday experiences. </a:t>
            </a:r>
          </a:p>
          <a:p>
            <a:pPr marL="285750" indent="-285750">
              <a:buFont typeface="Arial" pitchFamily="34" charset="0"/>
              <a:buChar char="•"/>
            </a:pPr>
            <a:endParaRPr lang="en-GB" dirty="0"/>
          </a:p>
          <a:p>
            <a:pPr marL="285750" indent="-285750">
              <a:buFont typeface="Arial" pitchFamily="34" charset="0"/>
              <a:buChar char="•"/>
            </a:pPr>
            <a:r>
              <a:rPr lang="en-GB" dirty="0"/>
              <a:t>Try to find out about the experiences of your pupils. If appropriate, call on these when you are teaching. You may well be able to use them in order to make points clearer and more relevant for your students.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Personal Experience</a:t>
            </a:r>
          </a:p>
        </p:txBody>
      </p:sp>
      <p:sp>
        <p:nvSpPr>
          <p:cNvPr id="48130" name="AutoShape 2" descr="data:image/jpeg;base64,/9j/4AAQSkZJRgABAQAAAQABAAD/2wCEAAkGBhQQEBQUEBQWFRQVFBQWFBUVFRUUFBUVFBQVFBUUFBUXHCYeFxkjGhUUHy8gIycpLCwsFR4xNTAqNSYrLCkBCQoKDgwOGg8PGiklHCQsLCwpKS0uKSosLCwpLCwsLCksLCwsLCwsKSksLCwsLCksLiwsLCksLCwsLCkpKSkpKf/AABEIALcBEwMBIgACEQEDEQH/xAAcAAAABwEBAAAAAAAAAAAAAAAAAQIDBAUGBwj/xABHEAACAQIDBQUFBQQIAwkAAAABAgMAEQQSIQUGMUFREyJhcYEHMkKRoRQjUnKxM2KCwTRTg5Ki0eHwJLKzFRZDY3PC0uLx/8QAGgEAAgMBAQAAAAAAAAAAAAAAAQIAAwQFBv/EADARAAICAQQBAwIEBQUAAAAAAAABAgMRBBIhMVETMkFxgQUiYZEUM0KhwRVSsdHw/9oADAMBAAIRAxEAPwDjQFKAoClAVuMrABSgKAFGBTCMMCjAoAUoCmFbABSgKAFGBREbDApQFAClAUwjAFpQWjC0sLRAEBSwtGFparUIIy1P2TseTEvliRmOl8ovlF9SajCO/Ct/7McDNDiczRyBXj7pyAqQTe7E8BYG1JZPbHJbXDdId3L3GbtX7ZBmjItfUG54j9PWtFvvuPFPCTGgV41JXJkUnlZr2FvUVqXxa5ltpfiSeQ4aj9DUDauITISPxadPrXOdknLcblCKjtPPZiZGsRYg8+orRYfs/sFypkdJSzC5CgMBqSBflbjzreb+SRHZo+5BvJ7yoBkYg9+6kW4W1uDzqs9nGzZHwsgeNWhZu7msczC2bu34ADnzPhWp27obn5M6rxLCOZYhgzEgZQT7ouQPDWmiK6hvB7KWeftMKyrDISzZjpFmN7AKNR4cuFZzbns/kwykiRJWX9oqXuovoRfVh6VbG6L+St0yRkCtFlp9ktxpJWrSnAwRSSKdK0krQINEURFOEUkigNkbIoiKXaiIpRsiCKSRSzSTQGQg0RpZFJIpRkIoUdCgMAClCgBRgUwGAUqgBSgKIjAKfwmGMjqgsCxAub2F+ZsDoKZArd+yvd1MRNJNP+ygUXHAMzXOp6BVYnzFCUtqyLhvootobmYuBO0aItF/WxETR+rRk5f4rVTgV1vF7+OxKQokcIIyqB3rAgi7cuANhYCq7aUuExlziMOFkIP3uHtE+Y/E8fuSW8141VC5/wBSM/8AEUt43f8ARzcCnAta2XcASH/gcTHMeUMv/D4jyVXOSTzVqodo7GmwzZcRE8Tcg6lb+R4N6VojOMumW44yQwtKApairTZGwnxBsgOugNu7e19Ty0pm0llkSb4RVgVa7Gw/fGaMv3l0va4uLj1rd7n7iQdqe0lDt2fujulCbq1+TDWtlhtyIUbtW+8kWwUsbABVAsANCdBrWaeoXSNMKH2zl+P3WxEEmaGCQWdGUlLrqSFW4OtjblfXWtrHvZIgyTLaRbqcoWyjmDlNm14EAU3vJvJIjnKeAtp5WuOhrEfamZs1zc1nlJzXJakovg2D7QzANf61Klx4lUDpWLGJa4F60mx5BbWq2OmToMQYjrqh95b6HzHA06qubJAcqEscqgKLsbnuqAPpTOOxsY0HLjU7Zm9MEKMcveAFh1PM3qDEzAyLAAkhJF728fGqbfvBzTRK8QFo8xzDKroALhgeY5Fed/Cq+TeDtZ89ufCtJjsUThmZbBnUqtyAeQuRxI1+tFcNMHawcJliIJB4g603lqbjDd2J4ljfzvyvTBrqo5z7I5Wm2FPtTRFQA0aSRTpFJK0CDVqSadIpBFAI0RREUsikkUoyYg0kilkURFAdCLUKO1ClCAClAUQpQpgMMClAUQpQoiMMCusYCH7DsJRwkxRzHraXXX+yVR/HXON39knFYqGAf+JIqm3JeLn0UMfSuje0fHhp44UACxINBoMzgcvBAgrPe+olds9lUn9jKrLTva1HC0oVRk4LiiSJL8eFXGD3rnRchYSxaXimAljIHKzcPQiqJWoZqPZITnB5i8Gkgw+zJmDTYd8OTp9y7NCTz7h1TjwWtJszdmCNHbBSGRCQbKwZl1scw45beF/DnXORJRw4pkYMjFWHAqSCPIihJt/J0afxGcffFP8AszsmF2TZ1Ye8CbnppbW+vC3+9ah7a28sYZAG0PdJP8qyOzvaFioLduO1Ui4zjI9jbvBwNfMg1by7fwmOAtJ2Elj3ZhZSSeUo0+dqr+p169XVZwnh+GZ3ab59b1Fkw1hpVhtvYs0JuyHJycd5COuZdPnUHDlnHlTF5DVSDUlccV4UUsWtRZYTUJ0OzbQJqBNjD1pMtxTGQk0yQMk3ZuLKuCdRXStkbMSaN5Z1KqUABLMCEDA8b8L8vE1jtm4eHCp2uIBZu7kjHjrdyOHlpStvb/zygJCRHGVUEAd4FWuDmPA6DhTqEpdC71Hsym8BhOJk+zAiLN3bm9+pHgTcjwNVxFThhCzEIC5ueAJJ8dKdbYkvY9tk+6JtmuLXHI66Gt6wlgyPMnkqSKIRXOlPkUi1MKODZwUntGAA5IQ5J9DYed6hOtTMwtbnTbLmNtB9OFIMRClIkUctfpTzimyKgBgrSSKdYUgigQbIpJFLIpNAZMTahR0KAwQpQohShRAwxShRCjFEVm/9lGwlleeaYDso4zGcwJB7QEvwItZFOv79QdoYwzSvIdMzEgdB8I9BYelanCxfYNhIvCTEatxB++GY3/sVUetY7NXPnLdJsxa2WMQX1FVd7pbtnH4gxZsgEbOzWzWtYLpcXuzD61RZq6t7H9m5YJpyNZHCL+WMXPzZv8FKZ9JSrLUn18mY2v7M8XBcoomXrGe96xnX5XrKyRMjFXBVhxVgQR5g6ium76b/AM2Ex3ZwZCiRpnV1uC7XbiLMO6V4GkRe0PBYxQm0MPl/eK9qo8QwAdPQetQ0W6ehycYyw156/c5kaMGrfeqHDJiWGCOaHKhBzFxmIuwUnWwuBY8wap6hz5x2ycRbSEgDz+vGiVqTRGoKy02Zt+bDfsJGUc14ofNDdT8qu8NvVBJ/ScOEY8ZcPZSfFom7pPkayF6MNQL6tRbV7WbQ7DE+uDmSfS+S/ZzD+zfj6E0/sjd5pHCTKU1IbMpBHofGsOHtbwrRbL39xMAAZu1QW7st2Ohvo/vD51DpVfiMXxYsfQstsbmZJCiMGPhp6W5GpOwtzwkoGIQlCpckcAqgG5PT/OrTZXtAwc7qcRH2Lg3zEZoyepZRf5gCm/aAskyK+FZngZTnMbXjGUkd4rxBvex/CetNHMng6MbK5LdF5MNvbtGPE4pmw65YwFRAAQXy37xFzqSflao+B3faR2Vz2ZXU5hy5npYedIwcphkzBVax4HVSQbj0uBw41qN4cQVwSrLNnldlORMuVOZBtxNzxGtyK3NuOIozrEsyZU4jaK4IlcIwbN7zMl9AdFBPEXvy1vVHi9qySBgzHK3FRovvZtFGg1p/EYZBbvkggfDYqehGtRHZclgDmzXvpa1v1vTxiuxJSZCZabIp8rTbLVggyaQxp0rSClAYYYUgrUiS3QDyvTTUAjDCkEU6aQRQANEUkinCKQRQChNFSqFKHIkUoUQpQFEjDAqz3c2T9qxcMPJ3AY9EHec+ihqrQK6B7KMIUkkxXZl1TLFcOiZA93llGf3sqKLga2kpbJbYtkjyy19pGPzTpENBElyAdAz2NvRAnzrIWqTtTaBxE8krcZHZvIE6D0Fh6VHrno490983IK9q9CbsbN+y4KGI6FIwX/O3fe/8TGuKbnbM+046CM6rnDP+SPvt8wtvWu073TSLgZzErPIYyqhAWa79wkAa6BifSodH8PjtjKxmaxOydl7VcvHKFmfUlXKSE2tcxSaNy4D1rN7d9lk2HR5I5EkjRSzX+7cKouTY3B0B5+lYpkIJDCxHIixHmDwqyi3lxKxNCJnMTqVZGbMMp4gZr5fS1QzSvqsz6kMPyiz3V3SXaEcgjlyTRkHI63RkbgwI1WxBB0PLrVNtfZUmFmeGUAOhF7G4IIBBU8wQRUrdTbpwWLjm+G+WQdY20b5aN5qK6Rv3uW2Pkgkw5W57kjk93s7Z1k/et3hYcc48xCQojdTmC/Mu/wBTkNqKuu7U3a2ZgMIFxKhjrZrn7RI3PJlIt5e6OfU4zYO5R2ik0mGYRhJAqJKS1wVzWMijiNPh50SuejnFqKab8GVojU07Hmu4WJ2CMysyIzrdSVPeAtxFQyKBlcWuwUd6KjqChg1K2ftOSBs0MjRt1UkX8+vrUSivUCm08o0a7yxy/wBMw6OTxlitDN5mwyOfMDzq62BBhRmbCzZpipCJNljdS1rlA3cZuAuD1rBZqPNTbnjGTZVrJwfPJpNtbE7KPtJzIsrSd9WAFzbNmHUG/EXtVTDg0VC8ljfuhNc2vxaHSnsDvNPEuTMJI/6qVRLH/dbh/CRUv7bhJx3g+Fc/FHeaHUW1QnOo8iavhdxhmyOprn+j/UzeSxuKaY6W5VqcTusRh88NsQb6vA2cKvV0tnU6HS2lZaUWP+9PA+Na4yUui1rAy1NtTjU2RTEGmpthTzCkFagRgipGE2TLN+yjZ7ccoJHz4VZbt4PtcQgF7jUZQCT53NgONdUkVYlyiyL0UDjzvas9lux4RbXXu5ZyHH7rTwKGlCqD+8CR52/leqdlrqG96xCBs2YnkQToTwuOlcxejXJyWWCyCj0NWoUdqFWFYkClAUAKUBUA2GBXTMGz4PZZSzr2kKk5oCFZ8U+bNHiL2YiAZSvHTwrC7u7OWfExpISI75pSASRGgLvlUalioIAAuSRWw3v2gt1gQRix7aXslljTO6ARr2crEoyxZbjTVzcXBrNqJdRBJ7a5S+xnwaVemxSr1lOM0TNnbTlw7iSBzG4Fsy8bHiDfQjQaGtlsv2uYlLCdEmHUfdP81uv+GsFQFQtrusr9rOvLvvszHDLi4wp/86MEDylS9vpVPvVuThRAJcAzOzyIiRxuJlYtcmx1YWAY8TwrnYNPYbFPE2aNmRh8SMVb5jWoXvVqxYsivr8nUd0vZgsVpcbZ34iLjGv5z8Z8Pd861GyN6oMTPLDAcxiVTmFsjalWCdQpyi/DvaVx3Fb74yWEwyTMyN7xIUOR+EuBcqeYPGmt1Nt/Y8XFLrlByyAc430fTnbRvNRUNFerrrcYVrC+WyRvvh5Ux0yzuztmujNzjbVLDgAAbWGlwa6P7KcJk2eG5ySyN6AiMf8AIao/aN9nxsCYnCypI0XdkCsM3ZMdCVPeGVuo+M1s9z8H2ez8MnA9ipPgZBnP1aoW6erbqJPtY4+5hdo+1mZJ2GHjiEKsQoYNmYA2zXVgFvxsBpfnVzjtlwbbwf2iFAmIFxfTN2ijWKQj3lNxZv3gdNRXL9q7MfDTPFMCHU8+DDky9VPG9dS9keCdMHI7AgSy5k8Qqhcw8Cbj+GoU6eyd03XZyv8Ag5Rh8E8jhI0ZnJsEUEtccdBVhjd1MXAuaXDyKvNsuYDzK3t611TcbZkanFzqAWlxWIUHpGkhAUdAWzH5dKze0t6NrYWcyTRWize4EVost/dEqAkG3Mn05VCt6SEIKU2+fC6+pzm9FW69ouwYhFFjsMuWOYKXUCwDOmdHAGguLggcwOtRttezmSIQHDsZjPayZQrKezzklr5co6m1QzS0tkW0lnH+THURrXbDj/7KxltpQXR4iNQkoUMwtIACQRdSp56+hoNvPCcTKcLcQl7xggiwIFwAdQL3tflaoJKrbHLfPj5IF6F6KiNQqHIMS0bBkYqw4MpKsPIjWrY7y9tpjIY8R++fu5x/bJqf4gapKKom10WwslD2suH2Jhp/6NiOzb+qxVk9FnXuH+ILVVtTYc+G/bRsgPBuKN+WRbq3oaRU7Z+25sPcQyMqn3kNmjbqGja6sPMVfG+S75NkNSn7l+xW4CaNHBmjLqOQbLfwOnCj2lMksn3EQRbaKP11NXMmMwk/7eAwv/W4WwXzbDucv91lpWD2FIhL4N48UMtrJdZlGh1w72Y8PhzVerYy5+TXCcZLCZQbM2k2HlV04rf66Vt8NvMJ0uEJYAk2B0t56dOdYPFOS5LCzXNxbLY9LcqEOJyhrl9eStlHP3tNeVNOtS5LYTceC02tLPinbKt1GhynQdfitVBjcC0ds1hflmBPqBwq7wm87pGUVF6LYcNLa/i9aosQSxJY3JOuutSKa4BNprJFoUq1CnKjpcewcJOB92BYfAbcdb2BqjxG53ZTAKBLGQfiAkAN9cpIva4+VZiHaEikFXYEcNfC1PjbEufOWzN+9qOnCqVXJdMudkX8Gg3T2BDJNOk+oQLkNm1OewtbgTp8rVXy4XsndCLFXcEdCGNxVpu7vC2HxCyvqGGWUJYEqSD3fEEAjy8a0e391Dix9qwrxyF+84W8atc6MmdjZ7e8pPEE8yoyWSzLLMli9WH5O0+jEClA1JxuyJoP20UieLIwHztaogNKc5xa7F0YpINHeoIxdC9FmoXqCh0L0V6O9QguKIuwUcWIUebGw/Wu676T/Z9mzZCVKxrGpBsRdljBB5HWuFwTFGV1NmVgynQ2KkEGx0OoFaLa+/2IxeGME+QgsrZ1XKxym9iAcp16AcKhu018aoTT7fRpNle0yGVFXaMAdl4SCNJAfEo3un8tx4CpO3vavEIimCVi5GUOyhFj0tcLxJHIWA/SuW0YNQX+Ot24/v8AJ1H2VbXWTDy4VmKuC7ob2YpIAGKnqra/xCqmbfDaOzZTFiSJQNAZVvnXkySrYkHxvbnWJwuKaJ1eNijqbqymxB8DW8wHtWzJ2eOw6zDmyhdfExuMt/IjyqFteoUoKLk4tfPw/qMb0e0GPG4B4exaOQlCLFWjspubHQjTlatrvnt18DgVeIDtCY41LC4W6kk256J9RXMd7dqYTEPEcHD2IAYSAoiAklcp7rEfirb+1jEK+BiKMGUzizKQwNo5OBGlQvjbLbZLcm0lyiBuBt2XHY92xJViuEZLhQoK9tG3eA0PE8qoto7rti9r4iDDhUVXJJtZI0AW5sPE6AcSfM1P9kA/4ub/ANA/9SOtRukw/wC1dqD4u0it+UZ7/XL9KhK4etVDf8tmU2h7KnXMMPiIppFF2i0jk9BmP1tWGmiKsVYFWUkEHQgg2IIPA3ro6bnJJiDiNm45XmWQuUkNpM2YlgxXvWJuCCnA1a7e2QibawcuUWxAlSRSAVLJEwuQdDdWUfw1CuekUuYrHOO8rn5OQURrqW2d1dlRYlo8RK0UkzZkVO5HEraKNFKqLg+99BWI3t3XfZ8/ZscyMM0b2tmW9jccmB4jxHWoZbdNOvnhlGaSaURpfl15Uk1CnARNANY3HmD0ojQIojIs9pyfasKZX1mhZFkf4pIpLqjOebKwC35hlvwrOGtFsfvJiY/x4aQj80JWcfSNqz5FbNO/y4OlVLdFMaJptqdYU2wrQWDVClWoUBRApQoZbUtVogDViOFWey9vz4Y3hkZeBI0KkjgWU6H1FVoFLUUsoRl2gqTTyjbYH2p4hL9oiPdgzEZo2NuRKm1vSrAb6YDEf0nChSz3LBFNl5qGjyv62Nc8ApxRVL00H1wWeq3xJJnRI9hbMxNuwxPZMWICs4IA5EiUK3pmpGJ9mM4F4ZI5AQSLkxkgcTrdf8VYECpeDx8kRvFI6fkdl/Q1U9NJdMrlXTLuOPoW+M3WxUQu8D2tfMo7RbdcyXFqq/1q3i9o2Mw6ljIJNAvfRc1r6DOtm+tWC+1yCbTG4MPcrcjK+gHLOLi/5qzTzB4kL/p6ms1sz8RXKwKksR3WuRlII+HgQRf6UyK2EM+xcX7kr4ZjfRiwA6DvBl/xCnZPZsZFzYXExSjTQ6e9wGZCw/ShuRls0V0fjP0MXehernG7m4uK+aBmAJF47SDTj7hJ+dU0iFTZgQehFj8jRyZJVyj7lgOhSb0L0RMB3o70i9HeoTAd6PNpblxtyv1pNFUIXm6u9D7PlaREV8y5GViRpcNoRwNx0NTcDvoYtpPjAhCyMe0jvclGtcA6XIKgg6cPGstQvUL43Tikk+nlHS9r7jR7QY4vZkyHOczISVyudSQQCY2J1KkcTxqu2fFjMPtPAw412bLJmjBftABIGjNm4/DwvWKw+MeJs0bsjfiRip+YN6mx7xz9vFPJI0rwsGTtWZxoc1uN7etQ0K+ttSw08rPj9jQe1iO20T+9DEf+Zf5VfbzYUYrZmzGc6tJho2bnaVMj6+aj5ViN6t5Tj5llZBGwjVCFYsDlZjcXFx73DXhWmxm2on2DEiSp28DRHJmGdSsrAHKdSLMDcUC6E4ynY/h8mj3z3xTZhiw0WHR1MdyjHKipcoFAANycrcfresZs3duPa2LlfDD7Lh0RGcEBsrsNVUXAsSrHkABw5Vdb54A7WwkGNwgzuiFJo11ca5mAHElWLacSGBFM+yrKUxuHlVu/GrFRdXZAJI3C8DfvKPNqJbPNlyjL29r9vJm94Nyzh4u3w80eKw+bKZIiO43ISKCbcRrfmOFxfNmusbobO2f2kow2LzRYiIxyYaayvr7pGbLcgFhoD73GuWY7DGKV424o7IfNGKn9KhkvqUcSXz9ybuw4GLhDe679m3lKDEfo9UEkZUlTxUkHzBsf0qdDMUYMOKkMPNTcfpT29UIXGz24NIXX8stpF+jitWnfLRbpn+VopmpDCnSKQRWs0DVqFKtQoANHtLBRTENDZ7jkyo4It7wb3qhbNEMd1xMb36jQr6DjVRG5U3BtUuTaMjizMTy8/PrSbGljI29ZyXEmzMJlJSc3sT3gL+At1vVHlpIpxRTxWPkVvPwALTgFEBS1FMKGBS1FBRSgKJCHtEXCKOLN/p/OtEuwYZNCluQK9090AX+Z6VSQJnxSD8IB9Tr/AJVrcOdCfDT1u3/xryP4vfL1sRfR6LQVr0sv5KrA7np26ES2UhveAB4WAB4E+nOtBhocLh3AlGo1zIWvw17+mt/w9KpNrGzKByFQmYk3OprsaCtz08XJ9nN1dija1FdG/n28scZaLESCw7qsVmBDDrIC2trHUU1Hvt2otPFBMNLhgUY2BuAGzr+n+WGU08JAD7oItaxJOvM6WrX/AA0TO72+0ap5NmTD7yKSA/iQkre+vuFltb90U2dycPMCcJjY242SS2aw65TfX8tZdNOVGwB5Ur0vhlElVL3RX24LjHez7GRcIxIOsbq3+E2b6VRYnBvEbSoyHo6lT9ascHtWaL9nK6joGJX+6bj6VdYbf3EgWk7OVeYdLX0trl0+lVOixFL01T9raMdejBrZttjATft8FkJ+KFgOXRcl9fA00272z5f2OLaI/hmA6X5hPLiaqaa7RU9FP+lpmRojWpxHs7xAF4WimXqj2Olj8Vhz61R47YWIg/awyIOpU5f7w0+tDKM8qLIdpkGhQoVCsBoGhQNQhZ7C3knwTlsO+W9sykZke3DMp/UWPjVzjfaVPJiMPiMkayQhwcpe0iPbMjgk2GmluBN+VZI0k0S+F1kVhPg6JNsfZe0mMsWJGEkc3khkyZcx1YqGIHH8LW8BWAx0HZyOmYNldlzAghspIzAjQg2v600aSagbLFP4wwGrDeUZjh5P6zCxX/NFmgP/AExVdVpjlz4GBuccs0R8mCTL9TJV1LxNFumfLRQkUginWFIYVvNg1ahSrUKUA0opxRV5svd5mb7xDlt+IfW1Wcm7MdtFcfl719PE0jtingZVSxkyYWlqKscdssRqGBax5MuU1CC1apJrKEaaABSwKMJSgtEAAKWBRhaPLoT0BPyFBvCyyJZEbGW8rv5gfoP0rTRWAA6sB6A//WqLd9Mq3PM/pr/I1b9pYL+Un1C3/UmvBaufqWtnrqY7K0iuxrXcn/fX+dMhal4fBNKTlHDiSQAOWpNW+zoMOq2Ydox9427qDmR4/wCde0pxVVGPhI8zYnZZKX6lAq0q1XTbPiMtorso1YOcgXXW5t5VZvsjBi5Lm5torDTwAN9PO9WO5LsRUyZlMtKC1rsKcKjKIYszkZSXOa/IkDhc68qsMHhcM2dREikCzac+BsWvb050j1C8DLTvyYMCrDCbDnlUNHEzKeBtYHyvWkOwMKpF8+nwluN+WnThp1pO0tvGAhYlyKBYeAHICllfn2hVGPczN4zZEsRtJGw58Lg+TC4NQjWxwu+xJ7w5C5zWFUe35lklzILG3ftwJ/F8udPXY5PDQtlaisplXFKUN0JU9VJU/NbVb4TfXFxcJSw6SKG531OjfWkbP3feTKzCyHxAYjwB6+VWx3agcd3tFPmCLA66HjSzdWeUGEbMcEV974pv6XgoZDzZO4/A+F/8XKkHCbLn91p8O3iM6cvzePxCixe6l2Aw8ivpcqxCsPloap5NkShynZtmHIC+nUHmPGq/Srl7WCcf98Uy1fcHtNcJioJx0vkbgTqBm6c7VV47c3GQ3zwOQOaDtB80vUHUXFtfEcPnwqfgt48RD7k0gHTOSPk9x9KD08l0yh6emXlFK6kGxFj0Oh+VBRc6m3ja/wBOdXcvtSlzFcXh4MQoJHfWzW89QPQUf/enZE5tLh5sM3WNs6fI30/hrLv5wCX4dNcxeShIo2GtaZN28JiBfCY+I34LMDGT4X5/3aj4zcbFx6iLtB1iYP8AIDvfSmyZZ6a2PaM8BVtglz4LFJzRoJh6M0T/AEkX5VXTQNG1nUqejAqfkatt2ITI86Dg+Fnv4ZVDqf7yr86eLw0wU5ViM8wpsiniKQRXROgM2oU5loqBCTh9qyrwY+tj+tSBt2b8frYCq9EvwpwLQ2xfwHdLySsTtB5ffsfQUwooAUtVplhdCvLJC46QCwYgdBoPkKb48aAWnAtThAbCC0WKxTJEwBsGFiL6EHlToWoW09ci9Tf+X8zVGpntqky7Tx3WJE/ZmkYHgfmdP/dU+duPDQAeGpFRMGmg/h/Ut/lTzE2N7an1sB/rXjYQ9S9Ly/8AJ6eyWytvwhpXIFgTY8RfjRqKAWlha9yeRDSQjhoakR49iQHN156C9vCo+WgFoNJ9hUmuiy2h2GUGHNmvrc8PHS1LwohRWIlbNyFiL89dTVYq1N2ZglkfvtlUanUC/gCaqcIpclsbJN8FjE5lS6WzA65tBw0setVWKmct3j8rEf8A7V8cLhVNyCQfhBJA+Rv9ar9q4SP3orKPwEnMfEA8PnSVyjnossUsFRapGElCMCVDeBvY+fWm8tKC1oZlTLmPehxe4B6D4QOQt8qLFb0M6Fco14m/LpwqnK0kp41V6cPBb6s/I6u0Cpuqgep/zpybb8rIUuACLaCxt0vUdcIx1A0pp4iDqLeelNtgDfPyMPTZWpBSkFKfIhmdqJ943++QNHDhkZQSoJub+WlHt05ZT4hT9LUWzXuvH/diK4GqTUnjyd/TYaWfBZYCMCOwGgLC3Hnf+dTsNjJIv2Ujp+RmUfIG1QtnahvMH5j/AEqWVrradqVUc+DlXpxtlguY9+cTbLKY51/DNGrfVbfW9HNveoikTD4WKB5VKu6H4TxAXKLVRFaQVp3VBlTk32MsKbZafK0grVmRcDNqFOWoqmSDarTirQoUQDgWnAtChUAOKtT8FjBGD3FYnmaFCg1kieOiQuLja4MSjxBN+NZ7aRU4iy3soA1N9eN7+oo6FYNcttTwb9E91nJZ4Y8PIn9FH0FPYcA2zk24m1idT40KFcDRLOpj/wC8nY1rxRIcnVL/AHea371r39KSFoUK9f0eWYMtHkoUKBBQSlZKFCpkIYWjC0KFDIRcKKT3jYdQLn0FPYmOPTsy3jmt8xahQofIy6I5SklaOhRyKItRFaFCoEQVpLLQoVMkMzvOlpFPVf5mmNlnQ+V/kRRUK42r7Z2tJ1EtdknVvIfQkVYEUKFbtJ/KRh1f81iDSSB1tQoVqMoy1NtQoVCDd6FChUAf/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48132" name="Picture 4" descr="http://t0.gstatic.com/images?q=tbn:ANd9GcQlA1M1vMLb7CQyLsp31w7z-j_bcdg7etKkd-FIdHzXmkTK9W8MEw"/>
          <p:cNvPicPr>
            <a:picLocks noChangeAspect="1" noChangeArrowheads="1"/>
          </p:cNvPicPr>
          <p:nvPr/>
        </p:nvPicPr>
        <p:blipFill>
          <a:blip r:embed="rId2" cstate="print"/>
          <a:srcRect/>
          <a:stretch>
            <a:fillRect/>
          </a:stretch>
        </p:blipFill>
        <p:spPr bwMode="auto">
          <a:xfrm rot="16200000">
            <a:off x="969165" y="1703243"/>
            <a:ext cx="2282040" cy="342929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1960" y="1268760"/>
            <a:ext cx="4523920" cy="5078313"/>
          </a:xfrm>
          <a:prstGeom prst="rect">
            <a:avLst/>
          </a:prstGeom>
          <a:noFill/>
        </p:spPr>
        <p:txBody>
          <a:bodyPr wrap="square" rtlCol="0">
            <a:spAutoFit/>
          </a:bodyPr>
          <a:lstStyle/>
          <a:p>
            <a:r>
              <a:rPr lang="en-GB" dirty="0"/>
              <a:t>Where possible, set up lessons or segments of lessons in which students are able to go at their own pace. Here are some ways of doing this:</a:t>
            </a:r>
          </a:p>
          <a:p>
            <a:endParaRPr lang="en-GB" dirty="0"/>
          </a:p>
          <a:p>
            <a:pPr marL="285750" indent="-285750">
              <a:buFont typeface="Arial" pitchFamily="34" charset="0"/>
              <a:buChar char="•"/>
            </a:pPr>
            <a:r>
              <a:rPr lang="en-GB" dirty="0"/>
              <a:t>Make use of extensions, stepped activities, options, choices and open activities (all of which are explained in this PowerPoint).</a:t>
            </a:r>
          </a:p>
          <a:p>
            <a:pPr marL="285750" indent="-285750">
              <a:buFont typeface="Arial" pitchFamily="34" charset="0"/>
              <a:buChar char="•"/>
            </a:pPr>
            <a:endParaRPr lang="en-GB" dirty="0"/>
          </a:p>
          <a:p>
            <a:pPr marL="285750" indent="-285750">
              <a:buFont typeface="Arial" pitchFamily="34" charset="0"/>
              <a:buChar char="•"/>
            </a:pPr>
            <a:r>
              <a:rPr lang="en-GB" dirty="0"/>
              <a:t>Create a series of hand-outs  which students are to work through. When they have finished one, they come and collect the next one from you.</a:t>
            </a:r>
          </a:p>
          <a:p>
            <a:pPr marL="285750" indent="-285750">
              <a:buFont typeface="Arial" pitchFamily="34" charset="0"/>
              <a:buChar char="•"/>
            </a:pPr>
            <a:endParaRPr lang="en-GB" dirty="0"/>
          </a:p>
          <a:p>
            <a:pPr marL="285750" indent="-285750">
              <a:buFont typeface="Arial" pitchFamily="34" charset="0"/>
              <a:buChar char="•"/>
            </a:pPr>
            <a:r>
              <a:rPr lang="en-GB" dirty="0"/>
              <a:t>Give students a list of things they must do, a list of things they should try to do and a list of things that are ‘extras’. Let them work through the lists at their own pace.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Pace Yourself</a:t>
            </a:r>
          </a:p>
        </p:txBody>
      </p:sp>
      <p:pic>
        <p:nvPicPr>
          <p:cNvPr id="47106" name="Picture 2" descr="http://www.runnersworld.com/images/cma/paceyourselfapr200.gif"/>
          <p:cNvPicPr>
            <a:picLocks noChangeAspect="1" noChangeArrowheads="1"/>
          </p:cNvPicPr>
          <p:nvPr/>
        </p:nvPicPr>
        <p:blipFill>
          <a:blip r:embed="rId2" cstate="print"/>
          <a:srcRect/>
          <a:stretch>
            <a:fillRect/>
          </a:stretch>
        </p:blipFill>
        <p:spPr bwMode="auto">
          <a:xfrm>
            <a:off x="467544" y="1412776"/>
            <a:ext cx="3279576" cy="327957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A card sort is a good activity because it allows students to sort, order and match information. </a:t>
            </a:r>
          </a:p>
          <a:p>
            <a:endParaRPr lang="en-GB" dirty="0"/>
          </a:p>
          <a:p>
            <a:r>
              <a:rPr lang="en-GB" dirty="0"/>
              <a:t>It is accessible because the information is visible and can be physically manipulated. Some students will find the parallel cognitive  processes hard to cope with if they do not have something tangible to support them. </a:t>
            </a:r>
          </a:p>
          <a:p>
            <a:endParaRPr lang="en-GB" dirty="0"/>
          </a:p>
          <a:p>
            <a:r>
              <a:rPr lang="en-GB" dirty="0"/>
              <a:t>A good tip is to create hardy card sorts by using a top and a bottom bit of card for each piece. This means they are less likely to get damaged and there is a better chance that you will be able to use the same ones year-after-year.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Card Sorts</a:t>
            </a:r>
          </a:p>
        </p:txBody>
      </p:sp>
      <p:pic>
        <p:nvPicPr>
          <p:cNvPr id="46082" name="Picture 2" descr="http://t0.gstatic.com/images?q=tbn:ANd9GcTGGnZU-9cgGG9fgzno39pQ4olQ8njtM7ceqrbLsRpvMlBzy8gVkw"/>
          <p:cNvPicPr>
            <a:picLocks noChangeAspect="1" noChangeArrowheads="1"/>
          </p:cNvPicPr>
          <p:nvPr/>
        </p:nvPicPr>
        <p:blipFill>
          <a:blip r:embed="rId2" cstate="print"/>
          <a:srcRect/>
          <a:stretch>
            <a:fillRect/>
          </a:stretch>
        </p:blipFill>
        <p:spPr bwMode="auto">
          <a:xfrm>
            <a:off x="755576" y="1556792"/>
            <a:ext cx="2682816" cy="358169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http://t0.gstatic.com/images?q=tbn:ANd9GcQIFXSYR2q1qTFEsRwsZIjmbxSVD6V2uBYjyB7RKgYUcJyMeuUS"/>
          <p:cNvPicPr>
            <a:picLocks noChangeAspect="1" noChangeArrowheads="1"/>
          </p:cNvPicPr>
          <p:nvPr/>
        </p:nvPicPr>
        <p:blipFill>
          <a:blip r:embed="rId2" cstate="print"/>
          <a:srcRect/>
          <a:stretch>
            <a:fillRect/>
          </a:stretch>
        </p:blipFill>
        <p:spPr bwMode="auto">
          <a:xfrm>
            <a:off x="1547664" y="4221088"/>
            <a:ext cx="1765498" cy="1572630"/>
          </a:xfrm>
          <a:prstGeom prst="rect">
            <a:avLst/>
          </a:prstGeom>
          <a:noFill/>
        </p:spPr>
      </p:pic>
      <p:sp>
        <p:nvSpPr>
          <p:cNvPr id="7" name="TextBox 6"/>
          <p:cNvSpPr txBox="1"/>
          <p:nvPr/>
        </p:nvSpPr>
        <p:spPr>
          <a:xfrm>
            <a:off x="3923928" y="1268760"/>
            <a:ext cx="4811952" cy="4524315"/>
          </a:xfrm>
          <a:prstGeom prst="rect">
            <a:avLst/>
          </a:prstGeom>
          <a:noFill/>
        </p:spPr>
        <p:txBody>
          <a:bodyPr wrap="square" rtlCol="0">
            <a:spAutoFit/>
          </a:bodyPr>
          <a:lstStyle/>
          <a:p>
            <a:r>
              <a:rPr lang="en-GB" dirty="0"/>
              <a:t>Matching, grouping and ranking activities are good because they  are accessible to all students.</a:t>
            </a:r>
          </a:p>
          <a:p>
            <a:endParaRPr lang="en-GB" dirty="0"/>
          </a:p>
          <a:p>
            <a:r>
              <a:rPr lang="en-GB" dirty="0"/>
              <a:t>At the same time, they invite different levels of thought. For example, a high-ability student may be able to give a detailed argument explaining their ranking of a set of items, while a lower-ability student may choose instead to refer to experience and comparisons.</a:t>
            </a:r>
          </a:p>
          <a:p>
            <a:endParaRPr lang="en-GB" dirty="0"/>
          </a:p>
          <a:p>
            <a:r>
              <a:rPr lang="en-GB" dirty="0"/>
              <a:t>The three activity types also invite a close examination of ideas and items through a concrete process. That is because the matching, grouping and ranking will either involve physical materials such as cards, or the writing down and rearranging of words.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Matching, Grouping and Ranking</a:t>
            </a:r>
          </a:p>
        </p:txBody>
      </p:sp>
      <p:pic>
        <p:nvPicPr>
          <p:cNvPr id="45058" name="Picture 2" descr="http://t2.gstatic.com/images?q=tbn:ANd9GcRc9ALIzUF54zPZCMfj3AzEhv1G1uOS4iYp6cw6F_xdJ8v6Vr140A"/>
          <p:cNvPicPr>
            <a:picLocks noChangeAspect="1" noChangeArrowheads="1"/>
          </p:cNvPicPr>
          <p:nvPr/>
        </p:nvPicPr>
        <p:blipFill>
          <a:blip r:embed="rId3" cstate="print"/>
          <a:srcRect/>
          <a:stretch>
            <a:fillRect/>
          </a:stretch>
        </p:blipFill>
        <p:spPr bwMode="auto">
          <a:xfrm>
            <a:off x="467544" y="1196752"/>
            <a:ext cx="2819400" cy="1619251"/>
          </a:xfrm>
          <a:prstGeom prst="rect">
            <a:avLst/>
          </a:prstGeom>
          <a:noFill/>
        </p:spPr>
      </p:pic>
      <p:pic>
        <p:nvPicPr>
          <p:cNvPr id="45060" name="Picture 4" descr="http://t1.gstatic.com/images?q=tbn:ANd9GcQb8eG9qmCtinsr374z0bYvgAbDnd1AhTnkLmxfnw4Gkwe9tKcu"/>
          <p:cNvPicPr>
            <a:picLocks noChangeAspect="1" noChangeArrowheads="1"/>
          </p:cNvPicPr>
          <p:nvPr/>
        </p:nvPicPr>
        <p:blipFill>
          <a:blip r:embed="rId4" cstate="print"/>
          <a:srcRect/>
          <a:stretch>
            <a:fillRect/>
          </a:stretch>
        </p:blipFill>
        <p:spPr bwMode="auto">
          <a:xfrm>
            <a:off x="467544" y="3068960"/>
            <a:ext cx="1594048" cy="120176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25016" y="980728"/>
            <a:ext cx="5010864" cy="5386090"/>
          </a:xfrm>
          <a:prstGeom prst="rect">
            <a:avLst/>
          </a:prstGeom>
          <a:noFill/>
        </p:spPr>
        <p:txBody>
          <a:bodyPr wrap="square" rtlCol="0">
            <a:spAutoFit/>
          </a:bodyPr>
          <a:lstStyle/>
          <a:p>
            <a:r>
              <a:rPr lang="en-GB" sz="1600" dirty="0"/>
              <a:t>Buzz groups are simply small groups of two or three students formed impromptu to discuss a topic for a short period. In a pair it is almost impossible for a student to stay silent and once students have spoken "in private" they are much more likely to speak afterwards "in public" in the whole group. </a:t>
            </a:r>
          </a:p>
          <a:p>
            <a:endParaRPr lang="en-GB" sz="1600" dirty="0"/>
          </a:p>
          <a:p>
            <a:r>
              <a:rPr lang="en-GB" sz="1600" dirty="0"/>
              <a:t>Buzz groups are very useful to get things going. The sound of ten pairs buzzing is quite energising compared with one person speaking in a group of 20. </a:t>
            </a:r>
          </a:p>
          <a:p>
            <a:endParaRPr lang="en-GB" sz="1600" dirty="0"/>
          </a:p>
          <a:p>
            <a:r>
              <a:rPr lang="en-GB" sz="1600" dirty="0"/>
              <a:t>Buzzes can also tune students in to your subject matter and wind up their ideas; for example:</a:t>
            </a:r>
          </a:p>
          <a:p>
            <a:endParaRPr lang="en-GB" sz="1600" dirty="0"/>
          </a:p>
          <a:p>
            <a:r>
              <a:rPr lang="en-GB" sz="1600" dirty="0"/>
              <a:t>"To start off, let's buzz for five minutes on what your initial reactions were to the readings I set for this week's seminar. Off you go.“</a:t>
            </a:r>
          </a:p>
          <a:p>
            <a:endParaRPr lang="en-GB" sz="1600" dirty="0"/>
          </a:p>
          <a:p>
            <a:r>
              <a:rPr lang="en-GB" sz="1600" dirty="0"/>
              <a:t>Taken from - </a:t>
            </a:r>
            <a:r>
              <a:rPr lang="en-GB" sz="1600" dirty="0">
                <a:hlinkClick r:id="rId2"/>
              </a:rPr>
              <a:t>http://www.brookes.ac.uk/services/ocsd/teachingnews/archive/autumn04/tips_buzz.html</a:t>
            </a:r>
            <a:r>
              <a:rPr lang="en-GB" sz="1600" dirty="0"/>
              <a:t>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Buzz Groups</a:t>
            </a:r>
          </a:p>
        </p:txBody>
      </p:sp>
      <p:pic>
        <p:nvPicPr>
          <p:cNvPr id="44034" name="Picture 2" descr="http://t2.gstatic.com/images?q=tbn:ANd9GcRmYEQkQUWJ8v0coWV9NemBATP21xN-Xb6tjA7F54K9RqmeLXG7TQ"/>
          <p:cNvPicPr>
            <a:picLocks noChangeAspect="1" noChangeArrowheads="1"/>
          </p:cNvPicPr>
          <p:nvPr/>
        </p:nvPicPr>
        <p:blipFill>
          <a:blip r:embed="rId3" cstate="print"/>
          <a:srcRect/>
          <a:stretch>
            <a:fillRect/>
          </a:stretch>
        </p:blipFill>
        <p:spPr bwMode="auto">
          <a:xfrm>
            <a:off x="251520" y="1556792"/>
            <a:ext cx="3473496" cy="347350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Provide students with a design brief which they are to fulfil in whatever way they think is best.</a:t>
            </a:r>
          </a:p>
          <a:p>
            <a:endParaRPr lang="en-GB" dirty="0"/>
          </a:p>
          <a:p>
            <a:r>
              <a:rPr lang="en-GB" dirty="0"/>
              <a:t>This need not be restricted to design-led lessons. </a:t>
            </a:r>
          </a:p>
          <a:p>
            <a:endParaRPr lang="en-GB" dirty="0"/>
          </a:p>
          <a:p>
            <a:r>
              <a:rPr lang="en-GB" dirty="0"/>
              <a:t>For example, you might set the following design brief in a History lesson:</a:t>
            </a:r>
          </a:p>
          <a:p>
            <a:endParaRPr lang="en-GB" dirty="0"/>
          </a:p>
          <a:p>
            <a:r>
              <a:rPr lang="en-GB" dirty="0"/>
              <a:t>‘Create something which coveys the various responses  throughout Europe to French Imperialism under Napoleon.</a:t>
            </a:r>
          </a:p>
          <a:p>
            <a:endParaRPr lang="en-GB" dirty="0"/>
          </a:p>
          <a:p>
            <a:r>
              <a:rPr lang="en-GB" dirty="0"/>
              <a:t>Ensure you consider both the immediate and the longer-term responses as well as what actions, if any, these led to.’</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Design Brief</a:t>
            </a:r>
          </a:p>
        </p:txBody>
      </p:sp>
      <p:pic>
        <p:nvPicPr>
          <p:cNvPr id="43010" name="Picture 2" descr="http://t2.gstatic.com/images?q=tbn:ANd9GcTowXPEk19IAR8fjZUvSug14Ty6D35L9HUTyJaszz2UV9lA2byw"/>
          <p:cNvPicPr>
            <a:picLocks noChangeAspect="1" noChangeArrowheads="1"/>
          </p:cNvPicPr>
          <p:nvPr/>
        </p:nvPicPr>
        <p:blipFill>
          <a:blip r:embed="rId2" cstate="print"/>
          <a:srcRect/>
          <a:stretch>
            <a:fillRect/>
          </a:stretch>
        </p:blipFill>
        <p:spPr bwMode="auto">
          <a:xfrm>
            <a:off x="539552" y="1916832"/>
            <a:ext cx="3313830" cy="247263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524315"/>
          </a:xfrm>
          <a:prstGeom prst="rect">
            <a:avLst/>
          </a:prstGeom>
          <a:noFill/>
        </p:spPr>
        <p:txBody>
          <a:bodyPr wrap="square" rtlCol="0">
            <a:spAutoFit/>
          </a:bodyPr>
          <a:lstStyle/>
          <a:p>
            <a:r>
              <a:rPr lang="en-GB" dirty="0"/>
              <a:t>Images which connect to the words being used help all students to access the work.</a:t>
            </a:r>
          </a:p>
          <a:p>
            <a:endParaRPr lang="en-GB" dirty="0"/>
          </a:p>
          <a:p>
            <a:r>
              <a:rPr lang="en-GB" dirty="0"/>
              <a:t>You will notice that in this PowerPoint there is an image on every slide which connects to the strategy or technique.</a:t>
            </a:r>
          </a:p>
          <a:p>
            <a:endParaRPr lang="en-GB" dirty="0"/>
          </a:p>
          <a:p>
            <a:r>
              <a:rPr lang="en-GB" dirty="0"/>
              <a:t>Differentiate by including relevant images on any resources you make.</a:t>
            </a:r>
          </a:p>
          <a:p>
            <a:endParaRPr lang="en-GB" dirty="0"/>
          </a:p>
          <a:p>
            <a:r>
              <a:rPr lang="en-GB" dirty="0"/>
              <a:t>Use Google image search to find images quickly.</a:t>
            </a:r>
          </a:p>
          <a:p>
            <a:endParaRPr lang="en-GB" dirty="0"/>
          </a:p>
          <a:p>
            <a:r>
              <a:rPr lang="en-GB" dirty="0"/>
              <a:t>A further advantage of images is that they limit how much text you can include (and too much text is  usually detrimental).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Images</a:t>
            </a:r>
          </a:p>
        </p:txBody>
      </p:sp>
      <p:pic>
        <p:nvPicPr>
          <p:cNvPr id="78850" name="Picture 2" descr="http://fruitmarket.co.uk/wp-content/gallery/air-iomlaid/lower-gallery.jpg"/>
          <p:cNvPicPr>
            <a:picLocks noChangeAspect="1" noChangeArrowheads="1"/>
          </p:cNvPicPr>
          <p:nvPr/>
        </p:nvPicPr>
        <p:blipFill>
          <a:blip r:embed="rId2" cstate="print"/>
          <a:srcRect/>
          <a:stretch>
            <a:fillRect/>
          </a:stretch>
        </p:blipFill>
        <p:spPr bwMode="auto">
          <a:xfrm>
            <a:off x="467544" y="2060848"/>
            <a:ext cx="3405834" cy="287531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9952" y="1268760"/>
            <a:ext cx="4595928" cy="4801314"/>
          </a:xfrm>
          <a:prstGeom prst="rect">
            <a:avLst/>
          </a:prstGeom>
          <a:noFill/>
        </p:spPr>
        <p:txBody>
          <a:bodyPr wrap="square" rtlCol="0">
            <a:spAutoFit/>
          </a:bodyPr>
          <a:lstStyle/>
          <a:p>
            <a:r>
              <a:rPr lang="en-GB" dirty="0"/>
              <a:t>Here are five ways you can use worksheets to differentiate:</a:t>
            </a:r>
          </a:p>
          <a:p>
            <a:endParaRPr lang="en-GB" dirty="0"/>
          </a:p>
          <a:p>
            <a:pPr marL="285750" indent="-285750">
              <a:buFont typeface="Arial" pitchFamily="34" charset="0"/>
              <a:buChar char="•"/>
            </a:pPr>
            <a:r>
              <a:rPr lang="en-GB" dirty="0"/>
              <a:t>Create a variety of worksheets in advance of the lesson. These should be aimed at various ability-levels in your class.</a:t>
            </a:r>
          </a:p>
          <a:p>
            <a:pPr marL="285750" indent="-285750">
              <a:buFont typeface="Arial" pitchFamily="34" charset="0"/>
              <a:buChar char="•"/>
            </a:pPr>
            <a:r>
              <a:rPr lang="en-GB" dirty="0"/>
              <a:t>Use a number of worksheets akin to the model outline din the ‘Pace Yourself’ entry.</a:t>
            </a:r>
          </a:p>
          <a:p>
            <a:pPr marL="285750" indent="-285750">
              <a:buFont typeface="Arial" pitchFamily="34" charset="0"/>
              <a:buChar char="•"/>
            </a:pPr>
            <a:r>
              <a:rPr lang="en-GB" dirty="0"/>
              <a:t>Create a range of worksheets which gradually increase in difficulty. Students then work their way through these, getting as far as they can.</a:t>
            </a:r>
          </a:p>
          <a:p>
            <a:pPr marL="285750" indent="-285750">
              <a:buFont typeface="Arial" pitchFamily="34" charset="0"/>
              <a:buChar char="•"/>
            </a:pPr>
            <a:r>
              <a:rPr lang="en-GB" dirty="0"/>
              <a:t>Create worksheets which include open questions or tasks. </a:t>
            </a:r>
          </a:p>
          <a:p>
            <a:pPr marL="285750" indent="-285750">
              <a:buFont typeface="Arial" pitchFamily="34" charset="0"/>
              <a:buChar char="•"/>
            </a:pPr>
            <a:r>
              <a:rPr lang="en-GB" dirty="0"/>
              <a:t>Create worksheets which provide students with various options or choices (see the ‘Options’ and ‘Choices’ slides).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Worksheets</a:t>
            </a:r>
          </a:p>
        </p:txBody>
      </p:sp>
      <p:pic>
        <p:nvPicPr>
          <p:cNvPr id="41986" name="Picture 2" descr="http://t1.gstatic.com/images?q=tbn:ANd9GcQb3yVUua6b6R3aI_U4wzy6unHQzhwTG50VvQOmMcWaoJyTk0apEg"/>
          <p:cNvPicPr>
            <a:picLocks noChangeAspect="1" noChangeArrowheads="1"/>
          </p:cNvPicPr>
          <p:nvPr/>
        </p:nvPicPr>
        <p:blipFill>
          <a:blip r:embed="rId2" cstate="print"/>
          <a:srcRect/>
          <a:stretch>
            <a:fillRect/>
          </a:stretch>
        </p:blipFill>
        <p:spPr bwMode="auto">
          <a:xfrm>
            <a:off x="611560" y="1412776"/>
            <a:ext cx="2889040" cy="375428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Visits and visitors are a great way of differentiating. They are engaging for students for the following reasons:</a:t>
            </a:r>
          </a:p>
          <a:p>
            <a:endParaRPr lang="en-GB" dirty="0"/>
          </a:p>
          <a:p>
            <a:pPr marL="285750" indent="-285750">
              <a:buFont typeface="Arial" pitchFamily="34" charset="0"/>
              <a:buChar char="•"/>
            </a:pPr>
            <a:r>
              <a:rPr lang="en-GB" dirty="0"/>
              <a:t>They are interactive.</a:t>
            </a:r>
          </a:p>
          <a:p>
            <a:pPr marL="285750" indent="-285750">
              <a:buFont typeface="Arial" pitchFamily="34" charset="0"/>
              <a:buChar char="•"/>
            </a:pPr>
            <a:r>
              <a:rPr lang="en-GB" dirty="0"/>
              <a:t>They are unusual.</a:t>
            </a:r>
          </a:p>
          <a:p>
            <a:pPr marL="285750" indent="-285750">
              <a:buFont typeface="Arial" pitchFamily="34" charset="0"/>
              <a:buChar char="•"/>
            </a:pPr>
            <a:r>
              <a:rPr lang="en-GB" dirty="0"/>
              <a:t>They are a change to the routine.</a:t>
            </a:r>
          </a:p>
          <a:p>
            <a:pPr marL="285750" indent="-285750">
              <a:buFont typeface="Arial" pitchFamily="34" charset="0"/>
              <a:buChar char="•"/>
            </a:pPr>
            <a:r>
              <a:rPr lang="en-GB" dirty="0"/>
              <a:t>They bring learning alive.</a:t>
            </a:r>
          </a:p>
          <a:p>
            <a:pPr marL="285750" indent="-285750">
              <a:buFont typeface="Arial" pitchFamily="34" charset="0"/>
              <a:buChar char="•"/>
            </a:pPr>
            <a:r>
              <a:rPr lang="en-GB" dirty="0"/>
              <a:t>They are different to most of what goes on in the classroom.</a:t>
            </a:r>
          </a:p>
          <a:p>
            <a:pPr marL="285750" indent="-285750">
              <a:buFont typeface="Arial" pitchFamily="34" charset="0"/>
              <a:buChar char="•"/>
            </a:pPr>
            <a:endParaRPr lang="en-GB" dirty="0"/>
          </a:p>
          <a:p>
            <a:r>
              <a:rPr lang="en-GB" dirty="0"/>
              <a:t>It is a good idea to plan work around a visit or visitor. This means: </a:t>
            </a:r>
          </a:p>
          <a:p>
            <a:endParaRPr lang="en-GB" dirty="0"/>
          </a:p>
          <a:p>
            <a:pPr marL="285750" indent="-285750">
              <a:buFont typeface="Arial" pitchFamily="34" charset="0"/>
              <a:buChar char="•"/>
            </a:pPr>
            <a:r>
              <a:rPr lang="en-GB" dirty="0"/>
              <a:t>You can prepare students so as to ensure they get the most out of it.</a:t>
            </a:r>
          </a:p>
          <a:p>
            <a:pPr marL="285750" indent="-285750">
              <a:buFont typeface="Arial" pitchFamily="34" charset="0"/>
              <a:buChar char="•"/>
            </a:pPr>
            <a:r>
              <a:rPr lang="en-GB" dirty="0"/>
              <a:t>You can capture their learning afterwards and build on this.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Visits and Visitors</a:t>
            </a:r>
          </a:p>
        </p:txBody>
      </p:sp>
      <p:pic>
        <p:nvPicPr>
          <p:cNvPr id="40962" name="Picture 2" descr="http://t2.gstatic.com/images?q=tbn:ANd9GcQIkhuWrDoL01sQ-kTRKTkr2AUScnXFZHKkElCuP1aATsYdNLfp"/>
          <p:cNvPicPr>
            <a:picLocks noChangeAspect="1" noChangeArrowheads="1"/>
          </p:cNvPicPr>
          <p:nvPr/>
        </p:nvPicPr>
        <p:blipFill>
          <a:blip r:embed="rId2" cstate="print"/>
          <a:srcRect/>
          <a:stretch>
            <a:fillRect/>
          </a:stretch>
        </p:blipFill>
        <p:spPr bwMode="auto">
          <a:xfrm>
            <a:off x="467151" y="2132856"/>
            <a:ext cx="3570886" cy="237626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124744"/>
            <a:ext cx="4176464" cy="5355312"/>
          </a:xfrm>
          <a:prstGeom prst="rect">
            <a:avLst/>
          </a:prstGeom>
          <a:noFill/>
        </p:spPr>
        <p:txBody>
          <a:bodyPr wrap="square" rtlCol="0">
            <a:spAutoFit/>
          </a:bodyPr>
          <a:lstStyle/>
          <a:p>
            <a:r>
              <a:rPr lang="en-GB" dirty="0"/>
              <a:t>Divide the class into groups.</a:t>
            </a:r>
          </a:p>
          <a:p>
            <a:endParaRPr lang="en-GB" dirty="0"/>
          </a:p>
          <a:p>
            <a:r>
              <a:rPr lang="en-GB" dirty="0"/>
              <a:t>Give each group a topic to research or a question to answer.</a:t>
            </a:r>
          </a:p>
          <a:p>
            <a:endParaRPr lang="en-GB" dirty="0"/>
          </a:p>
          <a:p>
            <a:r>
              <a:rPr lang="en-GB" dirty="0"/>
              <a:t>Provide appropriate resources and ask the groups to create a presentation they will give to the whole class.</a:t>
            </a:r>
          </a:p>
          <a:p>
            <a:endParaRPr lang="en-GB" dirty="0"/>
          </a:p>
          <a:p>
            <a:r>
              <a:rPr lang="en-GB" dirty="0"/>
              <a:t>To avoid boring presentations, set students some ground rules. For example:</a:t>
            </a:r>
          </a:p>
          <a:p>
            <a:endParaRPr lang="en-GB" dirty="0"/>
          </a:p>
          <a:p>
            <a:pPr marL="285750" indent="-285750">
              <a:buFont typeface="Arial" pitchFamily="34" charset="0"/>
              <a:buChar char="•"/>
            </a:pPr>
            <a:r>
              <a:rPr lang="en-GB" dirty="0"/>
              <a:t>No reading off slides.</a:t>
            </a:r>
          </a:p>
          <a:p>
            <a:pPr marL="285750" indent="-285750">
              <a:buFont typeface="Arial" pitchFamily="34" charset="0"/>
              <a:buChar char="•"/>
            </a:pPr>
            <a:r>
              <a:rPr lang="en-GB" dirty="0"/>
              <a:t>Make a hand-out.</a:t>
            </a:r>
          </a:p>
          <a:p>
            <a:pPr marL="285750" indent="-285750">
              <a:buFont typeface="Arial" pitchFamily="34" charset="0"/>
              <a:buChar char="•"/>
            </a:pPr>
            <a:r>
              <a:rPr lang="en-GB" dirty="0"/>
              <a:t>Include one piece of drama.</a:t>
            </a:r>
          </a:p>
          <a:p>
            <a:pPr marL="285750" indent="-285750">
              <a:buFont typeface="Arial" pitchFamily="34" charset="0"/>
              <a:buChar char="•"/>
            </a:pPr>
            <a:r>
              <a:rPr lang="en-GB" dirty="0"/>
              <a:t>Include one game or interactive element.</a:t>
            </a:r>
          </a:p>
          <a:p>
            <a:pPr marL="285750" indent="-285750">
              <a:buFont typeface="Arial" pitchFamily="34" charset="0"/>
              <a:buChar char="•"/>
            </a:pPr>
            <a:r>
              <a:rPr lang="en-GB" dirty="0"/>
              <a:t>Include one discussion question (and then lead the discussion).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Student Presentations</a:t>
            </a:r>
          </a:p>
        </p:txBody>
      </p:sp>
      <p:pic>
        <p:nvPicPr>
          <p:cNvPr id="39938" name="Picture 2" descr="http://t0.gstatic.com/images?q=tbn:ANd9GcRmJvX2hgPRHxMnRGtgKtgRGKcycFwBR2I6AOFE8AMac870XTQu"/>
          <p:cNvPicPr>
            <a:picLocks noChangeAspect="1" noChangeArrowheads="1"/>
          </p:cNvPicPr>
          <p:nvPr/>
        </p:nvPicPr>
        <p:blipFill>
          <a:blip r:embed="rId2" cstate="print"/>
          <a:srcRect/>
          <a:stretch>
            <a:fillRect/>
          </a:stretch>
        </p:blipFill>
        <p:spPr bwMode="auto">
          <a:xfrm>
            <a:off x="467544" y="1844824"/>
            <a:ext cx="3493352" cy="261664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Case studies are a good method to use because they contextualise ideas and provide students with concrete example they can use to situate abstract concepts.</a:t>
            </a:r>
          </a:p>
          <a:p>
            <a:endParaRPr lang="en-GB" dirty="0"/>
          </a:p>
          <a:p>
            <a:r>
              <a:rPr lang="en-GB" dirty="0"/>
              <a:t>In essence, case studies provide evidence of concepts, categories and ideas at play in the real world.</a:t>
            </a:r>
          </a:p>
          <a:p>
            <a:endParaRPr lang="en-GB" dirty="0"/>
          </a:p>
          <a:p>
            <a:r>
              <a:rPr lang="en-GB" dirty="0"/>
              <a:t>They demonstrate what you are teaching about as it is lived.</a:t>
            </a:r>
          </a:p>
          <a:p>
            <a:endParaRPr lang="en-GB" dirty="0"/>
          </a:p>
          <a:p>
            <a:r>
              <a:rPr lang="en-GB" dirty="0"/>
              <a:t>Many textbooks and educational websites provide ready-made case studies. You can also use newspaper articles. If you cannot find what you want, create your own. You will be able to re-use it year-after-year.</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Case Studies</a:t>
            </a:r>
          </a:p>
        </p:txBody>
      </p:sp>
      <p:pic>
        <p:nvPicPr>
          <p:cNvPr id="38914" name="Picture 2" descr="http://t0.gstatic.com/images?q=tbn:ANd9GcQVgqJ7CYzDmVuO61NswEgM4tpHoUJ22MpLS-foHsBh-C7uomL0gg"/>
          <p:cNvPicPr>
            <a:picLocks noChangeAspect="1" noChangeArrowheads="1"/>
          </p:cNvPicPr>
          <p:nvPr/>
        </p:nvPicPr>
        <p:blipFill>
          <a:blip r:embed="rId2" cstate="print"/>
          <a:srcRect/>
          <a:stretch>
            <a:fillRect/>
          </a:stretch>
        </p:blipFill>
        <p:spPr bwMode="auto">
          <a:xfrm>
            <a:off x="0" y="2204864"/>
            <a:ext cx="4171850" cy="208592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052736"/>
            <a:ext cx="4176464" cy="5632311"/>
          </a:xfrm>
          <a:prstGeom prst="rect">
            <a:avLst/>
          </a:prstGeom>
          <a:noFill/>
        </p:spPr>
        <p:txBody>
          <a:bodyPr wrap="square" rtlCol="0">
            <a:spAutoFit/>
          </a:bodyPr>
          <a:lstStyle/>
          <a:p>
            <a:r>
              <a:rPr lang="en-GB" dirty="0"/>
              <a:t>‘Discovery Learning is a method of inquiry-based instruction, discovery learning believes that it is best for learners to discover facts and relationships for themselves.’</a:t>
            </a:r>
          </a:p>
          <a:p>
            <a:endParaRPr lang="en-GB" dirty="0"/>
          </a:p>
          <a:p>
            <a:r>
              <a:rPr lang="en-GB" dirty="0"/>
              <a:t>Taken from - </a:t>
            </a:r>
            <a:r>
              <a:rPr lang="en-GB" dirty="0">
                <a:hlinkClick r:id="rId2"/>
              </a:rPr>
              <a:t>http://www.learning-theories.com/discovery-learning-bruner.html</a:t>
            </a:r>
            <a:r>
              <a:rPr lang="en-GB" dirty="0"/>
              <a:t> </a:t>
            </a:r>
          </a:p>
          <a:p>
            <a:endParaRPr lang="en-GB" dirty="0"/>
          </a:p>
          <a:p>
            <a:r>
              <a:rPr lang="en-GB" dirty="0"/>
              <a:t>You can build discovery learning into your lessons through:</a:t>
            </a:r>
          </a:p>
          <a:p>
            <a:endParaRPr lang="en-GB" dirty="0"/>
          </a:p>
          <a:p>
            <a:pPr marL="285750" indent="-285750">
              <a:buFont typeface="Arial" pitchFamily="34" charset="0"/>
              <a:buChar char="•"/>
            </a:pPr>
            <a:r>
              <a:rPr lang="en-GB" dirty="0"/>
              <a:t>Group work.</a:t>
            </a:r>
          </a:p>
          <a:p>
            <a:pPr marL="285750" indent="-285750">
              <a:buFont typeface="Arial" pitchFamily="34" charset="0"/>
              <a:buChar char="•"/>
            </a:pPr>
            <a:r>
              <a:rPr lang="en-GB" dirty="0"/>
              <a:t>Providing some of the information and letting students work out the rest.</a:t>
            </a:r>
          </a:p>
          <a:p>
            <a:pPr marL="285750" indent="-285750">
              <a:buFont typeface="Arial" pitchFamily="34" charset="0"/>
              <a:buChar char="•"/>
            </a:pPr>
            <a:r>
              <a:rPr lang="en-GB" dirty="0"/>
              <a:t>Setting students independent tasks such as research or a design brief.</a:t>
            </a:r>
          </a:p>
          <a:p>
            <a:pPr marL="285750" indent="-285750">
              <a:buFont typeface="Arial" pitchFamily="34" charset="0"/>
              <a:buChar char="•"/>
            </a:pPr>
            <a:r>
              <a:rPr lang="en-GB" dirty="0"/>
              <a:t>Experiments.</a:t>
            </a:r>
          </a:p>
          <a:p>
            <a:pPr marL="285750" indent="-285750">
              <a:buFont typeface="Arial" pitchFamily="34" charset="0"/>
              <a:buChar char="•"/>
            </a:pPr>
            <a:r>
              <a:rPr lang="en-GB" dirty="0"/>
              <a:t>Investigations.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Discovery Learning</a:t>
            </a:r>
          </a:p>
        </p:txBody>
      </p:sp>
      <p:pic>
        <p:nvPicPr>
          <p:cNvPr id="37890" name="Picture 2" descr="http://t0.gstatic.com/images?q=tbn:ANd9GcQcuwg0k5nma6E_Gkp_Dv_VhF-K1xq6Aq_RcxMIn-ZI5cAmJ7_7"/>
          <p:cNvPicPr>
            <a:picLocks noChangeAspect="1" noChangeArrowheads="1"/>
          </p:cNvPicPr>
          <p:nvPr/>
        </p:nvPicPr>
        <p:blipFill>
          <a:blip r:embed="rId3" cstate="print"/>
          <a:srcRect/>
          <a:stretch>
            <a:fillRect/>
          </a:stretch>
        </p:blipFill>
        <p:spPr bwMode="auto">
          <a:xfrm>
            <a:off x="395536" y="2132856"/>
            <a:ext cx="3656728" cy="2433388"/>
          </a:xfrm>
          <a:prstGeom prst="rect">
            <a:avLst/>
          </a:prstGeom>
          <a:noFill/>
        </p:spPr>
      </p:pic>
      <p:sp>
        <p:nvSpPr>
          <p:cNvPr id="2" name="Footer Placeholder 1"/>
          <p:cNvSpPr>
            <a:spLocks noGrp="1"/>
          </p:cNvSpPr>
          <p:nvPr>
            <p:ph type="ftr" sz="quarter" idx="11"/>
          </p:nvPr>
        </p:nvSpPr>
        <p:spPr>
          <a:xfrm>
            <a:off x="776100" y="6319922"/>
            <a:ext cx="2895600" cy="365125"/>
          </a:xfrm>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Experiments have a number of benefits:</a:t>
            </a:r>
          </a:p>
          <a:p>
            <a:endParaRPr lang="en-GB" dirty="0"/>
          </a:p>
          <a:p>
            <a:pPr marL="285750" indent="-285750">
              <a:buFont typeface="Arial" pitchFamily="34" charset="0"/>
              <a:buChar char="•"/>
            </a:pPr>
            <a:r>
              <a:rPr lang="en-GB" dirty="0"/>
              <a:t>They are practical, meaning they are accessible.</a:t>
            </a:r>
          </a:p>
          <a:p>
            <a:pPr marL="285750" indent="-285750">
              <a:buFont typeface="Arial" pitchFamily="34" charset="0"/>
              <a:buChar char="•"/>
            </a:pPr>
            <a:endParaRPr lang="en-GB" dirty="0"/>
          </a:p>
          <a:p>
            <a:pPr marL="285750" indent="-285750">
              <a:buFont typeface="Arial" pitchFamily="34" charset="0"/>
              <a:buChar char="•"/>
            </a:pPr>
            <a:r>
              <a:rPr lang="en-GB" dirty="0"/>
              <a:t>They often involve discovery learning (see the previous slide).</a:t>
            </a:r>
          </a:p>
          <a:p>
            <a:pPr marL="285750" indent="-285750">
              <a:buFont typeface="Arial" pitchFamily="34" charset="0"/>
              <a:buChar char="•"/>
            </a:pPr>
            <a:endParaRPr lang="en-GB" dirty="0"/>
          </a:p>
          <a:p>
            <a:pPr marL="285750" indent="-285750">
              <a:buFont typeface="Arial" pitchFamily="34" charset="0"/>
              <a:buChar char="•"/>
            </a:pPr>
            <a:r>
              <a:rPr lang="en-GB" dirty="0"/>
              <a:t>They can be exciting and engaging.</a:t>
            </a:r>
          </a:p>
          <a:p>
            <a:pPr marL="285750" indent="-285750">
              <a:buFont typeface="Arial" pitchFamily="34" charset="0"/>
              <a:buChar char="•"/>
            </a:pPr>
            <a:endParaRPr lang="en-GB" dirty="0"/>
          </a:p>
          <a:p>
            <a:pPr marL="285750" indent="-285750">
              <a:buFont typeface="Arial" pitchFamily="34" charset="0"/>
              <a:buChar char="•"/>
            </a:pPr>
            <a:r>
              <a:rPr lang="en-GB" dirty="0"/>
              <a:t>They give students the opportunity to lead their own learning.</a:t>
            </a:r>
          </a:p>
          <a:p>
            <a:pPr marL="285750" indent="-285750">
              <a:buFont typeface="Arial" pitchFamily="34" charset="0"/>
              <a:buChar char="•"/>
            </a:pPr>
            <a:endParaRPr lang="en-GB" dirty="0"/>
          </a:p>
          <a:p>
            <a:pPr marL="285750" indent="-285750">
              <a:buFont typeface="Arial" pitchFamily="34" charset="0"/>
              <a:buChar char="•"/>
            </a:pPr>
            <a:r>
              <a:rPr lang="en-GB" dirty="0"/>
              <a:t>They promote reasoning and use of the scientific method.</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Experiments</a:t>
            </a:r>
          </a:p>
        </p:txBody>
      </p:sp>
      <p:pic>
        <p:nvPicPr>
          <p:cNvPr id="36866" name="Picture 2" descr="http://t3.gstatic.com/images?q=tbn:ANd9GcTG6hjYZlwn7_g1JFXQl0fsGHPFaIxotuuoYYHfU_chY5PRx6Zh"/>
          <p:cNvPicPr>
            <a:picLocks noChangeAspect="1" noChangeArrowheads="1"/>
          </p:cNvPicPr>
          <p:nvPr/>
        </p:nvPicPr>
        <p:blipFill>
          <a:blip r:embed="rId2" cstate="print"/>
          <a:srcRect/>
          <a:stretch>
            <a:fillRect/>
          </a:stretch>
        </p:blipFill>
        <p:spPr bwMode="auto">
          <a:xfrm>
            <a:off x="322994" y="1743125"/>
            <a:ext cx="3543972" cy="283800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Use a range of questions in your lessons so as to take account of the different places your students are at as regards their learning. Questions might be:</a:t>
            </a:r>
          </a:p>
          <a:p>
            <a:endParaRPr lang="en-GB" dirty="0"/>
          </a:p>
          <a:p>
            <a:pPr marL="285750" indent="-285750">
              <a:buFont typeface="Arial" pitchFamily="34" charset="0"/>
              <a:buChar char="•"/>
            </a:pPr>
            <a:r>
              <a:rPr lang="en-GB" dirty="0"/>
              <a:t>Abstract or concrete.</a:t>
            </a:r>
          </a:p>
          <a:p>
            <a:pPr marL="285750" indent="-285750">
              <a:buFont typeface="Arial" pitchFamily="34" charset="0"/>
              <a:buChar char="•"/>
            </a:pPr>
            <a:endParaRPr lang="en-GB" dirty="0"/>
          </a:p>
          <a:p>
            <a:pPr marL="285750" indent="-285750">
              <a:buFont typeface="Arial" pitchFamily="34" charset="0"/>
              <a:buChar char="•"/>
            </a:pPr>
            <a:r>
              <a:rPr lang="en-GB" dirty="0"/>
              <a:t>Leading or non-leading.</a:t>
            </a:r>
          </a:p>
          <a:p>
            <a:pPr marL="285750" indent="-285750">
              <a:buFont typeface="Arial" pitchFamily="34" charset="0"/>
              <a:buChar char="•"/>
            </a:pPr>
            <a:endParaRPr lang="en-GB" dirty="0"/>
          </a:p>
          <a:p>
            <a:pPr marL="285750" indent="-285750">
              <a:buFont typeface="Arial" pitchFamily="34" charset="0"/>
              <a:buChar char="•"/>
            </a:pPr>
            <a:r>
              <a:rPr lang="en-GB" dirty="0"/>
              <a:t>Personal or impersonal.</a:t>
            </a:r>
          </a:p>
          <a:p>
            <a:pPr marL="285750" indent="-285750">
              <a:buFont typeface="Arial" pitchFamily="34" charset="0"/>
              <a:buChar char="•"/>
            </a:pPr>
            <a:endParaRPr lang="en-GB" dirty="0"/>
          </a:p>
          <a:p>
            <a:pPr marL="285750" indent="-285750">
              <a:buFont typeface="Arial" pitchFamily="34" charset="0"/>
              <a:buChar char="•"/>
            </a:pPr>
            <a:r>
              <a:rPr lang="en-GB" dirty="0"/>
              <a:t>General or specific.</a:t>
            </a:r>
          </a:p>
          <a:p>
            <a:pPr marL="285750" indent="-285750">
              <a:buFont typeface="Arial" pitchFamily="34" charset="0"/>
              <a:buChar char="•"/>
            </a:pPr>
            <a:endParaRPr lang="en-GB" dirty="0"/>
          </a:p>
          <a:p>
            <a:pPr marL="285750" indent="-285750">
              <a:buFont typeface="Arial" pitchFamily="34" charset="0"/>
              <a:buChar char="•"/>
            </a:pPr>
            <a:r>
              <a:rPr lang="en-GB" dirty="0"/>
              <a:t>Closely connected to the learning or more tenuous.</a:t>
            </a:r>
          </a:p>
          <a:p>
            <a:pPr marL="285750" indent="-285750">
              <a:buFont typeface="Arial" pitchFamily="34" charset="0"/>
              <a:buChar char="•"/>
            </a:pPr>
            <a:endParaRPr lang="en-GB" dirty="0"/>
          </a:p>
          <a:p>
            <a:r>
              <a:rPr lang="en-GB" dirty="0"/>
              <a:t>There are other options as well, many of which are considered in the next few slides.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Question Range</a:t>
            </a:r>
          </a:p>
        </p:txBody>
      </p:sp>
      <p:pic>
        <p:nvPicPr>
          <p:cNvPr id="35842" name="Picture 2" descr="http://t1.gstatic.com/images?q=tbn:ANd9GcRapcdBWhpyh7YwsS52WvUuqiqn7CX8NpVJEddhfHFgstPZtAvN"/>
          <p:cNvPicPr>
            <a:picLocks noChangeAspect="1" noChangeArrowheads="1"/>
          </p:cNvPicPr>
          <p:nvPr/>
        </p:nvPicPr>
        <p:blipFill>
          <a:blip r:embed="rId2" cstate="print"/>
          <a:srcRect/>
          <a:stretch>
            <a:fillRect/>
          </a:stretch>
        </p:blipFill>
        <p:spPr bwMode="auto">
          <a:xfrm>
            <a:off x="512914" y="1746177"/>
            <a:ext cx="3339004" cy="333900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9952" y="1052736"/>
            <a:ext cx="4826768" cy="5355312"/>
          </a:xfrm>
          <a:prstGeom prst="rect">
            <a:avLst/>
          </a:prstGeom>
          <a:noFill/>
        </p:spPr>
        <p:txBody>
          <a:bodyPr wrap="square" rtlCol="0">
            <a:spAutoFit/>
          </a:bodyPr>
          <a:lstStyle/>
          <a:p>
            <a:r>
              <a:rPr lang="en-GB" dirty="0"/>
              <a:t>Plan your questions in advance. The advantage of this is that you can set up a range of different questions which are specific to the topic and to your students.</a:t>
            </a:r>
          </a:p>
          <a:p>
            <a:endParaRPr lang="en-GB" dirty="0"/>
          </a:p>
          <a:p>
            <a:r>
              <a:rPr lang="en-GB" dirty="0"/>
              <a:t>You might like to keep a note of your questions so that you can use them when you teach the topic again.</a:t>
            </a:r>
          </a:p>
          <a:p>
            <a:endParaRPr lang="en-GB" dirty="0"/>
          </a:p>
          <a:p>
            <a:r>
              <a:rPr lang="en-GB" dirty="0"/>
              <a:t>If you feel you do not have time to plan questions, make use of categories and question types.</a:t>
            </a:r>
          </a:p>
          <a:p>
            <a:endParaRPr lang="en-GB" dirty="0"/>
          </a:p>
          <a:p>
            <a:r>
              <a:rPr lang="en-GB" dirty="0"/>
              <a:t>You can call on these during a lesson and create questions based on them. This will stop you falling back onto questions you have used previously or which do not move learning forwards. See other slides in this PowerPoint for useful question types and categories.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Question Planning</a:t>
            </a:r>
          </a:p>
        </p:txBody>
      </p:sp>
      <p:pic>
        <p:nvPicPr>
          <p:cNvPr id="34818" name="Picture 2" descr="http://t1.gstatic.com/images?q=tbn:ANd9GcRDK8a7Wh4nQqAku611zWHZztKUkATbiq-F9AkRaJ9eiIVsLSFM"/>
          <p:cNvPicPr>
            <a:picLocks noChangeAspect="1" noChangeArrowheads="1"/>
          </p:cNvPicPr>
          <p:nvPr/>
        </p:nvPicPr>
        <p:blipFill>
          <a:blip r:embed="rId2" cstate="print"/>
          <a:srcRect/>
          <a:stretch>
            <a:fillRect/>
          </a:stretch>
        </p:blipFill>
        <p:spPr bwMode="auto">
          <a:xfrm>
            <a:off x="467544" y="2314020"/>
            <a:ext cx="3255960" cy="196034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Ask students to justify the claims they make.</a:t>
            </a:r>
          </a:p>
          <a:p>
            <a:endParaRPr lang="en-GB" dirty="0"/>
          </a:p>
          <a:p>
            <a:r>
              <a:rPr lang="en-GB" dirty="0"/>
              <a:t>You might like to give them an opportunity to discuss this with their partner before they tell you. It is likely this will make the process easier for them.</a:t>
            </a:r>
          </a:p>
          <a:p>
            <a:endParaRPr lang="en-GB" dirty="0"/>
          </a:p>
          <a:p>
            <a:r>
              <a:rPr lang="en-GB" dirty="0"/>
              <a:t>All students can justify their claims. The difference comes in the sophistication of these justifications.</a:t>
            </a:r>
          </a:p>
          <a:p>
            <a:endParaRPr lang="en-GB" dirty="0"/>
          </a:p>
          <a:p>
            <a:r>
              <a:rPr lang="en-GB" dirty="0"/>
              <a:t>By encouraging students to justify what they say you are encouraging them to reason. This is integral to all learning.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Justify</a:t>
            </a:r>
          </a:p>
        </p:txBody>
      </p:sp>
      <p:pic>
        <p:nvPicPr>
          <p:cNvPr id="33794" name="Picture 2" descr="http://t1.gstatic.com/images?q=tbn:ANd9GcT9T8UVysJPxc9l3Fm1JMtYxSggEf6YP-BUoXLq2vi7SHuAteyu"/>
          <p:cNvPicPr>
            <a:picLocks noChangeAspect="1" noChangeArrowheads="1"/>
          </p:cNvPicPr>
          <p:nvPr/>
        </p:nvPicPr>
        <p:blipFill>
          <a:blip r:embed="rId2" cstate="print"/>
          <a:srcRect/>
          <a:stretch>
            <a:fillRect/>
          </a:stretch>
        </p:blipFill>
        <p:spPr bwMode="auto">
          <a:xfrm>
            <a:off x="764367" y="1292797"/>
            <a:ext cx="2895530" cy="364837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23928" y="1052736"/>
            <a:ext cx="4820457" cy="5355312"/>
          </a:xfrm>
          <a:prstGeom prst="rect">
            <a:avLst/>
          </a:prstGeom>
          <a:noFill/>
        </p:spPr>
        <p:txBody>
          <a:bodyPr wrap="square" rtlCol="0">
            <a:spAutoFit/>
          </a:bodyPr>
          <a:lstStyle/>
          <a:p>
            <a:r>
              <a:rPr lang="en-GB" dirty="0"/>
              <a:t>Think carefully about when to use open and closed questions.</a:t>
            </a:r>
          </a:p>
          <a:p>
            <a:endParaRPr lang="en-GB" dirty="0"/>
          </a:p>
          <a:p>
            <a:r>
              <a:rPr lang="en-GB" dirty="0"/>
              <a:t>As a rule I would generally favour open questions. This is because they allow students the opportunity to reason, to advance positions, to make claims and to think carefully about a topic.</a:t>
            </a:r>
          </a:p>
          <a:p>
            <a:endParaRPr lang="en-GB" dirty="0"/>
          </a:p>
          <a:p>
            <a:r>
              <a:rPr lang="en-GB" dirty="0"/>
              <a:t>Closed questions are more likely to see students attempting to guess the correct answer. </a:t>
            </a:r>
          </a:p>
          <a:p>
            <a:endParaRPr lang="en-GB" dirty="0"/>
          </a:p>
          <a:p>
            <a:r>
              <a:rPr lang="en-GB" dirty="0"/>
              <a:t>Use the word ‘might’ to open up your questions:</a:t>
            </a:r>
          </a:p>
          <a:p>
            <a:endParaRPr lang="en-GB" dirty="0"/>
          </a:p>
          <a:p>
            <a:r>
              <a:rPr lang="en-GB" dirty="0"/>
              <a:t>What is democracy?</a:t>
            </a:r>
          </a:p>
          <a:p>
            <a:r>
              <a:rPr lang="en-GB" dirty="0"/>
              <a:t>What might democracy be?</a:t>
            </a:r>
          </a:p>
          <a:p>
            <a:endParaRPr lang="en-GB" dirty="0"/>
          </a:p>
          <a:p>
            <a:r>
              <a:rPr lang="en-GB" dirty="0"/>
              <a:t>Clearly there is greater scope for thinking and discussion in the second case then there is in the first.</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Open and Closed</a:t>
            </a:r>
          </a:p>
        </p:txBody>
      </p:sp>
      <p:pic>
        <p:nvPicPr>
          <p:cNvPr id="32770" name="Picture 2" descr="http://t1.gstatic.com/images?q=tbn:ANd9GcR-a40duWaeRJfOHF03MXqlXuEMdYYJFQeubokWWUVlcmsJqGJ7Ew"/>
          <p:cNvPicPr>
            <a:picLocks noChangeAspect="1" noChangeArrowheads="1"/>
          </p:cNvPicPr>
          <p:nvPr/>
        </p:nvPicPr>
        <p:blipFill>
          <a:blip r:embed="rId2" cstate="print"/>
          <a:srcRect/>
          <a:stretch>
            <a:fillRect/>
          </a:stretch>
        </p:blipFill>
        <p:spPr bwMode="auto">
          <a:xfrm>
            <a:off x="323528" y="2117127"/>
            <a:ext cx="3498510" cy="207987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Before you ask students to use new keywords in their writing, encourage them  to use them in discussion.</a:t>
            </a:r>
          </a:p>
          <a:p>
            <a:endParaRPr lang="en-GB" dirty="0"/>
          </a:p>
          <a:p>
            <a:r>
              <a:rPr lang="en-GB" dirty="0"/>
              <a:t>This will give students an opportunity to come to terms with the meaning of the keywords and how they can be used.</a:t>
            </a:r>
          </a:p>
          <a:p>
            <a:endParaRPr lang="en-GB" dirty="0"/>
          </a:p>
          <a:p>
            <a:r>
              <a:rPr lang="en-GB" dirty="0"/>
              <a:t>Mistakes made in speech are easier to learn from and quicker to rectify than mistakes made in writing.</a:t>
            </a:r>
          </a:p>
          <a:p>
            <a:endParaRPr lang="en-GB" dirty="0"/>
          </a:p>
          <a:p>
            <a:r>
              <a:rPr lang="en-GB" dirty="0"/>
              <a:t>They are also less damaging to the ego (not least because they disappear).</a:t>
            </a:r>
          </a:p>
          <a:p>
            <a:endParaRPr lang="en-GB"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Keyword Discussion</a:t>
            </a:r>
          </a:p>
        </p:txBody>
      </p:sp>
      <p:sp>
        <p:nvSpPr>
          <p:cNvPr id="77826" name="AutoShape 2" descr="data:image/jpeg;base64,/9j/4AAQSkZJRgABAQAAAQABAAD/2wCEAAkGBhQQEBUQERQUFBAQFRQUEBAQFRAUFhAXFBAVFBQQFxYXHCYeGBkjGRQUHy8gJCcpLCwtFR4xNTAqNSYrLCkBCQoKDgwOGg8PGikkHyQqMCwsLSwsNTAqLiwqLSwtLCwsLCwsLCopLDAsLCwsLSwsKSwpNCksLCk0LCksKiktLP/AABEIALcBFAMBIgACEQEDEQH/xAAbAAABBQEBAAAAAAAAAAAAAAAAAQMEBQYCB//EAEYQAAIBAgMFBgIGCAQDCQAAAAECAwARBBIhBRMxQWEGIlFxgZEyoRQjQlKxwQcWM2Jy0eHwQ4KS0iRT8RU0VGNzk6Kywv/EABsBAAEFAQEAAAAAAAAAAAAAAAABAgMEBQYH/8QAMhEAAQQABAMGBQQDAQAAAAAAAQACAxEEEiExBUFRE2FxkaHwIoGx0eEUMsHxBiNCUv/aAAwDAQACEQMRAD8A9xooooQiiiihCKKKKEIoqLtPaceGiaaVgqLxJ5+AHiazkWNx2OGaLLg8OfheRc80g+8EOijz+dNLq0UzIS4ZiQB1Puz8lraKzA7G5tZcXjHPjvQg9Ao0pf1SdNYcZikPLO6yr6qw196S3dE/s4v/AH6afW/Raaisw22MTg/+9qs0HPEwAho+skfh1FaOCdXUOhDKwurDgQedKHWo5IiwXuOo29+KcooopyiRRRRQhFFFFCEUUUhNCEtFVeM7UYWI2eeMHwBuflVBPtCTakhhw7mPBx23s66NKSL5Fvw0+WpvcCmuOVWY8M92rtANyfepVxtTtlhcOcryAv8A8uPvt5ac6gfryzaxYLFuvI7srf3q12V2egwwtFGqnm51dupc6mrG1Npx5p2eFujW34n+BX1Ky57elNZsHi415tuywHtVpsjtbhcVpFKpb7jd1r+FjxPlVpaqfbXZPD4oXdAsn2Zo7LIp8cw4+RuKKcNigOgdo5pHeD/B+4V5RWO2DtWbC4kbPxbZw4vhcR/zBwyt15dDbiCLbGnNdmUU0JiPUHUHqEUUUU5QoooooQiiiihCKKKKEIooooQiiqD6RJimbK5iw6kqClg8pGjHMfhW+mmppf1eg+0mY/ekaRz7sagEjnasGnefwVGHF2rRor6iqIbFVNYmkiPLduxX1Rrqfah9vnDgjEi5AvHJGDabUDJl+y+o04a6U4PNgOG/kkdJkFv0CgdoYt/tLCwSaworzZDwd1vlB8bZQfQ+NagCsjj8HisUyYj6uGSAloIzdmN7XWR72FwOGtW2y+0ySHdS/U4gfFDJofNSdGHUU4jI4gq/Znha5gPwiiOe5N10N/etFc0UgalvT1WXMiAggi4OhB4HpWd7HHdyYrDKfqoJRuh90OCSg6C1PbY7S5XOHwymfFn/AA0+GLlnkbgoHWpXZrYZwsRDtnnlYyTycmc8h+6OA9TzqPdwrkrddnC4P/6qh/P8DxVvRXEsyopZiFUcSxAA9aqv1ojb9ik0w+9DGxX/AFmwPpUtKq1jnbBXFFUr9pwlt5BOl9FLIpueSix49KUTYqXVRHAnLODJJ6qCFHvUTpA05Rqe73SY85TW57lc0VUfQsR/4rXwMMdvYG/zrk47EQ6yossY4vBcMo8TGb39Cab2tbtI99xKbnrcFTtqbTTDRNLJwXgBxY8lHWs+mzJsb9Zi2ZIjqmEjJWw5bxhqT0HvypzbU6zzYQghoWdm6Fly5QfUj3NXtTgjKCOautPZxtc3c8/TRVw2PFFG4giRWyNlyqLk5TbXiTe1QP0dspwK2+LM+f8AiLX1/wAuWtBWUxOAmwE74nDKZcNKc0+GX4kN7mSMcxqTYai50I4ROsEOUkLu0Y6InU0RfUXp6+a2VLVdsbbsWLTPCwYD4hwZD4MOXP2qwvTwQRoqj2OYcrhRS0lIWqo2r2ohg7t95KdEhi7zsfCw4UhcBunRxPkNNFqo7dJmkwgX9tvxktxtoD/8sntWyrHYMhJ/pePdVnIth8Kt3aJTfXKtyWIJ9z6XH6yg8MPiiPHdW+RINLHG426t0uKxMTQ2EOstu611PgrmiqnD9poWYIxeJzwWdGjv5E6H3pra2Nd5Po8TFAAGmlHxKDwRPBjxvyFJKTENRvt3qCJzZT8J237vFT8btiGHSWREPJSRmPkvE1GXtRhz9s28THMB7lbVDwuzo4vgUAnix1ZupY6mpN6i/wBp5gfK/wCR9FN8A6+/kVZ4bFJIM0bK6+KkEfKnayu0bQf8RH3XUjMBoJQSAVYc+N78a1Eb3APiAfeljkJcWO3H0P8ASR7AAHDYrqiiiplGikIpaKELP4JvozfR5NBmYwyH4ZASTlv98X4U9iMWcxVdLcTVtPh1kUq6hlPFWAIPoarG7NoP2byx9FbMPZwflVcMfGKbqPX8+iY22aDUKNmb7xqHjtoAyQxuRcTIc3JSASATwBNrU5io3hJjlPde4jnGmpHwtb4W8ORqwwGDinwm6dFtqsirpZ1Ni1+N7jMDx1FNzCR4YdBueunL3+VFI5zxlbv393L8qSKj47ZsU65ZUVwOGYXt5HiPSogw2Jw3dt9KhHwsCqzKPBgbK/mCD0pT2gjX9ossXWWKRQOWrWtV0xE7a++iG4kM1dbT757eqjnsnGP2cuIi/wDTmew8g164Ta7YGQQ4lzJDJcxYhvjTWxWW3K5+L+xZ4/HbtAygMWZUW5soLmysx5Le2vWnsDsexZ5iJJZFytp3FXnEqn7PjfjTBEA3Nt0Vr9bI5/Zn4hzvkO47305deir9mkQY6RBbd41d9GwtrIgAkW/O6kN71o6yeM7KyxvEcK4MUcqSCKUn6nWziNtTkKlgVPoa1lMZexVjE5CQ5pvT6dflSzqwfS55Gl1hw75I4j8LMAC0jD7XEWB0q6AqsxETYaV5VUvBKc0gQXaJrWLgcWU87airCCdZFDoQytqCOBqRyjl1ojb379VX5A2N73+HEDED4s1mYdeI9atao8bEWcuGyyRk5W5AfdI5qan7K2gZlbMAGRsrFTdWNr3U+oqoz4HEHmbB9+6VVltOvMqdSVBl23CpK57sDYqiu5B8O6K5OMll0hjZAeM04KgdQnxMfYdacZmf86+GqUyN5a+Cr/8AssTSYiIHIFZJI2H+HIVNyB4HW461Iw203R1hxK5ZG0SQapN5Hkehq1wGAEK5QSSTmd24ux4sapMdiVfGFmIEOCS7MeG8kH5J8zUsDS1mU958zas4YEtLHbanwJ6fOgromomK2tDECXkRQON2F/bjVRBC+0mDNmjwKnujVWxRHPTUR/jy8ajdsdkYfD4dVjgUGaRIy6JncLqzZSbm5C29ae6miyrEcLDII3HU9OXzUvsuQsU2Olsn0pzKb2GWMXCX62uet6jy7RlxpzJKcLhRfJJb63EHhdF45Ov48nINhy4kCTErkhjW8GBB45V7u9I48u778xV5suFRGrixZ1BZ+ZuOHQDgBwFqq/ESGDxU0sjGEvGrtuoHQDqa57dOqoP1dhP7fFY1xz3pkjX3CD8alYrCQ4ONVwaIsmIORZh32C2uz5jctYcBe1zV5iZMqMw4gVnZ9ms0q7n4lDSlCe6WBA/ylgSL+KjrU0Y7N4Lqq628uti9+5Z2Knllic1pO11fLnW2tXXepOBjSEHIneb45HN3kPizcT+FTFx/iLdahQ4kMSpBV1+KNxZl/mOo0pxmA46DrUzw7NruoInR5AW1SsHRZFIIDI3EEAg+lZ7COMNiJojmMVkYObtugRZVY8QOIB8qk4fbABMcQM0l+6keoHVm4IPOpaYdsLBLNIQ2Imte3w5j3Y4lv9kX9daZPHURLzVajxHOulWPmkjeHzNEYvkT3HlfW6Py173gb6jUHgRzriadUGZ2Cgc2IH41XYDDNOBDESuHj7sk40MhHxJGfO925cqvMP2fgQ5hEpYcGe7kdbtciqzJJJGgtA8ft1HkrrmtYaJ99/RUUWDbGyKbFcKhuWYEGa3JQdcv73tWtAooqWOPLZOpO598lG9+bTkEUUUVKo0UUUUIRRRRQhR8dJGEO+K7s6EPax6WPGq3YkmHjLJFKTvGuEcnSwtZcwBOg6nSqHtRjScUUY92NVCj+IZifn8qzm1MWADYkEaqRoQRwPvWBPxItxGUMBrS+fesyTFkS0G7ea9brmSMMCrAFSCCDqCDxBHhVd2a2gcRhIZm+KSNS3U2sT62v61Z1vNNiwtIGwsttHZbYdGQBpMG4IKi7SYW/wBpebIDrbiLVH2t21MOAjlXK2ImvGp4qGTR5Oo0BH8Qqd2t2+2HyRRmzyXJfQ5VFhpfmSflXmna3GuxiLuWVc4Fzopex9L5atyxvOFMv99D77lSwE2HHFWYY3R3HLawLv0rnSV9qYmT6xppS3jvHFvIAgCtT2I7cyNMuDxJLl/2MptmuATkY872NjxvprevPxtAhbcq42Piz9NhddTG6yEdIzm16cvWsKEvzil6TjsPDJCW5RfKl71tjGGKFmX4zZYx4u5yr8zfyBqqwQZ0XD4Y2ijGWXFeJ+0I/vOTcluAvzNQMH2gjxsi4bEx2JOaMqzBWZVPcPMaX561r44woCqAFAsAAAAPAAcK1iMuhXHvaYPgcNd+78qlxewsPDG0rR58ik/WPI+YgafExGppjZWFaSJYo/q4BrJKoymUtqwjHJbm2bwtbpU7Q7RPNI4V8sSllUA2zBTa55m/hU/sr2ieSU4eQ5jlLxsePdIDKfHiNfOsX9ZHPiOz1rbx/CyDihNLlJK02Hw6xqEQBVUWAHKnKKg7dxxgw00y/FHG7L5hdPnWuByCugWaCXF7ahibLJKit90kXHmOVZ/ZnZcysZMRIksLSNKsURzJKxPxyNpmAAAC8NNSdaxODxCnMZCSxuSx1LE8Set6vv0ebSIxLwAndujPl+6ysov6hvkKmLMo0K2ZMIcPCXMdrz/CidqO3ckkrYfCsY4YiULpo0hU2Nj9ldNLcflVPD2gxWHYOsz+OV2Z1boVY1QYqNsPiZoX+OOR1N+feureoIPrXc+PzDXlWI9z8266LCwYcQBoaCK6br3Hs5ttcZhknUWLXDr9xlNmXy5joRXDyLFMwS9iNYl1zyMb90cjbUnQd4E1kuwG1BhcADICWxEsjwoLXKAKmfoLqfOtVsba0M0jZVyTMLtfUsBYaHppppUzp43ObFmAf6/2uSlgMbnloOWyPVSvo0rjvOig8VRMxHTMxsf9NP4PArELLxPxMxuzdSf7FSKy/aTtbuZfo8QBcAGRmuQubgoHM219RV+HD53AN1PefdLLxOKZBGXyaBRfp7TzuYVzyyHKl/hiiQkK7nkCczW4m4tV1hOy8Ki8qiaU6tJIL3PgFOir4CqnsjtlQ4wxjRC1yjR3GYgXIa5JJsON+Vq11W8Rmifl2+yoYEx4iIS3m+gPPTr3+SbjiWNbKFVRyACge2lVO0MZhcQBHJICoYHRmAJFxYsNLannVX+kTaZjjiiBIWZ2zkcwgBy+RJB9KosLOhjH3rVy/EuJOgd2YaD1tdPg8GJG57I6UvSIUVVAQAKAMoW1gOVrcq7rO9i8YXjdDqI2GXoGF8vvf3rRVrYaYTRNkAqwqM0fZvLDyRRRRU6iRRRRQhFFJei9CEtFJeoG2seYou78bnKnQni3oLmo5JBGwvdsE17gxpceSzfbjAo7rJG674AK8eveW+h04EXPHiD0FYmbZrySLHIyxxsQHlvfIvM2Gt/51ocPtLM7Ll0v3WP2xcgtfnqDr0qPtWKxIrjpcUZJ85aB3LAfMXy5qXo+zI41hRYSDEihUKkEWUWGo8qlV5f2C7QGObdsfq3fduPusfgf1uB69K9MnnCKztoqAsx8ABc11mFnE7LA12pbUUoe2+iyX6Q9ll0SdCM8V1KEgF1Yj4b8SDy8Ca83xMBkcRy3SMm8jkXsoNzlH2m8B49LmtNtLbhknzOLlwTc8E4ERjyBHvVLtUXltyVc3vw/D51vzn9NhDZs/fksHhsY4rxdjWjK3cnnTefdegCz+KwQuwjZsuY5M4XNlv3c1tL2te1WGzsKiQiSIs04uuKVrXF2+reMDjHyPMG1+IpjZib3OeQJA9K4R91Mj/dYBvI6MPY1zGHkySAlezYmIPYCNKWp7D4OTE45GsRHhjvJGa45EIovxufkDXr1eLbTnaBs6EhkNwUuCNeItW6ftcTs3f3tMTuiRyYC5cf5e95kVp4hwjaXnYLkeJsLP9pOgWY7QbMfD4p0QZ43JdMpBKZjcow5EE+ot1q6/R9sht6+JkIBAMccdxm1ILORyGgA8delU+xxmF24kZmJ96kYbbVp7IMsiLnW3Bsp7ynoRXGxYprMT2mXT6Ljo5g2XNWi9MqNtFYzE6zECJlKuWIAswsRc+dOYXECRFkX4XUMPIi9ed9stvGSVlUFkiLBVXX4FvLMegsRfp1rsWDMunwsHbvq6G5KyuI2e8bukbCWNSQkouM68jYjjyPUG1bP9GWCjQvK8i/SZO6Ir6ogNzx4kkA6X0A61TYCLOt6q8ZizE9xm7veLpxjswXeX5d5l16irLm6Lo8RAJIsmaldfpcwmHaSMoSMbYZ8trGPWxk/e+7zte+lqx2ycBEZkGJZ9xf63djvEeHle17a2vanGxT4qZppDeSQ3Y+gAHSwAFcuMk4Q8GGnp/1rBkfb7C0cHhuyw4jcd+fS+i33baExth8RAAcMYliQxjupa7IAB9kqdP4a67ERyTYne2IjiVszEEXZlsEHoSfTrWd2LiWJ3TElYjZASTYE3sPDW9Xn05oZBkvm45l+yBxY+I8RWFNiGtxucs2PX35LHfhnMidFm6r0ivLv0h7NeHGfSFu0eICg24q6KFsRxsVUG/nW4xPaAJgzibDMFsF/8zNky+Wb5V5fhMW08jSOxZmYjMedjb26V6Bw5naEStOn1XnvHJ2xx9i4Wfp71V/2DwDzYkTN3UgBOvFmZSoAHGwBJv5V6VXkOJxphlUICHUk7xeKW+15fzr07YW1PpOHSXgzCzgcmU5WHuKfxCMh2e9FHwOdpi7MNo7+KrO3ezI58L35FieNs8LvwzgEZLcSCCRprz5V55gIZSuoA8z/ACqd2k2qcTjm1+qhusa8tDYt6kE+1ToYQIiTz4V53xXFCSSmgac+q9EwMRjZ8XNbPsxgEhw4VHEhJzSOPtMeOnIAWFulW9YHsZti5Vge67GOQdbkKfMHT1re3rouHYgTQ6Ci3QhY+MiMchs3eqWikvRetBVEtFJeihCZ3lG8qp+mGj6YaEK23lZftbjDmsNd3EzAdW0/AfOrL6Yap9sYB5XzxuqllCsHBIsL2It58Ko8QiklgLI99FWxTHPjLWqnkULKqqQRHDCtxqCRGCx/1E1xteW5prDbP3MkiZs3fuWta5KLew5C96jzoGkINyApNrniCB+dcnNfbOvqsN15zfVQNnJd3CnvWYtbipUhkY+HxG38Jr0LtHtbNs0SDTfiIf8AuFS3yvWH2FsfePM6ymM3VGAQMGW2YHiLG962EiRNhxhWUtEqqoBJB7vBrixBvrcV03C2Pjf2jv2mvRaMcL3RvA0zDTypYrFTqSiA98GVnHhmZVSx591BULFzX3reFl9gB+VWW1cBHHiAsSlRu1vmZmJ776kk1QSYoASI2hLG9+XeNb3FZM2HZWxN/X7q9/h+HycQlzEW1gb6j7Jvsy1o7+Nz7kmmtq8TXWw2GQ24AkD0NMbTck2HE1zg3Xp76EY8ArQ7VzIshBbKEZv3stiR62PvUyGbNAURwyKoe1+drX88oA9KocAxENuYJt+Ir0HbEUc0bu0WUqrspUFNcpbXLa+oHGtPGNdLBlHMD01XFcXcXQmMc+fgbUHZmJABAIvYi3pTOEH/ABKnxH/6APyvRgh3l6r+dcSQDfpe4BLA5SV4obajqBXGRsL5Mg56ea4djczso5rabE25u8G/D6jegf5bso+dqxxssWILHv7iNEvxfezqZWHjoB71d4fA/VNCgARwwPeJJzDVrnnVHtvYbxRB5JM5DKqAAKACdSdTc2Fdxhm5Iwx29AeS7ThzmMZ2bzqcvoU9s/F5E9Kodq7RKFyP8WN4j5Pb+QqXOoyjzHjVLtsXAt4j8asTH4D4LonjYFSNkGxpnaTfXxnqR7j+lc7Kk8dDSbQcCVM3Ugnpp+dc9zWyKyX73V5hJckzHxUNp0/61az46zhyCQyuhHR4mUn0vf0rPYXEbyU5AW7jXCgm2gtw61o4AQ8bZWurC/dYciOelZU0TjimkA6ka0sTHOa1ztRt/CMVtTPhxCG7hlZg5+FmWFQR5ZmvVDsWcKqnWx4deda3GSK4yul145SgIHoRasnE3cuOBk09S2leg8IAjhEA/wCRv1XlH+QRl0pmJ/eRp0r+1JxuPVZsz3yusqaWveSJlU69SD6Vqexe1zHhMUb/ALLvr/E0X+5RWVwjIcTDnCsmcBlYAgggggg+dbwYWAwPh41WOOQG4jspuftdToOPhTuJSfCWAakaJeBwXlkJ0aSK8aXnWy5Lu5P3iPaw/KtUX+qArO4jZQgkmjDFjGVYP8JOYKxFgf3relXmEN47V5VjG5XkHlovU4SHNDvmoPZslTiF4ASFlPUkNp616pBicyq33lDe4B/OvMNg7OmJlQMgCv8AE2Ykq5LAi3hw5VuMPNkRUFyFAFzzsLXro+ERSNLnn9rqrvpZHEnscQBuCVdbyjeVU/TDR9MNbyyVbbyiqn6YaKEKNRSUUiKRRRXEkoXiaQ2kpUOIicSyHITdiQQU8B4kGoH0STeE5NChHxJxzDrV7M13Nv70FMHj6VhSYCMvc43qVmuwjC4lQNh7IlDSHMEDFdAbnQN4VdR7Ktxdj8qYwWJCFr8Tb86mYqU7vMvO1vU1rwNyMDGq8xga2uiqdpbHTe5u9fKBcMeRNYvthslN7GFvqrFiSSTqAPzrayMxIJPK3z/rVNtjYhmdWz5SFtYrcHUnxFqtTueYctqXhkcLccJXAc9a12WfwkIRLLwFVeKbv+jfh/WtX+rr2tnW38LfzqKeyF2JaU6gjuqB4eJNZDYnXqu9lx8GUBp9FL2Y43KDX4E/+grUMiSxuOIysD6g1VYbZqxoAOAAGvkBU1VIXQ2BFvOtJ+jdVxc7BRcUzBspQQbsLCw169RT0WykaVS12sSbMdOB5ACnIwaVbhgRyv8Ay/Os1sMbXB2UeSy2wsBugrRcKAO7YeVU/aLZrvGMrA2dTZtOR51a4WQlLtyvr5VFxuKDpYcQQfnWm08wtKHRwcFlsZsuUgWC6EX739Kots7PkCliFAWxPevzHSt061A2hs5ZVKtwIIuONSPcS0ha/wCreSLIWJwLd4+f9fzqTtTCCQa8uB8KtU7J2YlZD/mUHl4ginn7NseMg/0H/dWQYn3ot9mOw5YQ4+ia7E4UCKRb8H97ov8AWtXFEARe9h/KqnYextzm72YsQeFuVuF6twtj6H8LU8EhwtcviQx0ji3ZWETra/DW2tU5wqH7KnXmq+J6VNngIQHqfmNPwqJCugrWhJy2sHEgXXRcw7NjMinIoN+ICi3yqyfZd9Vcj5ioJTXyBPsKn7PbKjMeF/yolve0sFDSlm8fsiXPN8LZgLHNb7CjW46VLwcLqtih9DH/ALqmyy5izeP9BT0fCubxGAikcXG9SugixT2NDR0SbDiYNISLA5bXK8s3gTVtUHATjvXPMAe1T61cLEIogxuwWfO/PIXFFFFFWlAi9FFFCEUUlFKkS1Bx66jyqbTOKS48qjkFtKa7UKvCWPmAa5da6B1A8Bb50SVTO6g5piP4j/fhVssP1WX93+tVuEhzN61c1aiHNStG6pHHAeBP4D+VR8S1iKtcdEB3qqXW9zVmRwyow0bu18EqtcU241pYeFEoqqtg7KRAmcADwqwxOFtGOn51A2boy9avGFxapnCxSoTG9FURjSkA73pTkxCtYU5g1DHyqkGnNSpUbpSki+rt4g/OqzLcN4gAj/VrV1VVi4cpNuBv86vNFCleiPJMZdKZmFSFpjE8P78aV2yslNx0sj2pIxSOLkVXUutJ/Ct3b8yT+VTsKgY+VQcNF3rdKssFFZr9KiygvVd5IBUmeK629qqFTLoavKp8e/1hA5VoRmtFlztsWuMhJ08qsjBaIr0/rUXZx71j4VZUS66JYBQtUES/j+dShwpuSPK5FOE6Vkv3Wo0prDi9/OrpRoKq8BFw87mrWrUA3KglOyKKKKsKFFFFFCE1mozU1mozUITuagtTWajNQhRsUAutQnnqVjhcioTpVN4AcoHDVW+FAAuOdP56hYG4QXp/NVsbKYJnaOoFVcml6tZ5NLVX4iLQN5052rE6DSa+oUSBtKVzeuFFr1JwMOZr8hUAGq0XOpqsYocig+FqlpPemZTpamo+FTKgdd1HmXvHzNO4AWe/K1Eutd4drVXDafagy05Ts9NTgEa8qTNXE+qkdKsKUKqabU07EueNhzAvTAjqTs5LMfC1OOytOOihI1cs3eFPYuLI3Q0wBc1XpTtdYVpstb5j5CpyvYmomCXKnU606p506tlSkNuKlbyoeJguS1dsaEe9xUjXEFQPaHClzglsb1Mz1XRtapCz052pTY6ApN7RYAX51DWWnNoakeFMhKozfuV2PZWuGAAvT2aomE+Gn81WWbKB26czUZqbvRenpqczUU3mooQuaKcyUZKEJukpwrXJWkQmZUvTCxXNSmWuQlqYWglMIXN7aUhanBFS7upEqjsulcytZKklKj4mK4oJ0TmjVVRWpWz5LG3jXe4pY8PqKjCtuNhSSbmnAKXda3roLT1WKaZaSNKeya10I6amJnWlvT2SkMdKlUYwg1xC1qkqlNNDrS2pAbGqrsbJmPlTKCxBqYcPrRuKYVYaaFKZE11roCkw0dlp/JTlWKZtXBFj51KyVy8VOAUZUfd0BKfy0ZKEaKNJHekSOpJSud1pTHNB1Kc0kFdKK6pFFOBacELiinMlGSlSJulrvLRQhSd1Ruql7qjdUIUEx0bqphho3VIhQt1XLQ1O3VG5oSKEIqN1U7cUbilQoBirkwVYbmk3NCUKsOGrtMNU4wV2IKSk8uUPc0bmpu5pdzSpqg7mjd1O3NG5pEihbukMVTtzRuaEKBuq53NT2ho3NCcFWthq4OGq03FI0FFJwcoKxU6I6k7ilWKhNKjbqjdVL3VLuqVNUIw0m5qfuqTdUIUHc0m6qfua53NIUKHuaN1Uzc0u5oSqII663VSRDXW6oSKJu6Spm6opUKXu6N3S0UISbqjdUUUIRuqN1S0UISbqk3dFFCEbqjdUUUISbql3dLRQlRuqN1S0UJEm7o3dLRQhJu6N1S0UIXJio3VFFCEbuk3dLRQhIIqXc0UUJUbqjd0tFCEbujd0tFCRJu6N1RRQhJuqN1RRQhKIqN3S0UISbuloooQv/9k="/>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7828" name="AutoShape 4" descr="data:image/jpeg;base64,/9j/4AAQSkZJRgABAQAAAQABAAD/2wCEAAkGBhQQEBUQERQUFBAQFRQUEBAQFRAUFhAXFBAVFBQQFxYXHCYeGBkjGRQUHy8gJCcpLCwtFR4xNTAqNSYrLCkBCQoKDgwOGg8PGikkHyQqMCwsLSwsNTAqLiwqLSwtLCwsLCwsLCopLDAsLCwsLSwsKSwpNCksLCk0LCksKiktLP/AABEIALcBFAMBIgACEQEDEQH/xAAbAAABBQEBAAAAAAAAAAAAAAAAAQMEBQYCB//EAEYQAAIBAgMFBgIGCAQDCQAAAAECAwARBBIhBRMxQWEGIlFxgZEyoRQjQlKxwQcWM2Jy0eHwQ4KS0iRT8RU0VGNzk6Kywv/EABsBAAEFAQEAAAAAAAAAAAAAAAABAgMEBQYH/8QAMhEAAQQABAMGBQQDAQAAAAAAAQACAxEEEiExBUFRE2FxkaHwIoGx0eEUMsHxBiNCUv/aAAwDAQACEQMRAD8A9xooooQiiiihCKKKKEIoqLtPaceGiaaVgqLxJ5+AHiazkWNx2OGaLLg8OfheRc80g+8EOijz+dNLq0UzIS4ZiQB1Puz8lraKzA7G5tZcXjHPjvQg9Ao0pf1SdNYcZikPLO6yr6qw196S3dE/s4v/AH6afW/Raaisw22MTg/+9qs0HPEwAho+skfh1FaOCdXUOhDKwurDgQedKHWo5IiwXuOo29+KcooopyiRRRRQhFFFFCEUUUhNCEtFVeM7UYWI2eeMHwBuflVBPtCTakhhw7mPBx23s66NKSL5Fvw0+WpvcCmuOVWY8M92rtANyfepVxtTtlhcOcryAv8A8uPvt5ac6gfryzaxYLFuvI7srf3q12V2egwwtFGqnm51dupc6mrG1Npx5p2eFujW34n+BX1Ky57elNZsHi415tuywHtVpsjtbhcVpFKpb7jd1r+FjxPlVpaqfbXZPD4oXdAsn2Zo7LIp8cw4+RuKKcNigOgdo5pHeD/B+4V5RWO2DtWbC4kbPxbZw4vhcR/zBwyt15dDbiCLbGnNdmUU0JiPUHUHqEUUUU5QoooooQiiiihCKKKKEIooooQiiqD6RJimbK5iw6kqClg8pGjHMfhW+mmppf1eg+0mY/ekaRz7sagEjnasGnefwVGHF2rRor6iqIbFVNYmkiPLduxX1Rrqfah9vnDgjEi5AvHJGDabUDJl+y+o04a6U4PNgOG/kkdJkFv0CgdoYt/tLCwSaworzZDwd1vlB8bZQfQ+NagCsjj8HisUyYj6uGSAloIzdmN7XWR72FwOGtW2y+0ySHdS/U4gfFDJofNSdGHUU4jI4gq/Znha5gPwiiOe5N10N/etFc0UgalvT1WXMiAggi4OhB4HpWd7HHdyYrDKfqoJRuh90OCSg6C1PbY7S5XOHwymfFn/AA0+GLlnkbgoHWpXZrYZwsRDtnnlYyTycmc8h+6OA9TzqPdwrkrddnC4P/6qh/P8DxVvRXEsyopZiFUcSxAA9aqv1ojb9ik0w+9DGxX/AFmwPpUtKq1jnbBXFFUr9pwlt5BOl9FLIpueSix49KUTYqXVRHAnLODJJ6qCFHvUTpA05Rqe73SY85TW57lc0VUfQsR/4rXwMMdvYG/zrk47EQ6yossY4vBcMo8TGb39Cab2tbtI99xKbnrcFTtqbTTDRNLJwXgBxY8lHWs+mzJsb9Zi2ZIjqmEjJWw5bxhqT0HvypzbU6zzYQghoWdm6Fly5QfUj3NXtTgjKCOautPZxtc3c8/TRVw2PFFG4giRWyNlyqLk5TbXiTe1QP0dspwK2+LM+f8AiLX1/wAuWtBWUxOAmwE74nDKZcNKc0+GX4kN7mSMcxqTYai50I4ROsEOUkLu0Y6InU0RfUXp6+a2VLVdsbbsWLTPCwYD4hwZD4MOXP2qwvTwQRoqj2OYcrhRS0lIWqo2r2ohg7t95KdEhi7zsfCw4UhcBunRxPkNNFqo7dJmkwgX9tvxktxtoD/8sntWyrHYMhJ/pePdVnIth8Kt3aJTfXKtyWIJ9z6XH6yg8MPiiPHdW+RINLHG426t0uKxMTQ2EOstu611PgrmiqnD9poWYIxeJzwWdGjv5E6H3pra2Nd5Po8TFAAGmlHxKDwRPBjxvyFJKTENRvt3qCJzZT8J237vFT8btiGHSWREPJSRmPkvE1GXtRhz9s28THMB7lbVDwuzo4vgUAnix1ZupY6mpN6i/wBp5gfK/wCR9FN8A6+/kVZ4bFJIM0bK6+KkEfKnayu0bQf8RH3XUjMBoJQSAVYc+N78a1Eb3APiAfeljkJcWO3H0P8ASR7AAHDYrqiiiplGikIpaKELP4JvozfR5NBmYwyH4ZASTlv98X4U9iMWcxVdLcTVtPh1kUq6hlPFWAIPoarG7NoP2byx9FbMPZwflVcMfGKbqPX8+iY22aDUKNmb7xqHjtoAyQxuRcTIc3JSASATwBNrU5io3hJjlPde4jnGmpHwtb4W8ORqwwGDinwm6dFtqsirpZ1Ni1+N7jMDx1FNzCR4YdBueunL3+VFI5zxlbv393L8qSKj47ZsU65ZUVwOGYXt5HiPSogw2Jw3dt9KhHwsCqzKPBgbK/mCD0pT2gjX9ossXWWKRQOWrWtV0xE7a++iG4kM1dbT757eqjnsnGP2cuIi/wDTmew8g164Ta7YGQQ4lzJDJcxYhvjTWxWW3K5+L+xZ4/HbtAygMWZUW5soLmysx5Le2vWnsDsexZ5iJJZFytp3FXnEqn7PjfjTBEA3Nt0Vr9bI5/Zn4hzvkO47305deir9mkQY6RBbd41d9GwtrIgAkW/O6kN71o6yeM7KyxvEcK4MUcqSCKUn6nWziNtTkKlgVPoa1lMZexVjE5CQ5pvT6dflSzqwfS55Gl1hw75I4j8LMAC0jD7XEWB0q6AqsxETYaV5VUvBKc0gQXaJrWLgcWU87airCCdZFDoQytqCOBqRyjl1ojb379VX5A2N73+HEDED4s1mYdeI9atao8bEWcuGyyRk5W5AfdI5qan7K2gZlbMAGRsrFTdWNr3U+oqoz4HEHmbB9+6VVltOvMqdSVBl23CpK57sDYqiu5B8O6K5OMll0hjZAeM04KgdQnxMfYdacZmf86+GqUyN5a+Cr/8AssTSYiIHIFZJI2H+HIVNyB4HW461Iw203R1hxK5ZG0SQapN5Hkehq1wGAEK5QSSTmd24ux4sapMdiVfGFmIEOCS7MeG8kH5J8zUsDS1mU958zas4YEtLHbanwJ6fOgromomK2tDECXkRQON2F/bjVRBC+0mDNmjwKnujVWxRHPTUR/jy8ajdsdkYfD4dVjgUGaRIy6JncLqzZSbm5C29ae6miyrEcLDII3HU9OXzUvsuQsU2Olsn0pzKb2GWMXCX62uet6jy7RlxpzJKcLhRfJJb63EHhdF45Ov48nINhy4kCTErkhjW8GBB45V7u9I48u778xV5suFRGrixZ1BZ+ZuOHQDgBwFqq/ESGDxU0sjGEvGrtuoHQDqa57dOqoP1dhP7fFY1xz3pkjX3CD8alYrCQ4ONVwaIsmIORZh32C2uz5jctYcBe1zV5iZMqMw4gVnZ9ms0q7n4lDSlCe6WBA/ylgSL+KjrU0Y7N4Lqq628uti9+5Z2Knllic1pO11fLnW2tXXepOBjSEHIneb45HN3kPizcT+FTFx/iLdahQ4kMSpBV1+KNxZl/mOo0pxmA46DrUzw7NruoInR5AW1SsHRZFIIDI3EEAg+lZ7COMNiJojmMVkYObtugRZVY8QOIB8qk4fbABMcQM0l+6keoHVm4IPOpaYdsLBLNIQ2Imte3w5j3Y4lv9kX9daZPHURLzVajxHOulWPmkjeHzNEYvkT3HlfW6Py173gb6jUHgRzriadUGZ2Cgc2IH41XYDDNOBDESuHj7sk40MhHxJGfO925cqvMP2fgQ5hEpYcGe7kdbtciqzJJJGgtA8ft1HkrrmtYaJ99/RUUWDbGyKbFcKhuWYEGa3JQdcv73tWtAooqWOPLZOpO598lG9+bTkEUUUVKo0UUUUIRRRRQhR8dJGEO+K7s6EPax6WPGq3YkmHjLJFKTvGuEcnSwtZcwBOg6nSqHtRjScUUY92NVCj+IZifn8qzm1MWADYkEaqRoQRwPvWBPxItxGUMBrS+fesyTFkS0G7ea9brmSMMCrAFSCCDqCDxBHhVd2a2gcRhIZm+KSNS3U2sT62v61Z1vNNiwtIGwsttHZbYdGQBpMG4IKi7SYW/wBpebIDrbiLVH2t21MOAjlXK2ImvGp4qGTR5Oo0BH8Qqd2t2+2HyRRmzyXJfQ5VFhpfmSflXmna3GuxiLuWVc4Fzopex9L5atyxvOFMv99D77lSwE2HHFWYY3R3HLawLv0rnSV9qYmT6xppS3jvHFvIAgCtT2I7cyNMuDxJLl/2MptmuATkY872NjxvprevPxtAhbcq42Piz9NhddTG6yEdIzm16cvWsKEvzil6TjsPDJCW5RfKl71tjGGKFmX4zZYx4u5yr8zfyBqqwQZ0XD4Y2ijGWXFeJ+0I/vOTcluAvzNQMH2gjxsi4bEx2JOaMqzBWZVPcPMaX561r44woCqAFAsAAAAPAAcK1iMuhXHvaYPgcNd+78qlxewsPDG0rR58ik/WPI+YgafExGppjZWFaSJYo/q4BrJKoymUtqwjHJbm2bwtbpU7Q7RPNI4V8sSllUA2zBTa55m/hU/sr2ieSU4eQ5jlLxsePdIDKfHiNfOsX9ZHPiOz1rbx/CyDihNLlJK02Hw6xqEQBVUWAHKnKKg7dxxgw00y/FHG7L5hdPnWuByCugWaCXF7ahibLJKit90kXHmOVZ/ZnZcysZMRIksLSNKsURzJKxPxyNpmAAAC8NNSdaxODxCnMZCSxuSx1LE8Set6vv0ebSIxLwAndujPl+6ysov6hvkKmLMo0K2ZMIcPCXMdrz/CidqO3ckkrYfCsY4YiULpo0hU2Nj9ldNLcflVPD2gxWHYOsz+OV2Z1boVY1QYqNsPiZoX+OOR1N+feureoIPrXc+PzDXlWI9z8266LCwYcQBoaCK6br3Hs5ttcZhknUWLXDr9xlNmXy5joRXDyLFMwS9iNYl1zyMb90cjbUnQd4E1kuwG1BhcADICWxEsjwoLXKAKmfoLqfOtVsba0M0jZVyTMLtfUsBYaHppppUzp43ObFmAf6/2uSlgMbnloOWyPVSvo0rjvOig8VRMxHTMxsf9NP4PArELLxPxMxuzdSf7FSKy/aTtbuZfo8QBcAGRmuQubgoHM219RV+HD53AN1PefdLLxOKZBGXyaBRfp7TzuYVzyyHKl/hiiQkK7nkCczW4m4tV1hOy8Ki8qiaU6tJIL3PgFOir4CqnsjtlQ4wxjRC1yjR3GYgXIa5JJsON+Vq11W8Rmifl2+yoYEx4iIS3m+gPPTr3+SbjiWNbKFVRyACge2lVO0MZhcQBHJICoYHRmAJFxYsNLannVX+kTaZjjiiBIWZ2zkcwgBy+RJB9KosLOhjH3rVy/EuJOgd2YaD1tdPg8GJG57I6UvSIUVVAQAKAMoW1gOVrcq7rO9i8YXjdDqI2GXoGF8vvf3rRVrYaYTRNkAqwqM0fZvLDyRRRRU6iRRRRQhFFJei9CEtFJeoG2seYou78bnKnQni3oLmo5JBGwvdsE17gxpceSzfbjAo7rJG674AK8eveW+h04EXPHiD0FYmbZrySLHIyxxsQHlvfIvM2Gt/51ocPtLM7Ll0v3WP2xcgtfnqDr0qPtWKxIrjpcUZJ85aB3LAfMXy5qXo+zI41hRYSDEihUKkEWUWGo8qlV5f2C7QGObdsfq3fduPusfgf1uB69K9MnnCKztoqAsx8ABc11mFnE7LA12pbUUoe2+iyX6Q9ll0SdCM8V1KEgF1Yj4b8SDy8Ca83xMBkcRy3SMm8jkXsoNzlH2m8B49LmtNtLbhknzOLlwTc8E4ERjyBHvVLtUXltyVc3vw/D51vzn9NhDZs/fksHhsY4rxdjWjK3cnnTefdegCz+KwQuwjZsuY5M4XNlv3c1tL2te1WGzsKiQiSIs04uuKVrXF2+reMDjHyPMG1+IpjZib3OeQJA9K4R91Mj/dYBvI6MPY1zGHkySAlezYmIPYCNKWp7D4OTE45GsRHhjvJGa45EIovxufkDXr1eLbTnaBs6EhkNwUuCNeItW6ftcTs3f3tMTuiRyYC5cf5e95kVp4hwjaXnYLkeJsLP9pOgWY7QbMfD4p0QZ43JdMpBKZjcow5EE+ot1q6/R9sht6+JkIBAMccdxm1ILORyGgA8delU+xxmF24kZmJ96kYbbVp7IMsiLnW3Bsp7ynoRXGxYprMT2mXT6Ljo5g2XNWi9MqNtFYzE6zECJlKuWIAswsRc+dOYXECRFkX4XUMPIi9ed9stvGSVlUFkiLBVXX4FvLMegsRfp1rsWDMunwsHbvq6G5KyuI2e8bukbCWNSQkouM68jYjjyPUG1bP9GWCjQvK8i/SZO6Ir6ogNzx4kkA6X0A61TYCLOt6q8ZizE9xm7veLpxjswXeX5d5l16irLm6Lo8RAJIsmaldfpcwmHaSMoSMbYZ8trGPWxk/e+7zte+lqx2ycBEZkGJZ9xf63djvEeHle17a2vanGxT4qZppDeSQ3Y+gAHSwAFcuMk4Q8GGnp/1rBkfb7C0cHhuyw4jcd+fS+i33baExth8RAAcMYliQxjupa7IAB9kqdP4a67ERyTYne2IjiVszEEXZlsEHoSfTrWd2LiWJ3TElYjZASTYE3sPDW9Xn05oZBkvm45l+yBxY+I8RWFNiGtxucs2PX35LHfhnMidFm6r0ivLv0h7NeHGfSFu0eICg24q6KFsRxsVUG/nW4xPaAJgzibDMFsF/8zNky+Wb5V5fhMW08jSOxZmYjMedjb26V6Bw5naEStOn1XnvHJ2xx9i4Wfp71V/2DwDzYkTN3UgBOvFmZSoAHGwBJv5V6VXkOJxphlUICHUk7xeKW+15fzr07YW1PpOHSXgzCzgcmU5WHuKfxCMh2e9FHwOdpi7MNo7+KrO3ezI58L35FieNs8LvwzgEZLcSCCRprz5V55gIZSuoA8z/ACqd2k2qcTjm1+qhusa8tDYt6kE+1ToYQIiTz4V53xXFCSSmgac+q9EwMRjZ8XNbPsxgEhw4VHEhJzSOPtMeOnIAWFulW9YHsZti5Vge67GOQdbkKfMHT1re3rouHYgTQ6Ci3QhY+MiMchs3eqWikvRetBVEtFJeihCZ3lG8qp+mGj6YaEK23lZftbjDmsNd3EzAdW0/AfOrL6Yap9sYB5XzxuqllCsHBIsL2It58Ko8QiklgLI99FWxTHPjLWqnkULKqqQRHDCtxqCRGCx/1E1xteW5prDbP3MkiZs3fuWta5KLew5C96jzoGkINyApNrniCB+dcnNfbOvqsN15zfVQNnJd3CnvWYtbipUhkY+HxG38Jr0LtHtbNs0SDTfiIf8AuFS3yvWH2FsfePM6ymM3VGAQMGW2YHiLG962EiRNhxhWUtEqqoBJB7vBrixBvrcV03C2Pjf2jv2mvRaMcL3RvA0zDTypYrFTqSiA98GVnHhmZVSx591BULFzX3reFl9gB+VWW1cBHHiAsSlRu1vmZmJ776kk1QSYoASI2hLG9+XeNb3FZM2HZWxN/X7q9/h+HycQlzEW1gb6j7Jvsy1o7+Nz7kmmtq8TXWw2GQ24AkD0NMbTck2HE1zg3Xp76EY8ArQ7VzIshBbKEZv3stiR62PvUyGbNAURwyKoe1+drX88oA9KocAxENuYJt+Ir0HbEUc0bu0WUqrspUFNcpbXLa+oHGtPGNdLBlHMD01XFcXcXQmMc+fgbUHZmJABAIvYi3pTOEH/ABKnxH/6APyvRgh3l6r+dcSQDfpe4BLA5SV4obajqBXGRsL5Mg56ea4djczso5rabE25u8G/D6jegf5bso+dqxxssWILHv7iNEvxfezqZWHjoB71d4fA/VNCgARwwPeJJzDVrnnVHtvYbxRB5JM5DKqAAKACdSdTc2Fdxhm5Iwx29AeS7ThzmMZ2bzqcvoU9s/F5E9Kodq7RKFyP8WN4j5Pb+QqXOoyjzHjVLtsXAt4j8asTH4D4LonjYFSNkGxpnaTfXxnqR7j+lc7Kk8dDSbQcCVM3Ugnpp+dc9zWyKyX73V5hJckzHxUNp0/61az46zhyCQyuhHR4mUn0vf0rPYXEbyU5AW7jXCgm2gtw61o4AQ8bZWurC/dYciOelZU0TjimkA6ka0sTHOa1ztRt/CMVtTPhxCG7hlZg5+FmWFQR5ZmvVDsWcKqnWx4deda3GSK4yul145SgIHoRasnE3cuOBk09S2leg8IAjhEA/wCRv1XlH+QRl0pmJ/eRp0r+1JxuPVZsz3yusqaWveSJlU69SD6Vqexe1zHhMUb/ALLvr/E0X+5RWVwjIcTDnCsmcBlYAgggggg+dbwYWAwPh41WOOQG4jspuftdToOPhTuJSfCWAakaJeBwXlkJ0aSK8aXnWy5Lu5P3iPaw/KtUX+qArO4jZQgkmjDFjGVYP8JOYKxFgf3relXmEN47V5VjG5XkHlovU4SHNDvmoPZslTiF4ASFlPUkNp616pBicyq33lDe4B/OvMNg7OmJlQMgCv8AE2Ykq5LAi3hw5VuMPNkRUFyFAFzzsLXro+ERSNLnn9rqrvpZHEnscQBuCVdbyjeVU/TDR9MNbyyVbbyiqn6YaKEKNRSUUiKRRRXEkoXiaQ2kpUOIicSyHITdiQQU8B4kGoH0STeE5NChHxJxzDrV7M13Nv70FMHj6VhSYCMvc43qVmuwjC4lQNh7IlDSHMEDFdAbnQN4VdR7Ktxdj8qYwWJCFr8Tb86mYqU7vMvO1vU1rwNyMDGq8xga2uiqdpbHTe5u9fKBcMeRNYvthslN7GFvqrFiSSTqAPzrayMxIJPK3z/rVNtjYhmdWz5SFtYrcHUnxFqtTueYctqXhkcLccJXAc9a12WfwkIRLLwFVeKbv+jfh/WtX+rr2tnW38LfzqKeyF2JaU6gjuqB4eJNZDYnXqu9lx8GUBp9FL2Y43KDX4E/+grUMiSxuOIysD6g1VYbZqxoAOAAGvkBU1VIXQ2BFvOtJ+jdVxc7BRcUzBspQQbsLCw169RT0WykaVS12sSbMdOB5ACnIwaVbhgRyv8Ay/Os1sMbXB2UeSy2wsBugrRcKAO7YeVU/aLZrvGMrA2dTZtOR51a4WQlLtyvr5VFxuKDpYcQQfnWm08wtKHRwcFlsZsuUgWC6EX739Kots7PkCliFAWxPevzHSt061A2hs5ZVKtwIIuONSPcS0ha/wCreSLIWJwLd4+f9fzqTtTCCQa8uB8KtU7J2YlZD/mUHl4ginn7NseMg/0H/dWQYn3ot9mOw5YQ4+ia7E4UCKRb8H97ov8AWtXFEARe9h/KqnYextzm72YsQeFuVuF6twtj6H8LU8EhwtcviQx0ji3ZWETra/DW2tU5wqH7KnXmq+J6VNngIQHqfmNPwqJCugrWhJy2sHEgXXRcw7NjMinIoN+ICi3yqyfZd9Vcj5ioJTXyBPsKn7PbKjMeF/yolve0sFDSlm8fsiXPN8LZgLHNb7CjW46VLwcLqtih9DH/ALqmyy5izeP9BT0fCubxGAikcXG9SugixT2NDR0SbDiYNISLA5bXK8s3gTVtUHATjvXPMAe1T61cLEIogxuwWfO/PIXFFFFFWlAi9FFFCEUUlFKkS1Bx66jyqbTOKS48qjkFtKa7UKvCWPmAa5da6B1A8Bb50SVTO6g5piP4j/fhVssP1WX93+tVuEhzN61c1aiHNStG6pHHAeBP4D+VR8S1iKtcdEB3qqXW9zVmRwyow0bu18EqtcU241pYeFEoqqtg7KRAmcADwqwxOFtGOn51A2boy9avGFxapnCxSoTG9FURjSkA73pTkxCtYU5g1DHyqkGnNSpUbpSki+rt4g/OqzLcN4gAj/VrV1VVi4cpNuBv86vNFCleiPJMZdKZmFSFpjE8P78aV2yslNx0sj2pIxSOLkVXUutJ/Ct3b8yT+VTsKgY+VQcNF3rdKssFFZr9KiygvVd5IBUmeK629qqFTLoavKp8e/1hA5VoRmtFlztsWuMhJ08qsjBaIr0/rUXZx71j4VZUS66JYBQtUES/j+dShwpuSPK5FOE6Vkv3Wo0prDi9/OrpRoKq8BFw87mrWrUA3KglOyKKKKsKFFFFFCE1mozU1mozUITuagtTWajNQhRsUAutQnnqVjhcioTpVN4AcoHDVW+FAAuOdP56hYG4QXp/NVsbKYJnaOoFVcml6tZ5NLVX4iLQN5052rE6DSa+oUSBtKVzeuFFr1JwMOZr8hUAGq0XOpqsYocig+FqlpPemZTpamo+FTKgdd1HmXvHzNO4AWe/K1Eutd4drVXDafagy05Ts9NTgEa8qTNXE+qkdKsKUKqabU07EueNhzAvTAjqTs5LMfC1OOytOOihI1cs3eFPYuLI3Q0wBc1XpTtdYVpstb5j5CpyvYmomCXKnU606p506tlSkNuKlbyoeJguS1dsaEe9xUjXEFQPaHClzglsb1Mz1XRtapCz052pTY6ApN7RYAX51DWWnNoakeFMhKozfuV2PZWuGAAvT2aomE+Gn81WWbKB26czUZqbvRenpqczUU3mooQuaKcyUZKEJukpwrXJWkQmZUvTCxXNSmWuQlqYWglMIXN7aUhanBFS7upEqjsulcytZKklKj4mK4oJ0TmjVVRWpWz5LG3jXe4pY8PqKjCtuNhSSbmnAKXda3roLT1WKaZaSNKeya10I6amJnWlvT2SkMdKlUYwg1xC1qkqlNNDrS2pAbGqrsbJmPlTKCxBqYcPrRuKYVYaaFKZE11roCkw0dlp/JTlWKZtXBFj51KyVy8VOAUZUfd0BKfy0ZKEaKNJHekSOpJSud1pTHNB1Kc0kFdKK6pFFOBacELiinMlGSlSJulrvLRQhSd1Ruql7qjdUIUEx0bqphho3VIhQt1XLQ1O3VG5oSKEIqN1U7cUbilQoBirkwVYbmk3NCUKsOGrtMNU4wV2IKSk8uUPc0bmpu5pdzSpqg7mjd1O3NG5pEihbukMVTtzRuaEKBuq53NT2ho3NCcFWthq4OGq03FI0FFJwcoKxU6I6k7ilWKhNKjbqjdVL3VLuqVNUIw0m5qfuqTdUIUHc0m6qfua53NIUKHuaN1Uzc0u5oSqII663VSRDXW6oSKJu6Spm6opUKXu6N3S0UISbqjdUUUIRuqN1S0UISbqk3dFFCEbqjdUUUISbql3dLRQlRuqN1S0UJEm7o3dLRQhJu6N1S0UIXJio3VFFCEbuk3dLRQhIIqXc0UUJUbqjd0tFCEbujd0tFCRJu6N1RRQhJuqN1RRQhKIqN3S0UISbuloooQv/9k="/>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7830" name="Picture 6" descr="http://englishexams.files.wordpress.com/2010/04/discuss.jpg"/>
          <p:cNvPicPr>
            <a:picLocks noChangeAspect="1" noChangeArrowheads="1"/>
          </p:cNvPicPr>
          <p:nvPr/>
        </p:nvPicPr>
        <p:blipFill>
          <a:blip r:embed="rId2" cstate="print"/>
          <a:srcRect/>
          <a:stretch>
            <a:fillRect/>
          </a:stretch>
        </p:blipFill>
        <p:spPr bwMode="auto">
          <a:xfrm>
            <a:off x="251520" y="2132856"/>
            <a:ext cx="4048125" cy="2686051"/>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Ask students clarifying questions. </a:t>
            </a:r>
          </a:p>
          <a:p>
            <a:endParaRPr lang="en-GB" dirty="0"/>
          </a:p>
          <a:p>
            <a:r>
              <a:rPr lang="en-GB" dirty="0"/>
              <a:t>Encourage them to do the same to you.</a:t>
            </a:r>
          </a:p>
          <a:p>
            <a:endParaRPr lang="en-GB" dirty="0"/>
          </a:p>
          <a:p>
            <a:r>
              <a:rPr lang="en-GB" dirty="0"/>
              <a:t>The great advantage of clarifying questions is that they diminish ambiguity. This is because they require the person being questioned to explain an aspect of their thought or speech so that it is clear to the questioner.</a:t>
            </a:r>
          </a:p>
          <a:p>
            <a:endParaRPr lang="en-GB" dirty="0"/>
          </a:p>
          <a:p>
            <a:r>
              <a:rPr lang="en-GB" dirty="0"/>
              <a:t>Questions of clarification include:</a:t>
            </a:r>
          </a:p>
          <a:p>
            <a:endParaRPr lang="en-GB" dirty="0"/>
          </a:p>
          <a:p>
            <a:pPr marL="285750" indent="-285750">
              <a:buFont typeface="Arial" pitchFamily="34" charset="0"/>
              <a:buChar char="•"/>
            </a:pPr>
            <a:r>
              <a:rPr lang="en-GB" dirty="0"/>
              <a:t>What exactly do you mean by that?</a:t>
            </a:r>
          </a:p>
          <a:p>
            <a:pPr marL="285750" indent="-285750">
              <a:buFont typeface="Arial" pitchFamily="34" charset="0"/>
              <a:buChar char="•"/>
            </a:pPr>
            <a:r>
              <a:rPr lang="en-GB" dirty="0"/>
              <a:t>Can you give me an example?</a:t>
            </a:r>
          </a:p>
          <a:p>
            <a:pPr marL="285750" indent="-285750">
              <a:buFont typeface="Arial" pitchFamily="34" charset="0"/>
              <a:buChar char="•"/>
            </a:pPr>
            <a:r>
              <a:rPr lang="en-GB" dirty="0"/>
              <a:t>How would that work?</a:t>
            </a:r>
          </a:p>
          <a:p>
            <a:pPr marL="285750" indent="-285750">
              <a:buFont typeface="Arial" pitchFamily="34" charset="0"/>
              <a:buChar char="•"/>
            </a:pPr>
            <a:r>
              <a:rPr lang="en-GB" dirty="0"/>
              <a:t>Can you explain that again?</a:t>
            </a:r>
          </a:p>
          <a:p>
            <a:pPr marL="285750" indent="-285750">
              <a:buFont typeface="Arial" pitchFamily="34" charset="0"/>
              <a:buChar char="•"/>
            </a:pPr>
            <a:r>
              <a:rPr lang="en-GB" dirty="0"/>
              <a:t>What would you compare it to?</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Clarification</a:t>
            </a:r>
          </a:p>
        </p:txBody>
      </p:sp>
      <p:sp>
        <p:nvSpPr>
          <p:cNvPr id="31746" name="AutoShape 2" descr="data:image/jpeg;base64,/9j/4AAQSkZJRgABAQAAAQABAAD/2wCEAAkGBhQSERQUEhQWFRUVGBcVFBgXFRQWGBgXFBYVFhQXFBYYGyYeFxkjGRQUIC8gIycpLCwsFR4xNTAqNScrLCkBCQoKDgwOGg8PGi4lHyQsLCwsLCwsLSkqLCwsLCwsLCwvLCwsLCwpKSwsLCwsLCwsLCwsLCwsLCksLCwsLCwsLP/AABEIALcBEwMBIgACEQEDEQH/xAAcAAABBQEBAQAAAAAAAAAAAAAEAAIDBQYBBwj/xABEEAABAgQEBAMFBQQIBgMAAAABAhEAAxIhBAUxQSJRYXEGMoETUpGhsRRCYnLBB5Lh8BUWIzNTgqLRQ2Nzg6PxNLLS/8QAGgEBAAMBAQEAAAAAAAAAAAAAAAIDBAEFBv/EACgRAAICAQMEAgEFAQAAAAAAAAABAhEDBBIhEzFBUSJhFTJCkdHwFP/aAAwDAQACEQMRAD8As6YVMPaOtADKY7TD2hNADGjtMOaOQAqYVMOEdgBtMKmHPHRADKY7TD2hNADKYTQ8iOKBGogDjQqY4Fw8GAOUwmh4EdpgCOmFTElMKmAI6YVMSUwqYAjaE0SUwqYAjaE0SUwqYAjpjlMSNCpgCOmOtD6YVMAMaFTElMKmAI6YTRI0KmAI2jsPphQB2ZhlI4VJvziAxqCAo6RErKgVPAGdEtR0BMcuNQfhGqkSCjQQViaG8oL9IAzWWYUKVxaRfry5Cg1IaAkSADwhoI9osWgCnzLLAg8Lw2Vkc1Qewi2WFE3EWGDCgLwBUSvCrouplfKAcRkE5AdqgOUa4qEMGNAgDDpJ5aawgqNt9glKJUAHOsDL8Oyip2btAGUMpT2BjUYPBiZKAWB1gjE5MlxQWgLNvEmDwCWnz0pXrQHXMP8A20uR3LCOpN9gHYXw7JS4pd+cUeaZAZZJT5eUZbNP26AOMLhirkqcqn/xof8A+0ZrEftPzPEqpQpKSrRMqSl/QqClfOLlp8j5oqeaC8m+TLh/so83nYfNFEe0mzUk3vPpP7qVhoqsXjMXLJfEz3BYtOns/epjElppPs0ceZLvZ657OF7OPI5HivGo0xEw/mIWP9YMW2D/AGl4lP8AeIlzB2KD8U2+UdekyrwcWeD8notEcpjP5X+0fCzbTQqSeauNP7yb/FMaiUErSFy1JWk6KSQofERnlCUeJItUlLsD0wqYJTIeOKw5ERJA9MKmJSiOUwBFTCpiWmFTAEVMKmJaYVMAR0wmiSmFTAEdMKmJKYVMAR0wokphQBoJcwQUlQMY5GaLEFSs7VygDVJUneOTZSTGcGZKMPOZKgC0KANI6oFnikXmJjqc2VpAFiJpeDkYy14oU4wmCUYwbmADp+NAium4p45iMQF6QH7JR0EAWmGxramO5l4mk4aWZk5dKRoNVKPJCdz/ACWjNZznScMGPFMI4U8h7y+Q6an5x5nneZqxC3Uajz27JGgAjTg07yv6KMuZY0X/AIm/aticQSjDvh5Rs6T/AGqh+KYPJ2Q3cxiRJckm5NyTqTzPMwXIwrkCwfnF7L8LhMuubOloBDpANaj6Ax68MMMXB5sss8nJnEyIusoz5eGQoSUpCleZZDqb3RyEQz8MlKmSqsc2I+Rhglxp6cZLsZes4vg1WSftCUhkTEJIP3gAL9tB3eNUccnEJZVKkHalCvraPLk4Y6sfgYssvzlcpQ4lKTZw4T8yCwjLl0qfMO5qxatriZZ5/wCBkgKmSVpAF6ChvgUv9Iy+CwkkkpnqmIPNKEqHRwSDHp+WZ1LnouluaVMfgd4jzTwjh8QOFNC9lJU1/wAQNj8u8Z4Z3D45DTPCp/KBgcV4SATUmdKUNjxo9HUG+cVeFxk/CTKpS1S1bsXCh1F0qHdxGpmTcbgwZcxKjKekVg0HlSoaW6xYYLK5GODLR7NQF1IWlWuhPb8Q9Ysk1Vy5RXFO6jw/QvD/AO0hEwhGKAlL0Ewf3Z/MNUd7jtGyUHu7jUeuhEeU+JPBkzClzxyzYLSNDyUPun5dYL8JeJZmFZCyVyT9zdHWWTp+XQ9DeMeXTR278b4NOPO72zXJ6OUwmiTDzkzEBcshSVXBH82PTaOlEYDWRUwqYlpjlMAR0wqYe0JoAZTCpiSmFTAEbQmiRoTQBHTCiRoUACmXDfYCJ44YAmwstO8HfY0EQBIY6wUO8AMVlYfWGzMqI00iUq5GHIxxGsARyZW0SJwQJhysWI57cGAGJy41NtzgbxNniMFJADKnLf2aTcBtZix7o5bm3Mh+PzL2EtUxZ4Ehzz5ADqSQB3jyzOMxXOWqbMPGv4JSPKlPQD9TqY0YMLyyopzZVjjYFmGNVMUolRJUSVKNySdYFlyInlyIIRIvH0MMcYKkfPzyyyOwYSWiRQKtYMRh4IkSqSCwLbEAj1BibZFQbI8uyCZNY0kI3Uxb05xYz8jlygT7Q1DQWf6vzg2f4jnLFNglmYBvnFUpJJc3jMupJ3J0vRrrFBVFW/bHSTLAqUn2ivxG3wBBHzhsrCS5pVURLZikBLi+rkX5bGHCTHVSOUTr7I37RcIkISkFK0VJ0ZibcnAV6Q0eK1CxSC24cfHlFWiWRBCMYoJpAHqPrGd4F55NKzPxwXErxelafZqAFVuMVJPfYxUYzK50lftJaUUi4Ug6cw/m207QLPFWwHbnDa1BNNSm5OY7HBt5iRlnbVSLvC+KZc1JRODg2I5j01jM5nlSUqeUqpGxe7bA9esOVh4SEFm6xNYVF3Ei8zkqkE5BnMzBTAFhRlLYqTzGy5exI+YtyI9KkgTEhSCFJUApJGhBuCI8zKhR7NYdBLpOpQrmkcjuIufAefmUv7Ms8KyfZH3ZmpT2XdvxfmjzNVgr5I34Mt/FmzVII1EOOBVy1ib7SQbwV9vOzRgNYPJycq1Mdn5IUhwXaJ/6SblEE3NhpV3gAAJhUxKrEg6Xho1vADpEsHWCzlIIdJiE4hKRaITnLG0ASHLl8oURjO4UABiTDky4llz+kNuTYQA2iOFBidClA3ESnFfhgAKkw4CCDNTuGiN72BgCGY5hiQRBipJGoMD4nEply1zFDhQlSz2SHb1ZvWAM34imrxM5GFl3CeOZqztqptkpL9182jLYrCssg/dJGhGhbQ6Rs8oVMlSFrWQiZNJWt7ElZ4RfQaH1MUeNkJKyQa3JJV7xNzZrR62ke3g87Vrciql4eJkyYtsJ4enzPJKUeZZgO5MaGf4DASgJm1TGddgUA/hIY26u8a56iEXTZlhppNcIxqZcSokkkAAkmwDXJ5ARucH4YRIUlQJKwNykh+YAH6wfJxCEVzDdR1LDQaRnlrF+1GmOl9s86XIKbKBB6gj6wdleRLnqISybOCpwDpYHsX9I16PEBUS6K204QWB112tHVeIWSSlIFmdhpsLDTpEHqpNcIktNFPlmZzLwrOkAKUApJFykux3Bs/rpFeJMX07O5qrAluwaGIVL1KL9NPrFkM06+SISxQv4spvYQ04eLitvKkDveGn8o+H6xasj9FbgvZT+whpkRaKkwwyImpkHArFYeGow14tTh4UvD3ju8KHJl87XQW0cAhuY06gu19IhRmInpAYJmIsCm1hdJtuNj0hniqYQWUzpYFiQQFOWOoUxKrg6EbGKCTiFIUFufUEd257v2+PiT1LWZ3zE3Rx/D7PbMizM4nDomOKvLMHJafN8XCv80Frw6zvGQ8AZmkTyg+SeiodJktz801/upjeLI5xVkjtlRphLdGyrVg1bqhJwYi19gSHiJck8ogTBpchtIcZHWHlSgIllYoAXEADmTDpWFfQCJJk5J0iFU1ucATfZVe4IURjH94UARJbnD5c2nS8Q/Z4cnDtAExxfOFKWNS4iIS2hzvtAEwKSfNDjOKDZjAs7FIQ1VKTs5aHy+YYwBIrMSbRR+KscUolSxczpyEta4lvOVr/00/GLtSX2EZTxAoqx2GSG/spU6YR1mFMpP0UY7FW6ON0gOaha3rd+RLkXe/xg7KliWDYv6X0s+wtBsrLCAyg3cjvpvD5WCTrUGtc2GvWPUc4uO0wKElLcTy/EK0PQNbXgROZTlKcrZzdgIKVJSdwOQSh9rXjicODe553HyJ1ilbC57iebhkqapa/Xn6QhLl7AqbkW+Rhn2Xukc1G3xAiP7Lqwq7fW4iuvsnf0Szs0I8iQnY6fMPeB/wCmSrhtV/OkMRlupu4/E3yZ4K9i9ggWu4BcW5naOqkHbA6el/gPQR1MuCkYYnn84kThiA4Nuv8AGL1k4KHDkHkTKCeEF+YBEIBKjcFI3a/wEEy8KSb/ABuPpE6sE2qgRzJb9Ii583ZJR4qgIYZHvE8rN8jrE39HyGLzCDt5WfreJloTd6fRVj+9vEIwKFaMO7fURzqN+TuxLwDScuqOoA57dIccqUHNmGrEH17QQcIGuD9Q3rpA+ZrTLl1AEbMocJcHhNIe4fQbb6R2Wdx5CxJnmXj2UuXO9osECYGZyFJKaa06CpjSoO7hQMZCVPJZ2b0FrtoNNLdu8XviWcF4aTOC1qqWsTAovRMQEJBQTchUsoe2qCLWEZcqKiAzv8Hck+jPHlT+Umy9Lg2vhXMSkhQv7JSJo3cA8YfqLesexz8TLAckAcz8o8M8IYpKcTLChwqqSq+wQ4ttfbW7RBn2dzhOmSjMUUpUwD2Zg3yIi7dujH+DmNU2e+ScyTS6VAjm4iObnqEpdS009xHzuM+WAQFqA5AloHn5sohnUR3MRLT6Rk5tKWwC0l+RERY/OpMrzrSNtRHzxIxS0sa1A9CY7MxlRdayruSbwB9FysbLWAUrSXvqI5icbLR51pT3Ij55TjFDRSh2UYkmY1UwiqYTsHJgD3ZPibC/4qfjCjwUSTsTCgD3LFeJpUuSuZUF0AlgdW5RhsH4v+14gLM5Um4pTdrbEbxVCanQaHUNA5KUqBSA/aAPVsf4sw8hCFLmAhRpcXv1gzLs5kzkVy1gp32jx1UwKJqG+h584LweHJSaNA1QDhzAC8a5quZi1ArFKfKQbAD9Y9F8I5yhWBRMUqyRc9uceYz5fGLJIPSDMJj1sZUt6T5gNIA0eI/aKqaqZKlIYaJW7W96KbLM7EjGKE8kukJKiamIUouejEWAgZeXKUWKRUB2YdYGxWDTLUxAO/PivuYjKTirRxm8l+JcLSVO5YlmU5bQBxv+sC5h40kppCJS5jlFRZglKiamLFynhLDV7aRh0pqpKfvEC+wIixThyQAj8L3boReKXrMyXKSKtiN1hvEmHWlRClJpqstNJVSH4Q++wtoYiV4okBYFSmorUWWoAuAEABJqVrpsBq9sticGxeprizmwY3F7NbXke0VUmfVMKS7JUUm97EX15cucU/kZ+kdcDdf1ulibOBDy5aUqSpCXMwqaoJBDFqhvsTpAkvxzJCFLWhVQXSlCE1qKTopyyW1djyjLpxaRNWTSoAm1maxcen1iSfixsACNxZ3fQacr/wAiX5GXo5t+zc4rxPhkarKnDmhCl7PcpFieXOAp/jKQl6ETVHZpYSDe7E6WvcRlU4hQS1LOfMWuNEgP6vztDfbqI100Dbfh2Osc/Iy9I7SLHNvGpmySmRJnoWSL3DUuVC12Li4Z2jKoz/MEBpasQHJ2UdtnFvSLoYo8w3p/IvD0Tid+e40+vOK5a6fehSKObmmZrCXViGGnEpO3MEOevWIzPzAF/aYgb/30zWz3q6P8I0SCVKG5cB+F7sLepZn5awRNxCQpgoAFwwL6AgArIAuX6dYg9dL0SSMxL+3XV7SeOZ9qv6g3iNeAxzuTMJZySu7O4uVerRpBjDUlJSxJu/Q8Q2Dueexg2ZnVJKUixN+rbXFw/XQQ/wCyXoJJmTweFxyWo9tw+Vpi3uzkAKsDb5QUZeOUniE1SEcSgtS1AB3VYm9n+MXE/MCoDiUlifKR9Qm38ILTmZUGSSkpDpIDgKcU293bsdtY49VJ8M6krPPsQpKjSkghahs1JPmB152L7XEASlBJIdwC3xGo67P21gvNpKZc1SWYA6AlVKnckqIBmNs+ytYHxIJUVapUFEbN95QSNNXIHWNcOwYTl1RUkB3Pls2urF+ogvMsoWpalhL2SPVKQk/SLvwzg0pUlg4eqq13diev+8X8/LwqcpIDCph8o09Jwd2QhK2eco8OTSCaW+ENlZJNAcpj1LGZSmUjzOW0ir+w00k6G8dLTz/+iZpPlI5RN/V+YACoR6CcMkqsyW2iHETUJUGuN7QBgjlEx9C0cVl0wEcOmto9DTmMskBQGsNMwLmV0MkWtAHnplkWdoUemnKJarsm99IUAYk4hUtNwKrgiIJOKCiW1GncxF4pJCwQX6iBssJUknTnf6QBdzkE0huVR3d4tzOKUgI3ihTKd3JfZzqe8GZZjLcZuHLCAB8dwrAq7nqYmwGIoUSVXt6xWY/FH21gw66XgmTiBWAQ495t4AvkZgCSBqbO+sCz08Kav8Sg7tWlRR6OhY9Yq8VOpW6QSk2D2Yxa5fPCysbmXWB+KTx2/wC37YesdSvg5LsQYg0JSw0KlKA0ATcMR9IIy7F0uTe5J+BI+LiJ58klJUjXcaDTU9NHEV2KKgKjTQyQ41fynbS38IrnBOKRBOm7DJE1TqUQ9QVS+ydTvpdn6cngWRjJSDUrhC3F0q86WJNXIApJ2Pzh4nezlpJAUB5i53BILg3Y3+PaIcUhCkVXApJDAC6XO4cOTu1jdowzwRkzr4DcXiUpZ1OCOAi9i7aC5DKGl2tD04QHRxa6TZ0sN9rpbcRV4zBrCSQySGdSVFgEpJSlIpLqJsC9yfzGHzJC/MlKn8iXdIcCorUGdg4CUsdUgWYRm6FJUyNh9an0Fd2F3I6A9xqOVm05icRMqpZTMKWD9ADoQokb7sYGkYpYUagfdUWZIFKAQavKq9TGw4Tws0G/bGAmspSQqyuKkWJPEQWBKnq3YqD6mvptPsFRJPw6QGCSXdKSxCSbuUjcOSHdrfEAqNksVCwdlOWLAEUsmxVcu79jBv2pDB1cJCilnDu5d9bVAXZ6e0QIzJK1KFMxNVTJNPmcU1FQ90i/S2ogotLsdaOUKdmB4mVYul/eTYE2ZuZGsTSwEFBSlx96lZc66hT3YPpaIzmISge0mKpHJ1BR1FYIBSC7dACX5Ge1WqkFK0qYFRoKUmoEi6mJupb393aG2TXY4kQzEHzJIDkts9yGA5aP2PrJIw5JFTEhyQ9LnWxe12vdrm7vAbkh0pDVBbEm1TsQw4XSbBV2IfqRiZqv+EDWT5iwTdiSVhOr7Hn6R3pSZ0IGFVLfQFi5Zxto/UgO+45mHOlKhUmwBKi7CzE+tOmgitM1aQxmBK9Em5BemxDBruO3pEZwhWqgKPFZL31Nki24H15MJwwXJWcbobjZksIxCkAmoKIJJaySAL6qDi4txBmaMTLlFwm7q0ZmLggONrmPQsy8PD2dAWFFiH1d6fXUa9+cV2ReHEBanBCkjzEFg+jdd/UR68VHwTfCotfCGHBnJCS7JazAcRbR4LzTMh9pm0khlqAI0ZJIDegEGeHcGnDBcz/DSpajsTLSVW6E2/zCM1JJpS6nKjct8Y152nVFOCLV2WAx4Ut7sNXiSdj6jde2wioE5wpwzEhJ0c9oeEAJBOp12EZzQWEqcg2J4tj06wPMllmCnG5gXD4pJtYaj4Q9MwpUeEXsOr7wA1WUpJBqPPWLLD43hocMYrTiCnzC+nRokEx6iALC23cwBcuI5FUnFEADhPeFAGZzpJXxJFhY9IbhstZKKnSVWFjcPrFgpRUoAMUEOXt8IhxmHWpSVVFQAYE3AG2mkAWX9EEItxFLBn35w6WlKQoKF+Q0D84lwxEtLB61eZT8tmiTDyQk24qg5fSAGfa0KTTQl+0BSRUq7BPlH8BE2LwNFKuZJt1iFWMSk1FiXf8ASAHYyQFqCACw1MS4FapRQtLKKJgKQT5gNUkciHHYwJOzREtb3UvQDYg6NE/tUqFRF0gFuTwBoVIEqapIJKbGWectYqlk9aSH6gwNi8ATxS9dSnS/TpEmFxQnSmTeZh7/AJpKi5HUpUX7L6QSJ1wU73/3ibW5Efoz8xAooUSAdd9C9+lh6PEgtup9GAAvpqdj+sXs+Sibrwq5horcTli0G1xzf66c4xzxtHdo3ATKlUzUVpqsWfRwKkjUkH0ciDcRl0gFLoU7MlVuFLMWBsBoXZ7RXIBBuOTW+Fm7/CHKmEqCXIGhOwDcn5RQ7JVSCMRi5SLCQFAoIGsxLqWuYp7B1VLB1HkHYCycOiZLNMmgggipKUOXO1mbhPMsxJFoIxMgiwL9hxBhr/G0CyEWZ1q5cNX0vyitxmiFc8k39n7VKq6gkpFIKgFM5KVEsACToAB13EsmYygUoK3cAzAq3Ca6VMHJQ+hfZ7wLJSwuLm7P89CG03gmXPloDpluvUllEtvcqI+POOKMv3HVAkGNMoJUhAlK4gkpCRqBcPcEJJFydTsbD/1knqBdalFbEkpQsqpIpYEEfdDcnMPnYqYsEC2jfxL9dY7h8uXz4rhgRvps+rW7xz5Wcrmok+Ew01aBXNPCCS76Hrrr73M21gqbkz0lCiampTo5GpPRth+sVmPytSLmYbAWBH5mLDSLDKqUSipBWSQ1zdJ6NcfLbpFkcbLUl2aCF5WEWI4tXSm7A6O9QDDYjaKHEAGbwvYNqC7+Ytyca9D3i0xWZrSDqX1Gg61cz0vFcVqWsMklZ0AHlB3+tzF8VyV5tvgsJE692dujknXtuYLy3CBRWqyUsVFt1WcudS2+0R4PJSLzD/lB1/Mr/aClOtaZCGFRvySAHJP4UpdR7Rtw4XJ8lcpbVbIPEeOErCgWqxCiw/5Usio+qwn5xm5SWTSAQTcE7doOz7ECdNrSHlgCVKG4lo0Pcl1HqqIQm5CzZgkPr/CE3bJxVIHk4cOAs8WoANn7RLisOtCgmYQzc9toJwshIKlJS5DAKL7RAMvWtftJijctpoNoiSApcoAB2IOn6wZg5SKnU4SOLvyiSXhqKnDpDtzaGzJTLS5dKx93VtgYAInS5aqbKFTlII3EATJYQi7kkkC2gELE4alSTNWrekDUPpBHsFBbAuwvu0ARJwK1B0qsdLQoOSgkWVaOwB53LnTRwlw44ermzRaZmJklEtAUCog1pHS4eDpuXtIlrUp6GSANebkRVyJ8tQJUZlZPCpXlL6iAAZeMmLIdRSHYmDcLmc4TFFioEUdn5dTA+IlTPZMEEIKlEkB9OvKD8rpoJVNZSWUkENpcOYAssVjlS8GqtJE5Kglj7qt2isQRMkqCx/aBlIbW+x6QcEjGTaq+Oh1FSrADZoizOXJlSFULqWWYg684AGy4yxSCpJmFR1DsDaLGXmCgJqEhIYupZHLQCM9gMCVqlBCStb1KSbWe14vs6xCZSDJKAlZ4ndwxNgYAFyvO5smclSGKyRW/lVsUltAQSD3jbLQkMpL+ymXS+qFbpU24Nj8dCHx0+YMKgVF5vmSwdBcNq0T+Gszmy1rGKf2U25BDkK2XLA3AsRuOoBFkJVw+xGS8o1aV3Y6xKZpGunrA06VQfeTYgguGOhfkdj+sKVM/hCcaOxdhC8KleuvMEv6GBk5MpJ4VBj8SOr25XiVM7laH1b7xS4JkrB1ZcpIte2t39HV22gBOHWDdKgT2HWxBi7CzDjiBofmHit4kyVlWcOu3C1m783s+sO+zKTdQt/Nje0WqCkXBAPZv5tEqZgNqh0DmOdJHOCjQlI1/h0Zzz1ieRjSkeUb3YtrZvjFp9nQb0pJ5lIP1iUFPT4Rzo/YXBQzcxUsilNSriwc9W5f+4fKy6avUFDaFVmFtH10i49qB5bdgBEktTxJYUjjd9wDD5Qw41lTbAMOtzeLCTLSkcIA7Bn7nUwwqfQ/rAebZujDpuXWRZO56n3U9fg8aIY+aiiLaStnMxzUShfzHyjfv0H+0BYquVJa3t8QniBLezkKuE/mma/l/PEWWSKU/asQKyq8qWrRahYKWNpSSNPvEUjRRFLmWFnTlLWVlRWStSlG9R1/9RrytYo9OPfz/AEZsd5Zb32Xb+w5aWls/ELuIjGEJQXWC93OoaJMpm2ZaQ7Md9N4LlpSpRQzaMYxGoZhZroUQuxFLdecSKx1NIUa9B2POKnNsQiUab3elt+8UQzRXE6wS9g2ggDafaEhZqFqWTyJMD4eWDMTLqZR078orJGKSpSBOmJSDxJG/ryhwWtM1mam6Vau+/wAIAPxMlaVF+KkkLO1+UEqKQtkFkFIGl9NSYqE+J2nKQWCC7E6qteAZWaqUpawU0sBc6MdoAt/LwgOB1EKApeehvIIUASzUAla0g6C+wA5wLLmAJ4gFKpJSLa/pBGAVVLnAcKhKJIJ1bfvFQmWVID3qIvvY3gCzx+OXIlSgAyiC6NRpvAWFytE1ImrlkBP94xZJOzDlHMZlUxQdJLNSkE9YuZctYlCUtvJok6qHMQBXJy+WuZQmXT90qSWqcaDsI5hMpkgoKk8KCfMDxX063i3wGGug0tSXN/i0D4mRNxEwmg0pNIBIHC+ogACbViMSZsoJksKEAFiabPaC8sydf2iYZsxC0gBKqjfoBEk3wylC0lyC72L25QRissVOWyDQkEBRa5/jAFZmOKkTJtCq5ipINLCxI2AG2kPnzJJlqmzUkTEjykGxOiRB8rw6JC1ezqUrVSjuDsIIwWV1SZv2mkgkLvqW8qRvAA2W+0k4dE1dZROJVLApUpA+8UhVlJIuUGx6G8He1IAUAFO7UGym1oCm4uaFModYq8+zxUylKQEJQkJSE8hFFhs2myVEpNj5kqDoUBspP0IYjYiLYZFVS7EHF94mhxXi6SkFgqsfdKVJ7h2LGCMv8TSJtgsIUfurZPwJ4T8YqzMw2MspQkzdAJiuE9Ezv0WOgJ1iqzPwpNk+YfGz9ibH0MX9GE18WR6lfqRvylr39Iekub/SPLpOPnySyVrR0ct+6bfKLTDeOsQnzUL/ADJY/FJEUywSRapJm+rEOQ2wJ9Yx0v8AaH70gHstvkUmJ0/tDR/gK/fH/wCYh05ejto1yVX0iQg8oxyv2i+7IPrM/wBkQJP/AGgT1eVEtHopR+Zb5RJYZvwccl7N8mVyuYGx+dSZIPtJiQfdHEr90O3q0edT88xM6ypq2OyeEfBLPB+A8LKo9rPUmTJ9+YaQedFiVnogKPSNMdK0rm6RTLMlwuWH47xitfDh00D3ixX6DRPz7xaeH/Cl1TcUeICtSVkvzqm3e+yfMfwhiczO8WScOacEh1j/AI81Icf9GU5CPzKJVyoMSSRMnhUwlhMdTFZCQ9yA7k76xyeeMFtxfyQWOWR3k7ejQ4rBrxgqTNYPekB1BPltokAMGDACw0jk7BIsEKqI1JDF93jM5NNXUfZqUFCwbTq8WMyYsKch/eMYjSGhVB/y6RBPwxmGyvZkgMR05w6XOfQW/TpEuIKqKwGSCA5EABKyqYSQtQUNSSNG90wWcplAEpCSSABYPa8RzM3NSUpBINodJnFQLDQ6iABcfl0pZBKOMNbnBH2jiCRYAXf7veEtdNSvv7OLPyirxypx0TVU1Rb6QAbmuTpmN7MoUpy5HTaJcBhfZSChSEqBdzyMVa5E0FFlM+3XnFqtaikJSCS93FupgCiThP8AmDf6woukJS15VXVhfrCgAGUSmZMJHCU0jmyhf6QIMYAKUA6mnaFCgB/9IKKUDUl2fpHZObrdVSQ4DAjmY7CgA/I8UTVWTbaLzDJrUW7tChQAUmVTs4HWGTcxsGte8chQAOnPFFXAPjAmdYt1Puwf4QoUAZrE4iK+dNeFCgAYiLHLfEuIw4plzHRvLWAuX+4pwPRoUKCdAtUeIsLODYjCFB97DrYd/ZLt/qjsrKMvmlpeJmJUdErlqf8A0pKfnHYUXLPNeSHTiFH9nlnBWsdPZp+pjifBY/wZiu8ySn6GOQo24Z71bMuW4ukzs3wxQHWiTJSN5hmTD/4wfpFfTgUXVNmTj7smVQn9+cQR+4YUKKJ6mak1Gl/vuy2OFNJtsSvFyJX/AMbDy5f41/28zuCsBCT2QD1ipzDOF4hVU4lauayVHsCbgdIUKM0pynzJl0YqPZEEvAIVo4Pf+EWkjEgpTKuQlmHUDnChRAkaPByVUhmT0AH1iyk4RJcK8x0tChQBOcuQkpUHcWPX0gifhzNTRSAj+btChQAIrIKKWINj0gAzhLmBAFyfTvHIUAOk4omZStIUNh2i3RigEkmWkDZjeOQoAq50+YqY6WSBc6aQNOmzlhSnAALA9OwhQoAhQEAMVK+cKFCgD//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31748" name="Picture 4" descr="http://www.coachwithjeremy.com/blog/wp-content/uploads/2009/01/calrify-values.jpg"/>
          <p:cNvPicPr>
            <a:picLocks noChangeAspect="1" noChangeArrowheads="1"/>
          </p:cNvPicPr>
          <p:nvPr/>
        </p:nvPicPr>
        <p:blipFill>
          <a:blip r:embed="rId2" cstate="print"/>
          <a:srcRect/>
          <a:stretch>
            <a:fillRect/>
          </a:stretch>
        </p:blipFill>
        <p:spPr bwMode="auto">
          <a:xfrm>
            <a:off x="539552" y="2348880"/>
            <a:ext cx="3517404" cy="234259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0792" y="1022709"/>
            <a:ext cx="4595928" cy="5078313"/>
          </a:xfrm>
          <a:prstGeom prst="rect">
            <a:avLst/>
          </a:prstGeom>
          <a:noFill/>
        </p:spPr>
        <p:txBody>
          <a:bodyPr wrap="square" rtlCol="0">
            <a:spAutoFit/>
          </a:bodyPr>
          <a:lstStyle/>
          <a:p>
            <a:r>
              <a:rPr lang="en-GB" dirty="0"/>
              <a:t>Use challenging questions to stretch the most able students in your class. Here are some types of question you might call upon:</a:t>
            </a:r>
          </a:p>
          <a:p>
            <a:endParaRPr lang="en-GB" dirty="0"/>
          </a:p>
          <a:p>
            <a:pPr marL="285750" indent="-285750">
              <a:buFont typeface="Arial" pitchFamily="34" charset="0"/>
              <a:buChar char="•"/>
            </a:pPr>
            <a:r>
              <a:rPr lang="en-GB" dirty="0"/>
              <a:t>Evaluative questions (judge, assess, critique, defend).</a:t>
            </a:r>
          </a:p>
          <a:p>
            <a:pPr marL="285750" indent="-285750">
              <a:buFont typeface="Arial" pitchFamily="34" charset="0"/>
              <a:buChar char="•"/>
            </a:pPr>
            <a:endParaRPr lang="en-GB" dirty="0"/>
          </a:p>
          <a:p>
            <a:pPr marL="285750" indent="-285750">
              <a:buFont typeface="Arial" pitchFamily="34" charset="0"/>
              <a:buChar char="•"/>
            </a:pPr>
            <a:r>
              <a:rPr lang="en-GB" dirty="0"/>
              <a:t>Creative questions  (plan, unite, merge, create).</a:t>
            </a:r>
          </a:p>
          <a:p>
            <a:pPr marL="285750" indent="-285750">
              <a:buFont typeface="Arial" pitchFamily="34" charset="0"/>
              <a:buChar char="•"/>
            </a:pPr>
            <a:endParaRPr lang="en-GB" dirty="0"/>
          </a:p>
          <a:p>
            <a:pPr marL="285750" indent="-285750">
              <a:buFont typeface="Arial" pitchFamily="34" charset="0"/>
              <a:buChar char="•"/>
            </a:pPr>
            <a:r>
              <a:rPr lang="en-GB" dirty="0"/>
              <a:t>Comparison questions (how does it compare? How is it different? To what is it similar and why?).</a:t>
            </a:r>
          </a:p>
          <a:p>
            <a:pPr marL="285750" indent="-285750">
              <a:buFont typeface="Arial" pitchFamily="34" charset="0"/>
              <a:buChar char="•"/>
            </a:pPr>
            <a:endParaRPr lang="en-GB" dirty="0"/>
          </a:p>
          <a:p>
            <a:pPr marL="285750" indent="-285750">
              <a:buFont typeface="Arial" pitchFamily="34" charset="0"/>
              <a:buChar char="•"/>
            </a:pPr>
            <a:r>
              <a:rPr lang="en-GB" dirty="0"/>
              <a:t>Big questions (philosophical, ‘what if’ scenarios, values-based questions).</a:t>
            </a:r>
          </a:p>
          <a:p>
            <a:pPr marL="285750" indent="-285750">
              <a:buFont typeface="Arial" pitchFamily="34" charset="0"/>
              <a:buChar char="•"/>
            </a:pPr>
            <a:endParaRPr lang="en-GB" dirty="0"/>
          </a:p>
          <a:p>
            <a:pPr marL="285750" indent="-285750">
              <a:buFont typeface="Arial" pitchFamily="34" charset="0"/>
              <a:buChar char="•"/>
            </a:pPr>
            <a:r>
              <a:rPr lang="en-GB" dirty="0"/>
              <a:t>Exam-style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Challenging Questions</a:t>
            </a:r>
          </a:p>
        </p:txBody>
      </p:sp>
      <p:pic>
        <p:nvPicPr>
          <p:cNvPr id="30722" name="Picture 2" descr="http://t2.gstatic.com/images?q=tbn:ANd9GcTWVVa1evbxe91Upa8SrrezJaXLo5_r9sIHH11kXUlfJL7ix5rP8A"/>
          <p:cNvPicPr>
            <a:picLocks noChangeAspect="1" noChangeArrowheads="1"/>
          </p:cNvPicPr>
          <p:nvPr/>
        </p:nvPicPr>
        <p:blipFill>
          <a:blip r:embed="rId2" cstate="print"/>
          <a:srcRect/>
          <a:stretch>
            <a:fillRect/>
          </a:stretch>
        </p:blipFill>
        <p:spPr bwMode="auto">
          <a:xfrm>
            <a:off x="323528" y="2060848"/>
            <a:ext cx="3656728" cy="243338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Encourage your students to ask questions. There are many benefits to this, including:</a:t>
            </a:r>
          </a:p>
          <a:p>
            <a:endParaRPr lang="en-GB" dirty="0"/>
          </a:p>
          <a:p>
            <a:pPr marL="285750" indent="-285750">
              <a:buFont typeface="Arial" pitchFamily="34" charset="0"/>
              <a:buChar char="•"/>
            </a:pPr>
            <a:r>
              <a:rPr lang="en-GB" dirty="0"/>
              <a:t>Students can ask questions at the level with which they are comfortable.</a:t>
            </a:r>
          </a:p>
          <a:p>
            <a:pPr marL="285750" indent="-285750">
              <a:buFont typeface="Arial" pitchFamily="34" charset="0"/>
              <a:buChar char="•"/>
            </a:pPr>
            <a:endParaRPr lang="en-GB" dirty="0"/>
          </a:p>
          <a:p>
            <a:pPr marL="285750" indent="-285750">
              <a:buFont typeface="Arial" pitchFamily="34" charset="0"/>
              <a:buChar char="•"/>
            </a:pPr>
            <a:r>
              <a:rPr lang="en-GB" dirty="0"/>
              <a:t>Students can hear other people’s questions.</a:t>
            </a:r>
          </a:p>
          <a:p>
            <a:pPr marL="285750" indent="-285750">
              <a:buFont typeface="Arial" pitchFamily="34" charset="0"/>
              <a:buChar char="•"/>
            </a:pPr>
            <a:endParaRPr lang="en-GB" dirty="0"/>
          </a:p>
          <a:p>
            <a:pPr marL="285750" indent="-285750">
              <a:buFont typeface="Arial" pitchFamily="34" charset="0"/>
              <a:buChar char="•"/>
            </a:pPr>
            <a:r>
              <a:rPr lang="en-GB" dirty="0"/>
              <a:t>Students can observe how the teacher goes about answering questions.</a:t>
            </a:r>
          </a:p>
          <a:p>
            <a:pPr marL="285750" indent="-285750">
              <a:buFont typeface="Arial" pitchFamily="34" charset="0"/>
              <a:buChar char="•"/>
            </a:pPr>
            <a:endParaRPr lang="en-GB" dirty="0"/>
          </a:p>
          <a:p>
            <a:pPr marL="285750" indent="-285750">
              <a:buFont typeface="Arial" pitchFamily="34" charset="0"/>
              <a:buChar char="•"/>
            </a:pPr>
            <a:r>
              <a:rPr lang="en-GB" dirty="0"/>
              <a:t>The teacher can find out what areas students want to know about.</a:t>
            </a:r>
          </a:p>
          <a:p>
            <a:pPr marL="285750" indent="-285750">
              <a:buFont typeface="Arial" pitchFamily="34" charset="0"/>
              <a:buChar char="•"/>
            </a:pPr>
            <a:endParaRPr lang="en-GB" dirty="0"/>
          </a:p>
          <a:p>
            <a:pPr marL="285750" indent="-285750">
              <a:buFont typeface="Arial" pitchFamily="34" charset="0"/>
              <a:buChar char="•"/>
            </a:pPr>
            <a:r>
              <a:rPr lang="en-GB" dirty="0"/>
              <a:t>Students can find out information from the teacher’s responses.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Students Ask Questions</a:t>
            </a:r>
          </a:p>
        </p:txBody>
      </p:sp>
      <p:pic>
        <p:nvPicPr>
          <p:cNvPr id="29698" name="Picture 2" descr="http://t3.gstatic.com/images?q=tbn:ANd9GcRyNxRtP0z_24rDqMllPNH3yAnskZ63uAE3b7nUNZ5LoLcdboxpwQ"/>
          <p:cNvPicPr>
            <a:picLocks noChangeAspect="1" noChangeArrowheads="1"/>
          </p:cNvPicPr>
          <p:nvPr/>
        </p:nvPicPr>
        <p:blipFill>
          <a:blip r:embed="rId2" cstate="print"/>
          <a:srcRect/>
          <a:stretch>
            <a:fillRect/>
          </a:stretch>
        </p:blipFill>
        <p:spPr bwMode="auto">
          <a:xfrm>
            <a:off x="755576" y="1628800"/>
            <a:ext cx="2723460" cy="369713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Plan a series of questions which you will ask to the class as a whole or to individual students.</a:t>
            </a:r>
          </a:p>
          <a:p>
            <a:endParaRPr lang="en-GB" dirty="0"/>
          </a:p>
          <a:p>
            <a:r>
              <a:rPr lang="en-GB" dirty="0"/>
              <a:t>The purpose of this is to create a structure in which the questions:</a:t>
            </a:r>
          </a:p>
          <a:p>
            <a:endParaRPr lang="en-GB" dirty="0"/>
          </a:p>
          <a:p>
            <a:pPr marL="285750" indent="-285750">
              <a:buFont typeface="Arial" pitchFamily="34" charset="0"/>
              <a:buChar char="•"/>
            </a:pPr>
            <a:r>
              <a:rPr lang="en-GB" dirty="0"/>
              <a:t>Get progressively more challenging.</a:t>
            </a:r>
          </a:p>
          <a:p>
            <a:pPr marL="285750" indent="-285750">
              <a:buFont typeface="Arial" pitchFamily="34" charset="0"/>
              <a:buChar char="•"/>
            </a:pPr>
            <a:r>
              <a:rPr lang="en-GB" dirty="0"/>
              <a:t>Take students on a journey around different parts of their thinking.</a:t>
            </a:r>
          </a:p>
          <a:p>
            <a:pPr marL="285750" indent="-285750">
              <a:buFont typeface="Arial" pitchFamily="34" charset="0"/>
              <a:buChar char="•"/>
            </a:pPr>
            <a:r>
              <a:rPr lang="en-GB" dirty="0"/>
              <a:t>Encourage students to think about something in a variety of different ways.</a:t>
            </a:r>
          </a:p>
          <a:p>
            <a:pPr marL="285750" indent="-285750">
              <a:buFont typeface="Arial" pitchFamily="34" charset="0"/>
              <a:buChar char="•"/>
            </a:pPr>
            <a:endParaRPr lang="en-GB" dirty="0"/>
          </a:p>
          <a:p>
            <a:r>
              <a:rPr lang="en-GB" dirty="0"/>
              <a:t>By having a series of questions pre-prepared, you will be better placed to draw students in and to guide their learning in certain directions.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Serial Questioning</a:t>
            </a:r>
          </a:p>
        </p:txBody>
      </p:sp>
      <p:sp>
        <p:nvSpPr>
          <p:cNvPr id="28674" name="AutoShape 2" descr="data:image/jpeg;base64,/9j/4AAQSkZJRgABAQAAAQABAAD/2wCEAAkGBhQSERUUExQVFBUVGBcWGRgXFxgXGBccGBQVFRYXGBgYHCYeFxojGRUUHy8gIycpLCwsFx4xNTAqNSYrLCkBCQoKDgwOGg8PGikkHyQsKSwsKiwsLCksLCksLCkpLC8pKSwpKSwsKSwpLCwsLCwsLCksLCwsLCwsKSwsKSwsLP/AABEIALcBEwMBIgACEQEDEQH/xAAcAAABBQEBAQAAAAAAAAAAAAAGAAIDBAUBBwj/xABGEAACAQIEAwUFBQUGBAYDAAABAhEAAwQSITEFQVEGImFxgRMykaHwB0KxwdEUI1Ji4TNygqKy8UOSwtIVJHOzw+IWU2P/xAAZAQACAwEAAAAAAAAAAAAAAAACAwABBAX/xAAoEQACAgICAgIBAwUAAAAAAAAAAQIRAyESMQRBE1EiMjNxFCNhkaH/2gAMAwEAAhEDEQA/APOWsxTSoqY26abdcxM6lELNUF1jVpkqF1piZTRSdTVvh/DTcM7KNz18KlwWCNw+A3NEFu0FAAECgy5uKpdlRx3sqHCACBUD4WtKKRSsamx9GK1uK6lvnWt+xTUF3C0amgWUzURqa4tRxTEUcApAV2K7VkOV2uU0moQkApwqFXqZTUIdrsVwV2qKKnFf7M+YrEY6Vt8W/sz6VhvtWzB+kyZuxCvSOzFpThrM7gH/AFGvN1r0vs9aJwdo+B/1Gk+XKor+RnjxtsHvtAtw9kH+Bj8X/pQpoPGiLtzcl7U8kb/W1DQp+D9tCMv62SA1awm9VEq3hN6YwC1jthWWwrVx50rKY1EQmwIm5b/vr/qFH/CjOMHi51HmaBOEib9of/0X8RR1wvFZL5ciYJ0nxrH5PaNWHpmb24H/AJ256fnWPawbtsp/CivGXA9xnIGZjPjUYH9aWvJaSSQfwW7ZhLwG4R9340q3Cx5UqX/VZA/ggYoskbA044dzyoiOHFL2FaFET8oO/wDhzHoKfb4MJ1NbxsaTGlQFaCc+OkHBOXZDbshRAERT4pxWuhayPZpGZadbtTTktz5VMVjSqKbGRUN0g1JcaooqFlW5h5qpcwxrUy0vZ0Sk0VRjZa5FajYOdtT0G9WbPY/F3IyYe8088jAfEgCnxdgNpGAyVUvWzIFHVj7NMeRPsMv965bH/VTLn2aY0b2gfK5bP/VToqS9C3OP2BlnCkGTVpRRNb+z3Gk62cvm6fkauJ9mGLO/sx/iP5Co4zl6B+SC9ggBSoxb7MMUOdo/4j/21VvfZ1jF+4p8nX84qvjl9F/LH7BDiKTbPpWDdXSjbjPZLGquX9nuEDUlRmk/4Z2oVxuCdNLiMh/mUr+NPwpxWxOVqXRRt16n2Xu5cJa0kFfzNeXrb1r07s4v/lLX938zWbz3+K/k0eGvyYH9u1i7bH8jf+69DS0T9vR++t/3P/kehhFrZ4/7UTJmX9xj1q7g96pqKvYJTNGxZLxA1mEVq4yyTHjqPSqn7OB73jpz8PKq5IJRbJuA25xNj/1FotwyasfEj50NcEuk4rDjl7QfkN/KinDfe8z+NYfJdtfwa8KpMfFcYcvU1J+VR1jNBGSeVKuyeQpVQRqlatcM4S154Gij3m5AfmTyFSYDh7XXyjQczyUdTRVYsKiBFEAfEnmT41tz5lBUuzFixOe30JMHbFsWwgyDkefifGh7ifZUb2tP5T+VEgepFWuZyd2b+KPNruEKGGBB6Go1tya9Cx+ES4IYA/jQxj+z7JJtyw6c6ap2A1RmZIqG41SXLmXQ71scN7EYm8A2T2anXNcOX4L7x+FNUHLpC3JLbB2KvcM7O4jE/wBlaZh/Fsg/xmF+dei8F7A2LMNc/fuP4hFseSfe/wARPlW9j8Rktz5KoGgk6AAVph43uRnn5SWogPw/7LjvfvAfy2wWP/M0D5GiLBdhcHb/AOEbh63GLf5RC/KiNLVPCVqjhhH0ZpZpy9lXDYNbYi2iWx/IoX8BUrITuSany01yACToBrTaSF7ZWdABJ2rOxPFkHukNTrfaG1czgTA01+95Dp41mJhbeoAJPTN+EUKzYrpsJ4slWkb9tZAPUVWx1u4IKQY3WN/Wszh/ECHW2DoT947RymtO3xu2bhtkw0keflTJPixaG4LGB9IhhuKsNEgczTMXiERS0jT41XxF0kqyDNE8jzHWIobLLZt1BfwisIZQw6EAj4GosDjGcklGAJ0JiAI5a686uNV2VQMcR+z3A3vesIp62+4f8sCqT9hvZWwlhiQogB9+Z94fpRiTTCaXkxwyKpDceWeN3Fnz/wDaDw50uoLiMkJuVMe8+k7ePrQ9YsqJPdMgwNdJkTX0texduIYqQTEHWT0isLjH2f4LEAk2hbY/ftdxvlofUVccXGKii/m5Sto8IKJIjkIiJmRqSTz1/CreBZdIXYRJP6Vu9rfs4vYIe0U+2s82Ahk6Z15DxGnlQ7hGg0LjXYxNS6J+IXjrGk8hWUavY41QqIIvcDMYuwejr+NFq913HPMfxNCPB8MXuqV+6ZnpFF2IvTcLDSdfj/WayeRuVD8ekOd6jLU0ma7vWM0ocJ5Uq5IpUJZ6i7gaAADw5+J61C98VVa7SU0t7KWui0r1x7xqE3eQqS3b51KLsbnNanDsAd4ljsOnn+tTcK4RmGdu6Prb9a0kxqB/ZqMs6eZ89zWrD4ssm3pGXL5ChpEOH4DZR/aZEa7/ABkbf3RsD471pLbnenIlSqK60IKKpHOlJydsaErEsTicSSZFqwYH8zjf4fpW+2gmsrF5rNq5ctQQQ1yDpq2s0M3XoiVmoxAEnaosHi1caMpO5ggx4GvO+Jdrr7WCj5RJ3BgkdIp3Acaf2HN7udnJO8w2QH5THjWbJ5XHaRoh47k6bPQsRjAsHca7a+WvKs3inEw9m4FBByn+vyodweNZQrO/d1UTposCddzNWcBezFiNVLsojUnQGY5CGHzpH9RNmj4IxMzg+Kt5soYBiNNJ1yz8al7LIWd9dBBJPIdfyrG4V2cvNihmtXVTMSSVKgKJIVZiSdp8aKMTYuhLsILbOwELlkoomdDsJ2pEpUMX0maS4dM5Nq0C8E7SfHnlWraWR99URvAAn8NKyMbxy1hmKW5nKJJ577kiZ/WuYbintCGUqY1gTlO287+dHDK0+wJYbXWv+mm2BDE5gCvLn1masqsLDEDTf+lYOCuOLzXLztlUSsHck6AfjHhUjYmWEzB5jvEbADwp8PInPSWxUsEY7b0amEs5UAkGBEjbSkzVTsXGQkNygz1BGmnLyqy5rRiyOS2KyY1F6IcViggk7aD41VxHEgB47VFxiSpHI6Hr4GsbEcPdshDSQsGTpy10rQn9iZLWipbvkXjIGrTMjn4UV2Lpyid6w7HCEPefvE+gFaYugCjlJegVEmucQTvBiNPeB21/GhDif2e4XEg3MP8AuGM7DuE+K/d81+FWuIsr3HMnQR8B/tV/hOHYAMTHOB+dG4qtgqTT0eQdpOz17CvkvJE+6w1Vh1VhofLcc6yLeDLTA2r6Hx2Bt4i2bV5Q6HkeR5EHkR1Fecce7JfstwBSwQjuupiQOTDbMKyZrgrRtxSU9PsA8BxBsPKsmhO/OibDXBdQsp90TB5iY+VK9g1cd+Dy2g/LSn4DAJYzBZIO5J+VYMuSEtrs1whJafQ1VinVOQp5eP8ASmMR9dazWPorn1pVIE8aVQsPVanFq41dtmhAHIPStvgfDfaNmaQi/PwrMweELsJHMQOpnT0oy9mLaBBy38TzNafHxc5W+jNny8FobilzqQZCxGn5UOJgDJzC5A1UkZfnFENvGJp3gZ6VeUgjSDXZi3FUcrsHeG8YPtFQsCuolt9tB461tYbiSscp0InxGhpr8Otg58oGU5ugkDc+MT8awbXb2010pBCg+91/T0pWSdPuhkYt9BK2NAYDU6EyAeUb9KyOM44+xK20zrBAiT90gDugzrHwqA8UXEX3RT+6sqjkAge1a5OVT4DK003E4jEN3ly+zIGXvBARroP18qy5s9aQ/Hib2ee4vCuO9fRkB2DAj5sKL+Gi1Zwds4lSQxLom3dOoZhppuQPEVo27BZCtyGL6kbqo/hE7xM5uvlWL2i7SYX2h7ouXEgHOTlBWNCoMMJk66Vz5ypG2EXJ0XO1yYdsOBbT96QMgQQe9qsoOo5RO1BfZ/HXsLiFfF279u0JIDI6gsIiZAHT4UV4VcWr5lQPduKrm5EeyUiQhZoCGDrzpdpO0MFUzBsq/vCNmYiDB59AKHlStoZFX+C2grscVtNZQghc65hl366RvWHxJGuDMrIqSe+z5dzsBqfSKzrmPW/ati0sXFTKttBvBUCTsoiT4da1bvBrVqxmeLt0Ce9qq6ZoUExoDvr6cityQEUsfXbGYnswlxUa2ylIAdmJ9WDDQ8hEDzqhY7MXrbBrVy2UOoJJXnB0AJPnVrG4orYw9oFMrsgaBAh3mdgNQR86vY3iIIDA5TJUdAcvd03PIVKT6QUXPpsocQN7LJVVIziQScwKwMpgazG9c7M3vbYb2twjQkBQYJI3ZuYHQD49Ir2JuXbF5WOUlGymBEhSQQRP40N8Dxb4VgtwZQRvrB8fOd4o1pqRUlcXEKR2kR8SiKAwYkEjQaROp0MAbzWsMRPL13HxigjjuP72f2xJ5DSEBUZo56kA6k0SdjuMs2DWdO+4ltZU94Hz1ifCmwyuMhWTHaTRZxVwEQTWOysjggk2xoeq7R5iiazeCd2AQTtoOsa1kdoLLhTcsRKg9zQg9YPUU/5jP8ZC9yq4xAbQGT4UHLxnEXABq7EmIHKdTI0HhRb2b4Y1pM1w94ySJ202nmat566QSw/ZmLg2Fwl2ABMjx12NENi5pFD+K4gpvnKe6GMdCP8AetSxeB2MTWqGbmZpY3E1PaU7F4JMRaa1c2bY81PJh5frVM3IGtWcJepr3oBa2eY4/ANZuujiChiOvQjwIg1Af60cfaDw2Ravjxtt4kDMnyzD0FBeX68a42bHwm0dfFPnGxsb/GmBZMCntUiWo8z8qSOQ0EDSCfGlUmvICKVUQMoq1hrQbyG/6Vyxhs3lVliNhoBQAGx2ftZrsjZFJ8J0A/GtRzJrN7KN3rn90fjWnGtdbxVWNHN8l/nRkYrgjyzK4AYzERHlFT9nmKl0bmc4/Aj8K1FrKtoq3sxzKYOhEKesHy1rby0ZaZo8XQmxcC6Eo0fCvHMRcKL4zr5mjzEfaAhzqtstqVGsT6ASeW3M07g+AUIz37Fv2ztIDLmyA8iGEIdz66xXP8icWbMKa9HnPD+0NzDu8sSlxYIgSIBgjxljp0JFGeF4mXQMZ0C65SBAEhTpA5UOdrcFas4kZMp2cryUknQRsIAMcprZ7F2jibd1nc+zDBQgbLmYAMcxGoUBl2iZrH2rNdUEP7NfuWGuWgueDkDkqCdBPu7aeteTYfAYkX7lp7T+1J1EGW3JiB3tJMjSji52mZFW0WC5SQBnMgSYDTuO8fhWsjLdCszZWQ51YEaRv72hB6VXJVpBJSXZS4/xvFCFdLiDICcozKZ/nGnz0oQ4rj0CBgCSNSDESNgI19a9IHEkZHJvDKCU7ozMYmSRoIgjbqKwuNdm7eOt5cOhFxAB7XKLaAg7vG+nmfzWopy7DjLiqon7I4vJatAIxa6Ve4ACSqz3V0EwNCfM1p9obF3KxVBcUrqAQuXbZSe8IjY8tqfwfDjCJlRs7tGa4RE5ZByqTooJMb0ztLiy9hgJdjtHKNZPTQVckkgYJudoy+F8GvX8OQy5ANFZjvlaVIgk6aj8Kl/aGw6RiAFX+Id5STtrG/gat8E7QxhbaMYZMqERuQoIg6jLBB/TWocfduE6WvaI4giQRrMyOQ8fTpTIV2ipOVtSKmOxbXrLJYdLalSGbKS2WO8FUfeI03rNsIWslVIvuM3vDJIIAAUAsMwg7xvU17h9yxcT2alwwJAkSsRKnruNa0reLSQXTJciCCRI1G8HrTO+wW6Wjy4420wuK+cMAQoM6MGH5AjWvReynF09lbtqTE89JGXL6RlPxrG452KtO/trbsmZ5uffHeJ7wkyO8YgyNfCo+F8FuWGtm0wvLJOwXL0EFtedC0l0E2mg24spYxmAUqSRz96dBz5aDrVhrRa2yMSA4ZJGpEiJmsHiXD8W6q9h1LAR7O4kCN+6QdPXfrUvAcdiSct9IbfSNOWkSCPWisVWgeTA3MPfFkMCEgTtOgIMaxOlM7RdpLtsizlZAYzExJBnodF/GuYvivs8U7YibbglgIzCPugnMeUajQGti5grHEbKsHGZBAuDddJAZeh1351caskroGsBiPaJOxkkeA/Otm1fIWRy+JP6Vi4OwyM6AqSjMpjVdCZI5+laPD7kIoJnvD89qen9CZf5NrG41/Y21WC4JLcgQQIWOo61Y4bfcxmUDyafyqjcb9KuYBta2RdmZovdq7efAtAnI6P88v8A1V5ww+vxr1bEWs2FxAO3sn+SE/kK8qub1j8xbTNniPTRy2k68hT4n138BypuaNOQ38T0p4nQczv4CuebhpLHbalUpugaUqhLD+4v3RsKjbpUxFR3DSkVRudlSP3o5wvwk1pPQ5wLFezvLOitKn12Pxj50T37cV1/FleNL6OZ5UWp39kPtgImmcXwZu2nUGCQY5awagxAUnKSQW5cj6HSpcNfOoJn8R+taWzMjz3h1pLJAYhXU/e0KtPjzmr57Tp7VbYabjDxgQRIB6xJjwNSfaNhNLd0AaHX4gifhWWcDb9st6QvgNtid/yrnZIVKmdDHLVmZ2+4flKXVAAYEORrLDYxsZB+VZnY3jvsHuW1aQ4DHXmNCQPJiK2+2mNz28o90Eg7akiIEdKGezHCP2lFZRlyTDaA6DUTz3oEtMdetm3x0+3dSqAPtpu2uggc9dIq/juy17Doik3LjPuiqWVDvlBHvHrGgqhwbheLbFp7JVdLTI7NcOVbeV5yluZOXYAmOVeo3OJL1LRzABA5gEnxAO3KlURyd0gU4DwRbSl8WiKjL3bb++TuCQNUA1367VNjOKrh7WRCFV/3hQT3QwBAk+AmNhoKq9uMLdawz2njLJYEbjcmZ18ooW4xiLl22bkEghYIkrAAET6UEuXoZCKe5BbguI3LslRCiIYgTtBjoKtYvGpaSbj5ekE5jry5nasjhXEbmIstcs2CoMhMwyrmGpCnnGn4UK4Jr1/F2/bhintACd51lRpoozRoelMUb0y0EmD4QXOdme0rsTlAGZVLSojluPjRRaGVcyN7UKNCQA8RJJjfXlpvQT9ofGDbdLQaJQNvBMsyj07vzog7HYy4bFs3FIJ0iNSAxAMb6iKNRroXJtq2X7rvccOoHsojfvEk6yI0GgjWhjjnZK9cvtetOAHMnMSpUgQRoNRIpzdrmtX7lshWt22KjLuYmJ5Hp/tVp3xF+bmGvC2TlItsqlQCACQ8bkydQRM7VaaemDuOywcC9vh9xGM3BafWOYBM/GhnsZxW7cbKQMk/e0MzMaDx8N6IOFYp7tu4lwn2kNbcNqymIYgH1MeXI1kWuz+IwRJUG9aJBzKDmWJ95d9tyNNOW1R9Fr2gtucSKKSyMFGskiNp0gmdKkwHGbN8hrYGYjcCOdR8Pxtm9biUfMCHU5T4QV+A1qD/AMPw9lpswsD3cx057EyvOq9aB97I+Isj2jfuqAbJYElZgTBHWZjQdawLHawENFm4jtpIUK4/hIka+tb1jtBbvhlt+82hMd2dNf5tapYrsM2cOMSrNOYhlKzBnRgTBHlV3a0V09kOC4B+zPZtMPaYi6wZ1mfZhjMaaFgJJJ06dTY7T21OJw9lNXMliOa8tvU+XnUZ4+bF65dur+9KwgaZAJGsjeQIkePjV77OeGtisVcxd7UKMqA8yTqQOgAj1NTHycqKnSjbNOz2buMm0VYsdmri0brHKukCutHG17MDlYF9pG9hgLs7uBbH+Iwf8oavLZ58zoP1o0+0fjPtLwsIe7akt0znf/lEDzZulBnlz28BXO8qfKdfR0PGhxjf2NgDxA+Zp4EDxNdS1J/lX5nrSz7t6AVkNQ7Oo0JpVGmFka712qLo9CuGfKomFSuY8fr6+oqML5fX19a0khFlk+FF3COIi6mVvfXQ+PQ0KlOn19fXKn2LpRgymI+o8qfhy/HKxeXD8ka9hVe4epbPzFUceRbYP6Hy8as8P4wtwQe63jz8q7xThrXFOViDvHKfPlXXT5q0chxcXTMnEXUvh7N0aEeu0yK86u8Vt5TbKhmGhnZsp97xnePGijjHtbWRoZSh1ke8v3l6HqCOkc6HOD4hP2174UQoLKCdAxPdPjBBYeQpGetD8Ps1LX2e3MSobEXfZSP7MKzNESJ1AXQ7axsYOlUuIcDu2Dkso1xRoptoYjxAnKfA0R9nuIm7+0PJaMiTOmpM/wCka+FbVtlJXvsIKsVBXWNgwMyPLc1h53o101s8xwXGLtpjaKsCzZ2zdwqRoSZGugGhoz4Xh75NkNH77+E+4uXNLaROXWK5xnsu+Kve1xF72KLMBQDcKkyAQe6ggc556VcOAKJbFi8Xa0sDMIYgafdnWDGvxoarYbnekTcZ4Jaa21tmuZCCCJ1aPHTTTlQpjeyNu5h2OFdgbKgm2WLK0ie7oSvPXUSNuda1rtdByj2hYGGUKCAdmkT16xWjg+M6QtvLMyIRdQT0PWjTsGpRKnD+OBcPZRURQLaArqYeZeJmZLEzNZjdmmS4Ww1wAHdbknfWARM+uo61ii1dw9y82IsQlxpUh8yqC+fKHXQGABrr6Gt3sdh7t5ziWdrWGSVFvVjdI3hmMqoJAkbkEaRVrumU6irRJjcYqMjYq2qughXK51kSwKtGh5xvV3uvZY52VCCMw0MHYCRodSB6VLxbjOHtPLtbtyPEzJInn4fOnY/BpicO1sMVzAEOuhBEOrdDrHmCaYmA0zzbi3Zn2JDWrs2mIBzQXBIJ20zCBv40RcBtXMOql2zKNM8zl5d4fw6xPlWHi+F37NwW7xRiZjK8iNdYju9YotR1sWVe4xIYBYPPug7c9Ikmh7Yxt0izxLhPtiLlmFvCNj3bgGwJHutGgPSAdNsLD/ahYghhczD/APXBB30O0fGinBPbYfu8sanujSeZEaaT+NA/Hewq2VmwVVVBDs5jvaQAAJOpiPKiSQCe6ZJ2a4+z4m5cKMouXCwbLssACYmCFUHx1ow4nwu3irQ9oilsuX2iAZk1BEGJjTnpqaFuBdlEaySbsMAWFzZQB1E7DrNd7Hdqc82XJ3JRl18J/DpQbvoKSvorYfBnB4sW2MiQ6NBGdWMaeIIMj9RRVxDB51a5bZs7gBlNyF0AEgREwBrNecdte0j38YqZchwxKTBUsZBdo5L3RA9edW79++bAd3VFMlV2Z+pIGw8+tG4cSr5Ibx3Gm8yZtxCiOk7fnRl2FJL5Rc9mhhWI0mCDlB+U0M9i+yd3HXC3uou7H4HKOZ/CvW+D9iLdmCxzxssZUHpufU+lPwY23YjNNJUEVpIECsHth2mGFtHLBuuIQdOrkdB8zp1qXtH2mt4ROTXCO6n4E/wr9CvJeJcQe/ca5cbMx+gAOQHStOfOsapdi8GFzdvopuSdSZJ1adec6nmabrvzbbwFSZOvmf0pwH3vhXJ7Op0NjZR600GT4LTm082rgXl8f0oSHIJ12pV03hSqED5j8/H1+v8AauFRsPr6/pTC1KaQEID6/Lzp9tJ8h8PIUwJOnxPT+tWraCJ2A2FQJHTaka+kb+davCseVEXDK7A/rWWJq9aTujp0/M0zFnljehObFGa2bd7DpcWDDA159x7sI1kvcw4LI41Qe8pBJleo12/GiS0Ht62mj+U+6esdKu2O0KzF1Sh+R9eddNZMedd0znOE8TPM8JxlcPYNpNCC7M2zMTA1nbQAR/WjTgOAS1BaTcNtbhLHYtACqAdIzb7z8K0+KdksLjCLhUB986RJ0jvjZvXXxqrxDgd9YdDnZFy6aZhzBHLYHSday5MEoux8csZqujE7U8cysEOYHKCGXUEmdOU6iJ5TVXs5irhbVXVY1LAhZ5MpMb6zWhf4qlpJuoyQdZDcvIa6CsDiHFWvhTbnJIliNW31jc0pqnY5StUTcXwJfGGzaAzXcrtGgEr32aOQEmTRMnZH93lS8EbkcucabggkGfI8qj7Ndnzbw929bH77EDQsdQqjKpk7SRmI8qu4TB3IT2jLnBPukkAaRqQNdxp86LjxasW58lp9GHhLmJR3s3rLMdpUF7dxSD7pjaDqCNNjXOAY0OgwsFGtygAO0sWDDroQZ8Jp3ajipTF4awjRceZInugsArNGpjv1sphEe/de0oN22i2wxkaOJM9NFHxNR96CvWwZvfZvhi8Yi/fuux7uQqg1kRsxY6akxHStTiPDWw2GNvDy7BQiM5Ag7d4xEheYHKm8BtPcxGdkYezbVicq2wJGUDd25dNNaudp7hXDM66uGV5H94fAkH8auM9FSX5VYIHs9j3vB7vsXAjRSwJA8GAB368vGrnaXgbYsWTZuhfZ5wQdIzZdCsb6c+VF+B4+L9pZDK0AlZA8dPCeXlQr2qwGMTEG5hjYysv9m5KliJzEHbURRqm9AqTXZS7NcLv4e4yu3d3DCcp8uYPIjwq5xW/bxDNZPuqyZgp1zQImNYnTTmKzuB8Txt3Epav2fYIFJLakPsAFech35U7hnELT8Sv2goEHu6c00b5661fBrQXK9sKMC1pP3Sgbe7GsdT4Hb41k8f4nh8KgxItKWeUUqApYgtvzjQ6/0qkwazjmWxba7mAaEliuhUoYB10G/WprH2VYjFPmxDfs9oNmCCHcAmYEHKvrPlRQjKTqhbcY7bPPbdt7l9sRdGtxs0R7zEzt/Dt56UXcC7GXsY4N0ME6HTTx6DwFeo8L7D4TDgZbYZv4nOZj+Q9AK7xbtXhcGMpYZh/w7cFvUDRfWtPwV+WRinlctQRqcP4bbsIEtoEUCIAoe7SduEtApZi5c2ndE/7j4D1oU4322uYpSmttDPdUmSP5m3PloKF2DLpOmU/0pc/LVVj/ANjYeI7uZZxmLd3LOxZmOpOpJiq0cxy0HietddiY6nb8zXV019B59awOTe2blFJaFk1j1NI6nwWnxAjmaayfdGwiallEYO7Hnt+VOZY05n6muxJnkNv1py9ahGNCAc67URQnWlVlBqX+P19Gugchr9b+VMjw8P6frUttDt8TSAizZUR4DXzqbNP5VEPDYU+fr8hVMNDwK0QulZ9sEVo5pA+uVDQGR9EbUxwDoRM9akuaGoZqFLZCqG2ZtuU8N1+Bq3h+1TLpcQHxWqt81UuJNasfkzhqxc/GhPYQXsZhMUuS6quOjqD8zqKp4jsRh3H7p2t9MpDAeQNDmMtEGobfELi7MfjWtZ4T/VEzPx5R/Sw64fwe5asC0XFzLOUwVMEkgH3tpiqeMwuIWBbtzruGWPmQf9qwMN2ovLzmr6dtHA1E0X9iTu2Bwyx9Dr3D3ti5d9k73GH8JZugC7xy0HnQdwXi+Mw+JfPYvlbmrzaeCRMald9TRtb7drzU/AVZTtxa55h6Gr+LE+pE55EqcTPxfHrzpNu00yAA6kRO8gAzp5U7iWEL4W4pW4SUPuqc0gEqABuc0aeNaf8A+Z2erf8AKaiu9tLfLMf8P61Pgx+5EU5rqII8Bw2OuBM+GZSAAWYAcoObMRNFOP7P37qrGRWUiCzGII73ugzy+FcbtwOSsfgKibtq5922PU/oKix4V2yOWV9I08F2cYL+8cToe6NP8x/KqvDvs8wNm610WyzsWJLuzDvGWhdonwqk3aHEPzVB4LJ+ZNRPeuN79xm8JgfAaU5SxrpAcJ+2Fv7VatDKMiAfdED/ACiqWI7SKPcUt590frQ691UG4ArB4nxlm7tvQc25/wBKGfk8UFDx+Rf7Uds7mUojhSdO6YA/MmvPXJnXnrPXxrYLctIHOJk1G9g8zA8gPxNczLleR7OphhHGtGfevRHxqxgnZs0+7z/Oqr4dmaBqCd600tBVyjYb+PhS0Om0xmSdeZ+Qp6oJ8BoKdl5bFt/AU5l2UbCjEsiJiW66AfhXAsCOZpwEmeQ2/WuE86hQ1ug+hXXXlXUEd411TpVgnIpUyCdZrtSyUGNsH1/AVYS3yHrSRY0nU71Kqxy15D8zSSzkR9bePnUttKjQfr5nr9bVMDH18qoscatWH7o8NPr4/KqRI+vr6+FPw9yG8DVFNWXHWRVZzFWJqveqFRIS1LJFdVT9cqbiXqDSniXnT41icVxa2kLlSQCAcu4nn41sXazsXhw6kMJUiDVxlTI1ZlYbj1l/dcT0IIPwNXf2gHavOOL8NNu4yNrB36jkfhVW3jr1v3LjD1kfA6VujBPpiWqPT66K89sdr8Su5VvNf0Iq9a7d3PvWlPkxH5Gi+NgbDhRTlSg+326Y/wDA/wA//wBavWe0t5/dw/qWMf6RQvXZOLCm3aFWrbgUKWsdim5WrfPYsR84q1bRz71xmnloo+Cx85oflSJ8TYRtj1G5qtd4wfuj1NZosxpUir8BQvNJ9FrFFdivXWOpJJO3Sq9y3plHqashefwFL2eXfzNIbsclRSWzrt5D8zUV9Rrr5t18BV658J+Qqo9uTpsNv1qInZDbtgCefjSAjyG/ialI6eS/maQTlyFWWMGgk7n6+FNuDkNzvT55nYbUxRAJO5+oqwRpH3eXOuFcx8BTgsDxNd90VZGMfUx0ptw8hUiiBUdtedQo6BSqSlUIHCWYE8h8zSKmdfX9PIaedKlSLIOXr9cvr/augzp9fWv5UqVWQRTWPrefy+tKYxrtKoWWMNfkQdx86lCzSpVQJHfIWqtwz6iu0qoOJUdCSfnUH7OW8On19fOu0qoYY/aLs6txcx95QfUbkfnQuOC2+k12lTIydEoQ4La/hBqa1wq3/Cunhua7Sq+TfslGhhcEBqAB6CrmSPSuUqjBJEta/jUgXnSpVCmSrYPqae6KDlJ8T40qVQoibFcwIA2/WmDczrGp8TyrlKrRBtz+p8qgYz6/IUqVWQaNp66D86c45UqVQoiYSQOQrjLLeA09a5SqEGoZM8hp605hJ8q5Sq0UcfpTlWKVKrIRuwB13pUqVCUf/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76" name="AutoShape 4" descr="data:image/jpeg;base64,/9j/4AAQSkZJRgABAQAAAQABAAD/2wCEAAkGBhQSERUUExQVFBUVGBcWGRgXFxgXGBccGBQVFRYXGBgYHCYeFxojGRUUHy8gIycpLCwsFx4xNTAqNSYrLCkBCQoKDgwOGg8PGikkHyQsKSwsKiwsLCksLCksLCkpLC8pKSwpKSwsKSwpLCwsLCwsLCksLCwsLCwsKSwsKSwsLP/AABEIALcBEwMBIgACEQEDEQH/xAAcAAABBQEBAQAAAAAAAAAAAAAGAAIDBAUBBwj/xABGEAACAQIEAwUFBQUGBAYDAAABAhEAAwQSITEFQVEGImFxgRMykaHwB0KxwdEUI1Ji4TNygqKy8UOSwtIVJHOzw+IWU2P/xAAZAQACAwEAAAAAAAAAAAAAAAACAwABBAX/xAAoEQACAgICAgIBAwUAAAAAAAAAAQIRAyESMQRBE1EiMjNxFCNhkaH/2gAMAwEAAhEDEQA/APOWsxTSoqY26abdcxM6lELNUF1jVpkqF1piZTRSdTVvh/DTcM7KNz18KlwWCNw+A3NEFu0FAAECgy5uKpdlRx3sqHCACBUD4WtKKRSsamx9GK1uK6lvnWt+xTUF3C0amgWUzURqa4tRxTEUcApAV2K7VkOV2uU0moQkApwqFXqZTUIdrsVwV2qKKnFf7M+YrEY6Vt8W/sz6VhvtWzB+kyZuxCvSOzFpThrM7gH/AFGvN1r0vs9aJwdo+B/1Gk+XKor+RnjxtsHvtAtw9kH+Bj8X/pQpoPGiLtzcl7U8kb/W1DQp+D9tCMv62SA1awm9VEq3hN6YwC1jthWWwrVx50rKY1EQmwIm5b/vr/qFH/CjOMHi51HmaBOEib9of/0X8RR1wvFZL5ciYJ0nxrH5PaNWHpmb24H/AJ256fnWPawbtsp/CivGXA9xnIGZjPjUYH9aWvJaSSQfwW7ZhLwG4R9340q3Cx5UqX/VZA/ggYoskbA044dzyoiOHFL2FaFET8oO/wDhzHoKfb4MJ1NbxsaTGlQFaCc+OkHBOXZDbshRAERT4pxWuhayPZpGZadbtTTktz5VMVjSqKbGRUN0g1JcaooqFlW5h5qpcwxrUy0vZ0Sk0VRjZa5FajYOdtT0G9WbPY/F3IyYe8088jAfEgCnxdgNpGAyVUvWzIFHVj7NMeRPsMv965bH/VTLn2aY0b2gfK5bP/VToqS9C3OP2BlnCkGTVpRRNb+z3Gk62cvm6fkauJ9mGLO/sx/iP5Co4zl6B+SC9ggBSoxb7MMUOdo/4j/21VvfZ1jF+4p8nX84qvjl9F/LH7BDiKTbPpWDdXSjbjPZLGquX9nuEDUlRmk/4Z2oVxuCdNLiMh/mUr+NPwpxWxOVqXRRt16n2Xu5cJa0kFfzNeXrb1r07s4v/lLX938zWbz3+K/k0eGvyYH9u1i7bH8jf+69DS0T9vR++t/3P/kehhFrZ4/7UTJmX9xj1q7g96pqKvYJTNGxZLxA1mEVq4yyTHjqPSqn7OB73jpz8PKq5IJRbJuA25xNj/1FotwyasfEj50NcEuk4rDjl7QfkN/KinDfe8z+NYfJdtfwa8KpMfFcYcvU1J+VR1jNBGSeVKuyeQpVQRqlatcM4S154Gij3m5AfmTyFSYDh7XXyjQczyUdTRVYsKiBFEAfEnmT41tz5lBUuzFixOe30JMHbFsWwgyDkefifGh7ifZUb2tP5T+VEgepFWuZyd2b+KPNruEKGGBB6Go1tya9Cx+ES4IYA/jQxj+z7JJtyw6c6ap2A1RmZIqG41SXLmXQ71scN7EYm8A2T2anXNcOX4L7x+FNUHLpC3JLbB2KvcM7O4jE/wBlaZh/Fsg/xmF+dei8F7A2LMNc/fuP4hFseSfe/wARPlW9j8Rktz5KoGgk6AAVph43uRnn5SWogPw/7LjvfvAfy2wWP/M0D5GiLBdhcHb/AOEbh63GLf5RC/KiNLVPCVqjhhH0ZpZpy9lXDYNbYi2iWx/IoX8BUrITuSany01yACToBrTaSF7ZWdABJ2rOxPFkHukNTrfaG1czgTA01+95Dp41mJhbeoAJPTN+EUKzYrpsJ4slWkb9tZAPUVWx1u4IKQY3WN/Wszh/ECHW2DoT947RymtO3xu2bhtkw0keflTJPixaG4LGB9IhhuKsNEgczTMXiERS0jT41XxF0kqyDNE8jzHWIobLLZt1BfwisIZQw6EAj4GosDjGcklGAJ0JiAI5a686uNV2VQMcR+z3A3vesIp62+4f8sCqT9hvZWwlhiQogB9+Z94fpRiTTCaXkxwyKpDceWeN3Fnz/wDaDw50uoLiMkJuVMe8+k7ePrQ9YsqJPdMgwNdJkTX0texduIYqQTEHWT0isLjH2f4LEAk2hbY/ftdxvlofUVccXGKii/m5Sto8IKJIjkIiJmRqSTz1/CreBZdIXYRJP6Vu9rfs4vYIe0U+2s82Ahk6Z15DxGnlQ7hGg0LjXYxNS6J+IXjrGk8hWUavY41QqIIvcDMYuwejr+NFq913HPMfxNCPB8MXuqV+6ZnpFF2IvTcLDSdfj/WayeRuVD8ekOd6jLU0ma7vWM0ocJ5Uq5IpUJZ6i7gaAADw5+J61C98VVa7SU0t7KWui0r1x7xqE3eQqS3b51KLsbnNanDsAd4ljsOnn+tTcK4RmGdu6Prb9a0kxqB/ZqMs6eZ89zWrD4ssm3pGXL5ChpEOH4DZR/aZEa7/ABkbf3RsD471pLbnenIlSqK60IKKpHOlJydsaErEsTicSSZFqwYH8zjf4fpW+2gmsrF5rNq5ctQQQ1yDpq2s0M3XoiVmoxAEnaosHi1caMpO5ggx4GvO+Jdrr7WCj5RJ3BgkdIp3Acaf2HN7udnJO8w2QH5THjWbJ5XHaRoh47k6bPQsRjAsHca7a+WvKs3inEw9m4FBByn+vyodweNZQrO/d1UTposCddzNWcBezFiNVLsojUnQGY5CGHzpH9RNmj4IxMzg+Kt5soYBiNNJ1yz8al7LIWd9dBBJPIdfyrG4V2cvNihmtXVTMSSVKgKJIVZiSdp8aKMTYuhLsILbOwELlkoomdDsJ2pEpUMX0maS4dM5Nq0C8E7SfHnlWraWR99URvAAn8NKyMbxy1hmKW5nKJJ577kiZ/WuYbintCGUqY1gTlO287+dHDK0+wJYbXWv+mm2BDE5gCvLn1masqsLDEDTf+lYOCuOLzXLztlUSsHck6AfjHhUjYmWEzB5jvEbADwp8PInPSWxUsEY7b0amEs5UAkGBEjbSkzVTsXGQkNygz1BGmnLyqy5rRiyOS2KyY1F6IcViggk7aD41VxHEgB47VFxiSpHI6Hr4GsbEcPdshDSQsGTpy10rQn9iZLWipbvkXjIGrTMjn4UV2Lpyid6w7HCEPefvE+gFaYugCjlJegVEmucQTvBiNPeB21/GhDif2e4XEg3MP8AuGM7DuE+K/d81+FWuIsr3HMnQR8B/tV/hOHYAMTHOB+dG4qtgqTT0eQdpOz17CvkvJE+6w1Vh1VhofLcc6yLeDLTA2r6Hx2Bt4i2bV5Q6HkeR5EHkR1Fecce7JfstwBSwQjuupiQOTDbMKyZrgrRtxSU9PsA8BxBsPKsmhO/OibDXBdQsp90TB5iY+VK9g1cd+Dy2g/LSn4DAJYzBZIO5J+VYMuSEtrs1whJafQ1VinVOQp5eP8ASmMR9dazWPorn1pVIE8aVQsPVanFq41dtmhAHIPStvgfDfaNmaQi/PwrMweELsJHMQOpnT0oy9mLaBBy38TzNafHxc5W+jNny8FobilzqQZCxGn5UOJgDJzC5A1UkZfnFENvGJp3gZ6VeUgjSDXZi3FUcrsHeG8YPtFQsCuolt9tB461tYbiSscp0InxGhpr8Otg58oGU5ugkDc+MT8awbXb2010pBCg+91/T0pWSdPuhkYt9BK2NAYDU6EyAeUb9KyOM44+xK20zrBAiT90gDugzrHwqA8UXEX3RT+6sqjkAge1a5OVT4DK003E4jEN3ly+zIGXvBARroP18qy5s9aQ/Hib2ee4vCuO9fRkB2DAj5sKL+Gi1Zwds4lSQxLom3dOoZhppuQPEVo27BZCtyGL6kbqo/hE7xM5uvlWL2i7SYX2h7ouXEgHOTlBWNCoMMJk66Vz5ypG2EXJ0XO1yYdsOBbT96QMgQQe9qsoOo5RO1BfZ/HXsLiFfF279u0JIDI6gsIiZAHT4UV4VcWr5lQPduKrm5EeyUiQhZoCGDrzpdpO0MFUzBsq/vCNmYiDB59AKHlStoZFX+C2grscVtNZQghc65hl366RvWHxJGuDMrIqSe+z5dzsBqfSKzrmPW/ati0sXFTKttBvBUCTsoiT4da1bvBrVqxmeLt0Ce9qq6ZoUExoDvr6cityQEUsfXbGYnswlxUa2ylIAdmJ9WDDQ8hEDzqhY7MXrbBrVy2UOoJJXnB0AJPnVrG4orYw9oFMrsgaBAh3mdgNQR86vY3iIIDA5TJUdAcvd03PIVKT6QUXPpsocQN7LJVVIziQScwKwMpgazG9c7M3vbYb2twjQkBQYJI3ZuYHQD49Ir2JuXbF5WOUlGymBEhSQQRP40N8Dxb4VgtwZQRvrB8fOd4o1pqRUlcXEKR2kR8SiKAwYkEjQaROp0MAbzWsMRPL13HxigjjuP72f2xJ5DSEBUZo56kA6k0SdjuMs2DWdO+4ltZU94Hz1ifCmwyuMhWTHaTRZxVwEQTWOysjggk2xoeq7R5iiazeCd2AQTtoOsa1kdoLLhTcsRKg9zQg9YPUU/5jP8ZC9yq4xAbQGT4UHLxnEXABq7EmIHKdTI0HhRb2b4Y1pM1w94ySJ202nmat566QSw/ZmLg2Fwl2ABMjx12NENi5pFD+K4gpvnKe6GMdCP8AetSxeB2MTWqGbmZpY3E1PaU7F4JMRaa1c2bY81PJh5frVM3IGtWcJepr3oBa2eY4/ANZuujiChiOvQjwIg1Af60cfaDw2Ravjxtt4kDMnyzD0FBeX68a42bHwm0dfFPnGxsb/GmBZMCntUiWo8z8qSOQ0EDSCfGlUmvICKVUQMoq1hrQbyG/6Vyxhs3lVliNhoBQAGx2ftZrsjZFJ8J0A/GtRzJrN7KN3rn90fjWnGtdbxVWNHN8l/nRkYrgjyzK4AYzERHlFT9nmKl0bmc4/Aj8K1FrKtoq3sxzKYOhEKesHy1rby0ZaZo8XQmxcC6Eo0fCvHMRcKL4zr5mjzEfaAhzqtstqVGsT6ASeW3M07g+AUIz37Fv2ztIDLmyA8iGEIdz66xXP8icWbMKa9HnPD+0NzDu8sSlxYIgSIBgjxljp0JFGeF4mXQMZ0C65SBAEhTpA5UOdrcFas4kZMp2cryUknQRsIAMcprZ7F2jibd1nc+zDBQgbLmYAMcxGoUBl2iZrH2rNdUEP7NfuWGuWgueDkDkqCdBPu7aeteTYfAYkX7lp7T+1J1EGW3JiB3tJMjSji52mZFW0WC5SQBnMgSYDTuO8fhWsjLdCszZWQ51YEaRv72hB6VXJVpBJSXZS4/xvFCFdLiDICcozKZ/nGnz0oQ4rj0CBgCSNSDESNgI19a9IHEkZHJvDKCU7ozMYmSRoIgjbqKwuNdm7eOt5cOhFxAB7XKLaAg7vG+nmfzWopy7DjLiqon7I4vJatAIxa6Ve4ACSqz3V0EwNCfM1p9obF3KxVBcUrqAQuXbZSe8IjY8tqfwfDjCJlRs7tGa4RE5ZByqTooJMb0ztLiy9hgJdjtHKNZPTQVckkgYJudoy+F8GvX8OQy5ANFZjvlaVIgk6aj8Kl/aGw6RiAFX+Id5STtrG/gat8E7QxhbaMYZMqERuQoIg6jLBB/TWocfduE6WvaI4giQRrMyOQ8fTpTIV2ipOVtSKmOxbXrLJYdLalSGbKS2WO8FUfeI03rNsIWslVIvuM3vDJIIAAUAsMwg7xvU17h9yxcT2alwwJAkSsRKnruNa0reLSQXTJciCCRI1G8HrTO+wW6Wjy4420wuK+cMAQoM6MGH5AjWvReynF09lbtqTE89JGXL6RlPxrG452KtO/trbsmZ5uffHeJ7wkyO8YgyNfCo+F8FuWGtm0wvLJOwXL0EFtedC0l0E2mg24spYxmAUqSRz96dBz5aDrVhrRa2yMSA4ZJGpEiJmsHiXD8W6q9h1LAR7O4kCN+6QdPXfrUvAcdiSct9IbfSNOWkSCPWisVWgeTA3MPfFkMCEgTtOgIMaxOlM7RdpLtsizlZAYzExJBnodF/GuYvivs8U7YibbglgIzCPugnMeUajQGti5grHEbKsHGZBAuDddJAZeh1351caskroGsBiPaJOxkkeA/Otm1fIWRy+JP6Vi4OwyM6AqSjMpjVdCZI5+laPD7kIoJnvD89qen9CZf5NrG41/Y21WC4JLcgQQIWOo61Y4bfcxmUDyafyqjcb9KuYBta2RdmZovdq7efAtAnI6P88v8A1V5ww+vxr1bEWs2FxAO3sn+SE/kK8qub1j8xbTNniPTRy2k68hT4n138BypuaNOQ38T0p4nQczv4CuebhpLHbalUpugaUqhLD+4v3RsKjbpUxFR3DSkVRudlSP3o5wvwk1pPQ5wLFezvLOitKn12Pxj50T37cV1/FleNL6OZ5UWp39kPtgImmcXwZu2nUGCQY5awagxAUnKSQW5cj6HSpcNfOoJn8R+taWzMjz3h1pLJAYhXU/e0KtPjzmr57Tp7VbYabjDxgQRIB6xJjwNSfaNhNLd0AaHX4gifhWWcDb9st6QvgNtid/yrnZIVKmdDHLVmZ2+4flKXVAAYEORrLDYxsZB+VZnY3jvsHuW1aQ4DHXmNCQPJiK2+2mNz28o90Eg7akiIEdKGezHCP2lFZRlyTDaA6DUTz3oEtMdetm3x0+3dSqAPtpu2uggc9dIq/juy17Doik3LjPuiqWVDvlBHvHrGgqhwbheLbFp7JVdLTI7NcOVbeV5yluZOXYAmOVeo3OJL1LRzABA5gEnxAO3KlURyd0gU4DwRbSl8WiKjL3bb++TuCQNUA1367VNjOKrh7WRCFV/3hQT3QwBAk+AmNhoKq9uMLdawz2njLJYEbjcmZ18ooW4xiLl22bkEghYIkrAAET6UEuXoZCKe5BbguI3LslRCiIYgTtBjoKtYvGpaSbj5ekE5jry5nasjhXEbmIstcs2CoMhMwyrmGpCnnGn4UK4Jr1/F2/bhintACd51lRpoozRoelMUb0y0EmD4QXOdme0rsTlAGZVLSojluPjRRaGVcyN7UKNCQA8RJJjfXlpvQT9ofGDbdLQaJQNvBMsyj07vzog7HYy4bFs3FIJ0iNSAxAMb6iKNRroXJtq2X7rvccOoHsojfvEk6yI0GgjWhjjnZK9cvtetOAHMnMSpUgQRoNRIpzdrmtX7lshWt22KjLuYmJ5Hp/tVp3xF+bmGvC2TlItsqlQCACQ8bkydQRM7VaaemDuOywcC9vh9xGM3BafWOYBM/GhnsZxW7cbKQMk/e0MzMaDx8N6IOFYp7tu4lwn2kNbcNqymIYgH1MeXI1kWuz+IwRJUG9aJBzKDmWJ95d9tyNNOW1R9Fr2gtucSKKSyMFGskiNp0gmdKkwHGbN8hrYGYjcCOdR8Pxtm9biUfMCHU5T4QV+A1qD/AMPw9lpswsD3cx057EyvOq9aB97I+Isj2jfuqAbJYElZgTBHWZjQdawLHawENFm4jtpIUK4/hIka+tb1jtBbvhlt+82hMd2dNf5tapYrsM2cOMSrNOYhlKzBnRgTBHlV3a0V09kOC4B+zPZtMPaYi6wZ1mfZhjMaaFgJJJ06dTY7T21OJw9lNXMliOa8tvU+XnUZ4+bF65dur+9KwgaZAJGsjeQIkePjV77OeGtisVcxd7UKMqA8yTqQOgAj1NTHycqKnSjbNOz2buMm0VYsdmri0brHKukCutHG17MDlYF9pG9hgLs7uBbH+Iwf8oavLZ58zoP1o0+0fjPtLwsIe7akt0znf/lEDzZulBnlz28BXO8qfKdfR0PGhxjf2NgDxA+Zp4EDxNdS1J/lX5nrSz7t6AVkNQ7Oo0JpVGmFka712qLo9CuGfKomFSuY8fr6+oqML5fX19a0khFlk+FF3COIi6mVvfXQ+PQ0KlOn19fXKn2LpRgymI+o8qfhy/HKxeXD8ka9hVe4epbPzFUceRbYP6Hy8as8P4wtwQe63jz8q7xThrXFOViDvHKfPlXXT5q0chxcXTMnEXUvh7N0aEeu0yK86u8Vt5TbKhmGhnZsp97xnePGijjHtbWRoZSh1ke8v3l6HqCOkc6HOD4hP2174UQoLKCdAxPdPjBBYeQpGetD8Ps1LX2e3MSobEXfZSP7MKzNESJ1AXQ7axsYOlUuIcDu2Dkso1xRoptoYjxAnKfA0R9nuIm7+0PJaMiTOmpM/wCka+FbVtlJXvsIKsVBXWNgwMyPLc1h53o101s8xwXGLtpjaKsCzZ2zdwqRoSZGugGhoz4Xh75NkNH77+E+4uXNLaROXWK5xnsu+Kve1xF72KLMBQDcKkyAQe6ggc556VcOAKJbFi8Xa0sDMIYgafdnWDGvxoarYbnekTcZ4Jaa21tmuZCCCJ1aPHTTTlQpjeyNu5h2OFdgbKgm2WLK0ie7oSvPXUSNuda1rtdByj2hYGGUKCAdmkT16xWjg+M6QtvLMyIRdQT0PWjTsGpRKnD+OBcPZRURQLaArqYeZeJmZLEzNZjdmmS4Ww1wAHdbknfWARM+uo61ii1dw9y82IsQlxpUh8yqC+fKHXQGABrr6Gt3sdh7t5ziWdrWGSVFvVjdI3hmMqoJAkbkEaRVrumU6irRJjcYqMjYq2qughXK51kSwKtGh5xvV3uvZY52VCCMw0MHYCRodSB6VLxbjOHtPLtbtyPEzJInn4fOnY/BpicO1sMVzAEOuhBEOrdDrHmCaYmA0zzbi3Zn2JDWrs2mIBzQXBIJ20zCBv40RcBtXMOql2zKNM8zl5d4fw6xPlWHi+F37NwW7xRiZjK8iNdYju9YotR1sWVe4xIYBYPPug7c9Ikmh7Yxt0izxLhPtiLlmFvCNj3bgGwJHutGgPSAdNsLD/ahYghhczD/APXBB30O0fGinBPbYfu8sanujSeZEaaT+NA/Hewq2VmwVVVBDs5jvaQAAJOpiPKiSQCe6ZJ2a4+z4m5cKMouXCwbLssACYmCFUHx1ow4nwu3irQ9oilsuX2iAZk1BEGJjTnpqaFuBdlEaySbsMAWFzZQB1E7DrNd7Hdqc82XJ3JRl18J/DpQbvoKSvorYfBnB4sW2MiQ6NBGdWMaeIIMj9RRVxDB51a5bZs7gBlNyF0AEgREwBrNecdte0j38YqZchwxKTBUsZBdo5L3RA9edW79++bAd3VFMlV2Z+pIGw8+tG4cSr5Ibx3Gm8yZtxCiOk7fnRl2FJL5Rc9mhhWI0mCDlB+U0M9i+yd3HXC3uou7H4HKOZ/CvW+D9iLdmCxzxssZUHpufU+lPwY23YjNNJUEVpIECsHth2mGFtHLBuuIQdOrkdB8zp1qXtH2mt4ROTXCO6n4E/wr9CvJeJcQe/ca5cbMx+gAOQHStOfOsapdi8GFzdvopuSdSZJ1adec6nmabrvzbbwFSZOvmf0pwH3vhXJ7Op0NjZR600GT4LTm082rgXl8f0oSHIJ12pV03hSqED5j8/H1+v8AauFRsPr6/pTC1KaQEID6/Lzp9tJ8h8PIUwJOnxPT+tWraCJ2A2FQJHTaka+kb+davCseVEXDK7A/rWWJq9aTujp0/M0zFnljehObFGa2bd7DpcWDDA159x7sI1kvcw4LI41Qe8pBJleo12/GiS0Ht62mj+U+6esdKu2O0KzF1Sh+R9eddNZMedd0znOE8TPM8JxlcPYNpNCC7M2zMTA1nbQAR/WjTgOAS1BaTcNtbhLHYtACqAdIzb7z8K0+KdksLjCLhUB986RJ0jvjZvXXxqrxDgd9YdDnZFy6aZhzBHLYHSday5MEoux8csZqujE7U8cysEOYHKCGXUEmdOU6iJ5TVXs5irhbVXVY1LAhZ5MpMb6zWhf4qlpJuoyQdZDcvIa6CsDiHFWvhTbnJIliNW31jc0pqnY5StUTcXwJfGGzaAzXcrtGgEr32aOQEmTRMnZH93lS8EbkcucabggkGfI8qj7Ndnzbw929bH77EDQsdQqjKpk7SRmI8qu4TB3IT2jLnBPukkAaRqQNdxp86LjxasW58lp9GHhLmJR3s3rLMdpUF7dxSD7pjaDqCNNjXOAY0OgwsFGtygAO0sWDDroQZ8Jp3ajipTF4awjRceZInugsArNGpjv1sphEe/de0oN22i2wxkaOJM9NFHxNR96CvWwZvfZvhi8Yi/fuux7uQqg1kRsxY6akxHStTiPDWw2GNvDy7BQiM5Ag7d4xEheYHKm8BtPcxGdkYezbVicq2wJGUDd25dNNaudp7hXDM66uGV5H94fAkH8auM9FSX5VYIHs9j3vB7vsXAjRSwJA8GAB368vGrnaXgbYsWTZuhfZ5wQdIzZdCsb6c+VF+B4+L9pZDK0AlZA8dPCeXlQr2qwGMTEG5hjYysv9m5KliJzEHbURRqm9AqTXZS7NcLv4e4yu3d3DCcp8uYPIjwq5xW/bxDNZPuqyZgp1zQImNYnTTmKzuB8Txt3Epav2fYIFJLakPsAFech35U7hnELT8Sv2goEHu6c00b5661fBrQXK9sKMC1pP3Sgbe7GsdT4Hb41k8f4nh8KgxItKWeUUqApYgtvzjQ6/0qkwazjmWxba7mAaEliuhUoYB10G/WprH2VYjFPmxDfs9oNmCCHcAmYEHKvrPlRQjKTqhbcY7bPPbdt7l9sRdGtxs0R7zEzt/Dt56UXcC7GXsY4N0ME6HTTx6DwFeo8L7D4TDgZbYZv4nOZj+Q9AK7xbtXhcGMpYZh/w7cFvUDRfWtPwV+WRinlctQRqcP4bbsIEtoEUCIAoe7SduEtApZi5c2ndE/7j4D1oU4322uYpSmttDPdUmSP5m3PloKF2DLpOmU/0pc/LVVj/ANjYeI7uZZxmLd3LOxZmOpOpJiq0cxy0HietddiY6nb8zXV019B59awOTe2blFJaFk1j1NI6nwWnxAjmaayfdGwiallEYO7Hnt+VOZY05n6muxJnkNv1py9ahGNCAc67URQnWlVlBqX+P19Gugchr9b+VMjw8P6frUttDt8TSAizZUR4DXzqbNP5VEPDYU+fr8hVMNDwK0QulZ9sEVo5pA+uVDQGR9EbUxwDoRM9akuaGoZqFLZCqG2ZtuU8N1+Bq3h+1TLpcQHxWqt81UuJNasfkzhqxc/GhPYQXsZhMUuS6quOjqD8zqKp4jsRh3H7p2t9MpDAeQNDmMtEGobfELi7MfjWtZ4T/VEzPx5R/Sw64fwe5asC0XFzLOUwVMEkgH3tpiqeMwuIWBbtzruGWPmQf9qwMN2ovLzmr6dtHA1E0X9iTu2Bwyx9Dr3D3ti5d9k73GH8JZugC7xy0HnQdwXi+Mw+JfPYvlbmrzaeCRMald9TRtb7drzU/AVZTtxa55h6Gr+LE+pE55EqcTPxfHrzpNu00yAA6kRO8gAzp5U7iWEL4W4pW4SUPuqc0gEqABuc0aeNaf8A+Z2erf8AKaiu9tLfLMf8P61Pgx+5EU5rqII8Bw2OuBM+GZSAAWYAcoObMRNFOP7P37qrGRWUiCzGII73ugzy+FcbtwOSsfgKibtq5922PU/oKix4V2yOWV9I08F2cYL+8cToe6NP8x/KqvDvs8wNm610WyzsWJLuzDvGWhdonwqk3aHEPzVB4LJ+ZNRPeuN79xm8JgfAaU5SxrpAcJ+2Fv7VatDKMiAfdED/ACiqWI7SKPcUt590frQ691UG4ArB4nxlm7tvQc25/wBKGfk8UFDx+Rf7Uds7mUojhSdO6YA/MmvPXJnXnrPXxrYLctIHOJk1G9g8zA8gPxNczLleR7OphhHGtGfevRHxqxgnZs0+7z/Oqr4dmaBqCd600tBVyjYb+PhS0Om0xmSdeZ+Qp6oJ8BoKdl5bFt/AU5l2UbCjEsiJiW66AfhXAsCOZpwEmeQ2/WuE86hQ1ug+hXXXlXUEd411TpVgnIpUyCdZrtSyUGNsH1/AVYS3yHrSRY0nU71Kqxy15D8zSSzkR9bePnUttKjQfr5nr9bVMDH18qoscatWH7o8NPr4/KqRI+vr6+FPw9yG8DVFNWXHWRVZzFWJqveqFRIS1LJFdVT9cqbiXqDSniXnT41icVxa2kLlSQCAcu4nn41sXazsXhw6kMJUiDVxlTI1ZlYbj1l/dcT0IIPwNXf2gHavOOL8NNu4yNrB36jkfhVW3jr1v3LjD1kfA6VujBPpiWqPT66K89sdr8Su5VvNf0Iq9a7d3PvWlPkxH5Gi+NgbDhRTlSg+326Y/wDA/wA//wBavWe0t5/dw/qWMf6RQvXZOLCm3aFWrbgUKWsdim5WrfPYsR84q1bRz71xmnloo+Cx85oflSJ8TYRtj1G5qtd4wfuj1NZosxpUir8BQvNJ9FrFFdivXWOpJJO3Sq9y3plHqashefwFL2eXfzNIbsclRSWzrt5D8zUV9Rrr5t18BV658J+Qqo9uTpsNv1qInZDbtgCefjSAjyG/ialI6eS/maQTlyFWWMGgk7n6+FNuDkNzvT55nYbUxRAJO5+oqwRpH3eXOuFcx8BTgsDxNd90VZGMfUx0ptw8hUiiBUdtedQo6BSqSlUIHCWYE8h8zSKmdfX9PIaedKlSLIOXr9cvr/augzp9fWv5UqVWQRTWPrefy+tKYxrtKoWWMNfkQdx86lCzSpVQJHfIWqtwz6iu0qoOJUdCSfnUH7OW8On19fOu0qoYY/aLs6txcx95QfUbkfnQuOC2+k12lTIydEoQ4La/hBqa1wq3/Cunhua7Sq+TfslGhhcEBqAB6CrmSPSuUqjBJEta/jUgXnSpVCmSrYPqae6KDlJ8T40qVQoibFcwIA2/WmDczrGp8TyrlKrRBtz+p8qgYz6/IUqVWQaNp66D86c45UqVQoiYSQOQrjLLeA09a5SqEGoZM8hp605hJ8q5Sq0UcfpTlWKVKrIRuwB13pUqVCUf/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78" name="AutoShape 6" descr="data:image/jpeg;base64,/9j/4AAQSkZJRgABAQAAAQABAAD/2wCEAAkGBhISEBUUExMWFBUWGCAaGRcXGSIdHRwbGhoaGxoaGB8aHCYgHB8jIBgYHy8gJCcpLCwsGh4xNTAqNSYrLCkBCQoKDgwOGg8PGiwkHyQsLCwvLCosLCwsLCwsLCwsLCwtLCwsLCwsLCwsLCwsLCwsLCwsLCwsLCwsLCwsLCwsLP/AABEIALcBEwMBIgACEQEDEQH/xAAbAAACAwEBAQAAAAAAAAAAAAAFBgADBAIBB//EAD8QAAEDAgQEBAQEBQMDBAMAAAECAxEABAUSITEGQVFhEyJxgTKRobEUQsHRByNS4fAWYvEzcpJDgrLCFSSi/8QAGQEBAQEBAQEAAAAAAAAAAAAAAQIAAwYF/8QAJxEAAgIDAAICAgEFAQAAAAAAAAECERIhMUFRImEDcTJCUoGR8BP/2gAMAwEAAhEDEQA/ACF3gxZTCHlFI5KjT00rRwiorJaChIVqTvBG/wB6DOYkq4OQGCeU0U4X4cfZcL2YgbBIGqvXoK87GNSuj67eqGO84fbSk5CqTuZnXrB0+VJuGWtwjEmi40sICiCvKcpBBjWI3y06pvHSdW1yOiSfrQ/E8ZUAfKoKH5cpk9NKluC+SFZcD+IXfkMfOkPFrDMpkn/1FZD7/tBphcxYKQmCfNrB5dqDY1iCIQmAVJVmHsN/8610lJPZMVWhrYxJthoIbCQlIjbeP1qr/VAJKcySfUUlqxHxUmD2isNngbnipUScqTMfapX5Jy4bCId4rwvxsq21fmAWOxIGZPpRi6x9DTQQiAkCEiqMFw4vLXmJS2jQkbkn8o6dz3HWrcUsbSMnhAAaAgmfWZ1NRurWitcewfZm4uHIb1T1JgCieF8OqQtS7hMdIMg95H2oJbYym2QUJM5dPXnr3plwniAXLAWk5gZBB3BG4PpVfjx/7gTbPLXixGYozap5cyNpqjFMe0JUdOU6Un3fCTj12tLZGUnQqOqRz2Gsax1pgd4LZbQkOLKso9PsaqpuPSfimDMIxcvXSiDogQP/AHbmteI4Bc3biVNJ8gBBXmAnUaJ5nUGt1jwoxBWwSlcbzI7SCa3W3EibZKWnYStKRMbHlKeorRSi/lwW7/iLdzw7iLYHhtlXWVJH3IodaWVwtSvHSpOXkRH339aek8VNrGip96x4jiKHG1AwNNDtHStKP48dGUpXsWU4iUpLaDGUxHrrRnhrDnFoU5cq8k+QRqY39uXz9zNhgzNvaDRJWRKlEak++sdBQvB3lXUNoOUJGpiYE9OpqMcWtW2VlaNV43aHRTY121M9udCcZYhBU3rlG06gdutarzgS3UqVPO5kmZKhuDIER9jWTGgbdIB8w2B69iKtp9kQmvACa4uUkAKTPcH9P70RwbEvEcU8fy6IT9z60HcwFSnEhAMLGg5+g60xYLwlcW5OqSFbpnX9q6Tiq+Jk/YW4f4uQ8VtyApJ58weY9Dp8utWYlgjD8+ITr/SRPrqDQ/E+HWwrxCC0pInxE7g+2kb71VZ3qnX/AAWSFQMylK5ARJ03kkUZONLoVe0E1uNW1sG0EhtsHVRk9TNAeDcRQUrcgFZUTJEmCToKxcZ4W8opT4gylQBA0GvM+nSm3BGWbVkJbQABuuNfVRok/boyRZh/EiXVqQrQg7ER8qG8TsjJmQSFDfuOdFL1ll+FEAKGqVp3BHfmN9DpSzjGILDmQnUqCZ6hRgEUueK9mUbfovssGfba8RcZSJEmVAVTh+IrSVJTKkzNOGNOAMwOSdaEYK94loCnTTb2okk5f4FPRiXxeGus9I1rDavuX7sapbTqs8+w7Vibtw6pRW04cqiJCTGhInbtRvBbxKG1hIymdZEEeoNTaSVsa9BLw2EeUNpMdQCfcmpSrf4v/MVGv/FeUv8AMzYDDhPCAaVn1WRtIgDvrvRK6xpNssF0EIIgHlPt1qvGuIQ2CZ0FA/8AUQUpC3B5QoKII5DWY7b0T/JvQRj7GO54sbSY27H+9Ybzi5uIKkj3+9E32bZ9IJSlSTsex7igV1wtbBWhMc0zI+on61Tz9krH0L2K2D96Zsz8JhSwrKnb4Z/q15DpXljg5t3G0vhUkgEnWesHnTxgyUNMBKICQTAHqZmhGM3Bu3U2qTGbzKUN0AcxPPaK2lFUNuxktr1oJAATppArHepYUFeUJPIp019qpu8AZaaBBVp+bMZPrSZi2JllJKleTae/KYrSlP8Ai0ZRXUxvtLgNWyEgzMknmSTM0EvXVLcTlkknRIoVg3EQWwAQRBIBP5hyPbpFEeHMeQm6hQ+JJAPeZj3H2rn9SK+0GbDg5vMVvy4peyBICfcak/KiF1g9uwghhsNqJkxOp77+laHMc8ugy6UIuMSOaB5lK2E/5867NxqkQru2YuEcZQ5ePamUoSAD6nN/9a2cZYbcLhbRlG60D48vUdfQa1Szw23bgvggPalRBIBzGSD77egrLhf8QWVgwohQJGv3005VN0sWPXaDPDGFeAha/MErAgGfi1kifWg2JYjbuXpbcKSQnQHqdftFUY3x6lIiVeb83IetJ68HVfPfytZMlX+feilJJeB2rY/O4WwBohPtoR7igTiYuW0ZiUqWkQSevei6OFfw9vlLrhXHxZyY9AdNPSkjCRdfi0OrC1pbWQVdN05gPrRgmOVD7xhi5aZP/aQI5aafU1x/CS5BtniTJ8QD5IBGvuaGryXzv4cKkfEsg7JBGnuY+tHMPwhNm4UMJCQpOvcjbfc6nWmMkvkDVqirjC6eRlcbTmEwsA7Tsf0rZc2Xi2oK0wVJmOYI1BPSrEYknfNJGkc6G4hjoPlzanZPP5VrQFvDt8kupzRomAehJ2orjNlcE5rdaDpqlWnuD+hr5mjEixfpQUlSSnXsknf2g0+oxJbc/mQdjuR0pvHUjNegvhfilgh9ISvaJB99DQrh3CG7Z66cTELKQAOUAkgdiTMVjveJoEgE+370NwfiUrbcKjB8Q6dBA0+xrS/IlVeAUXs3vPoXfJ8QBSW05gk7ZidCesAbd6ZziwKYgRGw+tJDeFXDj5c8JQSQNTAn0BMnYcqwrw66bugGycqzrJ0HUwaFKStoXFMabi3Q2CtpASPzJTt3MbDvApV4naDrtuQqCVRv01n2j600upAEEzS3hfDS74+KXFthokIIAgmdzO+wmmrejX7GbEL3Mg68v0oJwzf5bbLPL9KB8R41cMKWxkzLiAtOxB2UP2611w4xd+DKbdahGmwn0kjSjGSpmtcDuB8ToQ8ttR3WfvtR67W26kzqORG49DStgHC0KV47RSpcnzDSfWiuNWn4dorbUSECVJOug3I9N6pZJe0DqxZvLB0OKACSJ0O01K22Ta3kBzxMoVqB2nTl0qVzzj6Lplq7tTjgyeadgBNGsG4dzuFTwPljyn8x137aVfwngLdvnVmzOHSeg3gD/OVEUX5Q+pKhGdOhn+mZHrBB+fSmMaqwlK+ADiF9NusALyZtABt8tqH3V2/kKkZV/wCetaOPMGceyLaQpwg5SAJMHZXsdD69q2cN8OPW6FeMpJTHlSCTHrIFWodJyMeFXxFunrl19fzfWpwi6PxD6yfNAAB6Gf2FLeOruEXaxbgFEAnNJEkco2q3hzBb5ta3nURmEZZExvoOXXXWiMa2Ld6HLiq5WthQRmJEbcwCCdvek/ErPxGUNq0zqG/bzH6CimIcQoaALpUmeRSf00pW4h4y8Rxrw0khCp2ieUfImqjcuA9B/GLQtMJSyjMowEgCZJ7DWrcN4euijM8x4Zj+oT8pkfejvC2Koda8XXy6EHQg9O1D8W47SHMgBUJgnl0PrUtpKh3YJXxKlk+G6XCQYBGs6/OaJYfdLWf5bDhk/Evy/czV7uB/iLhp1LWZSdzsAORJ+3OmddmQICkDtU1rQ2Ab/DnXUlLzgShQgpTv31+m1E7Xhq3t7VKG20gRmMiSSedKnEyL5MylHhzGdC535qEAj5R3pqwu+Uq3RnIKgkCOsCJ/X3pWrTB/QkYpg7VyglqEr3gHQ9j0nrTjglw21at+GAny6wI12I9oj2oHhvD60XKsoPgzIg99qFYtdutKWyyrUuQmdYzHWPck0JuqFpBrGMYXkV4ZlUQM201xwpcJyEKEqBMg7zz+81oYwUIQAZUdyo9dP70Jw/hxy5eW8hamkZsuZPMJ00HPWaUmjN2Hk3DbL2cJAKhlUQO+k9pir8adWtKVIICkKChOxgQQT3BI+VZ2uG24yuXDqyepAH0TP1qjFrZ62YJSFPJSNCNVQOvWOu9S4yFNF9z4Tonrv1npQpnBGWlFSUBKjuetCsCw65vVh1KzbtJ/MDJWekbEDXU/8NL/AA+CkhxbpH/jP/iNqtJol0L7WDC4dW6hcGAkcwQP+aMYTg10GCpawnUhKYzaDmTI36dKGX6k2icyJU1IB5lM89NxtrypxwfEEP246gQfWhq+m4fP+Il3iEGEpIj4kgz8j/eiXAGAMoSm4V5l7iSdSeZGxjlRRq0fTdFDiQpo/AtP2WNwe+x+laHMOTbuGICHI05A6g6cpkbdKpvGJltneMcXhBgJJ61f4qnWEr+EqEp667UFvuFkOuBaXygEytJEyJ1ymdD86KYliqGk7gJSNh22H9qPtsP0CsGtXrskuS00DCjzVG4T+9NXiobQG2wEoQIAHKkzBOI3y3/0XABMEwBvPWtrFtdXaSR/IaP5t1K9Og71vxvHVbNJWDcfxls3bIMESZ784+gpjc4ubbSJ+gJ+wpfxb+HmcJyPFK0bSnQnvFc4fgT6k5XAkKGkT9ZjnXSXU2wQ1N4426mRBn/NaGvX6i74W+bae5j/ADtQR9ldssZ0kZto8wPy2Papw7cqevipQypQ3CZ7nUnXua5uTZSSQ6WWDMNtpQFDy/7vevKwPWrilEgSDtUrYv8AtNr2YVY4UPL/AKZhXqOf3qvE8SKkEgwoagzWheD5nluFQCTEp/3bEjtEfWl1GEqXcrbLxSgQQNOc7TrFQ4tKirsN2HGKNApQQ5/STv1Iqy+4mTGiio8uf2oXiP8ADlKvOy7lcHNRJB9entVDfDd0lBlTYUBoRJE+8GujWiPIe4ZhThKozkZj9hWXiXF32VkBlagdcyYjvH7Vfw7aqaskrUP5pJKiOep59IiKI23EKFA+GqeR11kcjzFRoop4dQi9s8zoBBkFChtBI83+dKzcKcJs29y8R5hAyA6lKTJIn1G/SO9WYnxI202dUp5mOfsN6VMM4jWHi9CgF/lUCklI6Tzq8vQUO2I5WlQRAWen5h19vtQH/RtuXA4FRGsTp8qLrvm7lmNSkiD7fUGdaRuJPxFsAEPFSSQBA1IOkHSZ9KId0Zn0E4qENhKNuo+X6Usr4juPF/6comD19d9fShWFpvmm5Xau5DrruOp6j0MUSZvHFpJDK5AnUAfrrWaafyMvoIX2JgtqCz5YMz0I1rnB3XFWjSwgqUUiQOY+1D+GrM31ytLySltsAqSeeugJHIwdt4NOuM4g3bthKBA0SlKRG3IAVLjp2VfgDPYi622pRacECTCCT8kzSTa4sVXzayhQSTMkQJCTE95r6hw1ereSvxEZCNtZ0Ox7bUFx22abe8PLAcBIHLQiY/8AIVSVKyb3QOxvGleFCASpWgA1JJ00A3/tTNwfchuzQlaShSAQQoQdzrr13pJwplbF04pSypIAyBWsSTP2A96eb5AdZStKspIkEdxNCbT0Z1RsebtnFBakpUeuv6frWLFMUQlCiSIH6Us2dxdEKBAOUkAxvBInegmPvqWC2skf7ev7itllqjVQ/wCG3LVtbIQmAEpEk8ucnpzoTh/HLdw4pCSTl5lMSNduZ2oelQuGMijvE+0EzXuHcNtsqzhYEchzrRtozo9x208VSUpISHZBJ/LHbnvt2onaYOi0TKFqUfzEnQx0HzoDiKnlOoU2MzbYJVA1JPTrAH1rm94hW9DSDJI1I5DmaliMTPErapgyU6a8vnQLiriNKkeEn4tCTtEGZB66cu9FeDMNT5yoeVOg9dz9PvXWP4ew5ClwEpWnWP8AcAQex2NWk+thrwDeEsGvXmc77mRB/wCmMvnI5KVyA6SJPasl/ZLaezPLDrYPlMQEnbzAdetfRllPhxypNRYqX4qHtd4HIp5H5VbivCBMoViYVCEmSdkp3J6ADl+gp4ZhLCUDkkDXsP3r5z/C9hCLx9B1KB5SehMH/wCtOmK4oGJUvRHM8h3PbvRWDs3RVGM3aLkocbCk58oUjfVUJkH1GtG+LAphgvIMrbGYjkQPiSfbar2cVbnOMpMbiCfnypd4txxLiSxr5x5j/tn7n7U3Gtm3YxJf8e2SqIzJChI2JggfWvlrvFTiLkLSkATljnE8zTa9jaW2EImISEpE8gI0pbtsLYU8iJnNoJ0nfaiDi1szT8DpbYzcqQD4DhnmAI9tRUrcxiakJCcgMCva47+y6Ba8V8uknTSOfpSHirjynwoKKVrUEpg9TAH1q7Dm3/xJaK1ICdVRsRyj1p8VwW0Q0+Ac7ZSuSSZgg68q7/xezmcP2Nzbtp/m+IY1KhGvtS/ccU3BUG0thSlEJHm5kwOXenfEUl1tSUqyqI8qoBEx9daSOG8BW3cAO7pXJMyDrIM8+VQkulWxxsG1MNBt1U7mY3kzA9KEYlwzbqX4qZQqZ8pgHnrFF+JiFtgTBJCQroSqAfma9ueE1KaAbuVhQG5CTJ76CtTuka9WwLgmCC5uJcEob5RoVch6Df5VdxxhxdUy235CV/EBJ0B0A5k7V1gN2q0YKHZ8QLUVTz10PoQBRjh5/wAYG4I0khHoDBPuQR6DvWT8Iz9g3D+DHGzmQ8pJI1C9Qe5A5/KsLts9a3qHboJUyJCFoBgLVAGYbjSQDESesVOJ+MX0OZWWi4UnzHYDtG5pmw+98W1Q6pEFaZCVHbpr7b1VeUYsucdCQFZF5d5yKOnsmgd/x1bKByHOrbQc+m0VrseOW5UlcghRSCRAVBgEEiDWbiDDmLmHUwhxOuYDcdF9R33H0qcnXTVvhzwK44H3lOQA5lKR0y5tD65p9qYcTwEuLCwoSAYB215zQazUtTUhBBH5gNJ7HmK9TxKr4V+VSdx+o6g0Ka4zOL6glglk+14in/DSCIQlKpOhOp+mlBMbCXlifiR5knoTv9K6ucUccjKoRzJ/Shza1FzIhOYn7dTW/XDfswYTira73wlaBTZA9Rr84mmxy7S2jLMhOnsKwYb/AA7ZQM6gS4Nc2YyD22FZbjhi5uFFsO+GgTKsup7f8UtNNJG0+mzAMUSpskc1K77kx6aVRi+BM3CkrJyqSdCOY3g9t/StC+GHWW/Ir3SOnUHelNWP3ZeLam0gJ3VB19KYp1QOgxi1ioqQhgkKJ/KeQ3J5RUteDbxxaQtWRuRmlepTzgCRJ70HwfiIs3n80lSSIkCQkzPLlTseL2yUpQpJUsgJSnUkkwIitpdM78Bq/U2y0SQAAPkBSPwnhDdu6ta4yugZZ6yZT9R8qb7vAELH/wCwsqSYORJIE76nRR9NNqzv2jeTIjVMRlVqPmdaZORo0U32LISMiMqQOQEa+3OgeJNP3LUMIzpBlWoExyE7ml/iRvwyQFqTG6ZP33inXhXiG3W2kJVlISBlVofl+oqFb6POFNtibrbSRcIW0QIlQ0PvMTVKMTC3EtjdZgx/TzNMzt8lQMnMO4+nelNi2bTfHw0BKi3+X/uP7Gs0/DMmNeHYHZtrlDKUOEQVJnN3kzJ96G8QXKWlZV6oVoJ19QetCrdb4vmBrlJVnP8AtCSY/wA7UY4sQl1rLO/MjY7Ve5L7DjFp+6tGk5pQhI6QPtzpb/CfjLnxBmS2AEpGxO51jqTtWzC+E3L7M2ryZNCsjQHlHXr6U6YXwkWIHiJVBkkCPvP3qksVYN2zi04OZQ3Lok9J096GXfBTHioeYJQpBnLJUkx2Pw6dNO1G+K3FrtHUozBeWNOkiY56pkfOl7gpx5bpRqtAEqUTonoCec9O1DetCvsYUISRPl96ldXGGIKif1qVHz9IbiLFzbEvnKBMAfM063akt2+U8k/YUt8JOpW0XVkZyokzyI0AHyqrirGvJkKozyB6c/v9ayYNAyzxZSBCtUjYjWOlcP8AEY8ZuDuoTp9TQy2fSymJzJA57ij3BgYecL0SGzABGmY6z3gf5tU4DkFMbsXbhqEoUcw3AjuCJ0+tDMH4nuWT4V22pCtBnOx7mJFNGLcTJaTJIHegbNv/APklKCCAgfEsiYnYAaa7064tmX2bsZtG7pkpVoY8qgYI9/0qngbEQ3ZpZUQlxqUqH/uJnXrNZb6yetUhCFF8IHOAqBsOh+m1LmCYfc3i3FJlkpV5jtl/29zFMctmdH0pblss5lIGbtpPrG9CuJuJ22WipWgGiQPoAByFZbLh1zZVwtUcyBP0FeYz/DxLqCc6irnJmRzGu2mk+lPyfeBpBPh68trm2SmEqTl1BA16/WsbnCyG3UBtxQQpQ/lnXSZITzGlMrDDC2ktgAJAASBpHSI1HsaVbw3FrcthcuMKXAdy6onYORtr+bY9qZK48sy6M+J36W24GiQOkQBSdevIfScuh5K6dIojxEFPpypUJBB05gcv19qFONfh7dSzqobAbk8gO9TWexutC1a4o/4SisiUzOnSj3A7yltOPHUlZE9gBA+ppbRY3BaOdlwZtTA5n01jWnXgjDww2WyqZMmep0PtpVvEnZ1h3Gc3zbG4UYJOn5SQAOZ0A96O4/jfgJ8QeUbGe+1Zhww2m8FwMogGB1JEAjpAJ+lY+KGvGb8NMSVAj1Guv+c6HrQmrhfiNVz4mdMZYjWZBnXbTb60t8YBSLlCWxo7uY+E8/pr86PcN4Uu2bUXSnMrZKeSR1PUyaH4hcpfWsA/DoD3G/yP2NTfs1bCOAYGyhEqSCB11k9T1q3EsZbS60IAGYe3L9aHLxaLdITEhA56TH2mkBl59TxW6SVcpO3/AGxtQvktDxn0LizFXUtKU3JJMSNwOv6e9AOC8TfdUtKypSQdCrl29KO4VeOOIBUy4I3zIIB7iRqK4v8AGW2woJR/M2IiD6baUpqvs2zNiHDjV3fNhclCESpI/N5vLPbRVFseuLRhGUoSnTQJTr9BS7whiijcvFw5VKSI/wC1JOg7a/Wt+M8OOPO+I2tJCgAUq0iOYOs+lV3QcKghSm87C9CJGbUdv8FCOEbx03nivnU+TTQAg6J+4pjU23ZWhC3AcoJPIamQkdTypT4baNw04kykqn1BOx9K1Yo12fVX30DzJAmIJ7fpShxPjo0gggHWsmFcOXTbf866W4CNEpJgeqiMx+lDOJMraCndRn/ms7b6ZUh5wa6i3QoHRQn1nX9ayXnEgC4BG8Eft1obwpjCF2raFfEhIQr2EA+4APzqx7gRtagr8QpCJnKIJ+ZoSb0ma15Db1yYzcxqKFvcatJQIIknRIiST2q/FrhCUhCSTplE7nTcn618xKii4IGpbXH7VStpho+qN2twsBXiNonXKUkkdicwqVVaN3K0JVkUJHOB9CZFSpyf2IsYNgThS6VEoczEEAxoNo6zM1pwjgAXBLr7iicxATOsDqT9qYrTC1eNmaclJELzCdRsQRGvLWu8Rw9TZJbcIUdSDsfbl61FtbSK+gNin8P0FMJAUPkfYiseB8HuMOwh0pDh8yVaxA3EbmtB4rdadDbiYJB1nQx0rIOKnHrptttErzTronKPiJ57TVW2qRNVtjDjnDDKGvEVK8sTmM6de1EuFHWksZW8okkkDrpqeukVoaxJtxJScsRBB+xFCjhbLJztQk7FIOhG+360r47jw38tMmP2C/GC0jMkjUDUjWZ9D+nei2CWyQgjYk6+/wBuXyoAcfAMFQB/pO/tWdPEqy4VN6oA1nryj60ZI1OjRf8ADl+b4Fl1LbBAJWSDGsFOTdR5jYa7imjEbtLTR12GpPbc/rSzb8WKWmcqt6AO8RKurxNuAQmTmJ3OUTEdNPerytaCvYOw+6v2l+Mkw2pRPhrOkEzpp5d+VOmHcSh1Gog7EHWO3cUE42uiw2mBIJgxyEcq0cL8PIU2l9ySFDMlMkCOqgN53A/ep2OjPinjJeQi2yqCyfKo6IgSTO4T6z23pmteF0QlTjhWsddEg9k/uTXVrilutRbTkBTuIHtQ3iW+ct1oW35m1KCVDmCenrr7+tSqXgehcWxaPmyqSdj+9LfFZUwQ6yPN069R9qaL91PhHQSB70jcRYg85l8FCnCnVQTqQI/zSl1wyLrTHr51jxE2xAmMxVA7wDCj/mtA7nidbTsuArPQaR7V9TbCV26Cjy+UQIiBGgjlHSkLE8ERdJWmAl1BIB7jr2pUY3sLZy3xI9djJbpOcj1IHXoPU0YwjgxxlEOrSNNh5vntrXPDV2za2qQAkKjznmVj4s3vI1rg485cupDQJSFAqOwABkxO5gGpbiuCkwyMBYYahYDitSSvlOoAGwA2qzh3D7cqVcBtIKTlSQNjGpA2B1ifWsfEgU+ypKTBPeNoMT3irODmS1aBtU5gSVDf4jI59IrRfy0Z8NGJ8VtJXlzAfp8q5umBcNZymP6Vf88qUuIeCbk3BctSFpUZU2SEwTvGY6g6ntTtdLDFuhClapQMx9BrXXdWyPpChZ8KrvVhaV+AltUFYHmMaEJG3aTp602LwkBOVLisw5qg+5AArfhb6DbNlEQpIOn+7X6zSLiXGpav1MuJhIVAVvyBk+s0Y2rY3sXuJ7C6/FpS/Ck/+llHlJJ/+W2h696bcE4MDKUuPuKSv+lBASB0OmvflRvEbNLjKVnUCFpPQjUEfb0oTxK1cP2wNuJESYMEjoml7eKRl7O8fsbhLJVbqSuBsrp2IIE1r4dwhgshxQC3CnzKIEzGoHQTpA2oDwFiDi0PMLKv5cEZgZGadNRyis1rxAq3vFsxLalSOxI1j5VzrF8HqNPEOA+AfxVuMqRo6gbR/UnpB3Fc2eNFwaEK9/uKOXl4FIKSNDv70P4X4PaU14ygVKlQAnSAYBMbkxPvWaUno110H31yllKnXDmVGgGvsBWPgO1AUq6d1WtRKZ5bzH29BRx/hu0cXlykKPRRn6mvXMIVaICfibnyq5idgqPvVyTjDQJ2y+742bQspU6hJHInbnUoFd8PNurKzBza1KcF7YWMvA12o2SVLIzFSie/T6RQfifHlouUpA8mXMT7wPsZ9RW61tjapyqUVBWu0AHt8qsAadILiAqOZrnZQKxpkKZDpAEaz9/pNZ7K2S3cBwRJQQCO8H30FbeK7grty0yjMpQypSkRvz9hrSou4eYZyvpU2UbHcabQRI9qavaMM7eBuvL8bxFIQNgkwVa/avbx4yAXQjWNY396a8Jym3QCdcg265RQW14RSH1rcSCkrkKUQdN4HTpRho2Qv4lwmtrM8SXDuoEzoN49uVUDHkKRCCAOcH76028XYshtpYMDOIBPfoPSa+dWnAN7cK8RlGRox5lkJkdUg6nTtXRQvVk5eRm4VvUuIWmIIUYPUHp3mRVi8Obaum7gKgAkKHWUkT9R8qMWGGJsmgkMyANVEBRPfT35VWrE7Z8GUNkazET8xXFy8IuvZOIbBFyyUqMaaK3IMae1FMMZP4ZttJBKUJHySB+lJKfxIuEsMHxUGcuc6oA3zEDWORjWYo0wq4tjDmVWsjKTp133pya/RqsH8K8IXrd0t11ACS4VFRUNieQmSI7Udx65SQhJOmcH3SZ+9cXPFJKIOb0A1/aknHcRdUPESSlXJO8fMVTeb0HOjRj2OBu3WoKAWRCAeajoPbn7VOD74eGAFJzTKp3PfQ1h4csEW6UvXMuuqAMq1CQROVI2FPxtWX2QopQpB1ED6iNQR1FbHdI1gxu8KF6mEnXsD+1WrU2V5oTMb/vQVLHgFTalKWAZQVGTlPIk6mNRPagdpdvOXwYbWUoIlWkwOxOxNTG1pC0DOLGXvxKzb5ykwSlInUjX0nQ0ZwTEstqhKUqLhEFEQrMNwRTViIRaMk/l5k9TzJrFw0pt55bkDOEhMjoT/YVp7VGXsEsMXLcl1aZP5QPhHSeddpbuiouMqGg1EaH1g/WiHEPC9045Nu43lO4XIIPYgEEUYsMPbtmPDK8yzqpfVW23ToP1rYI2Qs4Zxe4t4sllzxh8UQQAOckgxr0rTi3Db10IXceGk7pQJn1JI07CtuHPNfiH1Iy5vKFEdgdD31pB4g4tum79TbXm1CQiJk9o1k11hHLhMnQ+4UVWiQw4oKy/AraR0jqPtWq5w+zdWHHGm3FxGYyD7wdemtCOIbdarLM5KHMoPdKhBGo5zzojZ8Mwwkl1ZMDUmSZG5kVCtOkLpqz3HsYzNhlGiljKAI0G0gco/asCb5ywbSlZKm9AFxrtsofqPpQG1tls3oK1Zjmyknttv2+9O+M2yHWCDB2I9RqKabuw4DP9UKuklLCCsjQmMqR6qMD70PTwi65rnHikg548qIO8bkae9EbPH2sqUJAKpCQmdM0xHzpguLnwkabnf9/7VK+Tsrgq8Q4UtphRDgWpIk+XKD1jUxXnAmPRbhBMZSdSNwok6HY8xFDcdxNTroaB0Xof1PyohiiUs2fkgZEgDnGwo5wf2Hnn2VLzlIzDQKG/ppv71j4jxJCmFpUSMySBl+KTtl70vYdeqdbzgwRoY69q2cP4QVqW86orymESdusf5yq4ybdENVsRvw+IjdK59AftUpvvsYHiKiSJ5CpXW1/aif8AJTc8VBwfCsjrl0oJiPE6248MjcCCOunqKa77HrdteQ5JHLp8tqrxHAmbpkLSkTulY/KRqPUVyildsps32lt4SC66oaAySNuenTb7UCfxf8YopSiEQdSOXcf5vTSywi4Zlz/pqBBTO/UduY0rhDrYIZZSlAPIaep7nvUyaSFA+zvlJaBSCqBqB2rHiPHAaQSUqT6x95oxjWMMWzWpCU7RGpUfuTSk9b/jSUJT8XXSO+lEU7V8F0eYfeKublpdxBGbyp5CdpHPlJp/u+JG20z0+46AUu4dwDGTO8oKQQSUgDblBnfrTKu7ZQMoQkDrEz771cm70ydAq04tS+VQkj1BH33pN4reS29nQIkax1HX5inG+ZZX8KEoVyUkR843FfNuJsRIUURmUnQ67dq0YuTozaSHP+G1yVFbqx5VDKmex1n5D5U9XT7KxlcSFDof0r51wwHGLUZkqUlfmhIkpkdBr3qw462onK7Mct1D23+lDe2kKVjei3tkk5UJHcyflJNfPOKb8KuihpGYBIzRpCtTHrEURfuFqSQkn1OlL/DASl4I/MSd+ZB1/U1UNrIH6Poxwov26ckfCN6mB2rlqyW3CCpTilBIM5UmAEgjc6TH+6guL8QrsBmSCtBPwg6ienL2o1wjjibltVyQR5ilII2IAJPPrE1LurSMgfj3DN++4C0lCRk0K1gaydwJPOilrw+WG0QJWgSoz8SuZ9603nFKQSAdYqm0xoL135UPFqhVm1nEW3m4+KZBkexBB6agigjWCtWpWpmUZtQnknrl7dvlVWIsplS0KyL/ADRsr1Gx9d6G3N3erbPhW6nBEZthPUTv7Gi2/ix5stPGDq3fDSgqMakE/YCrXMRKrhtDpUlJkqkZZjYA969tcaLDSf5ZQrKJBEKnnv70RRjrb6IUAQeSuXsairRV0Gm37VKYQlA9ABFU29swHC4GkFw/mgZvnE0h46v8PCk5ihSogHbnp23rzC+KwFQVhPQKMH+9douXUQ0uBjjO9eUtKC2cij8Y1GmyeoJ7x2o7h1wsWzYV5VAAa9AYk+1BrnHgloqkdu55R9PlWV7i1KkEhQJSPhG5MbRUeR8F/wCA/E3bgCsqEqBKgNZABgd9KdDhjKUgET3Udf8AO1fOOCcVUFOFwQsqzKjvqKI43xI4okIEd/2q7Se0TV8L7/ArRlxNwhvKptRWcpJB0OpBJ2nNp0rNi3E6PDz5hrtStiPEqkJKc2ZR356Hf6U9YLiNte2wbWlKhEZSBp6dOxop2mxtGLhrB2VJTdPeZatUJOyQe06k9TTIvHG/hyiI25UIesVNEIiUAQkjcAcjS/c4N/OLiSQeoJ/TStFybszoY7ixZWlRbAQpXNOgJ7gfeubN8Jt0pHxAa+u5+tBzdlCZUrQan0HpSm3xk/CylsEEkjXUAkkT1jpTGLk7QN1oJ3t8hDhTlJj9hUoay0VJClGSdSepNSuv/pIjEb3+ByblTqYKV6kHcHn7UTvS3a20To2OXM7n5mljDuM7l5WVtnxADqpM6epOntNYeKi+pP8ANCgmduU+1QxHJy9BaSAQkZQQBtqJpY4fUpq6UtwySFJB6SeXrEe9LdvxW+lOWM6UiASYIjltrR/ArF68bUtY8JvkQdVHmZjQff2ocHHZSdhHHsLTc5CpUFCpA5H1+Qorw+UtNKUInafSvnuI3t0hammlKcCe0+xNGsGxRbSAl4KQDrqNid9ehrNNRQdYa4d4pU6biSApLxGXmEQAJ9wqsHFOHvXJASfLHyPXSvLphorLyDkWdynY+vUVkXxM4AfDAWBoVcpH3pVXaMwnhlgq3YyrcKo/q5elCrjgd27Wt5CwnOZyqnXkDptIrXhLD12nO4QEToBsSNyaZOHHFBagT5Ujfudh7Qa2Ti7Gk0B8Nxpdr/IeBBRpMSCOXejNteeMnM22VAjcJMT6xFDuKX0LeSjcxKo6E6fY0c/1KyyyjzJQlKQACdgBAFRVjw5Z4ZKwS8SgHZKTrHfkKXMQ4QZtn2nkOK8qvgJBmQRvvzmNasf49W6spaRoPzq09IG5+ld2eEKunAu4cIA2SDA/fprvVNtaQfYO4uvkLU20SATrl7D/AJorwrcpbaLQMJBzfOJj3H1oriuG2xQR4aFQIEpB277189Vw+4p5xbLim20mEwTvGoHKB+9CrjZh5xHBWn1ShZSrnrvXDLCLZGXNKjqT1rLY2zy20ZVpkpEkjnGp5VouuFydVvlXVIAA/Ump74FGDAli5xFWYQ22BodlxAnuJP8A/Ipl40x027YyJlRMAHp+Y+w+4pXw/Em7W7SgkAOApEnYjUfMiPUimHGsM/EthIcCFg7kSNdwdqpGZxbsi8tJPSUq2IPXrSPZXzwUULb8yVFJII3Bin7BcPFrblC1pWROo0AEk86+XpvVO4gEAlKHHonYkKVyqlGybo3YtiLxKApADQMnmfX0E7UxWOHWy0hZShemhgH5UdveDmMmWN+/2pbHDbLFuoAeaTmVzPKftpR4oTvEXLdpBkjYwOfoBVHBbDb4cChlUFFUEa5TEH7iiPB3CKGpcUM7q4MH8o5J12PU+3LVjusDCtSvIobFO/pr/etqtB+xUxLhV4OeNbKEEQUq0oZi2EXRSRmGY6AJ3k7DX2pzxW4cbbzNq8UAa8iR1Eae1AOHsdVcXyUKRoEqVJPMQB/8prJ7ujHvDf8ADdDLQVdHxFq1yg6CeU7qq+4wFpg57YZDOqQTB6ggk0d4julBpRSYO0xtSpwxcOuPrQolUQcx7naql8jJ0MNpiwI1+v2NKt/iY8Vac8JCjz2jlWziizSHgcxT5dcpInXnHrS+9w+XkkNtmP6th696Iw9mb9GPG8fSoFCVZiRE0c4X4WWpsFfkkbEa/LlQe14T8O6aKhKJkjfUCQPnX1eww0lIznKI+EfcmukmotRiTt7Yuo4FaAjxV/8AkP2qUyrtmgYzK07n968qP9GM1mlq2bCUgIA2A685oDjGJtuJUgkGdCPvXeKOhwFOokcqAGzSykqUoQPtUpNlcB2EcOl5/JMNIMqI5jkkdCevL5U94liaW2ktNgCRlSBt/wACk3AMaKi6G0lSZzAj5a/Kq7TE3VXoLohMFIHSYOvcx9q0rbpiqQ84Tb27CYATO5UrUknnrRG4Sy6kpWlJBFJfEPDhuEpWnzFI+H717wlgzjQUpalhOwSo6T1HTp7mjFVZrA3F3DCWHAUfCs7f5/m1bOEUtOMqaVEpUQRzg6j9flRzGbI3CmkAj4pJPQDlRBnhFlIlIIVHxA6/tV28aJrZxg5QwyGSZAmCRuConXvrFW3GJD4EgDsPuaWuILxxghKkFc6Ap5nv0oHh188074qxlbVoU75RyPqP1Nc1FyVtl5UF8ftlNOJdGsj50Ifx9pY10PQimfEMQQWvMQREg8u0Vxwvwc2hZuHhmUTKE8k859ftVJxXSdi+3YXKR4qEhIOyViCoem/emTAXrt1jxChKBy31ijeLuoVkTlBKlQB001PyFaV3yGmghIASkfbas2noyEFSrq4ulNuOlDSCJCNJkAxO+vrTHiav5XhW7RWUiPLAA7ToKB8Nvi8u3MshGaVGdY2THrH3p1exxhhXh5koPSQKJ3xlIVsGvy22lCvK4B5kK0MneJ9TrRbDnnbh3w0gpSfiV0Hb9K18R4A3dsBQHmiUODcdCDWbhF5TVoPEP8wlWYn/AGqUkR7CfepqxsPKwe0aTq0gmIKiAVH3Imk/GuJPw5JT5k5oidR717jWOrUSlJPcjf0H70kXrLjzqW8hGseYRqecHWrUVKvRDdDbiV1cXLILZASRMa67HeheFYWoPMrcTCkOoInsoU6YBwd4TQSXyT6QB29Peq7jh+5Q8lxKm3EDcapIkRI0g/MUOTSqI0n0PXF7rqKSeK8ZSgrE6BaSfmJrRjfECWVjxcyVbhJHxcvLGhr3hHAUXodduG0rlZ0UJA20HoCBWW9vhuB1F8UNiN4BMc+dLyeJXnVGGilIP5jqfYbe81biOIFl0oAJy6AAzpy3idKzKxgkhLbJzKMSdKmCros3XGJZGipxWUASZ6Uk4DxHkvkuJEDWe4Vy9tD7U33eDBQBuVyN8g27b71osMCtHUwhCTPvXVajwl7YbLzb6MpjKobg/UH1r20at7RslA1O5O59aV8M4b8G7KfGWhKh5E5vLPPQ78vrWji3h+4SA4l1TjQ1WmACBzIIGo7Voz9A4hxrAW3VB9/zmJS2fhE81dTtpsO9ElhrLlCUiOQA/Ss109nR5Ty8semhpFsMTeU+EJWqSYKTrHWZ2jWhMaGpjDEtv5ySpB1SkiYV68x0ohimJlKTpp250Mxa58JhSpkoGb5f59aGK4hb8MrXJAGojry+tatgerxt2T5U/X96lYf/AM//AEtacpP9qlNL2a2BrvEnvEKW1AJHUT671Q1bF99CXFFQ3I7D6V5UrIw84NhbVvmCRovWPTSh+OcJrWvO0UidwdNeRFeVK5eSwXc4+9ax4icw6pOtHVXV0poOFqAoSAViYjSYkCpUrf0p/ZvIIwXFFuLUTAUCRA5D9fWtD3ED6XcsJKfUg/rUqV1UURZ1jeKgMlaxtEes0QbtmnmQNwoaacjUqVFaED3XCbIHl09zpVw4lUkhoiVkaEbGOvSpUrdMV2dw4l7M6ZJHl6DrA5evavOI7jxGw3JBWQD35kHtpUqVo9Fmrg/Bvw7pVsVJjTsRRnH+EUPuoeQSFA+YciO/pvUqUNttm8Bs5W2koTsEx8tKRMP8R++uG8+VpsyQNyTpp01BmpUqopNMGxktGWmhoPXTf1515dPtuaFIPQxqO4PKpUrnehAV1jSmXC2pZzDUb6jWD9K123E6uZP6fKvKldMUkFmPie/Q+2hKhJCwU6bH/iab8OAt7RKByTKj66n71KlTboaAeGYMLm4Q6vUKzEp5KAHlB9JBo/jeHtNhDoQAUqAkCNCcsaetSpT2LN5QN4g4VZvkola0FOxTtr1B0Ooq/AOF27MZsxcXETEADsJ9NalSqTtAK/8AEHFYW2UaKQrOD6SPrTFw7xN+IYST7+tSpT4TAEYhiZtn8h+BeqCBtEAoPpIjTY9qscxNtCS5okqPxRue8CvKlHnEfsEX+NB+Ez5PiJPM+nQff0qYY0LmQE/y0Hn+ZXp2qVKzAJnh9v8Ap+tSpUpMf//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80" name="Picture 8" descr="http://1.bp.blogspot.com/-CBAIpOAy2ko/ThIcM6Y5ZnI/AAAAAAAAAd8/4f2RWXwa8Sg/s1600/Breakfast.jpg"/>
          <p:cNvPicPr>
            <a:picLocks noChangeAspect="1" noChangeArrowheads="1"/>
          </p:cNvPicPr>
          <p:nvPr/>
        </p:nvPicPr>
        <p:blipFill>
          <a:blip r:embed="rId2" cstate="print"/>
          <a:srcRect/>
          <a:stretch>
            <a:fillRect/>
          </a:stretch>
        </p:blipFill>
        <p:spPr bwMode="auto">
          <a:xfrm>
            <a:off x="251520" y="2276872"/>
            <a:ext cx="4006080" cy="267072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Ask a question.</a:t>
            </a:r>
          </a:p>
          <a:p>
            <a:endParaRPr lang="en-GB" dirty="0"/>
          </a:p>
          <a:p>
            <a:r>
              <a:rPr lang="en-GB" dirty="0"/>
              <a:t>Then…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…Wait.</a:t>
            </a:r>
          </a:p>
          <a:p>
            <a:endParaRPr lang="en-GB" dirty="0"/>
          </a:p>
          <a:p>
            <a:r>
              <a:rPr lang="en-GB" dirty="0"/>
              <a:t>This let’s students think. It gives them time to come up with an answer. It allows all students to access the question. And it let’s more able students develop their responses.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Thinking Time</a:t>
            </a:r>
          </a:p>
        </p:txBody>
      </p:sp>
      <p:pic>
        <p:nvPicPr>
          <p:cNvPr id="27650" name="Picture 2" descr="http://t0.gstatic.com/images?q=tbn:ANd9GcRuWyfcCExwtJ6ghNWUo5YgAqhXJ4D3McRz3dkc-fqbreoMYtNGcA"/>
          <p:cNvPicPr>
            <a:picLocks noChangeAspect="1" noChangeArrowheads="1"/>
          </p:cNvPicPr>
          <p:nvPr/>
        </p:nvPicPr>
        <p:blipFill>
          <a:blip r:embed="rId2" cstate="print"/>
          <a:srcRect/>
          <a:stretch>
            <a:fillRect/>
          </a:stretch>
        </p:blipFill>
        <p:spPr bwMode="auto">
          <a:xfrm>
            <a:off x="539552" y="1412776"/>
            <a:ext cx="2880304" cy="386020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If you go and spend time with individual students then you are differentiating.</a:t>
            </a:r>
          </a:p>
          <a:p>
            <a:endParaRPr lang="en-GB" dirty="0"/>
          </a:p>
          <a:p>
            <a:r>
              <a:rPr lang="en-GB" dirty="0"/>
              <a:t>Even better is if you ask different individuals different questions.</a:t>
            </a:r>
          </a:p>
          <a:p>
            <a:endParaRPr lang="en-GB" dirty="0"/>
          </a:p>
          <a:p>
            <a:r>
              <a:rPr lang="en-GB" dirty="0"/>
              <a:t>These should take account of what those students know, where they are at and what your experience of them is.</a:t>
            </a:r>
          </a:p>
          <a:p>
            <a:endParaRPr lang="en-GB" dirty="0"/>
          </a:p>
          <a:p>
            <a:r>
              <a:rPr lang="en-GB" dirty="0"/>
              <a:t>In essence: </a:t>
            </a:r>
          </a:p>
          <a:p>
            <a:endParaRPr lang="en-GB" dirty="0"/>
          </a:p>
          <a:p>
            <a:pPr marL="285750" indent="-285750">
              <a:buFont typeface="Arial" pitchFamily="34" charset="0"/>
              <a:buChar char="•"/>
            </a:pPr>
            <a:r>
              <a:rPr lang="en-GB" dirty="0"/>
              <a:t>Create opportunities where you can go and work with individual students.</a:t>
            </a:r>
          </a:p>
          <a:p>
            <a:pPr marL="285750" indent="-285750">
              <a:buFont typeface="Arial" pitchFamily="34" charset="0"/>
              <a:buChar char="•"/>
            </a:pPr>
            <a:r>
              <a:rPr lang="en-GB" dirty="0"/>
              <a:t>Tailor your questioning to the student with whom you are working.</a:t>
            </a:r>
          </a:p>
          <a:p>
            <a:pPr marL="285750" indent="-285750">
              <a:buFont typeface="Arial" pitchFamily="34" charset="0"/>
              <a:buChar char="•"/>
            </a:pPr>
            <a:r>
              <a:rPr lang="en-GB" dirty="0"/>
              <a:t>Respond to what they say with further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Individual Questioning</a:t>
            </a:r>
          </a:p>
        </p:txBody>
      </p:sp>
      <p:pic>
        <p:nvPicPr>
          <p:cNvPr id="26626" name="Picture 2" descr="http://t1.gstatic.com/images?q=tbn:ANd9GcQ3YHCZvYzA703ke85A0bkViFSDRDzUAuV-8UeAxDZPc5iq-jZmqA"/>
          <p:cNvPicPr>
            <a:picLocks noChangeAspect="1" noChangeArrowheads="1"/>
          </p:cNvPicPr>
          <p:nvPr/>
        </p:nvPicPr>
        <p:blipFill>
          <a:blip r:embed="rId2" cstate="print"/>
          <a:srcRect/>
          <a:stretch>
            <a:fillRect/>
          </a:stretch>
        </p:blipFill>
        <p:spPr bwMode="auto">
          <a:xfrm>
            <a:off x="194135" y="2036491"/>
            <a:ext cx="3877890" cy="290467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23928" y="1052736"/>
            <a:ext cx="5042792" cy="5632311"/>
          </a:xfrm>
          <a:prstGeom prst="rect">
            <a:avLst/>
          </a:prstGeom>
          <a:noFill/>
        </p:spPr>
        <p:txBody>
          <a:bodyPr wrap="square" rtlCol="0">
            <a:spAutoFit/>
          </a:bodyPr>
          <a:lstStyle/>
          <a:p>
            <a:r>
              <a:rPr lang="en-GB" dirty="0"/>
              <a:t>Don’t wait for students to put their hands up.</a:t>
            </a:r>
          </a:p>
          <a:p>
            <a:endParaRPr lang="en-GB" dirty="0"/>
          </a:p>
          <a:p>
            <a:r>
              <a:rPr lang="en-GB" dirty="0"/>
              <a:t>This will inevitably lead to the students who are most confident (whether rightly or not) dominating discussion.</a:t>
            </a:r>
          </a:p>
          <a:p>
            <a:endParaRPr lang="en-GB" dirty="0"/>
          </a:p>
          <a:p>
            <a:r>
              <a:rPr lang="en-GB" dirty="0"/>
              <a:t>Instead, be assertive.</a:t>
            </a:r>
          </a:p>
          <a:p>
            <a:endParaRPr lang="en-GB" dirty="0"/>
          </a:p>
          <a:p>
            <a:r>
              <a:rPr lang="en-GB" dirty="0"/>
              <a:t>Decide who you want to hear from and then ask them. This could be in a whole-class situation or when students are working in pairs or in groups.</a:t>
            </a:r>
          </a:p>
          <a:p>
            <a:endParaRPr lang="en-GB" dirty="0"/>
          </a:p>
          <a:p>
            <a:r>
              <a:rPr lang="en-GB" dirty="0"/>
              <a:t>Think about your purpose beforehand. Is it: </a:t>
            </a:r>
          </a:p>
          <a:p>
            <a:endParaRPr lang="en-GB" dirty="0"/>
          </a:p>
          <a:p>
            <a:pPr marL="285750" indent="-285750">
              <a:buFont typeface="Arial" pitchFamily="34" charset="0"/>
              <a:buChar char="•"/>
            </a:pPr>
            <a:r>
              <a:rPr lang="en-GB" dirty="0"/>
              <a:t>To move the learning on?</a:t>
            </a:r>
          </a:p>
          <a:p>
            <a:pPr marL="285750" indent="-285750">
              <a:buFont typeface="Arial" pitchFamily="34" charset="0"/>
              <a:buChar char="•"/>
            </a:pPr>
            <a:r>
              <a:rPr lang="en-GB" dirty="0"/>
              <a:t>To root out misconceptions?</a:t>
            </a:r>
          </a:p>
          <a:p>
            <a:pPr marL="285750" indent="-285750">
              <a:buFont typeface="Arial" pitchFamily="34" charset="0"/>
              <a:buChar char="•"/>
            </a:pPr>
            <a:r>
              <a:rPr lang="en-GB" dirty="0"/>
              <a:t>To encourage reasoning?</a:t>
            </a:r>
          </a:p>
          <a:p>
            <a:pPr marL="285750" indent="-285750">
              <a:buFont typeface="Arial" pitchFamily="34" charset="0"/>
              <a:buChar char="•"/>
            </a:pPr>
            <a:endParaRPr lang="en-GB" dirty="0"/>
          </a:p>
          <a:p>
            <a:r>
              <a:rPr lang="en-GB" dirty="0"/>
              <a:t>Or is it something else? Use this to guide your questioning and your choice of who to question.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Assertive Questioning</a:t>
            </a:r>
          </a:p>
        </p:txBody>
      </p:sp>
      <p:pic>
        <p:nvPicPr>
          <p:cNvPr id="25602" name="Picture 2" descr="http://t2.gstatic.com/images?q=tbn:ANd9GcSsz3QUUQjF9TsUfp3vmRq9uLCkOPtQ8BHukfSYYw101E1KUvs_Nw"/>
          <p:cNvPicPr>
            <a:picLocks noChangeAspect="1" noChangeArrowheads="1"/>
          </p:cNvPicPr>
          <p:nvPr/>
        </p:nvPicPr>
        <p:blipFill>
          <a:blip r:embed="rId2" cstate="print"/>
          <a:srcRect/>
          <a:stretch>
            <a:fillRect/>
          </a:stretch>
        </p:blipFill>
        <p:spPr bwMode="auto">
          <a:xfrm>
            <a:off x="683568" y="1484784"/>
            <a:ext cx="3006544" cy="3429694"/>
          </a:xfrm>
          <a:prstGeom prst="rect">
            <a:avLst/>
          </a:prstGeom>
          <a:noFill/>
        </p:spPr>
      </p:pic>
      <p:sp>
        <p:nvSpPr>
          <p:cNvPr id="2" name="Footer Placeholder 1"/>
          <p:cNvSpPr>
            <a:spLocks noGrp="1"/>
          </p:cNvSpPr>
          <p:nvPr>
            <p:ph type="ftr" sz="quarter" idx="11"/>
          </p:nvPr>
        </p:nvSpPr>
        <p:spPr>
          <a:xfrm>
            <a:off x="323528" y="6237312"/>
            <a:ext cx="2895600" cy="365125"/>
          </a:xfrm>
        </p:spPr>
        <p:txBody>
          <a:bodyPr/>
          <a:lstStyle/>
          <a:p>
            <a:r>
              <a:rPr lang="en-GB" dirty="0"/>
              <a:t>Ideas for Differentiation</a:t>
            </a:r>
          </a:p>
        </p:txBody>
      </p:sp>
    </p:spTree>
    <p:extLst>
      <p:ext uri="{BB962C8B-B14F-4D97-AF65-F5344CB8AC3E}">
        <p14:creationId xmlns:p14="http://schemas.microsoft.com/office/powerpoint/2010/main" val="2650253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91980" y="1114425"/>
            <a:ext cx="4343900" cy="5355312"/>
          </a:xfrm>
          <a:prstGeom prst="rect">
            <a:avLst/>
          </a:prstGeom>
          <a:noFill/>
        </p:spPr>
        <p:txBody>
          <a:bodyPr wrap="square" rtlCol="0">
            <a:spAutoFit/>
          </a:bodyPr>
          <a:lstStyle/>
          <a:p>
            <a:r>
              <a:rPr lang="en-GB" dirty="0"/>
              <a:t>Use a mixture of tasks. This will ensure that students have a variety of opportunities. It will prevent students from feeling that ‘we only do things one way’ (and if you do, that could be a way that some students find really difficult to access).</a:t>
            </a:r>
          </a:p>
          <a:p>
            <a:endParaRPr lang="en-GB" dirty="0"/>
          </a:p>
          <a:p>
            <a:r>
              <a:rPr lang="en-GB" dirty="0"/>
              <a:t>You can use a mixture of tasks:</a:t>
            </a:r>
          </a:p>
          <a:p>
            <a:endParaRPr lang="en-GB" dirty="0"/>
          </a:p>
          <a:p>
            <a:pPr marL="285750" indent="-285750">
              <a:buFont typeface="Arial" pitchFamily="34" charset="0"/>
              <a:buChar char="•"/>
            </a:pPr>
            <a:r>
              <a:rPr lang="en-GB" dirty="0"/>
              <a:t>In a single lesson.</a:t>
            </a:r>
          </a:p>
          <a:p>
            <a:pPr marL="285750" indent="-285750">
              <a:buFont typeface="Arial" pitchFamily="34" charset="0"/>
              <a:buChar char="•"/>
            </a:pPr>
            <a:r>
              <a:rPr lang="en-GB" dirty="0"/>
              <a:t>Across a unit of work.</a:t>
            </a:r>
          </a:p>
          <a:p>
            <a:pPr marL="285750" indent="-285750">
              <a:buFont typeface="Arial" pitchFamily="34" charset="0"/>
              <a:buChar char="•"/>
            </a:pPr>
            <a:r>
              <a:rPr lang="en-GB" dirty="0"/>
              <a:t>Across the year as a whole.</a:t>
            </a:r>
          </a:p>
          <a:p>
            <a:endParaRPr lang="en-GB" dirty="0"/>
          </a:p>
          <a:p>
            <a:r>
              <a:rPr lang="en-GB" dirty="0"/>
              <a:t>You might like to develop a collection of task-types with which you feel comfortable and stick to these.</a:t>
            </a:r>
          </a:p>
          <a:p>
            <a:endParaRPr lang="en-GB" dirty="0"/>
          </a:p>
          <a:p>
            <a:r>
              <a:rPr lang="en-GB" dirty="0"/>
              <a:t>Or, you might use the opportunity to test out different approaches.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Task Mixture</a:t>
            </a:r>
          </a:p>
        </p:txBody>
      </p:sp>
      <p:sp>
        <p:nvSpPr>
          <p:cNvPr id="24578" name="AutoShape 2" descr="data:image/jpeg;base64,/9j/4AAQSkZJRgABAQAAAQABAAD/2wCEAAkGBhQSERUUExQVFRUWGRcYGBgYGBcaHBcbGBgXGhgYHBgXHCYeFxkjHBgUHy8gIycpLCwsFR4xNTAqNSYrLCkBCQoKDgwOGg8PGiokHyQvLCwsLSwsLCwsKiwqLCwsLCwyLCwsLCwsLCwsLCwsLCwsLCwsLCwsLCwsLCwsLCwsLP/AABEIAOEA4QMBIgACEQEDEQH/xAAcAAACAgMBAQAAAAAAAAAAAAAFBgQHAAIDAQj/xABGEAABAgQEAwUEBggFAgcAAAABAhEAAwQhBRIxQQZRYRMicYGRBzKhsRRCUsHR8BUWIzNicoLhNFOSsvEkwhc1c4Oz0uL/xAAbAQADAQEBAQEAAAAAAAAAAAADBAUCBgEAB//EADURAAICAQMCBAQEBAcBAAAAAAECAAMRBBIhMUEFEyJRFDJhcTOBkaEjsdHwJEJSYsHh8RX/2gAMAwEAAhEDEQA/AOtfghkKJBzIJsdw+x/GODWu/lGtVjS1q72nLaIVVi0uUWWsJOt9xzECODxO1JD17H9v2mT5qj7oubWPUN5xxnrT3UBjchyzlz3SSBbq5geOJZRWyVG+9wPP8Y0n1SXuoB9bjT5ERLdSnE5K2ko2JMmpLgjLlNhdwCLkMdi5PLWOMuacznV9dXvuDszwPVjspGhJP8P4mB9bxMsg5GTbXU/GMit26CZWkmG8cqS2VBYqYNuEjTwiLQYdOmFkkk9BArhpWa6rk3L7xYmGTcoDQvqbPIO3GZ1HhumHlZEh0ns/mLDzpmUbh3Pgwhc4t4TRSZJkpRIcOPvEWZRSVzQSFMOu/pA/irhCZUSimWpD7ZiR8gYXovuNikcL3g9Tbp1JR2G4ftIHBuNhJSvoyvxiy5NclSQQQQYo6Rw3X0hvJUpI3lkL/wBt/UR0PGypfdKSCNRcfCLNbtXwORJNtCX+pTHnjKoSqYGZwC8KHbAISE2DBvO8EOHE/Sh2tQGlHRG623UT9XpvEDiJCUTVhI7r26CB0axDeyHr/fEb+GauoGBq6pgVNnl7RLnh3LRCKdzDrPFdpJhOmxyaEsVkAevrB/gdaqmaMrnvNz03iucQr37o0iwvYfjcqVNnpmliQlSPiF/9nxggzjJi11uTtEvymASgDkAIi12NIl6mFDFeLrkIVbnC1W8QZjdTmMtaBE/LPUxyq+KnLAgCKe4/oxKqjMCT2cwZnH2jqCecGpmIEm0S5k7uJJAJdmVvz9IB525gISrhwBEPB6FVStpY8XtDoeB0SUpM+egFWgTd/wCpTARywnBkSZqpspQAVqjkXJBT0Ys3/ES+JgVyX1yl426DEa3FXHtJmG4ZJlMUMSbO7k+ew8IfaJKJaAIqfCcRZDk+6XHTQw802I50BQNiAYias468xlsnEZDifKN01+aFs1EdZFVeJovbOO0yahjMYO0jyB30yMgvpmMGIeJUJSXGhgLjNB20rKR30+4fmPA/NofJ1NmDM8L2ISRJcrIAG5IEdYY1ptQLE2P1lYSwym30jyrMdKupBnLUNCpR8iTBfC+Fl1RBLplbqa56JG/jp8oyWAGTF7MscCKqXJtBXDsMmTFZEJKjva3mdhFj0HDVPJAyy0k81d4n108oIpTyhZr89BPFpx1MrtGDrpJuRTEEOkjQ8x4jSGvDKoNErHKFM6XlJZQuk8j+EJGEVMxdSiQQQpSwg9L3Po5hO+g3jPeV9LrE064bpLgwlLSx1v6wQC4jy0sABoLR0BgKjaAJyV9pttaw9zmdhMiHiWESagZZ0pEwdRfyULjyMdwY9zRrOIIEjpBGIYfLlJGSwDAJ28oV8Vpc9xqIO45UPMZ9BA0KiY522bln6B4YrvpQbTnPv7RLrJCnunSBtRJJ1iz58mUuX3k32O8C6bgvtDmmOhH2R7yv/qPj4Q9T4gCMvxiDfSKMyqcQlMrxjfCK0yZqVjYsfA2MXPO4Ho1pymQn+YFQV/qd/WEbiT2bTJDrkkzJerH3wPKyvL0ijR4lTb6Dx95Du0FivvX9pJ+lqXHqlpQHUoDx/N4Vf0vNSAAwYM7X+MSKGQqcQVEnmbmCeSe8EKBaxyYXmY2TaSm7tmUPkNzEqnllM0LXOzqyZwD3rNZLG3ltEaopUJIQbaqO1gHYjYuPj1ETuHMMNXNYKyhPeAvZ7HKCS/J+sFwtYzGBUta5HA7meomqzFKTmYApy3Ln3QAHAcMSNm20LbSYHMnI77oChd9b9OcMfD/ByJQGRAHNR1PnrDTS4OlOtzGQ1lnyjiTdRqg3CCKWD8ESkoKEy3BDKUq5IOrnzOkQqjh1dEyCSqVohXIbIV1Gx3HnFkFaUjlAbFsRQtJRYhVjGLdGHQgnmAqtYNkxMVNjxM9oSFcYTZc1cmZI7yFFJIUwsWdiNDr5x2XxLNV7qUp+JiBZo3U8/wA5for80cR3+lxkIn6Xn/5h9B+EZGfhm9xGvgoeXxHVVGb6LIEtBJyzZpYNzCefrAuu4JXOBXOqlLmtbu90Hl0HgBBThueZgyh1HYBz8BD1h3C/1p2n2Af9x+4Re3W2NhZyocqciUdgXAVXUrJlyg0skKK7IKk/Uf6x0Fud2iwKRZyMpORae6tH2FJ1Ta3IhrEEERZaVpQAEgADQCwEKPGVGlP/AFMsXsJqR9ZI0UBupPxDjYQzbVlfqI1VqSWwehgUnnEaoqgN/wA/jEebiIIdJccxpz15NAKtxPkfOEgMx7ElV2KAb/ER5wbJlzKszSe9LSWtY5rAvzAzesLc+eVXdhuYJ8M4RMmEzACJY1UXD+HWPLGCISYT4drgUHGZaqViNs0V/TY3MllkTLclhx66wYpeLP8AMQR/Eg5h6awoGEm3eF6irtn7RpCo6IEDKPG5C9JiSeRLH0MT5NWgqCQoOdANdI8dgBmIipt2CJDwjh3tZqp845kqPdRtrqeY0DdIa5eESSnKZaMurZRrz01jnSoAAAsAAB5RO0EJVWFmLY4lmyx8Bcnjp9ICn8MyknNLDHlqB4PpEinwRLObxKmTY0l1mUvtvGqGpaz1CbOou243f1nKswhOSwYiFyqT3TDjX1ASgmK+4hxMS0a3VBdfUgsUIOZQ8Md7B6veJPF3D6GM2WG+2Bpf63SA3ClNOXNVJlJzKWG0DAAhySR3RpeGQ14WlSdc1vF7AQ4cJYSimlskDOpjMVzPLwGg9d4q6Dey7X7Q2rpC2BlH3m+C+z+TLCFTmmzBfkja2Ue8A31vSD9dhwUEqQAmYgugtofsn+E6EfhEiWqOoMWdi4xEG5GDJuHY2hcsK05g6gjUHwNo4VnEaRZN4XMRlGXMzD3F69FfgR8R1jxMrnAiSOJJ1GmFZyOhkmqxaZMNyw6RrKTzjiotGsqaSd4xFgIOxHgqVNnKnOQVsSBzAZ/O0aI4IlDUqPpBPG6WZMkEySRMR3h1A1T5j4gQo0XG80e8AsfGIWt09vmFl6GdL4fduqChgCO0Yv1RkcleseQP/XtP+WfX+0ZE/Zb7GUv4vv8AuJK9k+PpEpUhVlAlaT9pJZ77kH4HpD1Pr3ilawKkZJkosqWQR94PQ6ecME/jntJaTLBci7/VO4jp67ht5nELWXPEb8V4gRKDk35bmEXFuIJk8s5CdgN/GBdTWEuuYq25PyA3PQQZwHhldYgKBMqWQO8GzKB6l8vl6xgs1hwI8qJSMt1ijX1/ZL7MEEat9knVPQdNngbUVQ1UfAWv6RY3EHs4pJCE5RNUonUr6cgBChXYbTyKiTmSQk5n7xLkM3vaQN8Jwev0jWnPmYIhLhLg8z2nVHdlC6Ubr/t19IcsQWlMsoQAAAwAgTLx4KYJskWAglKA+tfoI53Vah7CARgDtOho0oq9ROYg1ktiYGitUg2JaLZ/V+nWH7MF/H8YjTuCqRWsoeqvxhmvWIBhgZ9baG6St0419pIMM/A+IoNUNfcVqfD+8EKv2dU5HczJPiSIWa7hydQrTPR3kpN2Oxseu8F8yi4FV4J94ncm5c8H+cuqlqAd47z6mKtoOKnAUlRb5dDyMHKTisKso+cK7dqFQMGR3qYNmNE6fAjEq5gA+paPFYiCHeK09ofEKlTUSZRYi6m66D5n0jGl0rWPgTakZGY78RcbITqXOyQfnFdYnjqpyyo/8RKw3A0hDrmJXMmJdFlKZT+6W92x1IJ6XielK+xPdSkh+6zA5CxYncF4tVaEKdzHJ95WXUog2oMRRnY6JaksXIINuhizuHMXExALwrjBZFQsKWlCClQCiPdXcWLADpzvHWmq0yajLLTkRZuTjVhsIfQCvAECllljsH/L6S0KOe8T0mFjDq12iTiXEqJCW95Z0SPv5Q6GAHMG6nPEM1csKSQdDAmUDodRaEvEsbqJl1KKU/ZFgI4I41Eg5SFLOVxfd2Y8rfKAs4aK6ivNeQcyxJVM+sDsd4zpKMMtaSv/AC0MpXmB7vm0Vti3G9VUjs0nskkt+zJBL7FWoHg0EsE4ekygFCQJytTMm95zuwNh8+seZEmDTt3nmMceVVUlQkDspe+S6yDzUNP6WhdlUU9KXyTAOZQpvlFp4XWoWCkJCFJ+qAAPJolrSIztz1MOlYU9ZT305cZFvdmnlHke7IbP1la1OPJWkhHeffQf3gdTzVSySGvsdI7YFhClOlIzMSHSCXYkPbaGCZwNVK9yQs9Wb/c0TTkMQomURKxFKsnKmF1F20Gw8BtF/wDDUoClkZdOylt/oEVXN9mNdkKuzSGBLZ0uW5AO5i1uF5CkUdOlYZQlSwQdjlFodoBGcxbUspAwYG41VZAZ9YqbjUuuX0SbcrxavGJ76PAxV/FSM09PRA+ZgLn+IY5pR/DE5cPV7qSgm7huo/GLQw3Dc6cxtFT4XRf9RKf7afnF14QGlJhE6eu28Z6YJla/U2VafjrnEhU5KXTyMbqqI0rlNMV5RBXUjnEK1NjlB2McqHmKH9xJiqqBGP1h7Fbci3pHVVUIEY7UASlF9j8o8rUlxDMqqplby6xcsuktz5GCEniUbgg9LiI2M0nZrLe6q6T0P4QKTLJ8I63yksGSJyjWMpwI3DjUpScrktYGwgFJKlzCtZdai5P3RAkpGbwg1hFOFFRJaxCS4DK1B5kMD0do0tSpwsaoAxvMYqzFMqUhCgpITlLWbQsxDguX5WjeTiSlshTApLgksTm95zdLElTnWwvaBdbJJdZUnvjMpIZOltzdy+hJ1joiecrJJSCjdwkubgDU959HdxBYZVBh1FHNLiWxSFKBRqxdrK0KcwHWIePLCZMxajlPvJAD957MRoCTcdfCN5c3s0Zj7wSAlidTcgBrADM/K3jCzxVi6poS4YAkAPy118R6R7ntPskKW9u8ZcE4jeU412jcz2JUouo6mK/wzElyna4Ox+cTqdU+qVkQQ56t8do8Ye5ir6jzF4h3FcfSO6m5MRMFwiZVz0y0+8o6nRI3J5AQGosHnfShIKFdqosE7k+OjdXaLkwHABRSWt2qmK1dR9UHkPibx7iAN21Md4ZwH2U0shIVMedM5myR4IGvmTEGsouzWUEWGnhs0OWBYl2ku+o1iFxTh2ZGcC6dfCM3JlcjtFaLjvw3eImIHs1omixByq6iCa6gc4D8Qv2ZIuxD+usQl15AHgI+rsyI3sI4jB2/jHsLX6T6mMg2Z9sl2S5IGgA8LRv2cbCPY1JE0MuIBIEEjFOe0rDqk1hEtc7s1IBZK1JSkuoHcAGw8YyxxDU1+Y2BDfGKv2ifDXzgXwjTyl18xc0JUES0AFQcOTcsd4reqoalKc81E0p+2XIbmbkpHi0NfAszICeeX74mahzVmyXqNMHUVgy2MQk0plqZEvNlLEIDgtZi1oCYdVJCGJZoinG08oC4xijXQAPz0iV8dY1gcAe0oVeHeg1tnB5nbG8R7xI3gBMxBUclzaiaCUgf6SYBV+JT0WWAP6YImmLncephXtWkbQekOLxdoG11YqoHZIbMqzksANSSfCFqfjcwnUekM+ByVS2SshExRClKIfIAbIH8W/jbaKFOhCsGMlanxH0ELMVSImsh0qy3JOj7sDYCx66RviOByHZICydQk5SCRa4sNnB5GJ1OqUkzNyfrFViPs6Fg979OTxIrqmmCUpQhlXALgnNYEk6qZ+u9+dUKBOfLsTnMryuoOyU6CSnqzjoWt+TEzCKwKIQwBO/PcD1AhgNEg7AoKiFvmDtlZieQLbXgti3svlTBmpl5FfZLlNuR1EAtZUIBjmn1XlnBgGholqmCxPvWYnNlDkBue5szuY61M9KQgBGj3dyHAYA8kxGRNqaJaUVKF9mDqNxuytFW25WjSoxOWoqEtZYAAOnLZhoPv1jO7jIlxLEtMnoql5WClEgtkVlCQC5upRcF/nvAKno/pFWlJDgF1DzcjrsPOJ6qnKktoRc2cnzdoIezajK6ntV3GYJc7l3PyEZLcZgrwFG0/f8ASMiPZAJ5Ewq7N9UgfljBms4EkUcjNKcKs5JuqH6UzQscZ4gGTLBGrq6AC0bsUKmDI9dr2WiLlOE9pLmEArRdJa4cMQD1BPrDHPnomICgbKDjx5QlKrGUeVt/j4Qb4fxNKiqSSH99PUOyvQ3/AKoBSxHphdSuRuELYNXdlNHI2MOxAWnmCIrqtQUlxB/CuKEJld8sUw4jDoYgyk8iB8bw7s1qSQ6Tp1B2iusaJlzlIIJu4vZjcQzcWcbmoXllDKlLjNur8BAKjwZcwuXJO8ARdrHHSUg5Cjd1gf6QfsD1MZDf+p0z7J9DGQXmeecPeXOmPXivaz2u08saj1H3QDqvblL+ol/WCbx2k/yX7y2aqqEtClHRIJ8eQ8yw84p7iDF1KJCyO8VLBdybsQTszMG++NaP2jza7tJYdASkFwNe8Az3Y8vDpAZXfJUq5dmI8B6u/LXXkJ2zL/hWmC5doTTUrWFJQuyUX0IKdSkkaltusc6bEkJU7WsCRlTpbQDfrA2kfMzdoSNG0Du5uxA1aNJ60BZLZbkgM1rkMBa4I8IDYodcMJeStQ39IzhiSUnMOY6/KCuC8OpqXK3ypIsNz4wq0FVlCFAKBslr94Al1O9uTNtFs8PqSaeUUgAFINoTr0CCzcDx7RPxDV2U14HU8ZnbDMIlyQyUgPrEXHeGZE9Bzyknq1/URLq6zLYRHGKsO9FTaNuJxzszHOZVeN+z2mQUzBmSyw4eyul+ZaBfEtaSvIghK9b2yG+qnOXfnpoHhu4+nvTqMrZQPNgynOv5eKaqJ5AZvOwv4s/xaB6YnZyczIyesM/pI5whKsqdUhSiwUSCTbvA90B2c2jXt+7YEpuXOoUphfkzavfkCYWTMJjrJmqsl7Pp1/PyhqfYEfKOsE2WkKygpSoJOYkFgMtgWCtO63XcQ9U9QUygs27oPwisMHqlS8zJUorQyVNZlMX5WA2ve+kP+BzzMkSyXZrAl7fKAXafzsc4xNV0mw4i/i3Fi15kd0pNmIB+cLn0VJuUjyizKmiQQxQkj+UQtV2CoSokd0atyhe3TmldwMp1UleFMWjTWLaRO4PxcJHZE5VBRUg8+Y8bfGJ6sNdBCe8WOkC8T4UmJlyyhBUpjmCblzcactICjBhgw7Hb1PMsWZxvMShiUjZ9/SFHFOJyslhmc3J1JhNp8XUDlWCrb+Lw6wWBuxSpJsWUCD6GPWDA+rmZQVkZr4k6TXco7fpIypkqeAf2ahmA3SbKHp90Q5UjlEr9HTJwKJaSos+9m3PIR6vXiCYDBzH3Gcdp0SkzFTUBCw6ST7wPIamK7xHjH6QvspDhJ1Vo48I5/q0ySlYcnWBSKM0aypsyTvy6H8YZJBiQ9PSN+C4fcOIuDh7BpSZaVJTcjUxUXC/FMjOkrHlpFyYNj0makZFAdI2jCYtJMKdgOUZG3bDnGQWAxPn/AP8ADLMkZpwBYOMr33D5oiVHslUPdnJfqkj74fJdeDHcVAO8ThaR0MssgY+oRGwbhFdLIm58qllQ0JugBwLhwXf0iPMknIcwuGs5cZt8rPlZnMMOOr/apClFKTlci51azBwzk9fKIVXNCEHIsKc9pmZ1DbKXScyHcXLOHhgHcMmWNLmpAo7/AH/nBEoZFOFKTr3gHBIF2I8S/wDNyjJSQtsy8o0CQRZg+5a5Yx6mZMIVlJCdCi4CRZlKygA3bq49edWtixIIBGgZh53jMpqST9ZIpqhglJ909BrcluZvr0i3sCr3p0EhgzJHQWEUdRThMqZeZQQjMA5Og/ExckqvTlASwSAAPCN1giQvFbQ+FAkqpnveFzFcR2BiVieJgBhrC1VTxqT/AHPKA6i3A2iQghc7RBuP1pyZdSrT8YTKikLE7tvvzF+kP0rDMzqXqfhA2uwTVon064I2B0nSp4KvlYPWIysOOUqIUA7P5ORYas8byqcyz3gd2ZtSGJffbeDNZQka+LQJmWLRWTUK/SR7vDXqPJkqTis9ZEmWAkqIyhISydlEEhwPAtFp4RRdnKQgfVAEIvBVGnOpZ2s523MNlRxUlHdQnMecNowxmZSvyxxDa5VoU+M5J7InkQ/rEpPGh+tLjpVV0qoRzDjMk23Hwjx2BUzeTjmDuG8J7NAze9MYkMXA+qPDcnS/SD6EqSC2ulmI0vfceEQxVJBzP3n0IdyQedjcc9+key68pTltqc3UfzcukR9wJJMlsxJzCNCe9nKUkmwLetyHY29YWfaPhxUlM5DgoIB5sfuB+cMaK9BLlJSotuzaMoN5xuZiVulQzJUC4I1HhuNYzsUMH7iHr1TIpXse0rLA6eoqJqJMq61FhbQbknYDV4+geGOEZdHJyJdSlXWs6qP3AbCIXs+4Pp6WUZkt1KmO6lapAUWQOQFr6lrw0VVQEBzFEYUbjBW274u4pw1IuSm5hR/VFAmZiXTyPy8IbaypKy5hVx7GwO4i56fKJttpc8dIAEk4itjvAssz0TaYd0zJfaygW7pUMxRytsPKLqw7h+nlAdnJQluSQ/qbxUdHMnoWiYUKyhSSX5OHLaxdskWh7SsWHq7Tbhl6zOwHKMjo0ZDkFmUPIxMHQxPk4h1hLrULkllghtz/AGjtS4o+hfwL/KJrVTpWqdDhoe4kxBIQkrBLnK4fcb87gQJM8TEgoA7rto12B687f3jlik/tJSh5jyhcwekmTphEsK7oc5X5tt1jaD0nPaGTWGjAYcRrVNSnvqAIG6lHlqS7m8A5+ImZ3EOR0F1f26Qx8P8As6qalbrQoJGpW/36xauAcCyKRIOUKXzaw8BBUXdzPr/Ek24BlNYLw6ubNCZiVIDOXBBbbXnDhhfCMxCwJVQoIe6VJzBugfX0hu4lpn/aAXTY/wAv9tYj4CrMonkB8f8AiG1QRNbPNGZCn8HLVftnPVH/AOohSeCpom51rQtAHdSAQx+0X1h2eMzQKzSVuCD3hq1FbblHMV5mAzNspHjHGpwvs5ZKgHbe/kIbS0KnGlblCEjnmPgIRs8KoVSVyJSr1ljMFMT8blgIMJv0BajmYsdIaaqqE6dLlhylS0JJALAFQdztFp0ODyyoDIlvAQPw+ghMtPdbdW59wJTmEIVLQtJcOQfJoZMGwxOXMbkw58d4GgyAUpAKS4YN5Ql4bX5AErtFE8cSCzC0ZSEqjD0qSQUiFEyyiYpI0dvjDdNr0ge8IVqpWaYW11PR9NOkBsbCmDAIUwmglXcINrl9mBOoNuUZKnXLWB/Fm8bfKORXlzMouQHF0vax/s20cVEggXZhfQB+Q3/5ie0RxCq6jOAARsAHfnvt4ePOJFMotY2bxPJvCBeQJJyqSfLxtfdvnECuxnvZBr9Ztv4fx8YyoZmxPRXmWvwhxEllSFPmSO0B+0CWN+YLeo6x0xXHE5mKg+yd/SEzHTMNCippyRMpyFWJ76AxKVAe8lmLHlA6nIrVzKhJKXCFJ5pJSLdQGb/mHrkZgFHSeIis3PSN1RV5gwsPz6RClyEp0AH55xGoqvMgE66EdRYx1M+E8YlRKkT5RNcQP7Nba5VN/pLRZmF1OeTLX9pKVeoB++KsqZ9jdreMcuHfaCs06EZgDKAlnrlDA+YHzhrTuFzmC1VTWY2y5M0ZFU/rzM+3GQ156xT4K32m0/CUTknMkEdYS6/2ckzU9hMEtKixJfu+kPc5bWEQa7EOzlqJ5WhxlBGTOzsp81efymuB+zFBBTOqZi3BBypSjXxzGC+EcLU1FmRJBAKrqUXUWtc2trbrEjhzEhMlypoNlAH7j8XiLjuaXMI21Hgfy3lE/VrhfSJyniIZSOeI6Ua0hLJaI9TVGF3BsUdLPcQSE5y0HrYFRiTVncgEXuDAPh+mMtU5KtlAA8wzj5wakmxgZWVISvxAgqnmU9NndgQlmjUmBiMREdRXCC5lPaZMzwl8XrdZ6JHxMM6qsQncTTsyl+KRAbz6J8cgEw7JzCmKU65C3i1vi0H8GqwrIsaLSCP6g4gLRlkjyjOFag9gEnWUpco/+2ogG/NOU+cI6LqRJmjO7ch7xm4jkZ5CgIqLE6ZSX2i5ZdYlSWMAMcoZCgSUhhcmGmrJhdKrI+0iU5U1c1wlGqrABNyTsOsMnDfAk5Ku0nTQkm+Ud4u73Ono8BKjFpKcQkdk2XOA3JyU7+vmItGlVaIuvvsqwq95UWmu3J9u0iL4VllOUqVtcZRoGA0uBEKbwmUA5JjnUBQYPu7a+kM6DGs0RL+Is65g/hqjxtlW8UUNRTywopASrulSSC2rBhodbwrYfLKlpA3MWxxhIz0s1P8ACT6XHyiraCd2fe32iz4fZ5iHPUGBt0orI29JZWFVqZNMqSt1JUCAeYIZoHcKFKEqS+mUAfygg+jCFJPF5lhj3xy5RvhOJLVN7RSTKBchwSCCz+Nxtzik5GMxBkRSVB5MbPpoRMmp6hQ/qF/lGk/FOvxgFPrFFRVuqxbp4RBqcQSk3V5B39Bf1hMrk5jGQo5hqoxN/wDn+3zhUlTpiJv7NL2Lg6XNol9lPmJKpUmYoAO7HQdN4aOE+GCuWlShcgE+JgVlopXcZ8lgc4Uxe+k1H+XL9VRkWP8AqsIyJ/x/+2N7m/1GGsFwQzzmVZA9T/brDJiXDsqdIXJUkZFJKWFm5EHYjV4iYdPynpB5Cnjo67xcMyLqdfZqH3ZwB0EqzhTDZtH2tHNuZSs8tWy5azqPBWo2zQc4gZcpKtwWhjx7DswEwB1IfxKT7yfkfECKq4t45lpBly+8XudACPvjTgFdpji/4urHcSfRVGSZ84Z0zbAxWVLxQhaQVEJO4fQ+cMNBxtIShlr9AS/pC1BK+kycumt3bQpjtKnQk8RY6O1UE3ynL5gAn0dvKPD7QJektKldTYfjEDEqBAkCYk3UST4m5hrOeRLmh0NinNgx7TkjiDnaOyOIRClUT1J0AiInGlOXQm3jHnmR24eV80fUY+DvECuq8ykj7Sx90K8vHD/lj1P4RPw6oVNnos1wAB4wO18riI3ais1kL1MtWhpwRfaDlFh2YPtAGimZYOUGIZeo+UGqqFa8dYLyWqrwnWTZuDhrFjFb+0j6WhIloQBKV781yyR/ENQOoeLRRXoI1gbjC0TElJY6g+B1Ea56QFNt2dhz9/afO2UScuUAzAfea7vq5e2w0084uPDZwUlJGhAPrFPYpJaZMy94BS0j3WOVR2ble0WRwdUqVToz65Ru/m/UMfOIni6ZRW9jG/C2O6xD16/p/wCxslmN5kRBWJTqoCOasak/bTEAdJS2NnpIuM0+eWsc0qHqDFSTeDqojVJ6Bx90XAa1CnZQMCZ1UxaLPg7AsyH7w/wwv9LZ/XEqrDcJmyamWJslTFQDFJIV0BFj5RcEulkT5QcDLsOXg0cBNStJQsBSVDQ/A9CIl8PYGTLYGwMU9XSxIKzn/ENAdP6u0UsX4SSV9xS8p1BLD0ETsJ4blytJaSeZSD84sCTw4ne8TJWCITokQuKbSMEyQST1imFLCbWbkIMYTSBKAOkTcXliXJmKawSonyDwKkYgMoINiBE/W0GvHOY/pBwcQx2Ij2BP6W6x7Er0yh5bSZLXBnDatwxhWkTjLmGSrUOUdRy8vzpHarxtNOnMos3xjokY0vOZwc4jVXVqUJJUWikOPeHBNWuopw9yVpH+4D5iDGIcXqqTYsOUbYeFaxTLBpV01DKN2ZTk2eU7QwYNRmZLSRv+JjtjeCzKqtn/AEeUVpz3IACQWGZ1Gwu8M3D+DKkyAiYnKtJII13cXGusaVAZa8MDm07umP3g+mwltYNISCltuUbmW0bJRBggE6YgEQDi+GABxClPUErLh3EWFict0tAvh3gFddVbpkIP7Rba/wACeaj8AX5OF19UkeJYFG5oN4d4Qn1aTMloIQLBR+sRqB4c4NcH4JORUzO2lGX2Vg51UfuyuX6iLqosPRJlply0hKEABKRoAIW8ZmAzlW0ZPp/d49WsZnMaY+ZZ04EHrLRxXWFO8dJsDapcGlkGTVcQlOsAcf4zUJa8tmBf8Ii1c03hZ4iSVdnJT781Q9NvJ/lCltpziG9KIXxz2+/aB6OpzBgk5y5zbuXLAD1d9oP4NxEmnldmVBObvg62V1GhcKsWhswLgqlShKVSkrU11KdyWudbeUbYr7NqeYO4nsz0Km9HiVdr9PcNjA4iOn0d2ns3grn65i7Lx1CvrhXm8dRiyOcQqz2XLTdLq8D+MDV8ITkfbHiDHifD/wCV/wBpRJvf5l/Qw4vFAdDeCFLPKgCTCnKpVSyytfnDHhixluYe01aBt4lTSlFGT1hqlU5ENnB2IIVMmye9mQQT3SzEA2UzeTvCjS1KEl1GHPhypeSFfaJPqYedgZI8bsVkCiNkog6CJAREDD5lom9pGeJxx6zJkhJFwD4iKg49qV0VYQP3M1IWlvqkFljwdj/VFtrqQN4rb2w0hnSZKpQKlpmZWTqywfg6UwC1EsG1oxp3KPxE/wDXOXzMZAr9UKr+H1EZCX/zqpV8+z2/aWTj8xRHedM1G43bQ+MJuL1yp7Zld4bc+oi3OIsNQtBJYdYo/ijAZ4nhEk5nNiDdPnt4w01RDYP5GRqVJPAzN6J0rBh9wxPaoIl+8Bc6hPU/hvC5L4LqTKC1ql5m2e/XS3pFhcHyUy6VCLZwO/d+8dfLlBK63B56SgVtTkjiDMPpkU8tMpA7odydSo3Uo8yTeOOLYcqYnNKUArroehH3wexHDfrJ9IFJmFJh0YIxLWntBAavrK9rsfmSFFM6UQem/UPqIyn4ykKsSx5G39oe8SwqXUIZaQr5jwMVbxZwaqmeYO9LG+6fH8YGdyxi3V2AZGPsZZGA4N9NCVgESj9dmfolx3vHSLDoaNEpAQgBKU6Afm56xX3so47TVSRTrZM2SlIA+2hICQoDmLAjwO9nurrwkdY96zmtTqLtU4U9Owm1dWhA6wg4vxAmXUZZlgq4Vs/Xp1g/PnlRcwCxnh36QQoNmQNOfKPT6RH6a69MhLzabOBFjAuqXA+RST0KysrXT+0T10UzRST8RA2sAE1Xejd4PMpz0EBeG6JVTiZWR3UDu+AsPvPnDcMEmTE5QlgeW8E+EeG1U8xedLFWnh+XhC1sjHvx+sM16nGP8uT+YHEIVFKETEMGBEdVqjpi3vo844ExB1ihLmUdP+oehi9Ss3XH/M1MalMekxkJRiD6zhRNWpIyp7ruT1b8IEYvwPKkrCUqWCzm9vRQMPnDo76vAQJ4n/fnwEdHpvTpVP8AfUyRZe41JUHjEqOvmLRVqlKWVBJDWbUA6De8WlhmI5JKEgaAQkUXDk6diM6YqVM7MEEKyKyqYAWLMdNoZqyt7IMJFVMPJFPN+ZSBDDvYMBfaSdTezOQY0YXi6i4iSvEv4or7CuIZ66lMs0s6SghTqmJUNASBoweHagocwcxqqln5sM1RTWymyw8fSSu0JvELE5BmIIGtiH6GJKBlVl2OkbKhgaWsHIj6aWngiLX6Gm8h6x7DBnjIPgR3AiFxrx4qYvs5TuSwA/OsTOHcKKUhSxe2Yuo5jz721zygFwZgYmNOJUVqzPyCX26lt+cOKqsJs1hoI9qrz6zGdJTtXgc9h7D3+5k+qnskPZ9BESTNILoLF9efjA+fVlanMepqGhnAlBdNhcGN2H4qJndNljUc+ojTEMOCrp1hbnYoJcszDZSA48W08I6YR7SKWdKzqWJZAOYTO7pqxNljwv0EAYYPE5nWKdLbmuez6jsXKjlA1J26xVnF3FkytUZUu0rM737zbn+Hdo7cacZrr5nZyQUyXYbGZexPR9E+vSNh1EmUFA3mPlIChcWdmLatzj7JMW1GtNi7QMe8GUdLPo5iJ0tQzI7wUhy3MEEBwbg7G8XLwzxSmtkiZosWWl/dP4biK8o5R0cG2Z3cJBAvY+AO+gvHWVLNOozJCxLUrukG4XrfK7ggjyu+sfDiA094qPMeeJOKpdKACQZqyAhL8y2Y8kiJVBVqSxJc7nnFQpwuaucVzyVZhmzk2VyY9HFhD7w7i2ZIlrUDMCfMjr/ELP8AkCfqyxwR2g9VqTb06SxKXKtlMIKyZKT7wB8oUMMr8pvpDRT1G8GotFi/WLK0KSqVI0AECcZARMQrQFwY61OPolDvGEHi72jJDMHSDzufDlA9ShKYXr1H5R7Sn15bp3hfFKsGY40AiAcTHWESr9pUlVgJiT4A/IxEHGKD9c+aVfhEGzSai1i7DGZ01N+mVAgYcSyBXAxuKoRXCeLUf5qfNx84lyOJH0WD5wBtDaO0OL6D0I/WWzwzMBKz4QK4kU88+AiRwPUJMskqBc84h8Rr/bnwEXRWa9Mqmc4bA+qZh0jTw6r9inwibWrZB8Ih4AP2KPCOuKLaWYd6VflJdh9ZirWTHUPP5QXw1X7MQvYkrKUK5LS/mWPzgxhM9gU8oDo/kI+saqBbTkDsZ1xEsAeRiPNqI8xaqGkAp+JhzeHl6SrpEPljMNfSIyAP6THOPI1xG9onDgX/AA4/kT8o3rNYyMjdfyylpfxD9h/KcI9EexkblEwVxN/h1eCvkYDcY/8AlFB/LHkZC79Zx3jP4q/YxY4b/eo8D/3QYr/3i/P/AGJjIyPRIR6zK795M/lR/wBsQx+6H85/2GPYyPpk9Y20P7pHgP8A4xECl/xKP/UV8lRkZCl8yY9SdRDNh/7sR7GQpovmMykWeKvePhFScT+9GRkOn5o8v4cWt4kqjIyCNPau8jzNYMYboPARkZHj/LMjrG/h/wB6DlR+8PgPvjIyFbvkjOn/ABJaHD3+Hl/yp+Ub4t7hj2Mg7/hflJ1nzGJmMaf1J/3CJtP75jIyAaP5TKOh/DeQsR1MLE3WPYyKHaWq/kH2msZGRkZm5//Z"/>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http://images.fineartamerica.com/images-medium/dolly-mixture-simon-fairless.jpg"/>
          <p:cNvPicPr>
            <a:picLocks noChangeAspect="1" noChangeArrowheads="1"/>
          </p:cNvPicPr>
          <p:nvPr/>
        </p:nvPicPr>
        <p:blipFill>
          <a:blip r:embed="rId2" cstate="print"/>
          <a:srcRect/>
          <a:stretch>
            <a:fillRect/>
          </a:stretch>
        </p:blipFill>
        <p:spPr bwMode="auto">
          <a:xfrm>
            <a:off x="539552" y="1988840"/>
            <a:ext cx="3220094" cy="322009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1.gstatic.com/images?q=tbn:ANd9GcRvSMW4sQEIK8w9bh4-jpdtqWZ2UQNabFSVxQZvpP-MibnwK9g5"/>
          <p:cNvPicPr>
            <a:picLocks noChangeAspect="1" noChangeArrowheads="1"/>
          </p:cNvPicPr>
          <p:nvPr/>
        </p:nvPicPr>
        <p:blipFill>
          <a:blip r:embed="rId2" cstate="print"/>
          <a:srcRect/>
          <a:stretch>
            <a:fillRect/>
          </a:stretch>
        </p:blipFill>
        <p:spPr bwMode="auto">
          <a:xfrm>
            <a:off x="179512" y="2348880"/>
            <a:ext cx="4378098" cy="2114500"/>
          </a:xfrm>
          <a:prstGeom prst="rect">
            <a:avLst/>
          </a:prstGeom>
          <a:noFill/>
        </p:spPr>
      </p:pic>
      <p:sp>
        <p:nvSpPr>
          <p:cNvPr id="7" name="TextBox 6"/>
          <p:cNvSpPr txBox="1"/>
          <p:nvPr/>
        </p:nvSpPr>
        <p:spPr>
          <a:xfrm>
            <a:off x="4559416" y="1420971"/>
            <a:ext cx="4176464" cy="4801314"/>
          </a:xfrm>
          <a:prstGeom prst="rect">
            <a:avLst/>
          </a:prstGeom>
          <a:noFill/>
        </p:spPr>
        <p:txBody>
          <a:bodyPr wrap="square" rtlCol="0">
            <a:spAutoFit/>
          </a:bodyPr>
          <a:lstStyle/>
          <a:p>
            <a:r>
              <a:rPr lang="en-GB" dirty="0"/>
              <a:t>An alternative way to judge whether you have a mixture of tasks is to look at what you are asking students to produce.</a:t>
            </a:r>
          </a:p>
          <a:p>
            <a:endParaRPr lang="en-GB" dirty="0"/>
          </a:p>
          <a:p>
            <a:r>
              <a:rPr lang="en-GB" dirty="0"/>
              <a:t>This is a little like working backwards.</a:t>
            </a:r>
          </a:p>
          <a:p>
            <a:endParaRPr lang="en-GB" dirty="0"/>
          </a:p>
          <a:p>
            <a:r>
              <a:rPr lang="en-GB" dirty="0"/>
              <a:t>When planning a lesson or a unit of work, identify a mixture of products you would like students to have created by the end of it.</a:t>
            </a:r>
          </a:p>
          <a:p>
            <a:endParaRPr lang="en-GB" dirty="0"/>
          </a:p>
          <a:p>
            <a:r>
              <a:rPr lang="en-GB" dirty="0"/>
              <a:t>Base your activities on this list and they cannot fail to be a mixture. This is because they will be driven by the list of different products. You will have no choice but to use a range of activities in order to ensure these are created.</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Task Mixture II</a:t>
            </a:r>
          </a:p>
        </p:txBody>
      </p:sp>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88532" y="722313"/>
            <a:ext cx="4574740" cy="5909310"/>
          </a:xfrm>
          <a:prstGeom prst="rect">
            <a:avLst/>
          </a:prstGeom>
          <a:noFill/>
        </p:spPr>
        <p:txBody>
          <a:bodyPr wrap="square" rtlCol="0">
            <a:spAutoFit/>
          </a:bodyPr>
          <a:lstStyle/>
          <a:p>
            <a:r>
              <a:rPr lang="en-GB" dirty="0"/>
              <a:t>Use Bloom’s Taxonomy to create extension questions and tasks. Here are a list of words linked to the top three levels:</a:t>
            </a:r>
          </a:p>
          <a:p>
            <a:endParaRPr lang="en-GB" dirty="0"/>
          </a:p>
          <a:p>
            <a:pPr>
              <a:spcBef>
                <a:spcPct val="50000"/>
              </a:spcBef>
            </a:pPr>
            <a:r>
              <a:rPr lang="en-GB" b="1" dirty="0"/>
              <a:t>Analysis</a:t>
            </a:r>
            <a:r>
              <a:rPr lang="en-GB" dirty="0"/>
              <a:t>:  Analyse, Appraise, Categorize,	Compare,	 Contrast, Differentiate,	Discriminate, Distinguish, Examine,	Experiment, Explore, Investigate, 	Question, Research, Test.</a:t>
            </a:r>
          </a:p>
          <a:p>
            <a:pPr>
              <a:spcBef>
                <a:spcPct val="50000"/>
              </a:spcBef>
            </a:pPr>
            <a:endParaRPr lang="en-GB" dirty="0"/>
          </a:p>
          <a:p>
            <a:r>
              <a:rPr lang="en-GB" b="1" dirty="0"/>
              <a:t>Synthesis</a:t>
            </a:r>
            <a:r>
              <a:rPr lang="en-GB" dirty="0"/>
              <a:t>: Combine, Compose, Construct,</a:t>
            </a:r>
          </a:p>
          <a:p>
            <a:r>
              <a:rPr lang="en-GB" dirty="0"/>
              <a:t>	  Create, Devise, Design		  Formulate, Hypothesise, Integrate,	  Merge, Organise, Plan, Propose,	  Synthesise, Unite.</a:t>
            </a:r>
          </a:p>
          <a:p>
            <a:endParaRPr lang="en-GB" dirty="0"/>
          </a:p>
          <a:p>
            <a:r>
              <a:rPr lang="en-GB" b="1" dirty="0"/>
              <a:t>Evaluate</a:t>
            </a:r>
            <a:r>
              <a:rPr lang="en-GB" dirty="0"/>
              <a:t>: Appraise, Argue, Assess, Critique, 	Defend, Evaluate, Examine, Grade,</a:t>
            </a:r>
          </a:p>
          <a:p>
            <a:r>
              <a:rPr lang="en-GB" dirty="0"/>
              <a:t>	Inspect, Judge, Justify, Rank, Rate,</a:t>
            </a:r>
          </a:p>
          <a:p>
            <a:r>
              <a:rPr lang="en-GB" dirty="0"/>
              <a:t>	Review, Value.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Blooming Extensions</a:t>
            </a:r>
          </a:p>
        </p:txBody>
      </p:sp>
      <p:pic>
        <p:nvPicPr>
          <p:cNvPr id="22530" name="Picture 2" descr="http://t1.gstatic.com/images?q=tbn:ANd9GcRBeUZyJCRie0kwSKoISsStUDduoT3rtKaTe0hKlxnr0a0HZqws2Q"/>
          <p:cNvPicPr>
            <a:picLocks noChangeAspect="1" noChangeArrowheads="1"/>
          </p:cNvPicPr>
          <p:nvPr/>
        </p:nvPicPr>
        <p:blipFill>
          <a:blip r:embed="rId2" cstate="print"/>
          <a:srcRect/>
          <a:stretch>
            <a:fillRect/>
          </a:stretch>
        </p:blipFill>
        <p:spPr bwMode="auto">
          <a:xfrm>
            <a:off x="323528" y="2088442"/>
            <a:ext cx="3466476" cy="288873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Giving examples is an excellent way to differentiate.</a:t>
            </a:r>
          </a:p>
          <a:p>
            <a:endParaRPr lang="en-GB" dirty="0"/>
          </a:p>
          <a:p>
            <a:r>
              <a:rPr lang="en-GB" dirty="0"/>
              <a:t>Examples make something concrete. They make connections between things which are abstract (words, concepts and ideas) and things which have some purchase to them.</a:t>
            </a:r>
          </a:p>
          <a:p>
            <a:endParaRPr lang="en-GB" dirty="0"/>
          </a:p>
          <a:p>
            <a:r>
              <a:rPr lang="en-GB" dirty="0"/>
              <a:t>Examples can be related to experience, usage and appropriate context.</a:t>
            </a:r>
          </a:p>
          <a:p>
            <a:endParaRPr lang="en-GB" dirty="0"/>
          </a:p>
          <a:p>
            <a:r>
              <a:rPr lang="en-GB" dirty="0"/>
              <a:t>Whatever type of example you use, you will be helping students to develop their understanding.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Exemplify</a:t>
            </a:r>
          </a:p>
        </p:txBody>
      </p:sp>
      <p:pic>
        <p:nvPicPr>
          <p:cNvPr id="76802" name="Picture 2" descr="http://t2.gstatic.com/images?q=tbn:ANd9GcT0xAwBPgUsvuRB0kzS5VWtFRqAlY7FfYIUBjqqKN4aHxV68sYx"/>
          <p:cNvPicPr>
            <a:picLocks noChangeAspect="1" noChangeArrowheads="1"/>
          </p:cNvPicPr>
          <p:nvPr/>
        </p:nvPicPr>
        <p:blipFill>
          <a:blip r:embed="rId2" cstate="print"/>
          <a:srcRect/>
          <a:stretch>
            <a:fillRect/>
          </a:stretch>
        </p:blipFill>
        <p:spPr bwMode="auto">
          <a:xfrm>
            <a:off x="395536" y="2060848"/>
            <a:ext cx="3825802" cy="267379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When  setting extension tasks and extension questions, focus on asking students to evaluate and create.</a:t>
            </a:r>
          </a:p>
          <a:p>
            <a:endParaRPr lang="en-GB" dirty="0"/>
          </a:p>
          <a:p>
            <a:r>
              <a:rPr lang="en-GB" dirty="0"/>
              <a:t>These are the highest level skills in Bloom’s Taxonomy and they require the greatest degree of mastery over the material being studied.</a:t>
            </a:r>
          </a:p>
          <a:p>
            <a:endParaRPr lang="en-GB" dirty="0"/>
          </a:p>
          <a:p>
            <a:r>
              <a:rPr lang="en-GB" dirty="0"/>
              <a:t>In addition, when you are planning to include stepped activities or a mixture of tasks (see slides in this PowerPoint), use evaluate and create based activities as the end-points of the lesson.</a:t>
            </a:r>
          </a:p>
          <a:p>
            <a:endParaRPr lang="en-GB" dirty="0"/>
          </a:p>
          <a:p>
            <a:r>
              <a:rPr lang="en-GB" dirty="0"/>
              <a:t>Making these that which everything else is building up to will ensure the level of challenge gets progressively higher as the lesson progresses.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Evaluate and Create</a:t>
            </a:r>
          </a:p>
        </p:txBody>
      </p:sp>
      <p:sp>
        <p:nvSpPr>
          <p:cNvPr id="21506" name="AutoShape 2" descr="data:image/jpeg;base64,/9j/4AAQSkZJRgABAQAAAQABAAD/2wCEAAkGBg8QDxAQEBAQDxAQEA8PDg8PEA8QDw8OFhAVFBUQFBUYGyYfFxkjGRQUHy8gJScpLCwsFR4xNTMqNSYrLCkBCQoKDgwOFA8PGikcHyIsLSkqLCktNS0pLC8zLDU1KS0qLC4pNSwpKSwqLjUvKSwsKTAsLC8pLCwpKTUqKiwpKf/AABEIALcBEwMBIgACEQEDEQH/xAAbAAEAAgMBAQAAAAAAAAAAAAAABAUBAgYDB//EAEAQAAEDAgQDBQQHBgUFAAAAAAEAAgMEEQUSITFBUXEGEyJhgTJSkaEUIzNicoKxQlPB0eHwB3OSssIVFiU0VP/EABkBAQEBAQEBAAAAAAAAAAAAAAABAgMEBf/EACkRAQADAAEDAgUEAwAAAAAAAAABAhEDEiExBEETUXGB8BShscEiYXL/2gAMAwEAAhEDEQA/APuKIiAiIgIiICIiAiIgIiICIiAiIgIiICIiAiIgIoOKYxFThpkJu8kMa0XcbbnoP4hZoMYhn0Y7xAXLHCzrc/NHT4d+nryc+aaiIjmIiICIiAiIgIiICIiAiIgIiICIiAiIgIiICIiAiIgIiICIiAiIgIircZxDuwGNPjfex91vF3XgP6IOdxJrqupLrODI7xMOhbYON3243sPQBSsG7PyR1DJnPBDGvAY0EElwtqTwsT8lPoIA0DRWkRCxStqx3nXp/VX6Phx2h6h/p1Wy8ZHCyU82a44j9OBW3meyIiAiIgIiICIiAiIgIiICIiAiIgIiICIiAiIgIiICIiAiIgIiIC4jGKwmtl1Nm92weWjdvVxK7CvrWQxSTSGzImOkeeTWi5/RfGsE7RPqXTSSayPkdI5t9mOfmYB+G1h5NCky3FJms2j2fToKnTfbS/NSWVK5uir7gKwZUhVhaSVOi0w2ovNbmx3yIVbJViyk9m2l8kkn7LR3YPNxsT8AB8UHQoiICIiAiIgIiICIiAiIgIiICIiAiISgItTIOa0M4QeqLwM58loZTzQSlqZBzUUuWMyglNlB0W6g5lLikzDz4qjdERARRPppc8tZazTYuO1+IC9u+sQHW10B8+SDhf8AFzFy2niooz9ZVvGYDcQsIJ+LsvoHL5VSwSxVkbWXzve2KNvvlxDWs+Nvgu9pv/JYrVVXtQ0/1FPyNrgEdfG784XKYs102KZISWiE5A9hIIdYh5BHqF55tM2fcpxV4+CYnz5n7uwqojTymLvI5COMbw4dHDdp8ipcFW4qRgmCRxtHhGg2touqoiwWa1rQePhGi7w+LZzVFQzVLsrPC0HxyHZvkObvJdpR0jImNjYLNaLDmeZPMk6pa3i297pzXsqyIiICIiAiIgIiICIiAiIgwStTKOa85t+u3Ubj++RXldEe5nHJamc+S8bpdDXoZTzWhctbpdQZzJda3WLqja6xdYusXRGbpda3S6DN1lsuU3/srQuXhJIgt4Zg4XHr5HksvvY23sbdeC5+OtdG649RwIV3S1jZG5mnqOIPIornsHxNoYAdHDRwO4cNwfO6j9sseayklIdZ2RwbY2dnIs23neyscd7KsnvJHI6ml3MjdWu83tuL9dD1XP4T2GilDX1UklS5rs7LueyIWPhIYDr+a6zbc7O3FNItE28IVCwYZhJebCQR5z5zPFmj00+C53sDhpIdO/V0jibnfXcr6H2n7HNrY2RulfGxkge5rQ0iS37J5cdfNR8I7Iuga1mcOyi1w0i/nuucUmJe/m9VW9JiPMzs/wBJkQDW3OgCsMIp3WL3aF5zW90cB8Ehw0Cxeb22HAL2nrQ0WC7PmPSuqg1tl7UMmaJh5tC5auri45W6uPyHMrqaH7KP/LZ/tCI90REBERAREQEREBERAREQayMuLfA8jzUR3nuNCPP+SlufZRKiUb+h8x/P++KI1ul1i/qNweYUavxCKCN0sz2xRttme42AubD5kBESbpdcse3scmlHS1dafejiMcPrJJa3wUXEMcxeNrJXU9HC10scbKYySTTzvc6wiD22Y0kX14WTWorNpyHZXWLqDhGMRVULZoibG4cxws+OQaOjeODgdCFMJRltdYutS5a5kG5K1LloXrVz0G75FDmnSSVQah6oxPOFHixB0bszTY/IjkeYUWeQqBJUKo6ut7VRfRZ3SHunCJ+upaSWkC3ncjRedBjbcgsRsF89x176h0NJH7Uz236XsL+W5/Ks45hdVh/dRsn7zvXZImPbcgaC9wdtQuVr5OPfx+ltfji2+f4fTG46OYWTjg5hcRj8sTaSFkbCyUSAyS5ruk8BB13AJ1y7KDhtI6S13OPqVrXmiuxruantAwbvHS+qjRyzVB8ILGcXuGtvILXDcEjbYkAlXjLAWAsEZQhRtjbYdSTuTzK6DDTeGP8AA0fKypao6K3wg/UR9CPg4hVExERAREQEREBERAREQYRLrUlB5ytUCdpViSvCVgKggU89jkOx9k8jy6Fb1lKyWN8UjQ9j2lj2O2c07heFXEsUlbm8Dj4h7J94cuqqS5qnxaXDHNo52TVMR0w6VmQvez/5n5nAd40ba3cLW5KFjvaqCoqsLjic4ObXMdNFIx8ckbtGtD2uH3yuuxXDYqmJ0MzczHbjYtI2c08HA6gqhPZB8hjNTWzT9zpE5kcMEwGwzTAF5NuIIWL1m3aJev03Px8U9V67PfMn5xnf8g7RvbQymuikjY99hVUskjYxWNGz2A7TAbHjsV0VBiDJ4mSszBsjQ5oe0scByLTsVAoMBpKc5ooGNfxlIzynzMjruPxUmrr44m55ZGRt96RzWN+JXR40svWpeqei7T0k8hijmDpLZmtLXsL2+8zMBnHm26sC9B6l60L15F61LkQmVbUPKsCVDqWqipqJVWTSbq1qGhUWPzhkRA9p/hAG9uPy09UmcjXTj455LxWPdP8A8PaDv6qarcPDH9XFf3iP4N/3KHjOIipxGSTeOnHdRcswuC745j8F0wH/AEzCeUuT41En8v8AiuLoaUsjF93eJ3U/0svPWNmIn6vq+ovFOO01/wCY+nv+f7WFZJnYBv4h+hUvA5rOynhxVWzcdVYYeLSu6j9F1t5fMp4dtT7BSmqJRnwhTGhGZeFTsrPBJB3LRcXBfcXFx4zwVbU7Ks4+qsMu1RcnDiMrdnu6HxD5qbF2hePaa13S7T/FXDV+irYceiO+ZnUXHyU2KqY/2XNd0Iv8FFeqIiAiIgIiINCtSt7LGVB5uXi9SSxamNQQJW3VTW0Z3H9V0ToF4SUd0FHS4pc5JfC7ZrzoHeR5FS3Gy1rsHDgbhVgkmg8L2mWIbW+0YPLmPJWJSYQO00lc1zXROeaUD69tK1n00feYX3Dh5NAd1UChxLCmnvmiWYjR1VLDVVLmu4tMjmuLCOWi6mKZsjc0bg5vG27TycNwVV13Z2GSTvmmSnm2dNTPMUj2+6+2jh1F0nfZaTWJ/wAo36Tn9S5rBMQpKmKtfWOjyurXvjfK4scBkaIzEdHBwa0Dw67K1wWtq+9DGCWoo+FRVN7iZg4AX8Uw8y1p8yrOhwOnhcXsjHeHeZ5dJM7rI8l3zW2IYxBAAZpWsJ9lpN5Hnk1gu53oFKV6YyXTn5Y5OSbVjI+ScStS5UhxSqm+wp+6Z++rLs9Wwt8R/MWquw7FK50lSxr4ar6PN3bo3t+jSEZQczHNu218wAcP2d1rYc4pMxMx7eXVF6j1B0VW3tLECG1DZKRx0tUNtGT92Vt2H4qxzhwuCHAi4IIII5ghVlV1TrKo7nPWQPdYxQujc8G+vjva3oPgrXEWWuq2lNmvdbM4ublHG40A+IXHmnKvR6e00v1Qse1db9NqoaaO5hivJI61g4/y0t6lKjDV74fT5GknVztXH9B0ClZladu8+V5uX4nTEdoj81y8kBY8A8dlNpPtj5gKzqaRrxqPMEbg81Xx0sjJsztWEAZhwP3uSszrlHZ19BsFYNCr8O2CsmNRJR6gaKrfuVa1b2tF3EDqqstzEmxF9gd7K6zLVZTKi0giBe7YLEAgucdo2+11d7o6po9KarmHsvcANTmN2ged9AugoJy9gcbE8wCAfOxUGkwi9jLbTVsbfYaeZ94+ZVs1ttlFZRERRERBhLLKIMWSyyiDFkssog1LAvGWka7cKQsIKKq7MtLs8TjFJwc3T0I2I8iocsEzPtWXH72IEt6uZuPS66lLIOROouCHN95puFSVvZuJ8pqInPpqk6GeEi7vJ7HXa8aDcLvKnCY3nNYsf77DlcevA+t1VVWEyt1sJRzZZkn+k+E/JNZxw1aMVjNy/vYwLZqWKASdXRS7n8L/AEVXhVFWiskqYQ9/etyzOq4PokRdYAHIHFziLX0A466rvMoJyg+L3Hgsk/0nf0WHMI3FlJrEzrtX1F6VmkZkxk9o/nNUn/b5l1rJn1PHuh9VSg/5bT4vzEq0jiaxoa1rWtaLBrQGtaPIDQBekgNjltmscua+XNbS9uC4+pinzuOKMmlhvdopLuo2t5yxt+sP5rhacU7FMfhdmZA19XI2+YQAGNlt88p8A6XJVZgWMwj/ANh/dXJMPeNcyIh2ptIRlJubb8PNXNP2moshZAyV8TfDenppHRNHLwjT4Kh7JYzHGJqSfSCMyPhlnaWM7nN7Dw8ab3F+ZHJcLWjqrD6PFwW/T8lun5T9vfP2+zsG2IBGoOxGoI8lmy5NtMZnXwuOWmbe7qkudFSPF9csDge86gNXXU8Tgxoe4PeAA54bkDncTlubLo8OgC3YFnKshqmGvSIAbC34SW/ovcSn3n/63/zUYBbBMNeosNQBfnufjuhctLrLWk6DVVGSVsyEkEmzWjdztAF6MhAOW3eSe43Zv43cOm6taTCLkOlIcR7LQLMZ0H8URCo6Nz/YBY3jK4eM/gH7PU6q6o6BkQs0a8SdSTzJ4qQ1oCyqosoioIiICIiAiIgIiICIiAiIgLCyiDCWREEWsw+OUWexrh5gadFT1GBSs+xkzN/dzXe3oHe0PiV0SwQg42WUMNpmOgPvHxxH8429QFuYzYEWIOzmm4PQhdXLA1wsQD1VPUdm2gl0LnQOO+T2D1adD8E1MctiHZummdnLO7l4TwOMMw/M3f1uo9P2ViDxJPJLWSN9h1U4PbGPusADb+drq/nimj+1izj95Bv1MZ/gStIi14JjcH23A0c3q06hEaWSy2LViyYa1slltZLIrFksvSOIuNgLle8bADlYO9k42+zYfvHifIKDyZBpmcQxvvHieQHEqbS0b5PZBij4uP2rx/xHzUykwjUPlOd/Dg1vk0cFaNZZFR6ShZGLNAClIioLKIgIiICIiAiIgIiICIiAiIgIiICIiAiIgwiyiDCwQsog0cwFVtdgEMupblcNntu146Eaq1RBy0+GVMe2WpZyf4ZQPJw0PqPVRG1EZOUkxP8AcmGUk/dds70K7MtUWqw2OUEPY1wPMAqJjnHU7hwK2NOGjNIcgOw3c7ya3irFnZ0sP1M0sQ90Ou30Dr29FJpsFY05nEyP4vecxTTFfT0UkuljDF7oP1jx948OgVzS0TIwA0AAclIa2yymKWRFlUYWURAREQEREBERAREQEREBERAREQEREBERAREQEREBERAWERAREQEREGUREBERAREQEREBERAREQEREH//2Q=="/>
          <p:cNvSpPr>
            <a:spLocks noChangeAspect="1" noChangeArrowheads="1"/>
          </p:cNvSpPr>
          <p:nvPr/>
        </p:nvSpPr>
        <p:spPr bwMode="auto">
          <a:xfrm>
            <a:off x="63500" y="-639763"/>
            <a:ext cx="2019300" cy="1343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08" name="Picture 4" descr="http://t3.gstatic.com/images?q=tbn:ANd9GcQ9BPqjUQS1yZHWqD_ACnJ2qgbFnPzFvKFmid-W7q2El-LM_Ko2xQ"/>
          <p:cNvPicPr>
            <a:picLocks noChangeAspect="1" noChangeArrowheads="1"/>
          </p:cNvPicPr>
          <p:nvPr/>
        </p:nvPicPr>
        <p:blipFill>
          <a:blip r:embed="rId2" cstate="print"/>
          <a:srcRect/>
          <a:stretch>
            <a:fillRect/>
          </a:stretch>
        </p:blipFill>
        <p:spPr bwMode="auto">
          <a:xfrm>
            <a:off x="539552" y="1268760"/>
            <a:ext cx="2466975" cy="1847851"/>
          </a:xfrm>
          <a:prstGeom prst="rect">
            <a:avLst/>
          </a:prstGeom>
          <a:noFill/>
        </p:spPr>
      </p:pic>
      <p:sp>
        <p:nvSpPr>
          <p:cNvPr id="21510" name="AutoShape 6" descr="data:image/jpeg;base64,/9j/4AAQSkZJRgABAQAAAQABAAD/2wCEAAkGBhQRERUTEhQVFRQVGRsYGBYXGBcYGhodHhwaGBoYHhoYHSceHBwjGhcdIDEgIycpLiwtGR4xNTAqNSgrLCkBCQoKDgwOGg8PGi0hHyMsKy0uMCw0NTIpNTUyMi4pMiw0KTIyLDIsMCw0MzQsKikqKSowKTMxLTYwKjAvNSwsKf/AABEIALgBEgMBIgACEQEDEQH/xAAbAAEAAwEBAQEAAAAAAAAAAAAABAUGAwcCAf/EADwQAAIBAgQEBAMHBAEDBQEAAAECEQADBBIhMQUGQVETImFxMoGRFCNCobHB0QdSYvDhFTPxQ3KSouIk/8QAGwEBAAMBAQEBAAAAAAAAAAAAAAMEBQIBBgf/xAA1EQABAwIFAQYGAgEEAwAAAAABAAIRAyEEEjFBUWEFEyJxgfAykaGxweHR8RQGI0JSJGKS/9oADAMBAAIRAxEAPwD3GlKURKUpREpSlESlKURKV+MYE1ieJ8+MrnwwMiyCd9QJj5+n7VXr4htGJvPCLau4AJJgDUmqLE85WVOgZgPxaAfnWd4/zY97DQiHPlL5dZP9ojffp1jSsc+EPgrbxTsxu3FKwCSp3g9h6e9UKuNLz/tOAAIB3PWB03WjQw7MuZ4JkEjYep6lexcN47av/CYMTlO/uO49qoOYOcvDzrahnQBigMNlJgv7DfToaxmBupaLW7VyXXXLO3QiY0BmD710Yhry31tLDILjX8znZIYAaBSF2kayDGtV6uLfU8F7SZFp0I1IIBE6X4sj8MKfiG/rHOi0uA54JueEZNzIHK9NQWyhj+KCDr7VX2uYne61y3dRxHlAMsGnXN2WdPbaqvCY9ioxCMLdqPOGVM5IGxYwXLQCNR20iuHD7C2rbXSVY+ZzcG5HxH5abTVKu5wFyZbECZMzcbRECLkwbSCuqOGFZ3A3PRbW9zm3lhQojzTr7Edu9QLXNF4wRcmJnaD7+1YvhXLeI4q3iXCyWfw2wYEdz3NXq8qJgGKIfiAJHQevvVrFU8TTomtUqwbWGm3v5qzh34d9XumU7cn1WowHNziBcAYaydj8uhqz4hzRbt2vEUgiCTMjKBvP8V5Lw6/jbua+qhrOYwkR5QYnNvMVa4rGnwjdRTcOUgW4GvdWn2j5V4+tjMPTDHmc0QeOk8+fnKiqUaFfM6jYjb376L0DgnNiYjLqPPOVhsY6a7GrV+J2wSC22+9ea8I4iEwpxV5TaVAYRR5QukQI1YnYiN4qrtczcRxE3LOHRbfQNmJI9wRr7VzTx+MILGNHhJBc4/IbAny1VNtFgALzrwvY7OJV/hYH/e1da855c4+90xcU2ryawDoRtI7j0NbTh3GVe0GuEK40ZZmCP2139a0cL2hnL2Vxkc3WTaOZ96hR1KOWC24KsqVys4lX+Eg11rSa9rxmaZHRQRCUpSukSlKURKUpREpSlESlKURKUpREpSlESlKURQuJ8WSwsudeiiJPrBqhs8/22fLlBiZhwWA6eWs7/UjE3GLqhI1RAewYjN+u/rWZfhmHtKgQgXMwAIbzE9Tv03rHqYiq6pDXQM2UWm43PA8lqMoU205IkxmN4t06r1HivNVsIoWSLpCAwdz0ivNL3mvXQtwMUeMhXRdw5EDcz8Qg766A193sXcTEoEdlBSXCtodQPh6e/autnDIhYqoBYkn1J1J+tZ1Ws93+5UOotERrfbpyZ6aK3S7NbUcWjQG/OkqJhMawvZLaE2UlWY75iZJnt0/nSuvD7VxbhY386kkFToANwI6EfzUqqjF8Itqt1zmMy3t/xXjKlNxIiJEGRJJ52gq7/hPpMAaS6DOsW+sr9ueFhlZU8ztmzN2BMkHsf4qtwmPa0AtpmUdgd9t1J12HTWK5cQwi2GCoPKSh17MJk/OKuuXf6eLewxxN24AdSWJiI9elajMO55cHOnmd46KQ1sNhaFJ3c5i6/lN9eT+CuWGxjYllD3fKmoXo0ROnWMsx6GrjFcUtWrQe46hG0BjRp7AelYtm8IllOoYFdt+pg994rW2OHLiTh/EbxArkM2XKPNpMehgVSr0GvfTY6wmLdb8e+FxWDaGd9IaiYPQlp6xafyrrgfM8WwuGuJlAiAAY+uo+dUac0vexBXw3Zc5U3SeoMTEbT61qOLf08SyPHseVk1PqOoPpFUeP4kmGtkx8R0UDVmP+6mvMRQ7up3dQuqZh4b6H3v8ARUaFbOzPTAZB8Vtvey1fJmJs2bPguQsExOxBM7+lUXNWBVWurazMGIIFpgDJIBGbYDv6TVFZ4rij5jhTk9G1A+mv5VN4ww8JsylhuVDBDAMkzI2rzE1cS1jKVZouRfy9fyEoUqBc6pRcbA2819NaGIwItZsxttbZ0/tUN8PqAFJn0NWl7mHD4aUuuLeTYEHUdCsDX2FVmBuPhrdhkACMQblsZSx3UQSdDP6V+X+PYO6iviLeT7woquNdGylvLplHXXSq+JoNBdQqNJaXZgWQTJGhHuFUZmgPbxF/5Vpy7iRiE8fKVl3yTochMgGoNjGG/ZxAwTMt0XDPig5gZWTDSQNGUTt6dOdzmVLq3LWGlEtx/wD0LoiqAC7LKkFhtlPxdDUK1icOmHFy3bvZ2uG0WD+Hc8yhzcGh3KkgE6S2tQupvr1C/IR8IaDfTTNprxP75LgxuWZ1n9LVYDEXbCWc7BrwKl48uZdQ5y6dCvQSVmtnguK27uinzf2nQ15XiOGrZS7cuPdUYlf+4wJe3MwpIByAZlAloO9duHYv7McOttjcW20s5OpUg6DWDM7a6RV3sypWa/uqYzNLjoDFxJg6AA2hZ2JrMp+KoQB1K9apVfwzjtrEaI3m6qdD9DVhX05BFio2Pa8ZmGR0SlKV4u0pSlESlKURKUpREpSlESlKq+L8Sy+RZkxJHQGq2JxLMPTNR/8AfRdsYXmApGN4tbtfEf8AjtJ6VXNzG2fKLfSZkkbxHvWf4vxm1hkL3n031Mn2HpWZTnXFX9cLg2ZOjuSoPtpXyru0sdiSXUfC297D5k7+S0m4ekweK597BXnGFN03L7QkSCpBIaDAbv6etZbidsWbouHCsbjRlbSCImZE6jaDrVpa5wuoQuMwjW1P4084+akT9CaubwtOBicxuIFlQske4A1LTp6VAMTiKFTNiQS13/U2Pq2xPmrTXMc3IyJGkiY+ayfDblwj75MrjXNA1mfTpFfHHMa9tFW0JuXGCr6dZrpi+K3fHAvWriC5OVmjboIG3bpuKmIozIxE5GDD/fUGr80++DyIYfW397LWYajsMQx0vAievvdQ8Lylj7a+KXZ+pRogjt6fKpZAYQRoRsfXpWyxnO6eFlt22zER5ogeum9YfHY5bKG45gD6n0HrU+OdRe5oo69PooOzWYhjXGuTHX6qhxrm9dbwlJFsZWkdjEd9Kjf9VWMuXXqNfXXLtpHbrWg4LxT7rFmwuQ5QwLLrJ+PQ7Egz8qruIY6xctKRbK4ifMRAQjvvOvbvWiA0UxJIMb7/ALTDGs+oW5Q5odltILR6RbpzKqMPcN9xMraBBdoPvEddRvWzxZOGZTJe1dC+G0+RQdTP++lZZeKfc+AoSAcxI+LrAOu38V1vcwNcw6YaVy22kH8XaD6Ca4q91UYWEdesqZuBxDqjajiJmCBplGgA+a9Dw/ObXbBtqyuslM+s6aEevvVbh8Aj4m1cukeHbDaHuYgx10/SsDbvGytsq7fd5jl/DJ6x6/vVrgmxgWyPLqjABiZcnWd5kelVhQxAqioxwdlsJ9fJUa7KVOl3dRpYXSYGtovvbX0C9K45zTaS0y2V0Cks0awN8q7/ADrz8FMXdJYIyWjK3IcBlIBZSdhG/qR71CTAligxGI8qoV8kkkE6qSNTtse1XPFcMiW7tm0y62/LDyWEAt5dtBpPyrzEU6kd498umBGgB3UVIBnhFMhsE+IfFGyhNxl2AZGt2bPwo90F3uAdQo6e9dLWMJA8bw7lp5TxrYylcx1DKdgSNxVny1ywuLvy3wLbTIOwAgj5MDNd+cuX7eCR8h0dIy/5SMv5zXpwbO6FQbkedzGusj5dFEMW/vCw9fLSdOD8+q4qLiI1vDFVvFl8oAJKz5h5h5oUgnTTWpL8QS2GzZWezlL+FbBAZjkRhLAEpmMgCPN6TVZiGuLctMrZSg8zMwyCFEhgPNq0aDepf/VrNu0ctlbouSnkLKCwyNDA6oSQTpsAIqlTLniSMxcRpEnaCT0Egc3UGNpik8xYAbrueHWRh7zvcF0XiGAeVbxFkEwxmQHG01R4PhrtfZnuAAyqW80KFjQ6bHrMTNd+LE4hlLkhLZlUQeUamDsYaDBjfQmon2dPFDGc7GVK65oj9t6+owNCpQY51XUmdrCIExA2vovicbiqeIqxTMjKRoTfW3nyJhSuEXhhzCXSXTXfUR3/AHFew8G4h49i3dH41BrxFmWzcKJbZmc53JGwYyY6HXp6Qa2nJvHGtvbtM0ggAydJgQdYgkzp0mKle8ucG02yORcfNXMDLMz6hjNEZoBJi9rfyvR6UpXi1UpSlESlKURKUpREpSlEXzcfKCT0rI3MUCGu5swPm9NNNPpWm4ncK2nIEmDp3rIYiWw7eXISvw6SOsaaTXyv+onuhjNj5fbW3Kv4JoLli+H4QY/E3MRf81mw2VEOzP1JHUDaPb1pd5nxWJuFMEgFtTHiETMf2jaKkcAsE8Ouovx/efUj+a3XIHA7drCWyANVBmpcFhKVas8VBIpwGjbzjrqpMRVcxoLbF0z/AB6LG2MVi7WmNtq9ptCwWCvqQNCPz/SpfC1+zYk2Qfu7ozL79x9IPfymvS8XhFdCrAEEV5hxVcuLwdtTJDH/AOIH/wCa87SwtKj4WCA8OkbWEh0bQucO9zwc22h/HquXNWEdVa+14N4cslmFUR1Ekkkx1qj4XxC4VJvqtsHVNdxrprvAH51dc4YrDLK3bDs5AK3PDJSRt5wazHGeNnEBVgBUEKoG2g3jfYxVfs2iKuHOcGdjFo96raoVKmcZSMo1HWLDz45hWOC4/auhirRlE+YZR8id6or/ABm7iLZQ20GdhBzfCJkHXr618Jk0RlBURI6dNuxirXjWJwz27fgBwy6QQAI9wda02YajTl29on9cqx/5FV4pkeEyCW7TyDMRuJ9VTYnHeErDMcp0IB+KNtOtVjI1z4yR2XaO3vU21iUYiIJU7EdR71ouIXbGKtDKotYhBt+F/QHofQ1OwA62dtwp8S6oyMvipRDiPinSTGvX+lHx3K6YfDWb9syt7+JqLa5btnBXMU5hvEKqOpYnQfqfYV+2eLk4b7M34XzpPTQh19NYP1qJjOLE4a1ZXXKzNHd22+QX9TU4d4i4bgLMdQilTpONmucZ6CD9ZUCxdYPlUM6ga9cvz/arS3i2Z1bMfKNDOogeUCdq+8HjBh7JRIzNrcuHf2E7D1/SoNrEBvhMjvUDoB8F414WpR7yowjEkNzHwj/lHHruFMtq9x2KuqqgmDEsanYDGMjnLJCjMQpWTH4ddgTHvVNbQouj6mZkTqes0sEgkmTMZjtPbb2/KndtcIMERFvyoMRVc5rgcwJIPi0Gtm+em32nZ4O7BDWbnhkkDKNVzkTCnfT9q54rFAnxLjm8yr4igbQDDMO7DsayOGtBroLEqoIEhiInc/KtRw7gaWHLIWmMup6bif1+dUK1A02ZnP8Apf8A+vLdVmNDqwY1tuZ4/wDXodhZRMFbe6WvXB5bgAUBQHhGzIzdC2nsR8qmY7iBDhTmbxGFx3YKuwyquUGBE6zXPEcyWUuG2SxI0YhSQD2JFTrlpXXMAGlSAe4PSe1eU63dVGPeyBt9I+w87WUGK7OZiqVSmypLiIPTmw+iqTwo3bpd75thAMokjXqYG8nX5+lSb/E0sOhcMcxYDKASARq0bx6etRMNYvWkzXX8iiSApZxsABGkzG/cmetSMFjLGa3de2wYhhLEGACBLAHSSSZHrNbmIxlFzXU7nNYx8/cSvjaHY+KL2GrlaGabE7enrH5V6mIt+Ig8S2Ha20IxIbzgFD/j7Eg61n1JD3HBcsvlNrQFWXSPQkj/AM1aY25bVrua6ieMVd1yFrkLAGQgbGOu2vvVTjrqYi4XKMqMSzLAmRsSZ3gA/WuOwq9RjckeGJva/nadTzpO4UvauEaImxBjm2v4tEar2XlTHG7hbbMZbKA3v61cV5PyPxdrWIRPw3JkT8wYr1ir9Roa6ApKLy9slKUpUalSlKURKUpREpSlEXHGW8yMBuQaxuEcgZbzhnZiIiIifLHeOvWtxWH5owQw18YlFDu4KlB8RGh8vroPlNZHa2BOLo+D4hcdenRT0a7aJl5gKhvWWwV1mVS1pzJA9d49QdY6yR2rRcu8zWwkWmR03yzDL3EHUexFRbWOBtoHIuG42XyjTU7EHYKNDOtVuN5Pwl5yCCHEE5TBAMxuDvBr5mjjTTd4yWPFiQJBAtdpjTSVpOaKgkQ5pv8AsHqr/mHnu1ZtnMwT0kFj6ACsxwG0z3Gx2JHh5hksoxjKh/EZ2LaADtPevvC8v4HChbwUNmYBbjnPBOgOug16xpTj/MHg3fAvWxct3l8sESDoCrqTsZnNXlbEPxLoZLnEESYFhqGjbreSu2Uw0RED3uq7m3FYoHwAbTpc1UgFXHcETB0O9ZIKVDE9Om1ajgXCPAcXJ1EhQSWVVP4Rm7VIxXB1uFmb4j20+v6VrUK2GwtMMBk7kDX+CFo4YVg4h9mzzoRO1pB48ljsxifQafLvv86jJbCIe8Enr3NXtvlYsR9oeFM6DvuB7mNKqsTbtAlbQIU/3RPaYG29aRc1zMzXAzx/Kt4WqX1w3I6GyZJgXEfDexiwkx9vvheIwgw4S7Zdn3zKV3+dQ7zBT93my9nj9RTC8Im2Ge9l3ARfi002H71xuWUTUy3YEyT8qne4mxIPRU8LSawmpTa5gGriYH5n5K+5V4AmMuOXuG3kE6QWJMiQDpHl1PqO81S4q2LNxkEMysyhvwmDEjtPauWHvMXE+UwYCkgge411+lfFnEEDUZlmIgadKgymVfa+HF5f4SLW0iJPRfdu3mM3Zf8AxBgfpVpieMA21tJZtouYaiS31P8AFQrGCsndTHoYI+tT8RwXDIguWrpZp/7ZDAj1PSPnU2aWkB0dIhUxRLa7XOpFxJEOzZh5qPYspnJuExlgR0Pc1ye2VJB3/KO/tUnh9uwbga8WyjTyw0H2mrTjF61eyZLZUKsGYOs76eleZmtYJN/JdmhWq4l4pshpkkl1t4O8eV+qogpPlGrHaK2OAxAYEZSpUwQfYa1QYa+EYFGUNqNCpP8ANd7nE72YMbnlBltASRsR9Kq4loqsy6H6KduHq03940hzdLXM73459LLV8r8Hwdu3c8c+Ysx2JJBMjYb1DFoKITQCcoPQToKq7HM1tmYEMqDa4whT+/5dK4PffF2irKbSmGD5vKVkaFuhOunpVes6tVDW1RlAi/v7BU6DcNQLn0TmJm3lt08yvhEcor3LsNbZwxUHVjAERoYEjoNQKltfBIykAmCkoBkXUETG5I9tJ0muwwSWiqIyK0gFWYeZZkgg69vpXHxbxYKLKq5lVJJLQJ1yjaS0g+hrpsVHZWX40Gt9D+Jt9aT3FgzPtzqdLa/zF1ZcIwZe8niqWy2spYxDPvlLCdR1n/zaY+7hEf7w21bTy6kgbkGJ371xw63LWGCzF1ytsuHz6ndyIgNE6eg3rrgcBc8yYW0MqmCxEliNySdyTVOkcTiXd3TcQGz8Jj1m/oIO+irV+6HicJnm/wBFI4FhMOlz7Rai4NZKsW66AbkV6LhsQrrKmR/uleY+CUbxQnh3FYLdUaBwesd+oNaTgfEPCxIsyMt1SQoB+Jd2J9Qfyq5gcVWZX/x6xJmYnUEXIJ35B6jTRVq1JhZnYI+y19KUr6FUUpSlESlKURKUpRErAcexBbFPJ1UoF1IaNoXpBkzvvsYrf1kecOSRiznRilwaSpIP1FdNdBVTF4c12ZQYIMrEcT4XddkFpwlyyZYghSoGYCP7yZJ9u2wjPjcTYuuftNpndR8dswR+BpQQNzJmNBX1xHl5cLZe097I91wrXSpZmHxG3mXWD6+tSMNhUtIr5ldbalVLaAgkEAlo2YnQ9DXz2LfTr1SXgZQcvw30/wCxEa2j1U+DY7DUwwOVcuCx91Th/EQISSAEWYJJkEyY3NS+GcCSwpLQ7gybjHMTA7nWBXSyt60jXC+dmYEEGYzeVl8piCCPQa96/eNqxwtwGMxWDHrofyqpWe3KKNPKCXQS30/m87rfwBLi6o+TA9FV2buKx7kYcm1YH4xozes9B7VY4XkjEDW1i2ZwJy58/wD9TINaNsAMPhLNtBAYS3rppUIXihzAwV1B9RViviaWEqdw2mCBEzqV3RoVMUzvnPIJ0jQKuFpn+7xCZblshtJAPZh1+VZDH3rQLkAyHYZjuRtGXeZn6CvVOKOt+yl8AZg7IT3H+x9Kx9zh/wBoxio1ryorEMSIftsOh/WpWUxRxRosPhcJidPRSU8RNAYh4Bcw2/FxxPkshdunKCgzExHYT1NWWK4B9ktB7xzX7vwg/hXq0dOw/wCKhX7dzxGAtaKTn6Ae1c8aWunW4SQoXzHNAGwHUCrbT3QIiJ3WpVZ/nOa8PzBmrRpOtjuv3BYEm22I/DmCL+etd7vCow4vAaZ2Vvrof2+lXGL4nY+wWsPaDB1YFpAjQHYg66mv3hfGrSYO9h7qMzOSViIGm5JMjX0rsuZmIm0Ks2liRSZUyHNnJI6ER8l8cL4QmMssVYW8RaWWkgBlH4tdNOv/ADVDcuhBLED1/iucZAT8TAbD+Kl4LBMXtG9aJBYQBJBB/eK4vWi2mp3ViW9nB8Pu4EtafhEa3+wsvvC4ez4S5fjB83+QMwwj21nuK74fhP2hnLkixZALR+InWPzAjvWj5w5YXCG09vRbgM/ITHvrXTlzCC7hMVbX4zDR1gR+4rsT3pBuQLKq4sOAY5oysc/xxx56kefkqCzYw0gNYhOpBlh67Qam8a5e+zhSrZ7NwSrenaqS/jcpK5XL7Zcp399q1HFMSUwOGsP/ANwedh/aNYHzJ/KuCXmm7vfRWWNwzMbSGCOs5oMiOvvhOBXEbDvbZEJDAKTuARIMdQDNc05fGKuQ1xBZHwBT5Z6k9JmqvgTHxWlmIkDykBVBB1bvE1Y4LgdrD2A5cq4nMBOkGN/XpUGcipmc4CAIBvM8bz89VmYxjMz2MaYLnSdIj6R8tBuu/wD0K212416dEUA92WVOu2wBmo+E4wrubdpXi2src3LFdSonuBUdr8rPhswvMVZSxBAUBliBvrPyq3sY2yLJUKqZNSW8pEyIJ21mJqGqIpy8Hw/DGk9dd7XgfNRUzL4YR4vinWOn3tJU7h2J+0WSBIuIQYK5QrD4QT+Ikaz61peA8xW7alWUq0kkdZ679PWsZwTgd02luWAqOD8LkuhjYtl3I3BA/Wp+Ix16zaQ38O7tkMlFFyCp8ztEBVIMge/as01DhKxFFwM7AiROoIvx6c3vCS2qPHaPfT7Kz4rjftN2VEWwQzt002Wep6ntUAcTC8QtFnKogadQRmaIOmvwj5TVLi+dwVBtqyyWyKwALKF1GWY3OkkdBVTicX4zG5bRRdMEodMgfSdDG4GnSR7Vsdl4Co+v/kYrwgAwNTJ1J9NoG2gF8fHdoNaBRoXMwTt5fOxP3Nl78jAgEag9a/aqOVbbLhbavqyqBVvWyukpSlESlKURKUpREpSlEXnvO2EQXZvaW2IYN/ayzrtJkafOs9e4Vmuu11kW2VNsKGWAs6H3FwA7b16txXhSYhCjiQaxF3+liyQrHKZ0npM/rWdWwRc8uY6J139RcQev7n2VkOJwyKlv4SczvlOpWR5QYMgz7zVjgnVreRrouE5hJ0Y9Yg66A/Sq3jvC3tk2bLZcjQT1y67fOoHw4iyVAuXlBkaCZEE6ag9jVvG9jB2FzNcS4eKbXJ2nbb5aKv2d2s6nisjgMpJbF5EbkL0Nl+04ZbQfJftaKTHmA2idDpuKzr8t45zlvOiW+rARI+ZrjgOLOSwvoLWv3akklhBkbQTpsO9fFzmi34Bu7MMwW2/lYsNlj19KxDiKwIFWjmeIE/bb8r6MUaRH+3WytM29laHEXVW2lm38Cdf7j3rLYXFXhdVrgW47OyJ4ZIAQEBzodTqBB7GuF65cx7Wra23tQQ7XC0RoRAI6a7mKuPsDWbIs2boTIxIffMuuZZg5SCd/aon06jT31eJcYg2gXEgiTGkxtryvH4ikGijS0G/PoVyuYF7ouKCgRiQjoRDRsDB82ogjeqJOUsmD+1MZdm0/OY7xVziTaS5bc3Ea4iwLVoT55JLwNBuCdtRVeca6kWEl1t6uTMa6wFmJjrU+FqOghomR5aTNzzbSxJsNV1TJ8L3OhrXTze0Wt99N1S2+GXFt+LcaJJ8h6D5bV0wfA7zWDiTLJJERsJ3q0CuGZnJyBpAYDUdI/atByxzIi2WtsCbdwHKGjMH1JER/PTvVplRp+MWI1Gn9/NW6lauwA03mWuJh2p0HOny3hZPhvLatbXLKuR5ifX4dDuKkpxgE5bVq7dCyuYtA7eXc6RoanX7+IN/w8OoK21DOCCZJ1gE6jSrPB8ftYWAEWbktlKTGup0IjWqwLqjw+sCWu+HL+Yvoq76mSn3dFwBabz14nqody+2LsMhzjLtbc6A7rB6Df13qkw+Pu2LpIzWinwvqMw1BIB/CY61ccX4nfu3xawsZyA7tlBEH4VA9tfpTG4ZHyG8nxeVwAfiEj4tgARoPU1zRa/O0mQxxhs6j+1ZZjxhmPFiQJeIsf6UHE80NGdjbBP4wiz+Wn5VV3MWbtwpGfMPM0z3kH5DvVncwOGsQz5U3UZjI19DuY6gVIS1at22KBcjCZGszEGRvvHzrafgH5SS6SFg0v9YUM4ZRo921xAzAa8jTe0cKFgwqWsnhwpiU3J9/pUhcetyExE/dkuWUZV0MBCN20PT09ahX28MfAwAAgH4R6zufpUu3bkBSMytLs2kEyI9dpqPD9nVcS7NcRoTt9/XrGq8xvatDCty2M6gb/bpG8TYK6xnGbCsLghQmRsurb6CRA0IaKh3sT9svrby/dl4uBUVgRuCD0g6/nrtVV/045FBy5swLHuAxP6RVpY4x4SXF8MKq6i4CVadDoR9J7mrFbsOuGOdmzG5G1419+izmdv0HHKG5dp1tOnr/AGrXiK38Xi2wtq61ixYVc7JozsQD+GNACBGg39KlcPwN7C31stea/ZuAgi5qRuJ1JO+hExBrlh7wvzdw7i1fdQxVspIjygkdiIGvpXbh+EfDl8Xj8QrFQBoIVBOmijqT0B1r4t2WnT7p0AZYLI8efSdJ13lagObxC/XaFQcwYZExbIjJ5Bm8MRIDDRQTqD1idAQe1QVlTGniPlUKIJGokk7xC9ak4vjBxZuMLDfeFlWFUKwkBLjyMwYAdK3fLPIVu3luEDNAr63A1avcNZVbBAA11tr7+6xH4Jpql4NpmI6zr59J6rX8OP3STvAqTXyiwIFfVWVeSlKURKUpREpSlESlKURKUpRFieceRTiG8Sy5R+sGJ9+9Q+UP6eGxcN28S7nqxk/nXoVK9zGIlc5RMxdZHnrh1sWA2Vc2YRI/T1rza07s9zxLahFPkY6k+uvcdRtXsnMPCvtFlkmDuD69K8nx3LXEFYqCuURrlEmO86a9alZUDWwsjHYKrXqZmRpF5teZCnY/iTJbtLkDXX8iWyMgJAl2f/Fd5+m9VacXd2yjEWnaYKmwRaJ/tFyc2vc1O4rZGa1cOiZLlomCMmeIaDqBIirvhnB8Hbwg8QjMF19/Q7R618fh6dKvmqYh0OM6xyRF+LWEG/ktoWELNXrSt9+lo+JmIuLrIYfFmfYAaAaag1FtXLouOWIKKxI0HwwCNQJ0/WpmNGbD33jS8xKZlJ0yhFO4gmJBNVwzZRbcSpyiVIQKBpr3M6xtVjB0atWm4tbmDbcxofpcflX8LjaVId1UflJMi8T0+3PkuYuDKIL3Q7zLSoSNevofnX7i8WFtoUVgWaQpU6wQD5l+HTWRrpU/h+H8UDwkuXFYt5gDlUrtJ/yn519YDDMWtvctkXLjEJbdmVEyAZmI/uMwB+s16ajJymbG9x9rcXsNOq031O7GYESRAi8et+bXOvRX3LWOS1ca9lzC4gGxHmXQfFrB7+lZ7HcbstiIW34rrIZljKsmSvrr9O9fWI4kLJUohYXGcEKZ1TKNNzkAM6djvVhw/EWcJnbw1AJZjnB6HU7jedBUVOplc1tYnKJyxrxePlZcuaKjS6iBmMZp+e6lcscTsrdN/KTpkYRDAjbQ6dfpFUfM/E5xKAKurFyDmGUE7/29d+4NdcVxh7zXBg7XiOMxY2wMqmBlbswMxEzoavuEcjW7RzuxuF184IgCdcqgE5VE7TUf+azDPaapOVpJaP8Al68dJ1VfFsZUpOY2MzxDiNPfKzKYGzdvJdu+ZApHlg7mZHT0+lc+JXVtIwt5VGuRWI7ydOpjpWix/JJS2zYd3Lgnw7RIFvKT8JnciSc0jpWZxHK2ItQ99xce2YUaRLazMTGn5V9Nge1MLjHxSPiNo32vC+Hq9mYmkwNqEd2ySPr7Pmuxx3jBGlCFXKxA1PaekioD4skHJlS2uhc6AR0A/wBHvXXGOVssYCtGoG0+8CelfXCeWjjMQlj/ANK2oYjuT3+n5mvp6zxh6dhYKlh6ZxNSSbn8b9TsoNnH22MLfBPqsD66frUw348twAj11+fqJ76ivTV/pjhvDylRMVgePcEOFuNZOoWCv/tOkfSRVbDYs1HEEQeiu4vBCm0GZExfUdQfwq/FA5tbxQucqZPKSDEgkakdew+danCf0yu3nV8Rde4BEBmJEDbT51l8Ozm0pQKWGnmmNDBOmvSvYORsYbmDTMczLKk+o0iq3aNBgeKoFzv+1N2TVJa6kdveil4Dl21bQLlGlWirAgV+0rOWylKUoiUpSiJSlKIlKUoiUpSiJSlKIlKUoiV8tbB6V9Uoi805o4fcwjs62/EsvJKiJBMd91/x9azFzmDCLtbedYXw23G2hOXWvb71kOIYSKqLnKGHJnIJ9qz6vZ9Ko8vu0nWDE+a9leRNjLuIY3Wtm3ZXQZvi7ySNIGwHSd64i0bbXLly4cnY7KP97b17Vd5ftG2beUQRWGvf0gQ3JzEpM5ZMa+la+DqMwlIUmNsLj98rOxOC79+bNEiDaetuFR4HDJibVp1svesrZKrattlNu9mYlmEjcRDH13rpiMdda4mHCJf8O2PGJlvvOwZTuFgE9TM1rcd/Ti2ygIcpiDGn6VZ8scoJhBoBJrFb2e3vMzzIuQL79Z+wE2JWqKhAgLHW2a3ZzG2FZQ0InQKC2VZ6tG+u5qDwjFXMVbYYiyFVogSWBDT/AHyQwgGRp6CBWm5ytPh7huC2z2mgkJoykfiHTbp/zOOxfNxYZMNZutcIgG4oVUncwNz/ALNZFfA1A97W05LjLXTp7/a0addsNJdEC45V/wAvX8Ph8E+It6qqsXA0krOnXXUCZI1qhwXLV/iJ8fFXWXNqqKSFQHYAfvua1NrD3cTw827qhbj2ysDYkaA+kkbetL/GVwiW2uI/hMgEqslWGhBA1/iKq0DVjEVKYmsHRyQNLc8aKB2WWg/CqbCcpXcG+fD3WJGuQklbgG6kHr67jcVJ52UHDeIiXPvChd03VBrLdgBpIG9fmB5n+2Yy0LCOLNrMWdhlzEiIA3gDvvPprN5vfLhGRbiWyYBUgMWVjlKqJkfFuAdjUj6lVlTDVagiqTfaRNpAUbmNc17R8MLDWMly0VXPl1ALZpPrLanfer7kfjiYe/mu6SuVyNY7NHUfz6VS4m21lyXf7tF0AG/uepHb1r8e2GgjRiJAOjDvtqPXcV+otdTxVKWmR0XxAL8LVg2g2Oo9efRex4jnPCIubxg3ZVksfl0+cV5TzPxw4i690iCxAC7wB8K+/U/OoBs3Nv1b+Fmvk2xbDOZcoNljTqYE7xrrqaUcK2jJH1UlfGurQCQeAJ16kr5v20S0qXA5XSSobQ7ycuo1Nesf02sZcGmkTrFeW8OwT4q8bdm4zI0MwjRRp5QdxPUV7lwnBi1aVQIgVnY6sKj4G3vVanZtB1OmXO1PvTYqZSlKz1qJSlKIlKUoiUpSiJSlKIlKUoiUpSiJSlKIlKUoiUpSiJSlKIlKUoi53rAcQwkVAtcu2VbMEAPtVnSiLEcfwzYO8cRFx7TKQUU7GQcwUmJ0j51HscYsX7NtnKp4xC+GzAnOZhDH4tK3d6wHEMARXnXOnLtqxcW7btZrjdtxqBmHqJmelYfaPZzHE4hji1/IMTt0jqVMyqWiDcKUOJYWw7WQ1tLiqGKHQkHbWNSewk1jOLcWOJy3rlkWbiwgYfeGCCxGYRAnbfc965shRGJm6EFw+I7h2DAwqSNgw6eppwfh+KaGt2lW0q6W9WB6ySdZB1FVcH2c0tdWzF1QRqfnzrwdLeahq16rqgYGjJ7/AFtzfn8vWSWVQ41aCD5swkADQGBqdDqCBXPBcIvXWuYhVD5C1tNI0B7jepa4a+TktWfDZjq5ZmKzuVnY+tencm8AGGw4tke81tYEVqLi42042339LlR1KTKnxCV483CMSiW7eRywYMWzdJJynSTvU/hvJ2KxDOxHhZoDBZ1A03PWNNIr21sCh/CPpXRLIGwArTOIqkQSom4Si1xcG3P9rP8ALXKdvDKCBDQJrR0pUCspSlKIlKUoiUpSiJSlKIlKUoiUpSiJSlKIlKUoiUpSiJSlKIlKUoiUpSiJSlKIlUPNfBGxFubZh12NX1K8LQ4QbhF4rjeH38P5XVYJGgRVG8knTXT9an8B5iOGYtJKCQQ2mYbDvB9a9C5j4CMTbjqNqxt7+njlSZJIGk613SDGCALKnUoOL87T79/c2Ws4DxqziSQECuNYMGR3BFX4Fee8lcuXrN8u+w0AGnzr0Kj8s+HRWaebKM+qUpSuV2lKUoiUpSiJSlKIlKUoiUpSiJSlKIlKUoiUpSiJSlKIlKUoiUpSiJSlKIlKUoiUpSiJSlKIlKUoi/AK/aUoiUpSiJSlKIlKUoiUpSiJSlKIlKUoi//Z"/>
          <p:cNvSpPr>
            <a:spLocks noChangeAspect="1" noChangeArrowheads="1"/>
          </p:cNvSpPr>
          <p:nvPr/>
        </p:nvSpPr>
        <p:spPr bwMode="auto">
          <a:xfrm>
            <a:off x="6350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12" name="Picture 8" descr="http://www.the-factory.co.uk/wp-content/uploads/2011/12/creative-brain.png"/>
          <p:cNvPicPr>
            <a:picLocks noChangeAspect="1" noChangeArrowheads="1"/>
          </p:cNvPicPr>
          <p:nvPr/>
        </p:nvPicPr>
        <p:blipFill>
          <a:blip r:embed="rId3" cstate="print"/>
          <a:srcRect/>
          <a:stretch>
            <a:fillRect/>
          </a:stretch>
        </p:blipFill>
        <p:spPr bwMode="auto">
          <a:xfrm>
            <a:off x="323528" y="3284984"/>
            <a:ext cx="4295775" cy="2895601"/>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84873" y="1795226"/>
            <a:ext cx="4574740" cy="4801314"/>
          </a:xfrm>
          <a:prstGeom prst="rect">
            <a:avLst/>
          </a:prstGeom>
          <a:noFill/>
        </p:spPr>
        <p:txBody>
          <a:bodyPr wrap="square" rtlCol="0">
            <a:spAutoFit/>
          </a:bodyPr>
          <a:lstStyle/>
          <a:p>
            <a:pPr>
              <a:spcBef>
                <a:spcPct val="50000"/>
              </a:spcBef>
            </a:pPr>
            <a:r>
              <a:rPr lang="en-GB" b="1" dirty="0"/>
              <a:t>Analysis</a:t>
            </a:r>
            <a:r>
              <a:rPr lang="en-GB" dirty="0"/>
              <a:t>:  Analyse, Appraise, Categorize,	Compare,	 Contrast, Differentiate,	Discriminate, Distinguish, Examine,	Experiment, Explore, Investigate, 	Question, Research, Test.</a:t>
            </a:r>
          </a:p>
          <a:p>
            <a:endParaRPr lang="en-GB" b="1" dirty="0"/>
          </a:p>
          <a:p>
            <a:r>
              <a:rPr lang="en-GB" b="1" dirty="0"/>
              <a:t>Synthesis</a:t>
            </a:r>
            <a:r>
              <a:rPr lang="en-GB" dirty="0"/>
              <a:t>: Combine, Compose, Construct,</a:t>
            </a:r>
          </a:p>
          <a:p>
            <a:r>
              <a:rPr lang="en-GB" dirty="0"/>
              <a:t>	  Create, Devise, Design		  Formulate, Hypothesise, Integrate,	  Merge, Organise, Plan, Propose,	  Synthesise, Unite.</a:t>
            </a:r>
          </a:p>
          <a:p>
            <a:endParaRPr lang="en-GB" dirty="0"/>
          </a:p>
          <a:p>
            <a:endParaRPr lang="en-GB" b="1" dirty="0"/>
          </a:p>
          <a:p>
            <a:r>
              <a:rPr lang="en-GB" b="1" dirty="0"/>
              <a:t>Evaluate</a:t>
            </a:r>
            <a:r>
              <a:rPr lang="en-GB" dirty="0"/>
              <a:t>: Appraise, Argue, Assess, Critique, 	Defend, Evaluate, Examine, Grade,</a:t>
            </a:r>
          </a:p>
          <a:p>
            <a:r>
              <a:rPr lang="en-GB" dirty="0"/>
              <a:t>	Inspect, Judge, Justify, Rank, Rate,</a:t>
            </a:r>
          </a:p>
          <a:p>
            <a:r>
              <a:rPr lang="en-GB" dirty="0"/>
              <a:t>	Review, Value.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Blooming Questions</a:t>
            </a:r>
          </a:p>
        </p:txBody>
      </p:sp>
      <p:sp>
        <p:nvSpPr>
          <p:cNvPr id="20482" name="AutoShape 2" descr="data:image/jpeg;base64,/9j/4AAQSkZJRgABAQAAAQABAAD/2wCEAAkGBhQRERQQEBQSFRUVEhUYGRcYFRoaHBwYHRYYFxYVGhwYHygeFxojHBgWHy8gIycpLCwsGR4xNTEqNSYrLCkBCQoKDgwOGg8PGiskHyUpKjEyMC01MDUqNDUuLCksLi41MjAyKi8vMCk0KiwqLSwvKTIuLDQsLCwsKjEsLDUpL//AABEIAOEA4QMBIgACEQEDEQH/xAAcAAEAAgMBAQEAAAAAAAAAAAAAAQYDBAUHAgj/xABBEAACAgEDAgUBBgMGAwcFAAABAgMRAAQSIQUxBhMiQVFhBxQycYGRQqGxIzNSYsHwFRfRFlRkgpTT8SRTc5Ki/8QAGgEAAQUBAAAAAAAAAAAAAAAAAAECAwQFBv/EADURAAEDAwMCBQMDAwMFAAAAAAEAAhEDBCESMUEFURNhcYHwIpGhMrHBFCPxYtHhBhUkM1L/2gAMAwEAAhEDEQA/APaMYxmMpkxjGCExjGCExjGCFOMYxUJjGMEKcYxjkiYxjFQmTkZOOCFOMYx4SIMYGMcEinGMY8IU5ORk5IEiZORk5IEinGMY9ItbGMZjKZMYxghMYxghMYxghTjIZgBZ4GYo9YjGgwu67/0+f0xpe1pAJyUoBOyzYyCcnHpFOMZoa/qRjYKADxfOMq1mUW637IW7JIFBZiAALJJoAfJJ7Zi0mtjlXfE6SLdWjBhfxYOUnxhHNqNOUW3/ALRGaPgb1U2VF8fBr3rOJ4Q6umh1MrakPAsmnG1WSt7KxNmuFIAKi++78rZaXIujFMZ7cq422Y6gamrI4XrGTlA6R9qcXkIdUD57SFSigABSQUdixCotMOSfYnLRP4jRdbDoatpYJJQ18UrKAK97Bc3/AJfrmjUoPpmHBU3AjddjMc0wRSzdh+vvQAA7kmhWaUnXIjHNJG6SeSWVtp3U4AOw7bo8i/i8r/hnxkOoPJAyFKsgi7FEFfagRV2e5A4xzKTnAujA3StpucNQ2Vp0OuWVd6Gxdfr/ALrtn3q9WkSNLIwVEUszH2A7nKZ1/qur6edsaQeQeQ6xcg+4dQwAPw1Ue3HbKx1vxdq3hkQsjxyRsrAoooEfiUrVV9ScnZQ1OGcFApk7L1jp/UEnjWaI7kYWpoixdXTAHNjKF9kXUnfTPC5JEbei/YGyV/IHkfmcvuNqs8N5b2THCDCnJyMnECamTkZOSBIpxjGPSLWxjGYymTGMYITGMYITGMnBC1epITGwX9qux8ZWdFccv9o4Xu3J7AH1NR7AWP3GZfHfV9MsR087yI5AdCiMSrC9r3wO98XdXlEl1M8g+8PIGfyfLshT6aPe+C1ker6A98zLu2ZUqte50bD7Gcdlv2No51ElxgHuPtHcd+y2vEfjaTcI2fcFk3KygL2NA8UbA5Fj3zqxfaBJ9z1GoZ1MmxREm0cEmixrg1YJBPtlLj6ck1bWYsCL4PPPPNe/YWfjO51LSDR6V4JEDNKFVJFo1tYM4Jr3FDgc851VerbeAAI1HjE/O6kNp/fFFwxIjEHcT87LknVTqfPGrn8/bu3ebx2uq7bf5fTLXL47j+7nUScyrp1mMbeksL2kp7FdwI9N1ldHhVjo/vnmLVXsr+Hdt733+lZwD1ErJE+ojOqh0yufKcKFVWsABttt6iDRsCh24zmtFO7BE6tJ22yOM4ztuN91L1agx1LXSzpMHy7/AO+PNe4nrsGoEsMLCRotu7aCQpPIXd23ADlRyPfvnm/jKGaOWM6mSEpubywnpKihv3AqxIqgRZs1+m14B0ksYkUvNCFdn+7COPy9khJR0lrc61x3sFaPxlv6v0KFWj1U21nBVQW+SbG2zVknvV9ssU7pttdmpo1Q0bROZiJ7+U4xlc0w6TleUdXmRqWFT6gF22vO5ABYYUfSQt7uPpdno9Q8DaiKESRaiUyxwmNFU0FRvxxBmNhTubmxV9hnem8KRwwSLSsVkeRd6muaCKQpB4AA4Pz37ZV+uda1bxFZdvluVqgOSGDAqb3Xa5fqXr+o1WNs3hrWuhxcN/TnacY9VcewBpe4TjCvHhDqUsMEej/4c+miEZ9Tyo+6+7EDa1sb5A/YZ1unaUaZjJEgXdfNcEGuPy4BzQ8OrKIlbUMzMxDkMACt0Wj49gboe117Za9d1CNoyAbJHA+P+lZztS5fWdUPi6dPAJg/ff571DLPpXL+7vI/nlWba10m3mlX0HcQQLB7Xe5u1kmtL0uXq6+jTw6LTh7LFAZXZbFcBeAbv6juaOXTocRstfp7V8ng/wC/zz40PR5EmVy3pVdv4jyApUemuCeGPJ5vvY29F0y7e+3D3/qjB/n3TJhZvDvhyPRReVFZ+WPc/wDQcn9znVxjJ5JMlRkypycjJxwSJk5GfWSBImMYx6Ra2MnGY6mUYycYIUYycYITNHqctLw+1gbq+/0zQ8YdWm0sAngCHa4DhwT6TY4ojm6zzufxlM076naKdAuw3tBA4I7Wbs/rWWR02vdUHGjHuef47hVK15Tou0uV46zHqHiZ4Qm9gF3EgBQRRf8AMfFdzlOTwwfPXSGU7W05csB2a2TbXxZXjvz3vLh0rrxmgUB0Y7BuIJ4O2yO9g3mxpJ0W2exXfi+O/tznMeJ4NbwDvJnV/wDS3LO8q06Z8MYP78HnZcvpuu+5Qn78u7YQgZAGsfwuRxz7fPH1zg9e8TRzltPGQIZFvcVJIYNuAruOBt/83053/FvXRKG0+naMoVtmb3HehY49uSO/xlK0+oVRwvrvufj/AEzsemdGpvpl9YfUCSIxv38/eO4WLe3le3umOI0yQdvPtP3C+5J0jUwPI+0m6N0OLDV2PPuMzQdOIWRhGzxLGDIxAoBmCgci75/CD/TNLW9MDuzK6gDluboUTZs+5HYZva3WxLogkRDSvIAacmolAkJq/dhXN8A5YuLCk+nppDK7IXrxPi5aT/tn7KweHPF8KROs5dLkLDiwQAAQD2BsHv8APfOBrtVPqd0AlM0aSlo3ogkBW2UxAB5IsHkH5HbS6XrVdREVApST2rv359z3zJF0+aOB9bGoWLdtUqfUQbQEUeFDUT8n8so9NoUqVUio2HYiY9o5n4VUv6NIO8WnsT+fnmu30/xMTJK+umJO0KkWxlQ2RuK8bfoCxs8/IydZ1bTabUiVAshdaO07mUAAACzSEnuPf9M+IfB00SvPPGjI8akMtWrkqCpU8gG27cWPbtlV6r0xo5liAAZ+QpFAAn09/oDjq1pY1HuraiGlsEAwHCBxjbf13UFCkaoAZG/2Vy0vVXWWQx7VRzvoi/Ue54P5fTjLBpupBozI3oC3d9uBZYfTPMZNPPCm4SAhRZHsPoPnv9MuHWYTrNHp5YB5i7Vd4iQv4QRJHvUbwTtaMbKvfzxnK9QtaT3h1Mw0kCeRj8zCvXtFrGh5bJVr0HWCLEbDmj2/mL/32y06WTcitxyBdfPvnmnhXo0kCnzaB3MQoIbubB3fibggern0/FX6J0rTBIxRJ3U37gY7pTnNruosdqYB32WTdtbpDoglbmTkZOdOFmoMnAxkgSKckZGSMkCamMYxyFr4xjMdTJjGMEJjPiWZUFswUfJIH6c4MlruWm4sc8Hjjn4PzghU/wC06GL7ukkm/wAzfsjAahuPJJBsGgCfnsL5zzSeVgm1uAvPb2/2ct/jXxJFrNKqhWTURagXG34kIVwzWO4BFX7e9ZS9V1B3Bj2gNYUkGxyaABHFHt9c17C9rsHhU26vXif47q3W6BSqNFWuS0zkd48/MbfyvR+kabbpIXSNU3xBvTzuP+MmzZIo/S6z60rMQ2+9tHvf6/XtnK0vjaMwQ6WKFx5emAMhPCsEqlH8Y3irJHvV5w9f46kaTagCrRU9zdkerldw4vjObuegXtzdPeAIcZknI/f2381cty2lRDIwMD5+64+rib7wwj37N522D+Df7gc7bzZ1MgkmWDaAESmoBQR+LiuWNt3J7flnV0XX40aOQ6fzAqOrhjwzEnYbrigQKI9s7fWfBC6ibT63QGPyjQkCm6q7ZQe/+EjuKHHfOq6lUrUaIGRg59j25Kgs7ywrVSHZjMkds+qrGq6QzRN5ScAUTz278kd/Y85reG0iLBJrokjkg87SHqhYXbwTddvccXLqvVtQmpSGGDdFtBd6NBSaJDfhXb3575UtS8MCmEryxO6TuxUjb3+ByaFXu9+My+h1qlem9rhEgQRk5n9o7cq7We6uA4gNHr/HdWXqvh5dRHMjQxQeUP7KW15VfUb7bVNVyf4vpn34f8SadI10hjKRUSjyvu9rO7ivx3VUAM1+neIYIGj1MkLk+X5arGaXZtG7ejsVJYkHirKk5XNF1RELFot4NivMIO0ggpYFUbBJq7UVWDKFClSqUq8lx2icGAOS48TvGTAVQ9N6jXLBT/8AWCJyPeJXpk3WWE0WisESRM4YfA5UWO4NN+wygeNtQia5Z42DLsVJCtEBhYIB+ar+efGm048oPuYEKQvqbgeu1HvRtrA70frmtq9BL5SxGNkDKGWyKZSfxci6NXYzOsLanUqlsnaMyVs07NlqTUYZIERtO8nPtgLDrOtoUIQksy0BtuieKP1/fPR/A/hd49FGHO1juYg9wSbr6VwPzvKF4W6UwlUsdhYjaaFg/wBQe375dZ/tAWHTyrCyvLGdgVwQwcttsrxuANnjJbrpzRVbbulwO8TucCTGBv7qj1G6dVY1rRHK5HiLq851B0GlNPKjxnekkWx1O/esjLtcFVIoWexHBOWvwH4tbWiQy2rl2KxrDII40U7QomK7JWPckNXwODlD8V9Q0+sUO5aSV4hS36YS1MzAVRc/h5N0B297N9nPXY43bSbfKDuzohb0BmN+XEpFoCOa3VYNAWct9P6fUp25cGEAd98EyfTbjiZMyucq3LRU0PP1L0TJyMkZME5SMYxkgQpyRkZIyQJqYxjHIWvjFYrMhTJkO4AJJAAFkn2Hzk1nN8RatItNJLKwVYwJCT2Owh9v1vbXHPOKBJSLj+KvEEKPpo3b0TGYM6MPQqqu57HwWUH/ACls6+s6ZIYBFppjCw/jKByRzd38k3Yzz7qAg1Omh1ujlaVUZxIXILxlwm0OB2optJ99wPIzV6F9qiQad9K8ck8om8qGJCRcZVQBvrimLqALPYdheSFpP0jhOY7S4O/5/BWMK0k8ybzqHLFTKq8EhTZ9XpHAI5718Zw4H8nUMJbZlamsMDywHPO0LyGsjvVfI9G+8iNFCoVBAIQ0K4qjXFjtmDWwefBMqKoeRCpvizQqyBz7V+QzDset/wBNWLnM+h2NxO+8xtHH5XSXBNcAgRt8jAH2wqX0jSLrdV5SyGFnUlK3UWUEiMndQFAkEL7dhlh6h9nLpICAHJjZi9sF3Ajgnkg9qIHYnjjKjJ0d9PIkltDID6XQ+oEcHsaJHwcunQvHjmN4dZLvJG0OIttiiCfRyCfyzr6lzXq0jXtwS2DEZJzGI7bweyxbuuy0q+C57Sf2xPOPtK1f+w7ejdMgRyxcL/BQFfird3Px2zbj8b6kCtPCjwaa1dlHDqBQb/JYG6lvv8ZZOiaiOTejgMmxCr2SGU+khiQBu3LyATw3NXWVSTwjqULpBIFgmZtw4UBeaFE2ePT6T/LOcq9Uurhg8ZzfIdo3nmY2UvSbeypOeagEmN5jz25jbz2Wl4h8WCRYPuxO+T+zkgdH8sM17JFm20GU1a2bHHcZwtZ05ZHb1AMm3zKUgDi2JPbd249h3y4dT8IoujU6knyYYnO0cI0zAqs7Aep2FqFHa/zrOV0hdNB07VMjyJINABNDIvpeYoI01CXdMXJWwedwsA5odOvGUhFIR5RHv7+nbKUnSXmm0mnq9guC2pXy4xGwZSoJAFWL7kdxdH+vxnW8T+INPqFRdPEUMbGztVfTtHp4783/APr9cqnSdPEIBu3+e0oYWVVPKAqtxN7ibNgHtX5dbXdGEcavuB3Dj1Kvdi1kk0SFIAA49+w5v1Oltuntr1XEO47efrj91o0eohopnRls7HeR87q3dM8FUdM0mySF4ZGdkJ23zsFjksN4o/5T8ZZeh9IOlj2kh43JCFgCyobuMn3F2fbuc0en+OYl0IYaeWJYwqKHPDACrRq9ZFC+B3x4c8SpqE3gUy0Nu496O417Dt898xb62uKE1W4a3c/JnHbuqVe6ubofVt29zn8xPZdyeRNJp9mmjWRlsqrMB6ru2ajR/wCnt3zyzVu0mseTVxrE7MjMqqNu6/QwO8ncT8XfNjucu2u1jK1Dji7/APnONJ4UWZZZwWeeUExknhWsFNoHfgBbN8HI+l9d0vJuYDXQBEkyfxHPdK61LG69yqjqmCuVhBZWHA2Dtdlg1k7rFE0PccDOp4c8SnQasSzxsYyuxm71dHcD71XYEXznJ0OhMczxzBkkjc9yO4NMvwf0+ct/h7TRSSMrqkjqm5EYAiwR6uboix7fxHNm/wCrOafDp/p5xn4VL/2u3DTc1my6OD8yF6tHIGAZSCCAQR7g8g595yfD00rRDzgFbaLANgH4HyM62Q0KgqsDwN1hOEGFOMYywExTkjIGTkgSJjGMchYMYxmSpUzj9X6dK8ivEVH4RZriixYcg8Na3XJ2Afl2MYoMIVL8XfZbpdaC0arBL7sigBvo4HBP1q/zzS8G/ZJFo5fPmYTOL232BIrdyBzyf637Z6DjHFxIg7IVS1/TCeWVlAPB/wBPrnJ61q100DgOEkMbMl8k1xYFGxYrtx3zH1jreoGpdSxUK5XbYYBWMXmDzNm0V6eSDs3/AJZxvGukkg1EXnTvOzgusRBJjH+FfLIU2QVsKBSkkfOTY9DpVq+lzzpGYjfntELdqOqUWs1Rn584Vbm6hK+0S7mINWfqA3f3NUca/XPC0LIhVo2U7mW4iCyj+0PsASOe4PbI6x1JJGBUBaFcXxxdiiFong8Xx7+2smoMm0SWwQ7hfI3cUWB/FQBoGxznd1NFO2cxgAGZAjlZj+mf1dw15nUYA3jz74jttkra3amGYaEazekYADQtQogu11yW9RFWf+m9DqpNEySxySMm9d8bNYYHuaP8X9M5Wn6E6RLKorb2cV7E813I571m+NLP5K68GLULp5UaSAWGVQeJGFcqaNkXV38gccaYqO0gg8HAyefvuulZQZa2n90DzjOTwfMbL1Tq+jbUadtKxAFKQwHI2sGU88cED9s8o8TaCzBAk6vJqG2sdmxUQOoWxZPLeon4QZZvFXitNVGmp0yuBsPqNd+CykXxtNg0ffK10vXNJuVu2080OLJPJJuvYDNSz6Q5tPWXnynj5hYtMObS8PUfqzGPmf8AKu/UfDT6iKLS6V4ESCt+4/gAUFBtomjy3NA1ycpOo0LGWXThy+3gNuBDXJu3t88Me3I/fM2skkBd2e/O/ER/FyG5H5gHMk3UYll3aZCiBFtWckk2Ax71fNAfHOWHW13063DaR1YOf9WCSZ9wPLfKp9Gr0ryq6m7BEwMQcxvO+2ys/ReqPrBHpNY8McEMS+ZudQ0hApeW5HFE18G+4quarVCP06dpEh9MsVrtL1arIAOwPqIv2Pvnzoo1n1SLO3oQJLLsDMQnls4jPsm+hf8AIjMGoll1v9szCJSAI40QAKi8IOOWAHHOQWl//TyawmePNafUOmOuopW79IET255mSZ3mIj0XUbqU3lhXMcomhbbTqXQ1Xqrm/faf0PBGdDw/1iZJIYA6RLEo3sWXc6huEXd23AAfNWeMquk17KdojAeOw7At6gSArML2ir9qu86Om1kLSg6pd6FT2Leg2asDuaAuvkfXMx1hUrPdVoUvpyRHBjjzztyrVe5trOgKFd4mAONU7TpmPv6nK9E6vpI9VGU1CF4ywZe49Q5sMO3uOPbNbpn2Z6MTfeCrtRBEbOSoI9zfqbn2JrjNjS9URtGogi2oqWAB7AmqUc8nn9c0vA3i5tTO8JQgKGo0TXagT7Dg8n5GMsaNZz3Hdrd5xB5EcwsOnUqhh8Jx0q9AZOMnNgKkmMYx4SKcnIyceEiYxjHIWDGMZlqVMYxghcrrXVDEPT8c8fPAr+eR0TqhlFN8ccfHBs/tm7rdAsopr4uv1+R75Gh6esQ9N8gX+nwPbMvwbn+q1z9HriI2j15/wrWul4OmPqWZoFLBiBYDAGuQDW4frQ/bNPqsAWOWeONGmEDhTtBY0rFUvvV+31zD17rw0gR2QsjNtJUi1P8ACdvdgTwa7cd7zQ8KeKG1W2N0IdIgZXJAG8nhUXu1gEk8AfrmnqAMTlDbeqafjR9I+fPUd15L0fQRtCCVDFu5I+vb6fpmvoyux0CkkSnY3+WjuBFc/wAPN8c/OerdR+yvRyyGRfNiDG2SNwFPN9iDt59hxlF6n0c6OaZYFkaKIhS7LxzXcjj8RrNDpNuHVyXmR2Kn611j/wAXTbyHHnaBz99vRacWsldBpoxuvgAC2rvQyNPq30zkqWjkB2stVY4JRhxYJAtTnfj00GkgTVMrM5UH1Xw1XYWuKPGbUkEOtT724c1EV2iuwtgDQtjZ4544qsgp39ta1X1mUj4JOmYH6pjGSYPdV6tO7vbVjKz4IJJI5nOdtuPTuqnoptNDOiudumnKPIoP9xJyjLtIIKhgG+QlDuovH1vWfdNW+kKLSCmYCydw3ggj+EhlP65j6wEdnVPwkkEcHndbcbbB3C7vkV7cDXdNk0ck4atirbA/hVNkZ5HqAUAfplu5uRbu0Uz7fn+VsW3T61WnMww+k87b/lZZNSpkSJH8wFgoNMoFiyaYAgf1zIehSmXkE36vqRf5d65/LMyyJJOGW2KgUY7sMSAhJ7D1FQPrQ751tZ1iUwxwvDJHqYmALneCYwC43bze8sCb7Edu9ZZd1B/9OKtSM8e3yVUtelUre4NOgD6k7efGBO+6t3hXpdxEIb3rTXQAAsbfrfOUbrnRJunnYjxsjMwUH8a882OxA7Xf6Z3+seLNQYp59GjRxxAXISqHfwVFPwwJoFKJIYdiRnE0Onl1hmgjP3oovmI3EO1pJWec7JDvkp90YN7VqqvOUax9V5qunJMjcRxEDBEjeCcqa3rvtruKuA6J2xO0+nPkubo+jyeWZzRskn5+Ca+O+N67Kr1X3+mdL/hmsSQaDYwdhYT0/hI3H1dtve+a7jLv4N8DbFjn1UZSaN5DtsEEEAKWAJFj1VX650XSr40GuZUHJiP5VP8A6m6b472121BwAJ4nBA7bznJWb7OOn3pfNaVpFe1EZHpSiQV55/oOe2T4z1cXT4C2mURzyMNjKosAbd55FBaUCvk5boNOqCkVVF3SgAX7nj3ymfaX4fknVJYlLbByoFmuea/X+X1ytdVSS57Rufm3zlQdIpsbWp06p+nnsf8Aj/C63TPGenaNA8yl/LTeQrbdxUFuQNo5+vGbWr6yr7Rp5oj6vUFdS23/ACryT+VfGUjwx0BdRGvlyxI4sPHR3oQfi7I97+vzlq8I9OSHdSNvYG5H/EdpFrVelQWHA9wb7WatKpWeYcABweVfura3olxYSSOD/gY7RP8AKscDEqpYU20WPrXOfeMZfCxCpycjJx4TUxjGOQsGMmsVmapFGMmsYIUYzV1nV4YSqzSxRs34Q7qpP5AnnNsYJSCMqueJ/Cv3pkZBEjA+qUrb7QPSi+xsnkk8D5vOd4T8JsjpqNSkTM0YamX1xSA8BfYij9CCBl0xjPDbq1RlXG31VtLwgcfn7/NvVMx6jTh1KN2Ir/d5lxjy2RBVJUjrHTg9xmmpj39/bNeDT+RE5AHCkhR9ATWXefQo4IIHPuAL/O80tf0GJ4TG26hzuB9Vj+v5HjOfb0qvIol/9uZjPfaJ/K1W3zdOkryHqOuh84uwpmYMRVgEeqwK7HixzZv5zN4u6+2p2BlVQoYjv/FXBv4r+ea/UPCcrSIdrL5ppQVNk17bu/qIFD5ywazwWH6XqvMjkWeFS6Xur0Lv4v8AFdMOb9s667sbXSx7R9TdvJaLb00HeI8Tp/Tn2WL7OtZHPpn0GoLws82+MxNtLDaGrcoN0QT6uOR8ZxpuqQw6iRIWeRedrOQWYDu1gXtLVX0N5yPB/X0Or0scyjZ56BiQCOfSCRVfi2/kOctHT+ix67r+tjcUkaUAtCvLMCAD2ANMP1yC9tqDwBTJIj8rK6b1CrTLxdDDjx65Pr2/ZdDwz4eSbUyQ6k6iGZCJFRWCBlBB3AgcsDzuB54I7HPSND0mKEARoooyEHuR5jmSSieaLG6/L4zJqCi077bFgEjkX3A9xeRpuoJJwp5+D3ysx1OkRT1Ce3KivLp1y4OIiBtx7LY2++MZh10jLG7ILYKSBYHNfJ4/fLQCpASYWbJyg+BvEmrn1MiTg7PUeaH+HkcfFekV+K8vOpnCIXPsPmr+mSVm+DOs7CVJUpOY7Sqxr+kQ6vVRyvGVeOUeoHmQDd6W4/hIBP0se4y0Q6ZUsqACe59+Ows+30zkaPr6vIRtUWQL7EDtyffO5lO1uKVcF1MzntCnuXVBpY6QAMCUyRkZOXgqSZORk44JExjGOQsWMYzPhSJjGMIQvMfGPhfUvrJZUgadJggUgr6aQKY23EbRYLX25+cvvh3QvBpYIZW3PHEisfqBVD5A7X9M6GTjQwAk91brXb6tNtMgQ1M43ibxGNHGJCFY3+EtRqjZHzzQ/XOznH8SeHV1kYjO1TfLbbO2jajkEXx75NTDdQ17KClp1DXsuF4P8e/enEUmwH1WxO0k36FA7X/vvl1yn+EvAY0j+axUm3BWt3v6WDHsa+nY5cKyW48PX/b2T6+jV9H42UZzOt9RbT7ZiahX+8IQsa7A8cgXXPYc3mLUU8rrIxQDsL/Y/wCuE0rajTtGWYW34r5I9x/PMqjeCpW8OO/43kceUqEjCrniX7S9NEImVd7ieOt6NwrErI6kcFlUn0ki/wBMsv8AwiRpWdtS7Qvu/sdiVtZSNu7vXN3V/JyoQeCV10v/ANSYokglJEEAf1C/Q8jvxyFBCqvFm+TQ9GVQBQ7AZoEbAoa8jZfkvUQGN2j7FHZf1Ukf1GeofYzrGn6hrNRJW54tzfm0oY/0yi+NoNnUdYv/AImU/u5b/XLl9haBtRqkPvp14+m/n+oxylOy9X6hqEloROjlW5QMDfpDdr54IPHs2NKpeUSBCigV+f0/38Zxdbo9H0qtVI0l8hFsEngWAOL5BayRW74oZYuh9SOo08c7LsLqGK7g1fSx9K49rrM82eup4rjGQY9Ns7j0TKrqQdopmccreycw6nVJGu+Rgq2BZNDngZrdL67DqP7pwTRJHuADts/HOaYaYlM0uI1AYW8qAXQAs2fqaAs/JoAfpmPV6bzEK8c9j8H2OZsY17A9pa7YpASDIXB0XhrZIWNVY+tjv+md7IZgBZ4A98oWq+04rK22HdGu5C3mLtMm8BHEgsCPYCSavkfBxll09lEEUR6yfspXvqVzJyr9k5i02oWRQ8bKysLDKQQR8gjgjMuWVAgycDGOCRMYxioWLGTispQnqMZNYrCEKMZNYrCEKMZNYwQoycr3i7xX9yQUhdnV1Tb6j5u24VZB6yrt6dwujV1d5m8L+J11qM6qVCkL6uCWAqSkPqVVa1tqJIPHuVhC6k+iR+WUE/PvmVIwooAAfAz6xjBTaHFwAkoXOk1KKWCrVmmZRXJ7Gx79++fPS+hiBi4m1MlrVSTFx+dH3+uZ5OmgtdkWbI9r9sxtqphMIxADDX975o44/wAFX34xtu2uS7xIjjZI4gL89faQtdU1f/5Qf3RTmb7L+sfdupwEmllJhb8n4X/+wmav2gSbup6w/wDiGH7Uv+mcCOQqQymmUgg/BBsH98nViJC/Q/2j9NimjjZyS8LiTyl/E8e5VkCj/FXI/IjNXwx0SWKWWPTzbYq5BiIux3Hq/s3F1ZF2DY4oWnpUseqhg1e0EvEjg/FgNX1o/PY5R/EXUtauvKx+aFDKFCAshQmP7wS5j3JS+SfQkm0u9HvtXSJlU9H1Eq19f6BJNo/u6yMX4FlqDc/x3yQBz+gzjfZ94Pm0jM8pIB3UA1chtvqX3BHIN5eIyaG4AGhYBsX7gEgWP0GfWTtquDCzhWW1i1mgJjGMjUKhlsUeQco+p+zBWlLCZljcyOyqqqFfcDEEXbt2qLu7JoZecnJWVHM/SnBxbsvmNNoAFcADgV/L2z6xjGpqnGMY4JExjGKhY8YxlWE9MYxhCExjGEITGTjCEKr+MfB33wCSIrHNGrsjqiiQyBT5IMpG5Yw3JA78cgWDm8J+EF0W82ru53GRkXzbajKrSj1SKXthfIuuaFWKsYsJFp9W1MkcMkkMfmyKpKx3W4/F5RV8a9RvjS7m4/s/u06n243k0PzIrPRsYxzCdjCtUazKYIcwO9ZWpPqJBEHWLdJtU+XvUUT3Xd24+fpmLo+ukmTfLEIrqqkWQEEA7rXsM1/FnTpZ9M8cBpyRXb5HuT6a739K98qfToZ+m9L1c2oJDCIlAa/ERsS/cHcVFHLAYNGqc9lGGAsLpz2XivW9Z52pnm/+5PK/6M7Ef1zTyAMnIE9foD7HeqiTpaqxA8iSSMknsL8xb+lPX6Zb9J1SCZqilhkYC/S6sQD78Hsa/lnln2CaqxrIDyP7J6/Perf0XPV9N06KMkxxxoT3Koq/0GSDZV3YKarWhKFEk9gMyaecOu4dsxarR7yCCVI7EZk02nCLtGV2+N4xmNHHz7/hJiFlxjJy2kUZOMYqEwMZOKkTGMYqExjGKhfNYrGMghOSsVjGEISsVjGEISsVjGLCExjGEITNSbRszbhIQOOOePy5rn6g5t5xvEmu1MSA6SJZWvsb+D7Cq9ubxjqLasNd+8JzAXGAuzle8b+FW6jpxphN5K+YrMdm/cFul/EKF0f0GaHhXrPUJWA1UAVPV6iCp4Pv7cc8UL+cuGTPYWmClew0zC8j/wCQI/76f/Tj/wBzH/IEf99P/px/7meq63WpEpeQgAfUcn4F9z9Mrf8AzP0HfzW2V/eeW+3fu2+V2vzPeq7e+M0hJqctTwH9mv8AwyWSUagy+ZGEry9lUwa73m8u2YNFrUmUPGQQfqLH0Ndj9M0+l9DMDs51Gpl3CtsjhgObsChz7flixGECCCScrp4rDNQs8AZWupfaJo4G2s5J3V6Rf/mB7Efkce1hdgBI1jnbBWbGczpHiODVWYHDfnwT9QDyR+mdPAgjBSOaWmCmMZOCamMYxUJjGMVCYxjBC+cZOMZCVRjJxhCFGMnGEITFZOMWEKKxWTjCEKKxWTjCEKMZOMISL4kjDAqwsEEEH3B7g5zv+zGl3b/u8G7y/L/u1/Bu3baqqvntnUxghfEcYUBVAAAAAHYAdgM+snGEIUVnM1nhjTSktJDGxLBia5v8+/6Z1MY4SNk4OLditbR9NjhBESKgPcKKH7DjNnGMRISTkpjGMEiYxjFQmMYwQmMYwQmMYwQmMYwQmMYwQmMYwQmMYwQmMYwQmMYwQmMYwQmMYwQmMYwQmMYwQmMYwQmMYwQmMYwQmMYwQv/Z"/>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484" name="Picture 4" descr="http://t3.gstatic.com/images?q=tbn:ANd9GcQU97B1FVhaJi7_A1osDlWNp7Fa7vNudOw4lqBzwxNQxC_x1EYI"/>
          <p:cNvPicPr>
            <a:picLocks noChangeAspect="1" noChangeArrowheads="1"/>
          </p:cNvPicPr>
          <p:nvPr/>
        </p:nvPicPr>
        <p:blipFill>
          <a:blip r:embed="rId2" cstate="print"/>
          <a:srcRect/>
          <a:stretch>
            <a:fillRect/>
          </a:stretch>
        </p:blipFill>
        <p:spPr bwMode="auto">
          <a:xfrm>
            <a:off x="0" y="0"/>
            <a:ext cx="1010890" cy="757192"/>
          </a:xfrm>
          <a:prstGeom prst="rect">
            <a:avLst/>
          </a:prstGeom>
          <a:noFill/>
        </p:spPr>
      </p:pic>
      <p:sp>
        <p:nvSpPr>
          <p:cNvPr id="9" name="TextBox 8"/>
          <p:cNvSpPr txBox="1"/>
          <p:nvPr/>
        </p:nvSpPr>
        <p:spPr>
          <a:xfrm>
            <a:off x="-8582" y="1379728"/>
            <a:ext cx="4574740" cy="5493812"/>
          </a:xfrm>
          <a:prstGeom prst="rect">
            <a:avLst/>
          </a:prstGeom>
          <a:noFill/>
        </p:spPr>
        <p:txBody>
          <a:bodyPr wrap="square" rtlCol="0">
            <a:spAutoFit/>
          </a:bodyPr>
          <a:lstStyle/>
          <a:p>
            <a:endParaRPr lang="en-GB" dirty="0"/>
          </a:p>
          <a:p>
            <a:pPr>
              <a:spcBef>
                <a:spcPct val="50000"/>
              </a:spcBef>
            </a:pPr>
            <a:r>
              <a:rPr lang="en-GB" b="1" dirty="0"/>
              <a:t>Knowledge: </a:t>
            </a:r>
            <a:r>
              <a:rPr lang="en-GB" dirty="0"/>
              <a:t>Arrange, Define, Describe, List, 	     Match, Memorise, Name, Order, 	     Quote, Recognise, Recall, Repeat 	     Reproduce, Restate, Retain.</a:t>
            </a:r>
          </a:p>
          <a:p>
            <a:pPr>
              <a:spcBef>
                <a:spcPct val="50000"/>
              </a:spcBef>
            </a:pPr>
            <a:endParaRPr lang="en-GB" dirty="0"/>
          </a:p>
          <a:p>
            <a:pPr>
              <a:spcBef>
                <a:spcPct val="50000"/>
              </a:spcBef>
            </a:pPr>
            <a:r>
              <a:rPr lang="en-GB" b="1" dirty="0"/>
              <a:t>Comprehension: </a:t>
            </a:r>
            <a:r>
              <a:rPr lang="en-GB" dirty="0"/>
              <a:t>Characterise, Classify, 		Complete, Describe, Discuss, 	Establish, explain, Express, Identify, 	Illustrate, Recognise, Report, Relate,	Sort, Translate.</a:t>
            </a:r>
          </a:p>
          <a:p>
            <a:pPr>
              <a:spcBef>
                <a:spcPct val="50000"/>
              </a:spcBef>
            </a:pPr>
            <a:endParaRPr lang="en-GB" dirty="0"/>
          </a:p>
          <a:p>
            <a:pPr>
              <a:spcBef>
                <a:spcPct val="50000"/>
              </a:spcBef>
            </a:pPr>
            <a:r>
              <a:rPr lang="en-GB" b="1" dirty="0"/>
              <a:t>Application: </a:t>
            </a:r>
            <a:r>
              <a:rPr lang="en-GB" dirty="0"/>
              <a:t>Apply, Calculate, Choose, 	Demonstrate, Dramatise, Employ, 	Implement, Interpret, Operate, 	Perform, Practise, Role-Play, Sketch, 	Solve, Suggest. </a:t>
            </a:r>
            <a:endParaRPr lang="en-GB" b="1" dirty="0"/>
          </a:p>
        </p:txBody>
      </p:sp>
      <p:sp>
        <p:nvSpPr>
          <p:cNvPr id="2" name="Rectangle 1"/>
          <p:cNvSpPr/>
          <p:nvPr/>
        </p:nvSpPr>
        <p:spPr>
          <a:xfrm>
            <a:off x="393514" y="733397"/>
            <a:ext cx="7996932" cy="646331"/>
          </a:xfrm>
          <a:prstGeom prst="rect">
            <a:avLst/>
          </a:prstGeom>
        </p:spPr>
        <p:txBody>
          <a:bodyPr wrap="square">
            <a:spAutoFit/>
          </a:bodyPr>
          <a:lstStyle/>
          <a:p>
            <a:pPr algn="ctr"/>
            <a:r>
              <a:rPr lang="en-GB" dirty="0"/>
              <a:t>Use Bloom’s Taxonomy to inform questioning throughout your lessons. </a:t>
            </a:r>
          </a:p>
          <a:p>
            <a:pPr algn="ctr"/>
            <a:r>
              <a:rPr lang="en-GB" dirty="0"/>
              <a:t>Here are a list of words linked to all six levels:</a:t>
            </a:r>
          </a:p>
        </p:txBody>
      </p:sp>
      <p:pic>
        <p:nvPicPr>
          <p:cNvPr id="11" name="Picture 4" descr="http://t3.gstatic.com/images?q=tbn:ANd9GcQU97B1FVhaJi7_A1osDlWNp7Fa7vNudOw4lqBzwxNQxC_x1EYI"/>
          <p:cNvPicPr>
            <a:picLocks noChangeAspect="1" noChangeArrowheads="1"/>
          </p:cNvPicPr>
          <p:nvPr/>
        </p:nvPicPr>
        <p:blipFill>
          <a:blip r:embed="rId2" cstate="print"/>
          <a:srcRect/>
          <a:stretch>
            <a:fillRect/>
          </a:stretch>
        </p:blipFill>
        <p:spPr bwMode="auto">
          <a:xfrm>
            <a:off x="8133110" y="909592"/>
            <a:ext cx="1010890" cy="757192"/>
          </a:xfrm>
          <a:prstGeom prst="rect">
            <a:avLst/>
          </a:prstGeom>
          <a:noFill/>
        </p:spPr>
      </p:pic>
      <p:sp>
        <p:nvSpPr>
          <p:cNvPr id="3" name="Footer Placeholder 2"/>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When teaching mixed-ability classes we often teach to the ‘middle’. </a:t>
            </a:r>
          </a:p>
          <a:p>
            <a:endParaRPr lang="en-GB" dirty="0"/>
          </a:p>
          <a:p>
            <a:r>
              <a:rPr lang="en-GB" dirty="0"/>
              <a:t>To some extent this is inevitable. It is the safest position for ensuring that most of the students get what we are talking about.</a:t>
            </a:r>
          </a:p>
          <a:p>
            <a:endParaRPr lang="en-GB" dirty="0"/>
          </a:p>
          <a:p>
            <a:r>
              <a:rPr lang="en-GB" dirty="0"/>
              <a:t>It can be good to mix this up though. Try to teach to the ‘bottom’ and the ‘top’ at least a couple of a times a lesson.</a:t>
            </a:r>
          </a:p>
          <a:p>
            <a:endParaRPr lang="en-GB" dirty="0"/>
          </a:p>
          <a:p>
            <a:r>
              <a:rPr lang="en-GB" dirty="0"/>
              <a:t>Make a conscious effort to do this. </a:t>
            </a:r>
          </a:p>
          <a:p>
            <a:endParaRPr lang="en-GB" dirty="0"/>
          </a:p>
          <a:p>
            <a:r>
              <a:rPr lang="en-GB" dirty="0"/>
              <a:t>You might preface it by saying, ‘This might seem obvious but I just want to make it clear for you,’ or, ‘This next bit is a bit complicated, but stick with it, it’ll be worth it.’</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Top, Middle and Bottom</a:t>
            </a:r>
          </a:p>
        </p:txBody>
      </p:sp>
      <p:pic>
        <p:nvPicPr>
          <p:cNvPr id="19458" name="Picture 2" descr="http://t3.gstatic.com/images?q=tbn:ANd9GcS6tiSQtCk7YcKvOWYccLfKYg4ufqJKQhG61TSZIhfF-1FU_CTmjg"/>
          <p:cNvPicPr>
            <a:picLocks noChangeAspect="1" noChangeArrowheads="1"/>
          </p:cNvPicPr>
          <p:nvPr/>
        </p:nvPicPr>
        <p:blipFill>
          <a:blip r:embed="rId2" cstate="print"/>
          <a:srcRect/>
          <a:stretch>
            <a:fillRect/>
          </a:stretch>
        </p:blipFill>
        <p:spPr bwMode="auto">
          <a:xfrm>
            <a:off x="323528" y="1484784"/>
            <a:ext cx="3560094" cy="360799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51912" y="1052736"/>
            <a:ext cx="4584584" cy="5416868"/>
          </a:xfrm>
          <a:prstGeom prst="rect">
            <a:avLst/>
          </a:prstGeom>
          <a:noFill/>
        </p:spPr>
        <p:txBody>
          <a:bodyPr wrap="square" rtlCol="0">
            <a:spAutoFit/>
          </a:bodyPr>
          <a:lstStyle/>
          <a:p>
            <a:r>
              <a:rPr lang="en-GB" dirty="0"/>
              <a:t>Use assessment for learning to differentiate.</a:t>
            </a:r>
          </a:p>
          <a:p>
            <a:endParaRPr lang="en-GB" dirty="0"/>
          </a:p>
          <a:p>
            <a:r>
              <a:rPr lang="en-GB" dirty="0"/>
              <a:t>By identifying where your students are at and what they need to do to close the gap, you will be differentiating.</a:t>
            </a:r>
          </a:p>
          <a:p>
            <a:endParaRPr lang="en-GB" dirty="0"/>
          </a:p>
          <a:p>
            <a:r>
              <a:rPr lang="en-GB" dirty="0"/>
              <a:t>Elicit information about learning and use this to inform your planning.</a:t>
            </a:r>
          </a:p>
          <a:p>
            <a:endParaRPr lang="en-GB" dirty="0"/>
          </a:p>
          <a:p>
            <a:r>
              <a:rPr lang="en-GB" dirty="0"/>
              <a:t>Make good use of self- and peer-assessment.</a:t>
            </a:r>
          </a:p>
          <a:p>
            <a:endParaRPr lang="en-GB" dirty="0"/>
          </a:p>
          <a:p>
            <a:r>
              <a:rPr lang="en-GB" dirty="0"/>
              <a:t>For AFL ideas, see some of my other resources:</a:t>
            </a:r>
          </a:p>
          <a:p>
            <a:endParaRPr lang="en-GB" dirty="0"/>
          </a:p>
          <a:p>
            <a:r>
              <a:rPr lang="en-GB" sz="1400" dirty="0">
                <a:hlinkClick r:id="rId2"/>
              </a:rPr>
              <a:t>http://www.tes.co.uk/teaching-resource/Assessment-For-Learning-Toolkit-6020165/</a:t>
            </a:r>
            <a:r>
              <a:rPr lang="en-GB" sz="1400" dirty="0"/>
              <a:t> </a:t>
            </a:r>
          </a:p>
          <a:p>
            <a:endParaRPr lang="en-GB" sz="1400" dirty="0"/>
          </a:p>
          <a:p>
            <a:r>
              <a:rPr lang="en-GB" sz="1400" dirty="0">
                <a:hlinkClick r:id="rId3"/>
              </a:rPr>
              <a:t>http://www.tes.co.uk/teaching-resource/Peer-and-Self-Assessment-Guide-6024930/</a:t>
            </a:r>
            <a:r>
              <a:rPr lang="en-GB" sz="1400" dirty="0"/>
              <a:t> </a:t>
            </a:r>
          </a:p>
          <a:p>
            <a:endParaRPr lang="en-GB" sz="1400" dirty="0"/>
          </a:p>
          <a:p>
            <a:r>
              <a:rPr lang="en-GB" sz="1400" dirty="0">
                <a:hlinkClick r:id="rId4"/>
              </a:rPr>
              <a:t>http://www.tes.co.uk/teaching-resource/The-Whole-Class-Feedback-Guide-6057595/</a:t>
            </a:r>
            <a:r>
              <a:rPr lang="en-GB" sz="1400" dirty="0"/>
              <a:t>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AFL</a:t>
            </a:r>
          </a:p>
        </p:txBody>
      </p:sp>
      <p:pic>
        <p:nvPicPr>
          <p:cNvPr id="18434" name="Picture 2" descr="http://t0.gstatic.com/images?q=tbn:ANd9GcSPWbItZzIHriRofnBxqjRIwVeUHSz6x8cA1kZal1KJscSt1N7e"/>
          <p:cNvPicPr>
            <a:picLocks noChangeAspect="1" noChangeArrowheads="1"/>
          </p:cNvPicPr>
          <p:nvPr/>
        </p:nvPicPr>
        <p:blipFill>
          <a:blip r:embed="rId5" cstate="print"/>
          <a:srcRect/>
          <a:stretch>
            <a:fillRect/>
          </a:stretch>
        </p:blipFill>
        <p:spPr bwMode="auto">
          <a:xfrm>
            <a:off x="179512" y="1988840"/>
            <a:ext cx="4072506" cy="228823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Create a listening frame for students who struggle to make notes.</a:t>
            </a:r>
          </a:p>
          <a:p>
            <a:endParaRPr lang="en-GB" dirty="0"/>
          </a:p>
          <a:p>
            <a:r>
              <a:rPr lang="en-GB" dirty="0"/>
              <a:t>This could be a worksheet with a set of sections on it, each one headed by a question, statement or category.</a:t>
            </a:r>
          </a:p>
          <a:p>
            <a:endParaRPr lang="en-GB" dirty="0"/>
          </a:p>
          <a:p>
            <a:r>
              <a:rPr lang="en-GB" dirty="0"/>
              <a:t>The student can then use this to make notes. The sections will help them to order the information they receive. This will eliminate a thinking process for them, thus allowing them to concentrate exclusively on listening and writing.</a:t>
            </a:r>
          </a:p>
          <a:p>
            <a:endParaRPr lang="en-GB" dirty="0"/>
          </a:p>
          <a:p>
            <a:r>
              <a:rPr lang="en-GB" dirty="0"/>
              <a:t>In essence, a listening frame does a bit  of the work for the student, making life easier for them.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Listening Frame</a:t>
            </a:r>
          </a:p>
        </p:txBody>
      </p:sp>
      <p:pic>
        <p:nvPicPr>
          <p:cNvPr id="17410" name="Picture 2" descr="http://t2.gstatic.com/images?q=tbn:ANd9GcRDLsfj--h7HO3WMYaZFHiCPazIRFjQRtJExOmhJSOsITkdqRz80Q"/>
          <p:cNvPicPr>
            <a:picLocks noChangeAspect="1" noChangeArrowheads="1"/>
          </p:cNvPicPr>
          <p:nvPr/>
        </p:nvPicPr>
        <p:blipFill>
          <a:blip r:embed="rId2" cstate="print"/>
          <a:srcRect/>
          <a:stretch>
            <a:fillRect/>
          </a:stretch>
        </p:blipFill>
        <p:spPr bwMode="auto">
          <a:xfrm>
            <a:off x="683568" y="1412776"/>
            <a:ext cx="2588214" cy="343768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Modelling is where the teacher demonstrates to the class, or to individual students, what it is they want them to do.</a:t>
            </a:r>
          </a:p>
          <a:p>
            <a:endParaRPr lang="en-GB" dirty="0"/>
          </a:p>
          <a:p>
            <a:r>
              <a:rPr lang="en-GB" dirty="0"/>
              <a:t>Modelling could be physical. For example, you might walk through the steps involved in an envoys task.</a:t>
            </a:r>
          </a:p>
          <a:p>
            <a:endParaRPr lang="en-GB" dirty="0"/>
          </a:p>
          <a:p>
            <a:r>
              <a:rPr lang="en-GB" dirty="0"/>
              <a:t>Modelling could be written. For example, you might show students how you want them to create a table and what sort of things they are to write in it.</a:t>
            </a:r>
          </a:p>
          <a:p>
            <a:endParaRPr lang="en-GB" dirty="0"/>
          </a:p>
          <a:p>
            <a:r>
              <a:rPr lang="en-GB" dirty="0"/>
              <a:t>Modelling could be oral. For example, you might have a model discussion with a pupil and then ask the class to get into pairs and have their own discussions.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Modelling</a:t>
            </a:r>
          </a:p>
        </p:txBody>
      </p:sp>
      <p:pic>
        <p:nvPicPr>
          <p:cNvPr id="16386" name="Picture 2" descr="http://t0.gstatic.com/images?q=tbn:ANd9GcRqjZUcWFSvW2SQ2fDh3WZ6FSUYDW-BsCmX2aNkIxb5cg2YZd36"/>
          <p:cNvPicPr>
            <a:picLocks noChangeAspect="1" noChangeArrowheads="1"/>
          </p:cNvPicPr>
          <p:nvPr/>
        </p:nvPicPr>
        <p:blipFill>
          <a:blip r:embed="rId2" cstate="print"/>
          <a:srcRect/>
          <a:stretch>
            <a:fillRect/>
          </a:stretch>
        </p:blipFill>
        <p:spPr bwMode="auto">
          <a:xfrm>
            <a:off x="611560" y="2132856"/>
            <a:ext cx="3141646" cy="223222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Provide students with check sheets for tasks. This gives them something they can refer back to as they progress. It is a means for them to keep track of where they are at and to know what they still have to do.</a:t>
            </a:r>
          </a:p>
          <a:p>
            <a:endParaRPr lang="en-GB" dirty="0"/>
          </a:p>
          <a:p>
            <a:r>
              <a:rPr lang="en-GB" dirty="0"/>
              <a:t>A particularly good use of check sheets is when students are doing written work.</a:t>
            </a:r>
          </a:p>
          <a:p>
            <a:endParaRPr lang="en-GB" dirty="0"/>
          </a:p>
          <a:p>
            <a:r>
              <a:rPr lang="en-GB" dirty="0"/>
              <a:t>In this case, the check sheet will help students to keep track of what they have done and where they are going, but it will also act as a tacit guide demonstrating how they should structure their work.</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Check Sheets</a:t>
            </a:r>
          </a:p>
        </p:txBody>
      </p:sp>
      <p:pic>
        <p:nvPicPr>
          <p:cNvPr id="15362" name="Picture 2" descr="http://t1.gstatic.com/images?q=tbn:ANd9GcQbtiRGf0c7jmPVeBAXNAw-OrvJzchki4Q7b1z4D_IHszy4ReE"/>
          <p:cNvPicPr>
            <a:picLocks noChangeAspect="1" noChangeArrowheads="1"/>
          </p:cNvPicPr>
          <p:nvPr/>
        </p:nvPicPr>
        <p:blipFill>
          <a:blip r:embed="rId2" cstate="print"/>
          <a:srcRect/>
          <a:stretch>
            <a:fillRect/>
          </a:stretch>
        </p:blipFill>
        <p:spPr bwMode="auto">
          <a:xfrm>
            <a:off x="360552" y="1234506"/>
            <a:ext cx="3060422" cy="413871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You can provide students with explicit structure guidelines to help them with written work. Here is an example of an essay guide:</a:t>
            </a:r>
          </a:p>
          <a:p>
            <a:endParaRPr lang="en-GB" dirty="0"/>
          </a:p>
          <a:p>
            <a:r>
              <a:rPr lang="en-GB" dirty="0"/>
              <a:t>Paragraph 1 – Introduction</a:t>
            </a:r>
          </a:p>
          <a:p>
            <a:endParaRPr lang="en-GB" dirty="0"/>
          </a:p>
          <a:p>
            <a:r>
              <a:rPr lang="en-GB" dirty="0"/>
              <a:t>P.2 – First argument for</a:t>
            </a:r>
          </a:p>
          <a:p>
            <a:r>
              <a:rPr lang="en-GB" dirty="0"/>
              <a:t>P.3 – Second argument for</a:t>
            </a:r>
          </a:p>
          <a:p>
            <a:endParaRPr lang="en-GB" dirty="0"/>
          </a:p>
          <a:p>
            <a:r>
              <a:rPr lang="en-GB" dirty="0"/>
              <a:t>P.4 – First argument against</a:t>
            </a:r>
          </a:p>
          <a:p>
            <a:r>
              <a:rPr lang="en-GB" dirty="0"/>
              <a:t>P.5 – Second argument against</a:t>
            </a:r>
          </a:p>
          <a:p>
            <a:endParaRPr lang="en-GB" dirty="0"/>
          </a:p>
          <a:p>
            <a:r>
              <a:rPr lang="en-GB" dirty="0"/>
              <a:t>P.6 – Conclusion</a:t>
            </a:r>
          </a:p>
          <a:p>
            <a:endParaRPr lang="en-GB" dirty="0"/>
          </a:p>
          <a:p>
            <a:r>
              <a:rPr lang="en-GB" dirty="0"/>
              <a:t>Structure guidelines can be general or specific. You will need to judge what is most appropriate for  your students.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Structure Guidelines</a:t>
            </a:r>
          </a:p>
        </p:txBody>
      </p:sp>
      <p:pic>
        <p:nvPicPr>
          <p:cNvPr id="14338" name="Picture 2" descr="http://t0.gstatic.com/images?q=tbn:ANd9GcSJuIS0iZz2rSOZo23QhKvRp10k9210ogfcUys3XLUjsA8sDmU1Pw"/>
          <p:cNvPicPr>
            <a:picLocks noChangeAspect="1" noChangeArrowheads="1"/>
          </p:cNvPicPr>
          <p:nvPr/>
        </p:nvPicPr>
        <p:blipFill>
          <a:blip r:embed="rId2" cstate="print"/>
          <a:srcRect/>
          <a:stretch>
            <a:fillRect/>
          </a:stretch>
        </p:blipFill>
        <p:spPr bwMode="auto">
          <a:xfrm>
            <a:off x="395536" y="2132856"/>
            <a:ext cx="3546404" cy="220250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Sentence starters are a great way to get students going. Here are five ways you  might use them:</a:t>
            </a:r>
          </a:p>
          <a:p>
            <a:endParaRPr lang="en-GB" dirty="0"/>
          </a:p>
          <a:p>
            <a:pPr marL="285750" indent="-285750">
              <a:buFont typeface="Arial" pitchFamily="34" charset="0"/>
              <a:buChar char="•"/>
            </a:pPr>
            <a:r>
              <a:rPr lang="en-GB" dirty="0"/>
              <a:t>Write them on your PowerPoint or IWB slides.</a:t>
            </a:r>
          </a:p>
          <a:p>
            <a:pPr marL="285750" indent="-285750">
              <a:buFont typeface="Arial" pitchFamily="34" charset="0"/>
              <a:buChar char="•"/>
            </a:pPr>
            <a:r>
              <a:rPr lang="en-GB" dirty="0"/>
              <a:t>Have generic ones stuck up around the room.</a:t>
            </a:r>
          </a:p>
          <a:p>
            <a:pPr marL="285750" indent="-285750">
              <a:buFont typeface="Arial" pitchFamily="34" charset="0"/>
              <a:buChar char="•"/>
            </a:pPr>
            <a:r>
              <a:rPr lang="en-GB" dirty="0"/>
              <a:t>Produce a sheet or booklet of sentence starters for students who struggle to get going with their writing.</a:t>
            </a:r>
          </a:p>
          <a:p>
            <a:pPr marL="285750" indent="-285750">
              <a:buFont typeface="Arial" pitchFamily="34" charset="0"/>
              <a:buChar char="•"/>
            </a:pPr>
            <a:r>
              <a:rPr lang="en-GB" dirty="0"/>
              <a:t>Create a couple of sentence starters with your class before starting the activity.</a:t>
            </a:r>
          </a:p>
          <a:p>
            <a:pPr marL="285750" indent="-285750">
              <a:buFont typeface="Arial" pitchFamily="34" charset="0"/>
              <a:buChar char="•"/>
            </a:pPr>
            <a:r>
              <a:rPr lang="en-GB" dirty="0"/>
              <a:t>Ask a couple of students who have started writing to read out the beginnings of their sentences.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Sentence Starters</a:t>
            </a:r>
          </a:p>
        </p:txBody>
      </p:sp>
      <p:pic>
        <p:nvPicPr>
          <p:cNvPr id="13314" name="Picture 2" descr="http://t1.gstatic.com/images?q=tbn:ANd9GcTJybDmSlNKUBcxnEaUDf0ndtEhX2gj5J80N6xIluxdMkpgY1fZ"/>
          <p:cNvPicPr>
            <a:picLocks noChangeAspect="1" noChangeArrowheads="1"/>
          </p:cNvPicPr>
          <p:nvPr/>
        </p:nvPicPr>
        <p:blipFill>
          <a:blip r:embed="rId2" cstate="print"/>
          <a:srcRect/>
          <a:stretch>
            <a:fillRect/>
          </a:stretch>
        </p:blipFill>
        <p:spPr bwMode="auto">
          <a:xfrm>
            <a:off x="323528" y="1556792"/>
            <a:ext cx="3727002" cy="320337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A writing frame is like a listening frame (see a few slides previous) in that it does some of the work for the student.</a:t>
            </a:r>
          </a:p>
          <a:p>
            <a:endParaRPr lang="en-GB" dirty="0"/>
          </a:p>
          <a:p>
            <a:r>
              <a:rPr lang="en-GB" dirty="0"/>
              <a:t>This allows them to concentrate their energies on one task – the writing itself.</a:t>
            </a:r>
          </a:p>
          <a:p>
            <a:endParaRPr lang="en-GB" dirty="0"/>
          </a:p>
          <a:p>
            <a:r>
              <a:rPr lang="en-GB" dirty="0"/>
              <a:t>Writing frames can be highly structured, giving sentence starters or indications of content for every separate section.</a:t>
            </a:r>
          </a:p>
          <a:p>
            <a:endParaRPr lang="en-GB" dirty="0"/>
          </a:p>
          <a:p>
            <a:r>
              <a:rPr lang="en-GB" dirty="0"/>
              <a:t>Alternatively, they can be more akin to structure guidelines.</a:t>
            </a:r>
          </a:p>
          <a:p>
            <a:endParaRPr lang="en-GB" dirty="0"/>
          </a:p>
          <a:p>
            <a:r>
              <a:rPr lang="en-GB" dirty="0"/>
              <a:t>You can make some generic writing frames for particular genres (essays, reports, summaries etc.) and use these across lessons and Key Stages.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Writing Frame</a:t>
            </a:r>
          </a:p>
        </p:txBody>
      </p:sp>
      <p:pic>
        <p:nvPicPr>
          <p:cNvPr id="12290" name="Picture 2" descr="http://t2.gstatic.com/images?q=tbn:ANd9GcSdFjxiYS1vHhuNXADoaW1c0FFRCurJAsnnpTec0yvq5Egtpkeg"/>
          <p:cNvPicPr>
            <a:picLocks noChangeAspect="1" noChangeArrowheads="1"/>
          </p:cNvPicPr>
          <p:nvPr/>
        </p:nvPicPr>
        <p:blipFill>
          <a:blip r:embed="rId2" cstate="print"/>
          <a:srcRect/>
          <a:stretch>
            <a:fillRect/>
          </a:stretch>
        </p:blipFill>
        <p:spPr bwMode="auto">
          <a:xfrm>
            <a:off x="683568" y="1628800"/>
            <a:ext cx="3002580" cy="357103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This links to the previous slide on exemplifying.</a:t>
            </a:r>
          </a:p>
          <a:p>
            <a:endParaRPr lang="en-GB" dirty="0"/>
          </a:p>
          <a:p>
            <a:r>
              <a:rPr lang="en-GB" dirty="0"/>
              <a:t>Providing context to keywords gives students something to grab hold of. It allows them to situate keywords within a wider framework.</a:t>
            </a:r>
          </a:p>
          <a:p>
            <a:endParaRPr lang="en-GB" dirty="0"/>
          </a:p>
          <a:p>
            <a:r>
              <a:rPr lang="en-GB" dirty="0"/>
              <a:t>Have a look at the picture to the left. You will notice that the different context surrounding the black circle affects how we see it (both are in fact identical).</a:t>
            </a:r>
          </a:p>
          <a:p>
            <a:endParaRPr lang="en-GB" dirty="0"/>
          </a:p>
          <a:p>
            <a:r>
              <a:rPr lang="en-GB" dirty="0"/>
              <a:t>Context has the same effect in relation to students’ understanding of keywords.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Keyword Context</a:t>
            </a:r>
          </a:p>
        </p:txBody>
      </p:sp>
      <p:pic>
        <p:nvPicPr>
          <p:cNvPr id="75778" name="Picture 2" descr="http://t0.gstatic.com/images?q=tbn:ANd9GcRz6hVBFdIXzHeJKwbz2sf2w1Ma9MyjNCFKgCdGkVVqzjk6V4Rx"/>
          <p:cNvPicPr>
            <a:picLocks noChangeAspect="1" noChangeArrowheads="1"/>
          </p:cNvPicPr>
          <p:nvPr/>
        </p:nvPicPr>
        <p:blipFill>
          <a:blip r:embed="rId2" cstate="print"/>
          <a:srcRect/>
          <a:stretch>
            <a:fillRect/>
          </a:stretch>
        </p:blipFill>
        <p:spPr bwMode="auto">
          <a:xfrm>
            <a:off x="611560" y="2348880"/>
            <a:ext cx="3407168" cy="207754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A planning pro-forma is a document you hand out to students and which they use to help plan their work.</a:t>
            </a:r>
          </a:p>
          <a:p>
            <a:endParaRPr lang="en-GB" dirty="0"/>
          </a:p>
          <a:p>
            <a:r>
              <a:rPr lang="en-GB" dirty="0"/>
              <a:t>You might have a range of pro-forma to cover writing tasks, group work, research tasks and so on.</a:t>
            </a:r>
          </a:p>
          <a:p>
            <a:endParaRPr lang="en-GB" dirty="0"/>
          </a:p>
          <a:p>
            <a:r>
              <a:rPr lang="en-GB" dirty="0"/>
              <a:t>The level of detail in your pro-forma will be dependent on how much support you feel your students need.</a:t>
            </a:r>
          </a:p>
          <a:p>
            <a:endParaRPr lang="en-GB" dirty="0"/>
          </a:p>
          <a:p>
            <a:r>
              <a:rPr lang="en-GB" dirty="0"/>
              <a:t>It may be the case that with some students you provide detailed guidelines for them to follow and just ask them to make choices from a set of options you indicate.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Planning Pro-Forma</a:t>
            </a:r>
          </a:p>
        </p:txBody>
      </p:sp>
      <p:pic>
        <p:nvPicPr>
          <p:cNvPr id="11266" name="Picture 2" descr="http://t0.gstatic.com/images?q=tbn:ANd9GcTlmLxMQwzWEb9NimSIQnwho-LlP-EBCmg0gUzm2S-PjxV8iWjgGA"/>
          <p:cNvPicPr>
            <a:picLocks noChangeAspect="1" noChangeArrowheads="1"/>
          </p:cNvPicPr>
          <p:nvPr/>
        </p:nvPicPr>
        <p:blipFill>
          <a:blip r:embed="rId2" cstate="print"/>
          <a:srcRect/>
          <a:stretch>
            <a:fillRect/>
          </a:stretch>
        </p:blipFill>
        <p:spPr bwMode="auto">
          <a:xfrm>
            <a:off x="251520" y="1556792"/>
            <a:ext cx="3660044" cy="374248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524315"/>
          </a:xfrm>
          <a:prstGeom prst="rect">
            <a:avLst/>
          </a:prstGeom>
          <a:noFill/>
        </p:spPr>
        <p:txBody>
          <a:bodyPr wrap="square" rtlCol="0">
            <a:spAutoFit/>
          </a:bodyPr>
          <a:lstStyle/>
          <a:p>
            <a:r>
              <a:rPr lang="en-GB" dirty="0"/>
              <a:t>Scrap paper is a thinking tool.</a:t>
            </a:r>
          </a:p>
          <a:p>
            <a:endParaRPr lang="en-GB" dirty="0"/>
          </a:p>
          <a:p>
            <a:r>
              <a:rPr lang="en-GB" dirty="0"/>
              <a:t>It is an extension of our memory.</a:t>
            </a:r>
          </a:p>
          <a:p>
            <a:endParaRPr lang="en-GB" dirty="0"/>
          </a:p>
          <a:p>
            <a:r>
              <a:rPr lang="en-GB" dirty="0"/>
              <a:t>By writing something on a scrap piece of paper we do not have to hold it in our head.</a:t>
            </a:r>
          </a:p>
          <a:p>
            <a:endParaRPr lang="en-GB" dirty="0"/>
          </a:p>
          <a:p>
            <a:r>
              <a:rPr lang="en-GB" dirty="0"/>
              <a:t>We can therefore manipulate it more easily and free up our short-term memory for other things.</a:t>
            </a:r>
          </a:p>
          <a:p>
            <a:endParaRPr lang="en-GB" dirty="0"/>
          </a:p>
          <a:p>
            <a:r>
              <a:rPr lang="en-GB" dirty="0"/>
              <a:t>Encourage students to use scrap paper.</a:t>
            </a:r>
          </a:p>
          <a:p>
            <a:endParaRPr lang="en-GB" dirty="0"/>
          </a:p>
          <a:p>
            <a:r>
              <a:rPr lang="en-GB" dirty="0"/>
              <a:t>Demonstrate its use to them and explain why and how it works.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Scrap Paper</a:t>
            </a:r>
          </a:p>
        </p:txBody>
      </p:sp>
      <p:pic>
        <p:nvPicPr>
          <p:cNvPr id="10242" name="Picture 2" descr="http://t2.gstatic.com/images?q=tbn:ANd9GcTL3VnLEYLJyb2Sc2B7j2FtZmQsCKu_qVMFQ8mBvZPV_7iQs8PKkg"/>
          <p:cNvPicPr>
            <a:picLocks noChangeAspect="1" noChangeArrowheads="1"/>
          </p:cNvPicPr>
          <p:nvPr/>
        </p:nvPicPr>
        <p:blipFill>
          <a:blip r:embed="rId2" cstate="print"/>
          <a:srcRect/>
          <a:stretch>
            <a:fillRect/>
          </a:stretch>
        </p:blipFill>
        <p:spPr bwMode="auto">
          <a:xfrm>
            <a:off x="611560" y="1484784"/>
            <a:ext cx="2889192" cy="4081562"/>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a:t>Bullet points and tables are different ways of organising information. They present material in ways that many students may find easier to deal with.</a:t>
            </a:r>
          </a:p>
          <a:p>
            <a:endParaRPr lang="en-GB" dirty="0"/>
          </a:p>
          <a:p>
            <a:r>
              <a:rPr lang="en-GB" dirty="0"/>
              <a:t>You will notice that I have used bullet points a lot through this document in order to simplify.</a:t>
            </a:r>
          </a:p>
          <a:p>
            <a:endParaRPr lang="en-GB" dirty="0"/>
          </a:p>
          <a:p>
            <a:r>
              <a:rPr lang="en-GB" dirty="0"/>
              <a:t>Tables allow one to divide material simply into two or more categories.</a:t>
            </a:r>
          </a:p>
          <a:p>
            <a:endParaRPr lang="en-GB" dirty="0"/>
          </a:p>
          <a:p>
            <a:r>
              <a:rPr lang="en-GB" dirty="0"/>
              <a:t>A good strategy is to use bullet points and tables as precursors to more extended writing.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Bullet Points and Tables</a:t>
            </a:r>
          </a:p>
        </p:txBody>
      </p:sp>
      <p:sp>
        <p:nvSpPr>
          <p:cNvPr id="9218" name="AutoShape 2" descr="data:image/jpeg;base64,/9j/4AAQSkZJRgABAQAAAQABAAD/2wCEAAkGBhQQEBUQEhAQEBQPEA8QEBcQDw8PEBIPGBAWFRQQEhQXHCceFxkjHhUUHy8gIycpLCwsFR4xNTAqNSYrLCkBCQoKDQwNFA8PFCkYFBgpKSkpKSkpKSkpKSkpKSkpKSkpKSkpKSkpKSkpKSkpKSkpKSkpKSkpKSkpKSkpKSkpKf/AABEIAOEA4QMBIgACEQEDEQH/xAAcAAEAAgMBAQEAAAAAAAAAAAAABAUCAwYBBwj/xAA+EAACAQIDBQQHBgUDBQAAAAAAAQIDEQQSIQUxQVFxBhNhgQcikaGxwdEUMkJScrIzYqLh8CMkghU0ksLx/8QAFgEBAQEAAAAAAAAAAAAAAAAAAAEC/8QAGBEBAQEBAQAAAAAAAAAAAAAAAAERQTH/2gAMAwEAAhEDEQA/APuIAAAAAAAAAAAAAAAAAAAAAAAABxvpM7UywWHjCEstTEOUVJb4wVszXJ6pX6gdPW2vRhLJOvShLlKpCL9jZKjNNXTTT3NO6Z+fcHt3Dd3LOpTm762vd9WdP6L+2P8AuFhczlTrZlBO/qVEr6ck7WsTR9cABQAAAAAAAAAAAAAAAAAAAAAAAAAAAAAAAAPn3pe7Pyr4eFaEXLuHNTS1ahK3rdE4+8+gnjV9APyhOhJO1n7D6J6I+zM54pYlxahQu22tHNxajFeOt/LxPp9fsPgpzzvC07t3ds0Y3/SnYuMNhYU4qEIRhGOiUUoxXkgNoAAAAAAAAAAAAAAAAAAAAAAAAAAAAAAAAAAAAAAAAAAAAAAAAAAAAAAAAAAAGM5pb2BkDV33JP4Dv1x067gNoAAAAA2eJ31XEh4iTqS7uN0rXlLlHkvFkuEbJJbkkl0AyAAAA8bA9Bz+K7d4OnPI66bTs8kZTivNKxb4DaNOvDvKVSNSL4xd9eT5PqBJAAAAAAAAAAAAAAAAAAGuvWyRb9ni+CItJ31erZq2tW9aMesn8F8zGnWLxFnE0Yho0fajVVxBmVW3AYr1nTfK8fmiwObp4i1en4zS8np8zpDVAg7Xxfd07rS7t5Wb+i8ybKVivxNDv33b+7GznbnwgviQcvsiq1LvpznOpO61doRV90Y727aX3ancIr6GwaMJKSi21zlJq/O24sQAAAHCelrb08PhoUoXX2iUlJrfkilePm5L2HdnJ+kbsvLHYZd2r1KLcoL80WrSivHRPyA+PbO7U04U5RdLM3fV734lz6Nu1Uo46EIpqNefdTjw1+7Lqnb3nGYrZNSE3BwlFp2aaaafinuPovor7FVO+ji6sXGnSeaGZWzztZZfBb7+CJg+xAAoAAAAAAAAAAAAAAAAoNvzy1Yvg4W81L+6I8cSWm3tnurTvFXlTeaPiuMf85HJ/aGi+xFz9qNdTFlS8UzVUxIkFvsv/UxMFwheb6Jae+x1snZXfDVlL2ZwHd03VlpKok9eFPh7d/sJtbFKSv8AhX9X9hVYYjG2V7O70guOui82S8Jh8kbb3vk+cnvZB2fQdSXfS3a92v8A3fyLQgAAAAAAAA01cHCTzSpwk1ucoRb9rN1gAABhUqZV10S5sDMGhtpuWukVZJ+3Q2Um7eta++y4IDMAAAAAAAAwqzsm+SMzXiPuvoBq+0StfKrdTfCV1fmRYuTjlUdN178DJ3TUE/w/W7AlFVtLs9TrPMr05Pe42s/FolVKrVo5rW3u3yEcQ7PW9rWduHMDn32Nnf8AjRt+iV/ZcwpdnFTqOM33qypppOKV76NHQqs9LTUnK+jVrabyN9os7ZtXruvfqy6jOo5SiouyStdJWvbgzTWpd41TTtHWVTwgt6XXcbsRUbUbaXv0vexowianJX1cPcnexBb0pJpW3cNLGZCjNxje++9lbdq7s9hXd7Zs178LWYVLm7JvkmR6GJbdnbVaWTWpjTcnG7lpZ8N+n+ew0JceVvff6ASFim5W0s3bc72v1JRXwjaS6xMp17v7zitbW9wE404iq42tbXmaYYl5XrdqyXn/APDXK9k22027XdwJDxD9XTek9z87ciQQXN+rq/uw4s9rzab9bjok38gJpFxErSXgnbq07fA2Yapda8HY04tesunz/uBhRi3JW4PV/G5Lp0UtUteb1ZHoVGtdXG9unQmAAAAAAAAADCsrxaXIzAGuhG0UnyMZQfeJ20t9TcAI9Wk82ZJS0s07CKlZvLFbrLTdxuyQacU/Vt+ZqPv191wK3GYjJepJKCS03bufmU+zcXKWIlmhKLjGFozVtGsyl5pl86SqV7NXjTWbXdmvaPzfkQq//dTfhBeWVfUIs6tJvLpu32slvREkstVPg04vzVvjYlxq6EPHO6JFTVRk42tbK7q7TvrqZRjJ/hjHffdd6cDZhaueEZc4pvrxNpRoowahZrX1jDD0dGpLfbl4koARZ0nnvbS8eR5KjKLvHy3ex3JYAjd1Jxd9900aZwko3eijd6uKst7bd9xPOE9Lm150cJCELrv6lptfkir5fa17AJOK7f4SEsveSnkUU8kG1db7PiW2yNrU8VFyoTU1qpblJX5p6o+EbM7UqlGUXSve+r39Sy7CdpZxx9JxTip1Y05rhKnJ5X8b+SIPvWFg0ndW18ORhjOHn8iUR8XG+X9SXtKGDlpbk/c/8ZINapWlmWl1Zr4M2AAAAAAAAAAAAAAA013rHq37Is3EHEV1KyXGTpq3Bvf00Az2dT0c+M5N/wDFaL6+ZU4qf+4m/GK/pR0EY2VluWi6FBjKf+4n45H/AEr6FEmnVNOLloa51LEPE7RX3d7eiS33MwX+xZ3opflck/8Ayb+ZOK/BU+7Uf5klLq9308ywKAAAAAAc9237Nfb8K6cbKpB56d9E5Ws4t+K+R0IA/MW0uzFejUcJ0qkXe1nFrz8V0O99GXYKp30cVWg4QptTgpJpzmvu2T4J638D6/Y9AHjR6AAAAAAAAAAAAAAAAANGLr5IuT4Jt9EU3Z7vp5pyStOtKWrd1ZWtFW3cCx2tL1bP8ayrrmWhjsWfqZeKd/J/3uBYlHjP48ukP2ovCgxr/wBef/H9qAh7UhOSUKSUpzvlTaS0Te/yOe2fKcKjVWLjOLtJSVmuh0+Bbli4JfgjUk+mXL8Wiy2xsWNdZlaNSK9WXNfll4fAsRpweJzwtfgWmGq5op8dz6o5TCudKeScXFrg9zXNPijoMFiVe35/3W+a+BFWAAAAAAAAAAAAAAAAAAAAAAAAAAAAADCrSUk01ozVhsFGnfKnra99fL23fmSAAKHHfx5Pwin1SL45LaOKcatRfzyKLHs9TvKrU43jBfpSv8X7i8KTsum4Tm90ppLyW/3+4uyUVHaOWWEJW3VEr8k4v6IqaGLblF/zw/ci927h8+HmuKjnXWLzfI5bZ87uP6ofuRUdyACKAAAAGwAOdx3b7B0Z5JVlJp2eSLmk+q0fkWuy9s0sTHPRqRqJb7b1+pPVATQAAAAAAAAAAAAAAADxs9PHG4GLqpcTB4uK4o9lhovgRauHhyYEj7bD8xx+3qi76bW5tP8ApR0FWiluT13eJAxez1LWcPNtosRcbKhGnRhC60im/wBT1fvZM7xc0c7gajknFXeR5dLvS2hPg5LfTl7GRUrH4pRg+N/VS8XzOZpYF01ffbd5F9iZRnBxknF8G09JcGRMJWWVwdrp8SouoVrpNX1SaM0yBha8oq1lJcLSV0TaVZSV1wdnfgyKzAAGEl4nGelDbM8PgrU281aapu2jyWbkvPRebO2Ob7ddn3jMJKmnFTg+8p3tG8kmnG/im/cB8S2Vt6jFS7yGZ66yV/YTex/at0cdCVPNGMqkYVF+GVOTs18+qRz+N2PUpzcZRlFp2aaaaOs9HPY+dfEQqSWWnTlGc29E7O6gubZB92iZHiPSgAAAAAAAAAAAAAAADXUo5uMvJmMMLFc31bZuAEPG4ZyyuLs4NtaaaqxEr4Cc/vS9iLc0yA07NwKpJpcXdt72yYYw3GQGM4prVJ9dSHV2fCTvlt0bRMkYgQf+nW3Sl7n8iTg8NkT1bu7u/QkJHoAAACPjKijHVJ9VckETH0roDnMXTjN3lTpy5ZoRfxRY7LqpNRyxVt1opW6GKwRsw+FakBdJnp5BaHoAAAAAAAAAAAAAAAAAAADW0bDywHkTI8SPQPJGKRkxYD0AAAAAPGrnoA0vDmUKKRsAAAAAAAAAAAAAAAAAAAAAAAAAAAAAAAAAAAAAAAAAAAAAAAAAAAAf/9k="/>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220" name="Picture 4" descr="http://www.presentermedia.com/files/clipart/00002000/2829/bullet_point_stick_figure_point_high_md_wm.jpg"/>
          <p:cNvPicPr>
            <a:picLocks noChangeAspect="1" noChangeArrowheads="1"/>
          </p:cNvPicPr>
          <p:nvPr/>
        </p:nvPicPr>
        <p:blipFill>
          <a:blip r:embed="rId2" cstate="print"/>
          <a:srcRect/>
          <a:stretch>
            <a:fillRect/>
          </a:stretch>
        </p:blipFill>
        <p:spPr bwMode="auto">
          <a:xfrm>
            <a:off x="755576" y="1124744"/>
            <a:ext cx="2304256" cy="2304256"/>
          </a:xfrm>
          <a:prstGeom prst="rect">
            <a:avLst/>
          </a:prstGeom>
          <a:noFill/>
        </p:spPr>
      </p:pic>
      <p:pic>
        <p:nvPicPr>
          <p:cNvPr id="9222" name="Picture 6" descr="http://t0.gstatic.com/images?q=tbn:ANd9GcSUc-AQ4KkuiZ-9zisaqsEs33T29xbAJpfYW26xFeIaZ-9qWefo"/>
          <p:cNvPicPr>
            <a:picLocks noChangeAspect="1" noChangeArrowheads="1"/>
          </p:cNvPicPr>
          <p:nvPr/>
        </p:nvPicPr>
        <p:blipFill>
          <a:blip r:embed="rId3" cstate="print"/>
          <a:srcRect/>
          <a:stretch>
            <a:fillRect/>
          </a:stretch>
        </p:blipFill>
        <p:spPr bwMode="auto">
          <a:xfrm>
            <a:off x="1619672" y="3285624"/>
            <a:ext cx="2287141" cy="2276977"/>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556792"/>
            <a:ext cx="4176464" cy="3970318"/>
          </a:xfrm>
          <a:prstGeom prst="rect">
            <a:avLst/>
          </a:prstGeom>
          <a:noFill/>
        </p:spPr>
        <p:txBody>
          <a:bodyPr wrap="square" rtlCol="0">
            <a:spAutoFit/>
          </a:bodyPr>
          <a:lstStyle/>
          <a:p>
            <a:r>
              <a:rPr lang="en-GB" dirty="0"/>
              <a:t>Individual writing tasks are differentiated because each student can access the task in their own way.</a:t>
            </a:r>
          </a:p>
          <a:p>
            <a:endParaRPr lang="en-GB" dirty="0"/>
          </a:p>
          <a:p>
            <a:r>
              <a:rPr lang="en-GB" dirty="0"/>
              <a:t>Use some of the techniques and strategies explained in this document to support students when they are doing such a task.</a:t>
            </a:r>
          </a:p>
          <a:p>
            <a:endParaRPr lang="en-GB" dirty="0"/>
          </a:p>
          <a:p>
            <a:r>
              <a:rPr lang="en-GB" dirty="0"/>
              <a:t>Try to ensure that you precede individual writing tasks with an activity that feeds in. This will make it easier for students to begin writing. They will already have had an opportunity to think about the topic and to begin ordering their thoughts.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Individual Writing</a:t>
            </a:r>
          </a:p>
        </p:txBody>
      </p:sp>
      <p:sp>
        <p:nvSpPr>
          <p:cNvPr id="8194" name="AutoShape 2" descr="data:image/jpeg;base64,/9j/4AAQSkZJRgABAQAAAQABAAD/2wBDAAkGBwgHBgkIBwgKCgkLDRYPDQwMDRsUFRAWIB0iIiAdHx8kKDQsJCYxJx8fLT0tMTU3Ojo6Iys/RD84QzQ5Ojf/2wBDAQoKCg0MDRoPDxo3JR8lNzc3Nzc3Nzc3Nzc3Nzc3Nzc3Nzc3Nzc3Nzc3Nzc3Nzc3Nzc3Nzc3Nzc3Nzc3Nzc3Nzf/wAARCACDAMYDASIAAhEBAxEB/8QAHAAAAQUBAQEAAAAAAAAAAAAAAAECAwQFBgcI/8QAOBAAAQQBAgQFAgMGBgMAAAAAAQACAwQRBSEGEjFBEyJRYXEygQcjoRQzUnKRsRZDwdHw8UJi4f/EABoBAQADAQEBAAAAAAAAAAAAAAABAwQFAgb/xAAiEQACAgEEAwEBAQAAAAAAAAAAAQIDEQQSITETQVEUImH/2gAMAwEAAhEDEQA/APVwE8BIAnNUnoUBPASAJwCAUDZGEqXCAAEuEoSoBAEJQlQDUYTkIBuEmE5GEAzCrXpvArPeOuwb8lWyFz2t3AbbYQ7yRjcerlTfPZBssqhvmkVpvLGSTuVj17TWyuZkcwOQPZWb1ocvVcRrl91WQTxOw9h236rjZeeDrQrTTyd5JcZIzGd1mWGtyTndc/pnEdTUmZZI1srRu0ndpWzDZha3mfIHOXtza4Z5itvQGHI5n7BZt6y2NpA2Satq7Wghj/1XI6jqw3Ln4Hypi9xfFYWWXLt3JOCsiW1v1WZa1eEHHiZ+FSk1JrvpDitUapfCqd9cfZrST5PVCwv2iRxJyQhW+IzfpR9ahSNTQE8BbDmjgnBIE4BAKlCQJwCAAEYSgJUAmEqEIAQhCAEiVIgEXFcUtfX1MP6NeCR7rtlna1pceqVTE8hsg3Y/0/8Aipvr8kMIuos8c8s851K3yREleZ8UaoXPLGklx6brveO60/D9PxLuzXnliLTnnd6BeRltnU7zYa8b5bM7+VkbBkknoAsdGnk5ZkujbdqoxjiL7DSaF/VNUhp6UySS5M7DeQkY9yewHcqa/qmr6bdnpu1Ns7oXlhkicHscR6HG4W5q1qHgvT5dE0uVsmuWG8upX4j+4af8iM/05nfb44kDO52W9wi+0c1TkumXpdZ1Cc/mWXH42Vh2oss1ntmja6UtxzdPv8qvpulWdRkxCw8gPmeRsF0EXDQgjy5pc7uVTN1x49mmqN0/fByscTnHJU4jwt92nsY7Bbj7KB9Vo6BPMmevztGWGoVqSENKFO4jZg+sgnhMCkatBkHBOCQJwQAlCAlCAUIQlQAEuEdkIBMIKVCATCROSFANVHWtVp6Lp0t6/J4cMQ+7j2AHqVNqN6tplKa5dlEcELcvcf7L5u/ETjW1xVqTmsJjpREiGIHoPU+5UAq8b8VXeLtZDuQ+GCWV4WAnkHsO5P6qaWVnAdJ8MRa7imyzEjgQRpsZH0gj/NI6+gVCrd/wkw2YznWpo8QNI2qtdj8xwI/ebeUdup7LmJHOkkdLK5z3PJLnOOSSepJ9UIEHM7JccknJz1K1NA0h+rXAzBELN5HD+yn4S4Y1DivVW0aDAAPNPO4ZZCz1Pv6DuvT26DT0C3PRohxjiIbzPOXPOBlxPucqm6xwjwaNPV5J4ZUp6fDTrtjiY1jG9GgJtjG/ZX5jgbd1mWZMZyuast5Z2tsUsIz7McbwQcLFtx+E44OR2W0XE5wFjankZV0SqUeDNlIJQmHoMoWhGV9n1e1PCYE8LWc0elBTUoQD0oTUqAclSJUAqMpEqgAhCEAKG3YhqV5LFmVkUMbS58j3YDQOpJUq478VK81rhKdlaz4L2Pa8x8nN4wBwWfJz/wAyvMpKKyyUsvBzn4hx2OM6VaPQ7L3YBeyJxxG5v8RPYnt/2R47drHh15ZdjxqLTlsLt/DPq7/RdvpXFJ4W0qWkyqx03JzSVnEmSu89Nj1aO7erT3IK42erf4jfYv2pueXq2R//AJ+3wFipstjJ+V/z6ZqnSp4Va5Oce580jpZnF0j3FznOOS4nqStrhLhfUeKtVbR09mG9Zp3DyQt9T7+g7/qpuFOENU4n1gafVidFyHM872Hlhb6n/Qd19J8NcOafwtpMen6XHytHmkkdu+V/dzj6rd2ZMYI+GeHtO4X0lmn6dHhrfNJK7d0r+7nHuVxNvmksTzvOS+Rx/Vei2ZMRvOexXnVweVyyap8I6OgWZMybMoGcrJsyZKt3TgrPeMrKjpyiRc2+6zdRw7K0JRgLKuv6r3Hspl0ZLmve8tYM4QtPTIi5r3gdShaN+DG688n0+1PCjCeFsOaPCcFGHtLywHzAZx7KQIBU4JBhHQoByVNylQChKkQgBCTIXOcS8SQ6ZYZUaXGRwBcGNy5xOzWN93bnPYA/Irtmq47meoxc3hGtqeoMpxE8w5h7ZI+3quWkiktutazb5g6sSwQynna1jdycAAhxB6H2UOgmy6UWNZkhY+z+6gG5YW9ifUDO/ZcxxFxfPqN13DWnObI2xkyWYXFpjJ3PLjsBnruT8riu6eosbl0jaq9nEezleKXz8ZarPq+mwMqVK3Myu8sPPYxjLnnGen2aEnA2h6xe1x2nHTp60TZD+0CWNwjgcBnO/X05c9x23XqvBXC1anDVuzwNaYYgKjCDmJpHX1BIPmB6kArrnzBp7fK6lde+tb1x8KZ2eOf8eivpem1dJq+DWaMuIMj8AOkdjGT9gPhWJJAR/sq0tgDvhVpLjQPqC0LCWEUNuTyylrtzwKz8Hd2wXHzEGPBOStLiWwZJmtztjosGSTyYJXO1Et0sfDsaGrEM/TMvgFxCzScHCu3X+crOkfuqUb5cIisP2WHb5pJRGOpWpZk8pUWl1TPK6VwzvgK2DxyZprPBbpwiOFoAQrTmFhwAhNxVtPfwpGqBxfj8sNLv/Y4CZHcA8tlhhd0y76T8O/3wfZdQ4hDrFN04gtQB5sVXFzWsfyl7T9TQfXuM7ZAztlWdOsmau2Rz2yRkZZMBjmHuOx7Ef9Cw0hwyNx6jdUJIxV1BnKGmC65zZYyMjnDSeYD0IBB+3ugNQdUqohk9Q5g5p6438Mnzs/lJ6j2O/v2VmvYjsAmJ4Jb9TSMFp9wdx90BMELK4gNqrTl1GhMBYgZnwZCfDnH8BA3BPQOG4JGxGylltaiY4hBQaJi8B4lkAYG9yHDJ/TKA0UKoLjW7WY3wH1duw/Dht/XB9lT1jXGaZHWcypYvPsy+HCyphxJxkkkkAAAdUBqSvbFG+R5w1rSSfbC4J1Z7rljVLMLn2ZSHNaXfu2uPKAMdHYAy7t69V1upz87RWYA50n1ZP0/P/P0WTM2rWa9vikueSXCM43zvv79z198bLlatWaizxw6Xb/010zVUcy9nGcY8V19KDqmnQx3tTlY6Ftcx+K2JvfYYO+c+5VT8L+H7DZ5tX1iu6tznLY5G8rpD/L2aPjfb037FjhGCKdYRg7nlZgk+pPdHg25j9Dhn1K0UaaNcFF8nmdzbzHg2Z9VjG3Ms6S9NK8+H0T6+kyEgyEArQiosZ1IWrDZRwjGJsPPmcU5tV7zvlbgrxA5wn8rB0GE2jcefcRHw7bY/QLFndhpXW8a0zzR2mjYDBXIWBluVz7YNTZ3NJYnWjJtHcrOmdjK0rA6rNfFJNKIo2kuJXhRNEpJ9mfNzyuDGjK6XSaghqtIHZOg0iOrWBfgyO3cVfbhkTWjoAkljgqhLdyjPnZ5kKWZw5kKCcHtzU8YIwVECpGldc+dGCrBnIjDf5SR/ZSxwxxu5mtHNjHMdzhAKcEA7qMdk2SCKYtdLG1zm9HEbj7pQnZQDG1oWuDuTmI3Bc4ux8ZUpSBCAcPZQuq1jOyZ1eIysPM1/KMg4xn5wSpMoyhBTOmVTZmtFjjLKRz5ccbDHTp2CeKsLRhsbR9lYJ2SKMJdEttkBhb6D+iaYx6KchJhSQQ8qTClITSEJIymEKUhMIUArWYY7ERimaHMd1BXK6rw/UiY7wpHNI6AnIXYOasfV6kk+Sw7ey8Timi2ucovhnns+jkvP5m3sEQ1IKY8gPMepK37NGVucgrPloSuduCqFWl6NTulLtlC24OhjPbKryyYYtC3TfHSxynLd1juk5m4PVUTi1Lk26eacMEEknm6oUM2zkLzgvyj3sJ4KiBTwuqfNkgKeFGE4FAPBSpoShCRwSpqEIFyhIhQBUmUIJQASmpcpqAQppSppQCJp6JxTSoJGlQvUxGyjcEBTmY153aFVkrR/wBaD2qBzFGD0pGVdqNkrva1ozjYLiruh3OZz44j16L0N7VA9i8TrUi+u1w6PJrVO/G/H7K8oXp0kDXHzNB+yFX4UXfqkdQ1SBCFqOeKFI1CEJHBKhCAUJUIQCICEIBEIQoAhSFCEAhTShCAakQhAIVG5CFAInKJ6EISQPUD0IQ9IgeN0IQoJP//Z"/>
          <p:cNvSpPr>
            <a:spLocks noChangeAspect="1" noChangeArrowheads="1"/>
          </p:cNvSpPr>
          <p:nvPr/>
        </p:nvSpPr>
        <p:spPr bwMode="auto">
          <a:xfrm>
            <a:off x="63500" y="-593725"/>
            <a:ext cx="1876425" cy="12477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6" name="AutoShape 4" descr="data:image/jpeg;base64,/9j/4AAQSkZJRgABAQAAAQABAAD/2wCEAAkGBhQSERUUExQWFBQUFxcaFxgYFx0aFxcYFxcYGBgYFxocHCYeGBojHBcXHy8gJCcpLCwsGB4xNTAqNSYrLCkBCQoKDgwOGg8PGiwkHyQsLCwsLCksLCwsLCwsLCwsLCwsLCwsLCwsLCwsLCwsLCwsLCwpLCwsLCwsLCwsLCwsLP/AABEIAOEA4QMBIgACEQEDEQH/xAAcAAABBQEBAQAAAAAAAAAAAAAFAAIDBAYHAQj/xABJEAABAwICBgYIAQkGBQUAAAABAAIDBBEhMQUGEkFR8AcTYXGBkRQiMlKhscHRQiMzYnKCkqLh8RUWF0NTVGNzssLSCCRVg5P/xAAaAQADAQEBAQAAAAAAAAAAAAABAgMEAAUG/8QAMhEAAgIBAwMCAwcDBQAAAAAAAAECEQMSITEEE0FRYTKBoQUicZHB0fAjQvEUFTNSsf/aAAwDAQACEQMRAD8Az9TRIRVQrZ1dGs7X06yRZoaBEEXciDKdKlp7lFI6ZFsRsrwUyuxUyuU1JdEo6LsUmztQGNMvHU6P+hpr6NJZ2pmZlplQnpbLXS0Q4IfVUGCKkFMy5iUsLrFXJKY357FGKe25UUhkS7OChkapWPso5ZVVAY+mhv8A0RWmhQylPPPcjdAzHnwU5sQuU9NgrsMNubKekjFlYdCoSHgynLKQPNC6itPPN0QrBmgFZJmmhuVsZNWqo+tVeaVUpJlrWOybyUExVX3pGRCI6lXY5LpZYqGjlsndOmekJjyoi5TSRVydFyKpVgPQhr7FXopFVxRFSdlnre1eqskkofUjV1jFm6+JaWsWfq81KIaKtHFiitNFc888FSpxZGKJidmeRdo6fEIxDSdiZRMCIxYc88FBoQpupuefBMdTq7U1MbBd8jIwb2L3BgPcScdyip6hkjQ6N7ZGnItIc0+IU2FA+Sj7PhnkqNVTWHP3WicwKhUQc8Mvp8UqkcZeeiBVGSlstNLTKjPTq8WOjNzxKlI1HqinQqaGxWmIWe0YWhoG4ILSMR6iGSlMQMUatvOCrU6fO+wSVsFclCtI555ss/XDNF6uX6oJVyKmOJRsEzBU3tV2YqpIFuhwZ5EBCs07lXKkhRkthY8l0uUD1ICopFkkqNkXsRuKtwyKm5SwPTrgnJUy5tpKLrexJKE2Ne+10AnfijelTmsxPPipRWxVui02RFqCZZuOfFFqGoxCrRkkbKkmwV/reeefO6ztDU4c96I+k8885IOAlmO6ZqYup6eW/qiR7Lbtot2r9+7wXnRDVRiKZoLus/JucD7AaBsgg8dq9+wBW+lCz9Fg72VTP4onfZZjoqqNmeQX9qE/wyA/VNOP9KjkzrhlUcknPO9DzVrw1ePPPFY3jDqLDm3VSeJTMmTHuRjEsgVUxZoPPDij9Qg84xWiPAzIIgjFChMRxRWk555+yTJhuFeVOSZBIlUy4JYoFgescgdY7nnnFFqt6BVjsVpihrKsjsVDIvSV45aIokyFy9izXjikw4pvApcaUyRexlJ6yTRrgyu8qOOReyFU3S4oRYZIvekL1DPSe5epqEOh6WqMD4rHVE+JRnSdbgVlppblLBbDTe5ejnRCkq7EICxytxvKYnpNfT12Gautrr896x0VWQrLNKJibiG9bZNvRVUL+xJTP83Ob9QsRqDUbNQOBZKP+ly1L6vraDSLP+BE/wDdnA+TliNWJdmZh7XDzbvTP4AVvR0/00c/TDikyqxQM1N1Yppue9JpQtOzQxzKXrec0OhlVkvU9JoiNnehdQr0rkPq32Rod8EAfY89qI0kyB9crVLUrnGyDZpWS88+C8mcqMVSrEkyVRBYPqkJqmItO5DqlWijrA7s0ilMLFJqugMYWp8cF05rcVZa1EUdHSpstGVcjKkcs0kaIOgBUQFC6hpC0lQxCKtiRRHcgRtlJWOoXiItl+rrbqoFXD+KkY9NQLLUYVqIqi2TnnnFWIZUKGsINKWwFXZKpRN2oUdYX0VEDDXN96im/gdG/wCiwWgz+Wb+uPi0hdI1GgZPWNgkxZPFPG+xsbOjJNjuOCymsurrKHSJiic4sa9pbtZ2JyJ35qsV9xkZfEE23VqlJUkNA92TSilJq7JvFlFziuWWUG+EKnKuBTQ6EeOe5THR7huSd2HhlFjl6AyYoZWoxU07huQerYeBTpoWSYGlfinQ1Nk2pYqwBVluZ2g5DXImyW4usrG8haDR0124rtIg6U8884qq8K7IFA+NNVBBFdEq7EQrW4Kg1MmcesdYqy1yoSFNbVW554oNgDEcik20MirQrPpI3FTdDodOULqVdklVCdyVDlSySVueQkmtC0UUrrzaXm0lsclDlK2RVw5XNGaMmqH7EET5X8GNvb9Y5NHeQuTOovaG0dJVTMghF5JCQL5ADFznHc0DE+XBdWj1KpKWMDYE8oHrSSY3O8huTR2dy86PNRn0DHzVGyJ5QGhoO11Ud7kE73ONr2yACi1u0+2Fjrm3DvWPqMjb0xNnSYtUrYL0Y6OPSVM+7GuEmzssbsizmubjYAdizHSsLaTJ7Y/H1ggdXpx79rZNjm1wwILTcEHsICp6a1hfWubJKB1lrPI/Eb4kjcStOG4xpkuspz1JH0LT6Ka3crJgaFx/VnpLnhDY5D1kV7XP5xg/W/E3sOPAraP0sZsIZGyXvYNNnG2dmnE4blih0cW6nLc0SyTq0tjTyPZxCrvLeKx7tIvBsS7xuCM93iq8umHC/rHzWr/a4+GZl1nsa6WBruCH1Wh2uQek0u+/EBFGaUI9oG++3b/RSl0GWPwMtHq8cuUCK7Vi+XwQiXVxwyxWxZpVpzw5Csska5Sf+oxcoppw5ODnj9EvH4VapIi3MLcmhYeHyTDolvDn6/yRXW18SEl0i/tZldpMkatPNq+DuVKo1dO5aY9Xjl5M8ummjJ1mSHALRaS0DIN1+boO+he3NpWiOSL4ZCWOS5RQmaqMzUUnjKozM557lQkDusN1YjeVFIxTQC5AGJOAAxJJwAA3kqckUgx5kPFRmQrcw9HRiY2SukMDHW9Vjdp4v7x9lp7OxaSPo90U4AB8xJyf1mfaMLLlgk9yjnFHHetKS7F/gzQ/7qX+D/xSTdpia0cV6o8F5sI0+hXhoVAqDtG0PWzRRX2eskYza93bcG38LlfUWi9Cw0sTYYGBkbRbDM9rjm5xzJK+d9GaJc+eJrBdxlj2R27YP0v4L6TnfZTlKkCS4BWntORU7LuxJBsOC4XrZWuqXE3OyMgul690r5DduQHfiuZ1tPYkEcVkWTVK/Q9rBijDDa5fJl4hs7V9wKGUzsEdqocSOKBBmySFvxu7PL6pVRbp32Hir9HWlpDgdkjI885ITG75ldT6G9XqWYzPqWNe5mxsB+LWtN7kNyJJFrpclJWy8JtK0RapUVTWytMhk6g3vKRhhu2jYu3gELQaZ0NSU7XkTEux2Q8NdbuBs0ntIRDW/T7YQWxYhosA0WtbKwGQC5BpnTEsxIcTa+SzY8mSWydIvLFDbJNb+n7k+lNPyu9mpkIH4bBgHaNjDciGr2uD9oRzkvafZfk4Hg7iDxWVbAb3xU8cBWyDcODHkSnydQJB3YfdRteQcCcPlzdQ0FHK6NjrANc0EF7gNq4uN9ypDGG+1Iwebr2vewDcTgvUW6tnmcMmZpdwzRCDT/vXWcnr6dg/Ovd2CI5fvX+CfQVkczbxu2rZi1iOwhQn02KezRaOfJHhm3pdMNPBEYaljlgmnvBz4YLUas6tSSM66WRzIj7LR7TxxPut4b/gvOy/ZkPDo0x6x+UG/Q2O3Dn+qhk0Cx24IVrNrC2lb+TZlvOJ/i+yxdP0vyiQXa1zDbAtt4bQsR3rPL7LyQ3Uhl1iZuqvU2N24IezonZK65JjZfEgY+A+pVvRvSFFN6txDJ7j/wAX6j8nHswPYqukukKZhs05G2Q+y19P0eWO85/IjlzxkqSL9R0WUsUZ6iFkkvGdznA9hAIA8lS0NSxxSN66lip5W4tIYLXGRY4XHiqFP0lVB/EO4tCr6W1nfMyzh9Ldy9SCaVMyWbl+sDSdnrGuB3ObcEZY2Fv6ebKyoLGX9HimiBx6sYt7dk4LllDphjSWSO6ok+1+F44X/CcBgcFotE1JhcOpmIJOLXv2oiDvafaBPEkiy5RGsM/3moP9u/8A/M/ZJWv7Zl/28f8AB/5JI1+P5nHODQpkWji57WNaXOcQGgZknIBdKk1faeCdobQDYalktsg63YSLX8rjxXiazc4kuqWozKS0stnz2wt7Ed8CG8TbDaPbZHqx+Cla/FUNOVAYwk7xgpzeqLYMcW5pGD1l1k6moY7OPKQZ+qc7brjPzVXW3RTdkSMsQ4AgjIgi4KA6y1W3Icb4K7qppPrYJKU+s6L1o+PVuOQ/Vd8xwWXTSUl8z6CUVGl8jJVsFlntJwWcHcc+9brTGiXMztjuvks5pChu0g2F8ju7CtWKdMw58OqLQF0dBtnsBxW10DUOiIcw2O/tHAoYzRYhPVtdtcXDed5HYjlLo6zbg944fyTZpqS9junxuCV8hgVHWEk4Ot4dqyWk6ABxwsUffLsDDPehdU6+IG0d/JWXHJp7GrJG1uDG0mF+efsmzw2Cvtcd7cNwB+aq1Dyc8Ny0xk2zI4pI6JonRgkpafq7skMTPVksOsNvaje02I/RdY9iB6QZJG8sddrhmCLHuxWEk0vN7PWODRgBfADgEe0L0myMAgrW+lU+QecaiIcWPPtWz2XeYXq4s7qp/Q8fLjS3iX56OR+JLSTf2t534jwVGndJA/aDRY4EtsfMjHzCdrCJIGskjkZPTTX6uVm+2bH+68A4ghZqSrc43JPnZUlJEEjpVFp/bAuAbY+sB3jDetKNdpCB1ga4DLZs34ZYDuXFYdKSNyN+9EY9aDaxB88EyyLyCjp9ZVQVQ2doAnDZf6pJ4AnDyK55rVqRLBtPY0uYMThewPzCEVmlXPtbADde+f0U+j9bKqEEMldsnNrvWZ5FF5FLZo5IgoNKjY2H4+6444cCPqrh0qQNl5vwP4h38UHrZNtxeGhhJuWtwb2lo3dyh2lK6GoNuqw0ktOPwPDLP+SJ6P00HjZJxwwv2fFZNrk5riO8cEykwUajSsW0M8B/JBYK57cGOPdu8OHyT6XStxsP35H6FUpmlriMrHD6It3ucE/7yT+/z5pIZ6U7iV6u+Zx9IFh5570+GQ7Q71Cytad6uUQDnYY7I/kF8/zwek9uS8ZA3E5LB64a09YCxuFst/8AJbx8e00jJcw1j0E+N5JB79x+29dkcktuDV0MYOTb5XBhquJ1yTjzz5qpT1rqeeOojBJYSHt99jsHDvR6al55wQaupLXshCfhm7ItSo09TWNqdl0XrB4uOd1sUN0hoyxs76W5yVLU/Svo9QGmxa44XGR3jx+a6BpLRolFwBjY93d5qcqxuhoz1rcxGgtGbTnA/hPwPJRSs2WXHAY3yA7UG0lrB6DIWBu25wF7Ota3HDmyzddrLJUOs6zW52H1O9XjinPfwZ31EYXEOVmlw51mZcU1juJuhVM5XmzdqLilsBZL3ZaMvgh9TKnSVCozSqkIkcs9ipNmqDyrVQ/BVCVrR50g5qlplkbpKaodalqQQ8kEiKQA9VO0bi11r2zaSOCqvbYkXBsbXGLTY2uDvBzCEyBW6Gov6pzHxCunsZS0HJWSsvQmOGp4TSEronDwUx7N4Tl7dcjiIKRrkwhILuAHrgvWlOzHbzgmtCJx6km37/gvUTj6BGjWEerJn585opq/GY3uBdcPAt3i/wB/gnP1MbueR4fZR/3SkBu2WxGIzzC8Z4Xyj0XljJU2Hw1C9aZ2MgO0NohFo2nZG1batjbK/YsjrWXE2zHw5zU8s9EarkPSw15Vb4MnWULXjbjxafh2FB6rRt+eefNFGOdG4uZ4g5O7CPqrbXxy5eq73Tn4cQsKk0e7JGDq9E2Nxz9kV0P0gywsdFNEJdgDZdtbB/bzHiEZq6MWO1hzuUmp2iYJKucPjY8tha5ocLgFso2sMsWkeC1YnHI9M1Zi6qMoQ1RZy7SVc6onfLJbaeb2HsgZADsAsmTUnq33jELQaVpGtlqBstGzUSjK2AIsO7sWf60lei/u7I8/FvG35HROU/Wqum3KRqyydEz51Xkcmvkt3qtJNdUjGiEpWezG6rFOLk1USIyY16bA6zge1OcmRtu4DtVVwZXyFyV7tKMle3THDrrwleXXgKKAPBXqjBXu0uOHP+S8SDk26Y4cxycQo7r0uuuRwtpJN2kkQUfXokCeHIfsjdgntPavl4faL8r6/ua3iXguPbcKpI0HBwB7xdPEx716Z75hWfV4p73TBGMonONZ6ICRxjeWDOwyB8dy53pHST7/AJzLgBcdq7JrHqgKoEMnMN8/Uv8AULET9B0xxbVRv7C1zL95F12CMZ7uSPWl1UNCW9mAqNY5rWMrj32JRnos004aUia5xLZ2yREHi9hLT5tCk0r0P17HHZi2huLHBw+Nj8EEj1Wr6OVkohka+J7Xtuw22mkHhbsXoxxxS2MeSbkubLWvd2Vc7eM0hPblmsztrQa+VvpNbJNEx4jdYgPGy4O2Rt4H9K/ks6Y3jNhT8qxIbKiYPXheoNs+6fJHNDQ0Ox/7z0wOucIGx7Abha5cbkrqDKRnpZrqIuWzrNE6HcPyVTWsNspKdrxfdexFllJqK3suLh+qQnVEHZWXhKc+Jw3fNQmM9idIjKYi66kpo/WudyaCB2lOEqYnZb6xLrVV60LzrQuoFlrrF616rdZ2pwkROssXXu0oBJz8F71iJ1k4ckSoA9O20UdZLdeFyi2+fqkXpjrJbpKHrDyAkiLZ3mDXWkdbqp6iIZes0Pa0W/Rdf4FHabTbX4xVcD+DZPybr7hjZctqOhOQYw1Tf2mlvxF0NqOjzSsXs2lA914d8DivMl02CfKT+h6Hcflfqd1jqZw0Ew7QP+k4O8e7xTnaaYy3WB0ZPvAjsXz6a3SdKfWhlZs7wHN7c24IjSdMdXGQHuedn8L7PHk4X+KzT+y8T+FNfg7D3I+f2/c7vDpaJ2UjD+0Fba8biFxjRvTJFe8sEDjv9QsNt+VxfwRun6RqGS3qSRf8p7XDvsbElZpfZjj8MvzQbi+Dp7ZOBTxOeN1hqDW6BwOzWAG+DZmFvq9rhfzBRyl0wXu2WGKbj1crTbwJup9jqsfG/wCD/Q5wQYnp45MHxMf3tB+YQqq1IoJL7VMwX3gFvyU8mlwz22vZ2uFgO8oLrTr5TwU0h27yFpDAL3JcLC3dn4KkOozr7rTv3X6oXtv5EVT0QUL/AGTIw9jr28CEIn6EW3vHU2/WZ9iubQ66PZ7FVOy3/Ed9SUVouk+qjNxWOf2PDXD5Arcp5P7o/wA/L9Tq9JB2t6Eqj8MkT/Np+SE1HRFXMyiDv1XtKtt6Yav/AFYT/wDWPo5WIumWq3iA4e64f9y55X/1Dpl6r6mYqNQqxntU8o/ZJ+V0Om0DK32onDvYfsuiR9NM++GE9z3BOd00T2/MQ+L3fZcsns/58ztMjlz9GN3sHkojohnurptR0rOf7VHSnvufoqE+ukb89HUh7RtD5BN3fxO7Zz86EjTToBnJWhrqnrHFzYY4hua0uIFu03KqFj97W49qKyv1A8PsBzq83iV4dAfpHyRqx3tHmkL+7l2pu8/UXtIBu0E73v4U06Ef7w8loG5ez8lJsjuTd5i9lGYOhJeLSvDomUbge4rUhgSBbb+qPfYOyjKf2dKPwHwUZppBmx3kutaB1e0dMwdZXmKS13McwMtxALsHd4KKSahUJ9jSUfbfYPycFRZ15a/MXsnDOqd7rv3T9l6uzf3Gg/8Ak6bn9peo/wCoXqvzF7LOhDZUuw08F71IOWCa+lK+dXU5Eek4QfkcaccVRq9XYJQduKN/HaaDz5qcscF6Ce1Vj17XKA8HozLV3RLRSf5Ib2sJb8ys1pHoNiuerle3gDY2XUmVRCmbUE5haY/aK8sjLp36HCqvokrI/wA3M1w7SW/NC5tXdJwf5ZcP0bHysvowtacwoX0DHLRHrIP0E7bXFo4DQ6/V9KbObIG/ia65a4cHB18M+Ci9Op6p7jG3Ykdj1b8AeOyV3qfQDHDEA9hF/ms5pTUalf7ULD3Nsfh3qqzQb2CtX4nG6jVGV13NjdYu2QQDYngOKLasdDdZVudtWp2NzdIDe/ANGJXRX6subGGQ1M0bQSWt2tprT7zb4g9t1m9Iaj17yXNrXSn9MvvbtsVaOVCyxxFP/wCnmf8ABURux4EeKqHoDrBf12Z8d3HEKnJq3pWI3b61t7ZHDyxumHWbS8GDhUgdj3EfVV134QmmK/wez9Cteyw2dq/uuBt34qlN0VaQbiYZTf8AR+eKuQdMFfEfWkl/bAd/1BE6fp8qR7RYe+L7EI6l5idS8NfUx02pNU3OOUd7HeN1Vk0JMz3xvxBGHaum0vT46/rMhPg5p+ZRJnTbTye3TRuOFvXF/G7EuqHlDaPT/wBOOdTOPxledbOP8w8+C7Z/iFoyX85SNN87Njd8cCovT9ByA7dOWn/l/LYKX+m/4htEvc4yKmf3x5Jwq5/eauvT6G0FL7MnVHHE7bRvzvgFDJ0c6NeCYqxhNt8jc/HFdpg/8A0v3+pyd1XUcQe5NbX1A3X8AurzdDDcDHVNdewHskY9xxQ+s6HKlhOy4OGGNjv80NEfY7T7/U523TUozYPIpw1gfkWfNbKfovrQ7ZsHePfvt2KlN0f1jTYwnDeLHLxXduJ2mRnhrHjiw+alZrI33D8OCvTapVLfagf+6ef6qjLoSRucRHe0j5hDsL0O+8hv94me58B90lH/AGa73D5JIdoFy9T6WY62YT3TDkqh6WTwTw3DO5XzGpnouHqWDLdNc4KoYzuJ803qnDfdAZRRcunMkQwki+Y/oefBPZUutuQoLgGWTjepg0FBaZ2JLjzyVabLj2J0kQli9AgIeCY+lBzC8jqcM1KJwjsuGRetFKXRjT2JraC17IgXJt06yZI8M5SvkFT0ZvgOefoqxprI9dNMYKquqyr3D93yjNTaLjf7cbHcdpo+yEVmodDJfagaP1TYrZ1FLhguW9IOl5qdw6uQi+7nn66cHWSnLTVMbsxkrRNVdDlE/wBh74/iEErOgx2PVVDT3jFCBr7VbNg/HinR9IFYPxjxAXoLJkRDtRZXr+iOviyaHj9EoDV6t1kPtRSNt2FayPpHrR+MeS8k6Say1iWkfpNBR70/KQOwvDMK6qlZmXt8wmf2g/3j5rR6T0++f22R+DbH4LPupjwVYzT5QrhNcMTNJyD8TsMrHK3yRCl1uqYzds8ot+m7dlvQ70I8E11IQjcRbyI2EPS3pFpB9JdhhiAb99xzZFKbpqr98kTv1om/Sy516L2FL0Q8CuqJ1z8o6/TdNNUfap6Z+eW029/2iiUfS2C20tC0jfsPz8CO9cNERG8hSNleMnnzXV7h1teDun+KdF/sZf3m/dJcM9Nk/wBQ/H7JI7+oNfs/qfSrM1JBv53FJJfIs9xj5s3d4+Snb7Pn9V4kkYj8ETd/f9WqP7/dJJOMWmZDw+ilavUkCb5JG5+fzKc76fRJJFckS2zLniUkklSPJBienOSSVfAgyT2eeBXEukz88ed6SSp0v/KaYfBIw8WfPBSHJepL1nyTXCGt+6R+iSSA7IZEgkknEYx+RTd6SSIjJGZc9qjky8/ovEkQFc8+QXm488UkkxNniSSSYkf/2Q=="/>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8" name="Picture 6" descr="http://t0.gstatic.com/images?q=tbn:ANd9GcRV_2I6w786A9796HtCOgv_tYe0elcvjEU1PboYtJfVuaelMximXQ"/>
          <p:cNvPicPr>
            <a:picLocks noChangeAspect="1" noChangeArrowheads="1"/>
          </p:cNvPicPr>
          <p:nvPr/>
        </p:nvPicPr>
        <p:blipFill>
          <a:blip r:embed="rId2" cstate="print"/>
          <a:srcRect/>
          <a:stretch>
            <a:fillRect/>
          </a:stretch>
        </p:blipFill>
        <p:spPr bwMode="auto">
          <a:xfrm>
            <a:off x="467544" y="1844824"/>
            <a:ext cx="3723812" cy="298202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2497192"/>
            <a:ext cx="4176464" cy="1477328"/>
          </a:xfrm>
          <a:prstGeom prst="rect">
            <a:avLst/>
          </a:prstGeom>
          <a:noFill/>
        </p:spPr>
        <p:txBody>
          <a:bodyPr wrap="square" rtlCol="0">
            <a:spAutoFit/>
          </a:bodyPr>
          <a:lstStyle/>
          <a:p>
            <a:r>
              <a:rPr lang="en-GB" dirty="0"/>
              <a:t>Stretch and challenge your students by using my challenge toolkit:</a:t>
            </a:r>
          </a:p>
          <a:p>
            <a:endParaRPr lang="en-GB" dirty="0"/>
          </a:p>
          <a:p>
            <a:r>
              <a:rPr lang="en-GB" dirty="0">
                <a:hlinkClick r:id="rId2"/>
              </a:rPr>
              <a:t>http://www.tes.co.uk/teaching-resource/Challenge-Toolkit-6063318/</a:t>
            </a:r>
            <a:r>
              <a:rPr lang="en-GB" dirty="0"/>
              <a:t>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Challenge</a:t>
            </a:r>
          </a:p>
        </p:txBody>
      </p:sp>
      <p:sp>
        <p:nvSpPr>
          <p:cNvPr id="7170" name="AutoShape 2" descr="data:image/jpeg;base64,/9j/4AAQSkZJRgABAQAAAQABAAD/2wCEAAkGBhQSEBQUEBQVFBQVFBQQFBQUEBQUFBQPFBQVFBQUFBQXHCYeFxkkGRQUHy8gJCcpLCwsFR4xNTAqNSYsLCkBCQoKDgwOGg8PGiwkHCQsLCwsLCwsLCwsLCwsLCwsLCwsLCwpKSwsLCwsLCksKSwpLCwpKSksLCwpLCwsLCkpKf/AABEIALcBEwMBIgACEQEDEQH/xAAcAAACAgMBAQAAAAAAAAAAAAAAAgEDBAUGBwj/xAA+EAACAgECAwUGAgcIAgMAAAAAAQIRAwQhEjFBBQYTUWEHIjJxgZFSoRQWI0KisdFTYnKCkpPB8IOyJDNj/8QAGgEAAgMBAQAAAAAAAAAAAAAAAAECAwUEBv/EACQRAAICAgICAgMBAQAAAAAAAAABAhEDIRJRBDETQSJhwXGB/9oADAMBAAIRAxEAPwDNoKE0sWscFL4uCKl/iUVf52W0els8rQtEDUFDI0LRNE0FBY6IoKGoKHYULQUNQUKx0LQUNRFDsKFChqCgsKFoih6CgsKEoKGoKCwoWiKHoigsKFoihgodkRKIY7RFBYC0RQ9EUOxUJRDQ9EUFiEoih6CgsKK2iOEydNpnOSiur+x1PZ/Ysca33b531KsmZYy7Fgll/wAOM8N+X5C8B3vgY1yik/ka/U9k4+K0kq322Kl5Sf0Wy8Jr0zkOEDZans1ucuHle26A6VkXZxPDJP0azuv2wtTpceT95Lw8l/2kEuJ/J7S/zGJ2P340+pzeFDjjJ3wOcVU6t7U3TpXT/nscnn75Yo9nQ0+ljOGWUVHI+GKirSWRqV25S336J/bM7n9xs2LUxy6hKKguKKUoycptUl7r2q7+iMyOecnGMN9mzPx4QjKU9dI9BoKOJ9ofeTNp54seCfBcXkk01xPeopp8ls36/Q13ZftQnGDWoxrJJLaUWoNv+8qr7UXy8mEZcWUR8TJOKlH7PR6Jo4ru77Q3qNRDFPEoqb4YuMm6lTau/PZHbFuPLHIriVZMUsTqRFBRNATK6IAmgoAoWgoagoBC0FDUFAOhaChqCgChKCjF7S7UhgUXktKTpPp67v8Alz5eZX2l2h4UoTbXh+J+j5eXuTk6jJvpwzXC1/f9CLmkSUGzOoih6CiRGhKIoeiKHYqEaIoeiKCxULQtFlEUOxUJRFD0RQWFC0NiwuTpfMhoyuz4+99KFJ0rHGNyo3XYegUd3zNhqdRwlHZ00ouV+iMHXZ22Z0rlLZrRqMKQ2bUe8UZ8zrZlDkxYSdk0qISdmJPnu9wNxjUK+H+QFvy/oo+D9nzPFHY9pe0HNkk4Yp+Dh8Pw9opylJR2k5VcfeS5VS+pxyRBiqTSaT9m44ptSa9Fuo1MsknLJKU5PnKUnJ/dlQARGdH7P9I56/E+kOLI/wDLF1/E4nsSPN/ZNN+LnVbeHGTfW1Okv4n9j0qjX8NVjMXzG3l/wigomiaOs5KFomgJoB0LQUNQUFioWgoaiKAKIoCQoBmn7z9iLVaacK9+nLG7a/aLeK9U2q38zldT25CXZGNxvihmw48sZO5LJGbySb8+Jxcvq10Z6DR5b7Qey3p8spY//q1XvuPSOeDuVf6m1/jkuhyeRcU5rqmdfjfk1B92v6eosKON7f78vTYNP4cFKeXBDLcntCLiknS5u+L7dTcd0u8X6Zg42uGcHwZEl7vFVqUfRrp039C9ZouXFPZQ8M4x5NaNzRFDAW2VULRFDURQWFC0RQ9EUFioSgodQvkZ+Ls+lchOaRKMHL0ayh4z2Mt6RX6BDQ26QuaGscjI0OptV9R9XifDZZptDw36l0sdRpnLJq9HbBOqZpMmWgwatXT5BrcKMDHD3iaSaINtM6GOVUBrVjf4vzAhROz56bIHy5XJtvm/JJL6JbIQyDWGWNtN06XN1shRnN1XRchQA9Q9mHYs8WPJlyRcfFWPw7/ex05cS+dr7M7g8S7M74anT4vCw5OGKk5K4xk1fNLiTpda9X5nRdh+1Kcfd1cfEX9pBRjNejjtGX5fU0sPkY4xUfRl5vGySk5+z0wKMPsntfFqcayYJcUeT6SjL8Mo9GZp3Jp7RwuNaZFASABRFBRIAFEUBNBQxUQFEgIdC0cd7UcF6KMusc0PtKM0/wDj7HZ0anvf2U82g1C4W+HG8q+eL9p/KLX1Ks24NFuHWRP9njGjwZNTlx4lK5OsUOOdJL92Kb5LfZep7J3Y7CWk08cVqUrc5ySpOcquvRJJfQ8RxZHGSktmmpJrzW6PoiELr13+j3OTw62/s7fN5aS9FZFGyw9nJvfkXR0EVuvodrypHCsMmadxDhNjqdPb9R8GHhjukHyaD4ndGqoijYz0Ke8WUfom9WNTTIvFJFen2d82Zngzk91S9f6GxxRjBKopepGXJH77lDy29I6Y4qW2arNgkuX5GRp8W6dmYla2Dw9xPJaoksdOyyE/Mr1ERd+gkp3sV0WWa3U4zWZY0zf5MXoYWp0t8i2MiqSNX4wFr0T8gLdFezwEAAwzaJSMnW6NY6XHCcquSg3JQ5UnP4W/8La9TFAAJRAAAG87od43o9QptOUJLgyRTfwNp8SXJyXNX6+dntmDMpxjKDUoySlFrk4tWmvofO57F7M9f4mgUXzxTli/yv34/wDu1/lO7xMjvgcHmY1XNHVUBNBRoWZxFEDUFBYChQ1A4/8AVzCwK8uRRTc2opK25NRSS5tt7UPE8+7f9nEsk5PTKd3byZ9VFpt7uoKDk+fNyW97Pm10/eHW9mKENbh8XAqhCcZK0ktorItnstoyV0udI5/maf5Kl2dPwppcJW+j0zTYHJ7bHG+0Tv8AwwLJpMC4szi8eWb+DGpxalFL96fC/kr6vZbCftQ0OPTLLBynOSdYUqnGS6ZXygr6q76HjPa3actTnyZZ1xZJzyNRVJOcnJpdetb9Ejmz5r1E6sGGtyLe7vZD1Wqw4I3+0yRi2lfDjv35fJRt/Q+ldTgSXupenovI869nHdHLpIeNkbx5cj4ZY5RT/wDjc6fWM3KpenCk1u67nJmaHgxtKxZsiZXNyj1Kf0l+ZOXLZUdqXZwyl0WS1LIlqGyugUR0hcmTHK0T475iUA9Ctmc9VxJeiooyZ9i7SJOLVbmtzXdFSSui/k6s2Gh1b4t+Rnyy3uaDDkozlq09kRnDZKE9Gzx519Ahh3voa/Hnpl+TVbFfGvRYpIu1M10NdqM30Ks2s3H1WX3UTUaIOVlXGwK1qEBOiFnzuAEpmOa5MYWun3FAAABuHa761W915+QoAAHa+yvtLg1csTdLLjaS3p5Ye8v4fE+5xR1Xs0wKXaOO792OSarzUGt/TctwupqirMk8bs9lChqCjXsxqFoKGoKCwoWiaGoKCwoWhNRpIZccseaKnCaqUZLZr/h+q3XQtobwnV06IunpjVp2jyDvN7Nc+GblpVLNib91LfLG+kor4q/Evqkb/uN7PfBcdRq0nkVSx4nuoPpLJ5y6qPJdd9l3zRBQsEE7L5eTNx4jSyWRJ2W4NK5cti+XZzW9lvKKK0pMwpYmuaoSjYzlez+RhThQ4ysUo0JFb7m1bjFVFfU1scLfJGRjk/tsyM9k8ehZ6S96+hbp+yW95bL8zL08Zc6fzKdTqn5kOcvSLPjj7Zfh0KgnW5ptbiqTMvH2k3KnshNZhtNhG09jlTWjUylTJhloScSqMTpo5rozv0qhnqG0zAZbjjLomyLiiSkyiWVp7kZNe30LuH0E0+glkvh2Xm+RLX2QfL0jDepYE5OzMib91v1QFn49lP59HhwAB549GAAAAAAAAB2Psrwt6+1yjiySl8nUF+cl9jjj1T2QaBLBmzfvSyLF8owipbfNz/hRdgVzRR5DrGzvwJos4VRp2ZdFaiDiZeOaS22FnFP+pHkS4GLRbg07k6ROTh6D6eTSY29Ao72ZmPTRiq2b6tluRrkuRgPPsJHVFPFsutIu1GmT+Hmyp9nvzRfg1CTL/Gi9w5SQuEXsp0+Jwjv5/kUz1F7GZlypqkYMsXvAne2NqlSKskqKbLdRzDBhba22Lk6VlDTbozMU6il6F6Ua326lUcavzRGryKttqKHtnStIs1Oqr4Xsa1zthlzWq6lWLZ7k4xpEHK2ZUMK5smSa5ciG6KFNt2HsfoxM+Bt7FWLSu/Uz4YFzk6KsudJ7edfQtUvpFTj9syNP2fHnLd+Rk5ZxiqRgY8972V5p3zK2m3ssTSWjG1E7dIzNBilGFfNlUdPB7p7mVhlSpXRKT1RCMd2y6KfmwLU0BTZdR8wgAGcaIAAAAAAAAHqXsh7dwY8OXDmywhOWWM8cZvhu4U+GT2u1Ha72PLQJRlxdkZx5Kj6czRsoPIu5ftInplHDqLyYE6UrfiYovovxRXPh+z6HsWCUMkVOElKEkpRlF2pRfJpmhjyqSM3JicWVhY0sbRHCXWU0KMpkyxNCB7D0T4THjpHzY+JNluRPoQcvosUfso8CiK9S2MWxnhQrHXQuNbEuVosTrZIx52L2S9DrH5l2KbSMeOTzGyZNthMFRZPUpfMx8qbWxVKTJhkl1JKNC5WY/hST5GTjja3CU2Iht2JaIz5ehRGRfKIkkNCZXlk3E12WZsuNiNE46IS2a5Z5VQmTJN9DZ8IPGS5IrpmpjOcd9x32pP8A6jbYsK6ky00fITnH7Q1CVaZopa2bfNgbl6WP4UA+cehcJdnzsAAYhugAAAAAAAAAAAAdR3T7/wCfRVBftMFtvFJ8r5vHLnB9fLzRy4DTa2hNJqmfTHZPaePUYYZsTvHNXFtU9m0010aaafyMiWVHLeznFwdl4E+cvEyf6sk6/JI6G15GhHatmbJ06RY7Y+LCuoscyRW8m5PZHRlcSS2KHqVZC3FeLyEkvsbfRleIq5kSyoxnZM2kLiHIyI5EJKZRxJohIfEOQ0miuUyziSKqsaIseEglkJhGlYjyWAfQeKEW2IWKNRGwVsK5iKXmLB2SqAZVNbk4sdvctckL4g7ZGkDir22COHfcSyZZaFseiyc0lSFTKHkCLDiLkWfpAFTggHSC2fOwABkmuAAAAAAAAAASgAg2/dbu/LWamGGOy+LJL8OJVxS+e6S9WjUpHs3s47qy0uGWTMnHLlq4NK4Qi3StN7u02tqpLoW4ocn+irLPhH9nW6PRQxY4Y4KoQjHHFc3wxVK31ZY0QQd6M1gSmQkTYxUMsgcQoCJDJkTp8xeIWwCx4pJAmitgAhmyBWTxDAi/UmOxDaIbABrIchLBhQWFIjYGIMRNEcRDJTAQNiNjNIS0MTBg0QRYxEgQSID55AAMg2wAAAAAAAAAAACUz6K7Kyt4MTlLik8WOUpfik4Rbl9W7+p86H0Vo5Lw4VsuCFL04VR1eP8AZx+U/RlcQcRXxEWddHHZbYWV8QcQAPYWJxBxDAZkWK5EWAh7BsrsOIAG4gsSyOIALOIhyK7DiCgsdsRkWRxDENYcQjZFgAzkQ5Cti2FAM5EWK5EcQyNjWFicRHEFCsewK7AAs8BAAMc3QAAAAAAAAAAACUj1WHfXLFcPhwTjUetbbb7/AMgA0vBinyv9f0zvNbXH/v8AC/8AW3Ue9UMXu8/i8ny39GY8u/Ga/gx/aXl8wA0FCPRnqTF/XfO1ajj/ANL5/cl99NRvSx0urg/Or+IAHwj0HJkY++epfTFd18L9K6kfrpqKbrHt/ce33fqgAOEeh8mRj736qV1wbK/gS5Jvz8kyt98dT54/9vkSAcI9D5MjL3u1UficE2rXuR5XX80LDvjqXJJOG9V+zj1AA4R6Gmxf1u1XWUeV14ceREu9+q6Sj8/Dj6AAcI9CtkS73apbOUbXP9nHpz/kK++Gq/Ev9uH9AAOEehpjfrTqvxrzrw4ct+f2K33t1P8AaL/bj/QADiugi7JfezU7++tv/wA4ffkQu9eqv415fBD+gACiuh2R+tuq6yV1y8OHMn9atT0yRf8A448vt8/sAC4oYke9Wq/Gn/44eTf/AAE+9Oq/Gq5fBD+hABxXQr2D706rrNda/Zw6UK+9Wp/Gv9uH9CQDihohd6NU91Nf6If0AADghN0z/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2" name="Picture 4" descr="http://runwithmark.files.wordpress.com/2011/02/do-something-scares-you_ways-challenge-yourself.jpg"/>
          <p:cNvPicPr>
            <a:picLocks noChangeAspect="1" noChangeArrowheads="1"/>
          </p:cNvPicPr>
          <p:nvPr/>
        </p:nvPicPr>
        <p:blipFill>
          <a:blip r:embed="rId3" cstate="print"/>
          <a:srcRect/>
          <a:stretch>
            <a:fillRect/>
          </a:stretch>
        </p:blipFill>
        <p:spPr bwMode="auto">
          <a:xfrm>
            <a:off x="428682" y="1962592"/>
            <a:ext cx="3812168" cy="254652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124744"/>
            <a:ext cx="4176464" cy="5355312"/>
          </a:xfrm>
          <a:prstGeom prst="rect">
            <a:avLst/>
          </a:prstGeom>
          <a:noFill/>
        </p:spPr>
        <p:txBody>
          <a:bodyPr wrap="square" rtlCol="0">
            <a:spAutoFit/>
          </a:bodyPr>
          <a:lstStyle/>
          <a:p>
            <a:r>
              <a:rPr lang="en-GB" dirty="0"/>
              <a:t>By using a range of different media in your lessons, or across a unit of work, you will be differentiating.</a:t>
            </a:r>
          </a:p>
          <a:p>
            <a:endParaRPr lang="en-GB" dirty="0"/>
          </a:p>
          <a:p>
            <a:r>
              <a:rPr lang="en-GB" dirty="0"/>
              <a:t>The range of material will ensure that students are kept engaged and that there are different opportunities for accessing the content.</a:t>
            </a:r>
          </a:p>
          <a:p>
            <a:endParaRPr lang="en-GB" dirty="0"/>
          </a:p>
          <a:p>
            <a:r>
              <a:rPr lang="en-GB" dirty="0"/>
              <a:t>Media include:</a:t>
            </a:r>
          </a:p>
          <a:p>
            <a:endParaRPr lang="en-GB" dirty="0"/>
          </a:p>
          <a:p>
            <a:pPr marL="285750" indent="-285750">
              <a:buFont typeface="Arial" pitchFamily="34" charset="0"/>
              <a:buChar char="•"/>
            </a:pPr>
            <a:r>
              <a:rPr lang="en-GB" dirty="0"/>
              <a:t>Videos</a:t>
            </a:r>
          </a:p>
          <a:p>
            <a:pPr marL="285750" indent="-285750">
              <a:buFont typeface="Arial" pitchFamily="34" charset="0"/>
              <a:buChar char="•"/>
            </a:pPr>
            <a:r>
              <a:rPr lang="en-GB" dirty="0"/>
              <a:t>Songs</a:t>
            </a:r>
          </a:p>
          <a:p>
            <a:pPr marL="285750" indent="-285750">
              <a:buFont typeface="Arial" pitchFamily="34" charset="0"/>
              <a:buChar char="•"/>
            </a:pPr>
            <a:r>
              <a:rPr lang="en-GB" dirty="0"/>
              <a:t>Animations</a:t>
            </a:r>
          </a:p>
          <a:p>
            <a:pPr marL="285750" indent="-285750">
              <a:buFont typeface="Arial" pitchFamily="34" charset="0"/>
              <a:buChar char="•"/>
            </a:pPr>
            <a:r>
              <a:rPr lang="en-GB" dirty="0"/>
              <a:t>Computer games</a:t>
            </a:r>
          </a:p>
          <a:p>
            <a:pPr marL="285750" indent="-285750">
              <a:buFont typeface="Arial" pitchFamily="34" charset="0"/>
              <a:buChar char="•"/>
            </a:pPr>
            <a:r>
              <a:rPr lang="en-GB" dirty="0"/>
              <a:t>Newspaper articles</a:t>
            </a:r>
          </a:p>
          <a:p>
            <a:pPr marL="285750" indent="-285750">
              <a:buFont typeface="Arial" pitchFamily="34" charset="0"/>
              <a:buChar char="•"/>
            </a:pPr>
            <a:r>
              <a:rPr lang="en-GB" dirty="0"/>
              <a:t>Stories</a:t>
            </a:r>
          </a:p>
          <a:p>
            <a:pPr marL="285750" indent="-285750">
              <a:buFont typeface="Arial" pitchFamily="34" charset="0"/>
              <a:buChar char="•"/>
            </a:pPr>
            <a:r>
              <a:rPr lang="en-GB" dirty="0"/>
              <a:t>Hand-outs</a:t>
            </a:r>
          </a:p>
          <a:p>
            <a:pPr marL="285750" indent="-285750">
              <a:buFont typeface="Arial" pitchFamily="34" charset="0"/>
              <a:buChar char="•"/>
            </a:pPr>
            <a:r>
              <a:rPr lang="en-GB" dirty="0"/>
              <a:t>Slides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Different Media</a:t>
            </a:r>
          </a:p>
        </p:txBody>
      </p:sp>
      <p:pic>
        <p:nvPicPr>
          <p:cNvPr id="6146" name="Picture 2" descr="http://t3.gstatic.com/images?q=tbn:ANd9GcRzkLxpEIKGraXSyeNgA8mMHPqAmNNGjj3y9AFzoXhV60-_Xeg_gA"/>
          <p:cNvPicPr>
            <a:picLocks noChangeAspect="1" noChangeArrowheads="1"/>
          </p:cNvPicPr>
          <p:nvPr/>
        </p:nvPicPr>
        <p:blipFill>
          <a:blip r:embed="rId2" cstate="print"/>
          <a:srcRect/>
          <a:stretch>
            <a:fillRect/>
          </a:stretch>
        </p:blipFill>
        <p:spPr bwMode="auto">
          <a:xfrm>
            <a:off x="611560" y="2060848"/>
            <a:ext cx="3749712" cy="266427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090413"/>
            <a:ext cx="4176464" cy="5632311"/>
          </a:xfrm>
          <a:prstGeom prst="rect">
            <a:avLst/>
          </a:prstGeom>
          <a:noFill/>
        </p:spPr>
        <p:txBody>
          <a:bodyPr wrap="square" rtlCol="0">
            <a:spAutoFit/>
          </a:bodyPr>
          <a:lstStyle/>
          <a:p>
            <a:r>
              <a:rPr lang="en-GB" dirty="0"/>
              <a:t>Activity stations works as follows:</a:t>
            </a:r>
          </a:p>
          <a:p>
            <a:endParaRPr lang="en-GB" dirty="0"/>
          </a:p>
          <a:p>
            <a:pPr marL="285750" indent="-285750">
              <a:buFont typeface="Arial" pitchFamily="34" charset="0"/>
              <a:buChar char="•"/>
            </a:pPr>
            <a:r>
              <a:rPr lang="en-GB" dirty="0"/>
              <a:t>Set up a number of different stations around the room.</a:t>
            </a:r>
          </a:p>
          <a:p>
            <a:pPr marL="285750" indent="-285750">
              <a:buFont typeface="Arial" pitchFamily="34" charset="0"/>
              <a:buChar char="•"/>
            </a:pPr>
            <a:endParaRPr lang="en-GB" dirty="0"/>
          </a:p>
          <a:p>
            <a:pPr marL="285750" indent="-285750">
              <a:buFont typeface="Arial" pitchFamily="34" charset="0"/>
              <a:buChar char="•"/>
            </a:pPr>
            <a:r>
              <a:rPr lang="en-GB" dirty="0"/>
              <a:t>Each station should have a different resource and/or task attached to it.</a:t>
            </a:r>
          </a:p>
          <a:p>
            <a:pPr marL="285750" indent="-285750">
              <a:buFont typeface="Arial" pitchFamily="34" charset="0"/>
              <a:buChar char="•"/>
            </a:pPr>
            <a:endParaRPr lang="en-GB" dirty="0"/>
          </a:p>
          <a:p>
            <a:pPr marL="285750" indent="-285750">
              <a:buFont typeface="Arial" pitchFamily="34" charset="0"/>
              <a:buChar char="•"/>
            </a:pPr>
            <a:r>
              <a:rPr lang="en-GB" dirty="0"/>
              <a:t>Ensure that there are a variety of types of resource and task. For example: you might have a case study, a laptop with a video on it, a card sort, a hand-out, a diamond nine and a newspaper article.</a:t>
            </a:r>
          </a:p>
          <a:p>
            <a:pPr marL="285750" indent="-285750">
              <a:buFont typeface="Arial" pitchFamily="34" charset="0"/>
              <a:buChar char="•"/>
            </a:pPr>
            <a:endParaRPr lang="en-GB" dirty="0"/>
          </a:p>
          <a:p>
            <a:pPr marL="285750" indent="-285750">
              <a:buFont typeface="Arial" pitchFamily="34" charset="0"/>
              <a:buChar char="•"/>
            </a:pPr>
            <a:r>
              <a:rPr lang="en-GB" dirty="0"/>
              <a:t>Put students in groups and assign each group to a station.</a:t>
            </a:r>
          </a:p>
          <a:p>
            <a:pPr marL="285750" indent="-285750">
              <a:buFont typeface="Arial" pitchFamily="34" charset="0"/>
              <a:buChar char="•"/>
            </a:pPr>
            <a:endParaRPr lang="en-GB" dirty="0"/>
          </a:p>
          <a:p>
            <a:pPr marL="285750" indent="-285750">
              <a:buFont typeface="Arial" pitchFamily="34" charset="0"/>
              <a:buChar char="•"/>
            </a:pPr>
            <a:r>
              <a:rPr lang="en-GB" dirty="0"/>
              <a:t>Rotate the groups after a set length of time. Aim for each group to visit each station.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Activity Stations</a:t>
            </a:r>
          </a:p>
        </p:txBody>
      </p:sp>
      <p:sp>
        <p:nvSpPr>
          <p:cNvPr id="5122" name="AutoShape 2" descr="data:image/jpeg;base64,/9j/4AAQSkZJRgABAQAAAQABAAD/2wCEAAkGBhQSEBUUEhQWFBUUFxUWFhgXGBQYGhgWFxQXFBcYFxUXHCYeGBkjGhQVHy8iIycpLC0sFx4xNTAqNSYrLCkBCQoKDgwOGg8PGjIkHyIuKTQsLS0sLCwwLCwvLCwsLCwsLyosLCwsLywqLCwsLCwsLCksLCwsLCksLCwsLCwpLP/AABEIAOEA4QMBIgACEQEDEQH/xAAbAAACAgMBAAAAAAAAAAAAAAAABQQGAgMHAf/EAD4QAAEDAgQEAwQIBQQCAwAAAAEAAhEDIQQFEjEGQVFhInGBE5GhsRQyQlJiwdHwIzNyguEHkqLxJLIWQ8L/xAAaAQEAAgMBAAAAAAAAAAAAAAAABAUBAgMG/8QAMBEAAgIBBAEDAwMCBwEAAAAAAQIAAxEEEiExQQUTUSJhcTKBsRShI0KRwdHw8VL/2gAMAwEAAhEDEQA/AO4oQhIghC8lInqF5KJSJ6hCEiCEISIIQhInjnKE/Nmh0QT3t+ZSPiviQ0HBopl7RBdB03MxEi8AEx5Kg4//AFBq+1kNb7MEjQQNv6952uI8lw90HqbhZ1qnmrSYII923Wymhy5XXx2JrMZVwzxSboD2tMuLnTMPcfs2V04Yzh9Skz2rQxztQIBkBzd791kWDzBWWFC8BXq7TSCEISIIQvJSJ6hCEiCEISIIQhIghCEiCEISILGVkouY4g06T3taXljXODRu4gTA7lMZmCcDMScS8bUcKx0OD6osGDkeeojYBVp3+p9chrhhwGSJMPIIH1gHRA87wknDVEVsRUq1SHkOL4i2p5JJgj4K8AiOyqvUvW6vT7vYFe8jsk4/YThp9Nfq093ftB6AEb5BxHSxbC6nPhIDg4QQSJ8j6JsqBwU/2WNrURqax2pzWkDSTYyIFobbnPaL34K3bacMvRAI/eZoZmX6+xkH9p6hR62Na2256KFVxzjtZazvGTqoG5haX49o7pUXE7lR8bjmUm6nmB8SegHNYJAGTNlUscKOZA4nwntNRaJLokdQJ2m0iXW6OPRc0zHKyZDSPC4Ah/hO+xmCrRnfFZqHTTlrRfuY2Jja/JKcVxZUIh+GFeDYuAsP6jef1VYvuByK13KZP1Gl9msNYwU/czblmZ16NF1OoymdDf4bg8CJcBpeYh29ov5q08HNrO0OrWDC9wgRqLyDMG8CCBtM9lU6fEb26ZwVOhN2uc1ztubZAHrKdZHxyWHTXBc0mdQEEenMdlg2O7BWXavkzWjRs6FlYMfgH/adLZi29Y81uBVfp49lVgfTIc07EfLsUU8URsYVoDxkSCQVODLCvJSyjmh+0J7hc8zXNa3019SrinUKbarmUg1x8Qb91gkHw3cSDF52RmRFLOcAf94nNmYEBRkmX/POKaGF/mu8R2a27j6ch5wo2U8XMxDC9jHBodp8RF+8DvZc+zxlAU31a9NznmppBqVYdUECajQDAbvECIE2Ci1Kf0Rn0ihUe1upjW0ydTKwIBsCBAibi/fkoluoFtQTT/rPRPX4/M0HuJZutxtHxOyYbFteJHu5qQqRkWfsxLNdIwWmCDYhwtHcW3CtuDxQqNnmLFQ9B6g9zGm9drjx8yY9YADLyDJSEIVxOMEIQkQQhCRBCEJEFqr0tTS0yAQRaxEiJB5LavCkGcZymi7D4w03NcydYDXiHQ0y1xcAA6RO3orlSdbyU7ivhj276dam4NqUpHinS5p3BIuDcxvulmYVPo1MvqA6RAlsG5sF5r17RWam5bKlyTjOPkTpoWFFZRzwP4kzIKBbjKtSPC6lTE/ia4iB/bCc4nMZB07dt1Co0/BA2NyRzlDwYsBba5F+8cle6VHSlFs7AAnMhdxK9E5mqk90lz4aOkCQLxN/M7r12OZMBwc6RYESJWqtSc7Tq0xqHhF9RiBM9Ln0CSZ1xG2iXMpge02JEQ33bnt71NrqNjbVke/UJQu5zHOY53SoDxuvyaLu93L1VJzvOziKgMaWgQATPO/qfySvEVySXGSSdzzk79VpbWmwMi+3YxP76q2r0VGfbfk4zKJ/U9YE/qKjtXJH36jrJMAKrnF5GmnBLSYn1GwSnMHt1kss3XYG9uV/OFFpVdx0JHotrXs0P9pNmEtj7wuJ9QPiuoqamxrskjAAUDqV7Xe6q1kc5JLE9xllWX+3Lm6wzSJv+QkdPktWMwhpFodB1NDh5HqDsUsB1NMCYE+Q/JYPxZ0HqBA/JDU5tLFgU/8AnA/mEcKgCgh8/qyZZchzwYdxBBLXxIB2I5gHnH5K1UMxbVbqpOnqOY8xuuZU6oLhEi0wTPKJJ7lMsPiXNcHMMO5Rv5d/JRl0Ytr3Bdh+P+ZbXepNp7wjObBgZOOc/b5/eX+pmDabS99mtu49b7DuTZUjinianTo0bMqucGucySC4wHEEsOumT1Icx0kEppisS7F4ZzWt/itIcWbe0DTfT33t1XPM3LiGteTUpzoY3TFRjrkFpFyJEFhnewOpQLdIrVkOOj/3EsK9ZutG08Ecfn4krMc7fjMQ1zGFrT7OnpeA4NO5jTsbyAL+EG0wmGN1VDTw9Mk+z/htmLPcSXE3M6bjc/VN17wxhm0MNUr1GtNYEMa3V4mVHAOHtKRALT9sGdpBFlvyCszDltSoDBLmtdE7R7V5PmQ23fZRa9ONNWbVGQo+kfebaiw3uKuif1fgR1RzB1Okw4VkNpCo14eIJLdJuWmASS6RuDaBBVi/0/4lfXq1GVIktD2wIADTDh/yafeuf4DP3jFSajXtqu01NWkNa0Q7aAWxJjkSTPMqx8B09OYADkaoMbadEj0mFpoqqnNjWIN+Ac+Y1Njo9Xtt9JOCJ1lC8C9XWTYIQhIghCEiCEISILXWqholZlK8TV1E9BICRIOd522jTNR57Nb1PRc34h4pqVmlriGscR4RtYz67J7x+w/+O8yWeMHpqkH4gfBVnO8RSquHs2aRAkbXi/NXOjpXaGxkn+0836lqbPcKZwBjj5zPcNxJWbGmo4QBaeXLmRCuHDPFX0gFjwPaNE2sHDy5FcxqAs2T3gR5+kOqmzKbHBx7usB8CfRdNVWhQ5HM5aGy0WDacr5lu42z72NJjWEh1V31hu1o3g8idveqVggHPa17oa4gF3QE3K3ZlnJrBzdIgvlrpvpaTAjle/qomm0hNHUwrYMNpPn/AHnP1C9bLgQcgeJLznBinULQ7U2xBtt6W9yXjwmRz3W2rinENDiYAhs2gE/JSsflRadLXB/g1kjlG/y37rpU61BRcwL47+cTlYHsDCoHZnr4Jipn81wkCRqEm2x/RbMY4aHx913/AKlQMxfpaH/alrfQk39PzUoVQWRIEg77bLsrcsCepsVyiBV7Pcm5Zm7RhmtpghzmgVHcnDy6+6LpbiCAY5C5S7JsV/DHa3uMLPFV9T9I+1v2CjUrXVXlez3+Z2tWyy7DdD+Jvw1QkAmxqO/4Db991Ycqqt9vTD36G3cXDcADYeZsq9gcTNYvgEUwGgcv3ZT6uJYfE2RIi9ttz8T8FqzFwaj0wPP8zWxQlgsX/Ljj+I3pZgRWNWmSIeSwnpPPsRZWHifhJuKpGtRaC5w/iMGz43j8Q+Pmq23BinSbrBFR8O7aIsO249ZVr4Oz1xcKLzMN8B/p5H0+S4vlkWyrpeDnyBN9KyixqrTyxBH2MoNfHVSxjcQ/UKUta8tl5B21kAueWD4TzN883zAODKDC11IAaHtIdTqt+zUbfVTrC7XtuHXBGyv/ABbwqKoNai3x7vZ98feH4/n578yxGWNGogRrEahYghzXSD9l0sF+yGsXoPa8ePvJiX/0tx98Zz5+0sPDeVg0CX6HUZc+SGlxbLhZ43b4RtBDmuaRcK08D5e+lin1arC3U0hs/icDPnYb9Sqhl+eP9qC8B7A7U5gAaHPIjWQN3yAfO6s2D4u1VWtNPSwuDDJkgk6Ry5FVTaTVVXH21+lh9R+Px95M/rdLdtLHBU8D/mdRC9UbAVtTAeex9LKSsSxghCEiCEISIIQhImjFVIaT0BS+kPCP3zUjManhIUYWAHZIi/MMK1zHUqrdVJ3wPY8iqZmHAV5o1mx0eDI/ubv7l0N10txeWMPIjyJHwUiq96/0mRb9LXdy4nOxwUAZxGIEfdpgyf7nbe5b8ZVDaJZQbopN53uTaSebj+StzeH6QMkF39RJHuSnjAhlBjWgNl4MC2wP+F2rsa2wBpGurTT0sVGOJUPZgAdt1vo4gCA4BzRPbcfksS63xM8z2steocwvQFQwwZ5Oq96n3JNJe5zmtF+Q7DdRqGaxWcwVC7enqEw4G0SeWy9zXDOdSeWAy0SfLZVZhIBItZVl77HwoHH28y50dIurLEnP5jTPXEw0c3tnyBv8gtdXFQ1KPrEOJOrrK3NZO5XE3sxJ+ZYppFVQp8QoVy2wEi5W9tbSPxuuT0bG3nK1tqBo79FhrLiuIbHmScAnqPeHsIH+F0+MnmBcdz5FeGalfRyZM9Ibb4296jUzDAAnOV5LUbRNXQSDztsOfUifipCjbYMtwccff7SpuOUZsZbJx+Pn9oya4u+sZ2kkiY9VIwWK9nVpv20uB6W5/BQWEyCQLcuSyrGfL1t2urbYNu3xPPh9rBh2J1inV7qr8V8J+0mtQbLj9dg+1+Jv4uo5ptkuI14em78DZ8wIPyTSiV5tXal+PE9q9aamsBvM48MPoJEX6GQfcneSZHUqVmkghjXNeTyMQbdTt8V0l+Ha7doPmAVmKQGwAUt/UCVwBIFXpCq+5mzPcurxb1TlrpSKoyLjcJpl+I1sB26joQY/JVWeZeSUhCFmIIQhIgvHFerCq6BKRFOMqzU0DlE+uy016kkx2+X+Ujx2e+yaXtEuque5ttm7A97Ae9IKGY4jEOOiofrNBEkQHEjVAH1RF/MLCcrmSa9MzrvJwJeGb2sBc2/NasRmDGDxva3zIHwXP8ZVMahUeSKnsyHy0yBJIAebDnO0jeVXuJK1RrNTTsRI7c/Nb5GMzqNHkZzOvUKzHt1McHjYlpBv0ttZV3jihNEOJjQZHcm0KrcH5hUp4jDuH1a0sqN6giZPcQSP8qxcZ4nVR9mbaarQT+G8H3ELtUMMCDKn1CsJWy98Ssk2Gw/fNbBQDKgFQyzmWnaQQCD5wVF9qNTmt+yYHeLL173REW8wvQ821gg4yJ42s11MVdckdGGNGglouJF+o3FvVVHNAGEsYPrE8ogTsJ3VmqNIF2m/kfkq1mYLXnUIv6R2PNQtUAoA8+TLb01dzFvHgZ/eLcI8zpcB2/fRb6lA6wIOkCefX4qRTbYx+9ipAEiyhIoYdy4d9p6kJ2BO4dPoPms6VMzdTAtYb16n9/BbbNs5+6SJspViXhvlvN+XpZP8NXcfAC4jeJMW5xt196U4ei506bRYlNsHlelhf7fS/bTpMkec7KSdyJxycjHnEqbiljYP04znnueMrAmG+ZMlTKbG/aJHkJ+fqtVDDafPqs37KwVW2Yc8/aU5sUWZQcfBl54VrA4eAZDXvaD1E6gf+Se0n3VY4eqaKDRtMuPrf5QmjcdFyYC83ewDsc8T2elBWlQfiPmOW0BJhmYG4c0dS10KXRzenF3tHqoYvqbph/rJXUmlq15bV0VXM5OGoeYs75tKKGLY+dDg7yP5KJj36H03/deJ8nAtPzn0WWYY3DxGZZQV6tNF8hbl1mYIQhIgoWb1tFF7hyafkpqUcUE/RqkdPzErSz9JmD1KNxRhP4GHdeNOl0d4/wAqt/QGkO8QED7W/oACT7lfDR9vhdA3LQ5k8/CJ/L3qi18uqNcRLvZvhxDrEOiCCDzBkLk9vtoOJLGs9qkDHMh0dAPhl/ezRPMcyY8lOq4pxbDWMnvLv/aR7gFuwOHY18uHhAMDTq8ram/NS8fiBVqFzWhreTQGCOv1QOclQm1LY7lXZ6jcw4bEUNpODg7US5pDhy26EbK2cRYIVqetm1WmCP6gOnu+KVUcGdUgE/IeafZZ4W+xqbPcfZnkHETpnlJ1R3He+2j1oWzaTOSLbaCLMkGc6w+Bfp9o24BcCBuIEkx0iVJoV5TPinKKmHeatOQx86o5OIIMg2vO/K6rdN0g3A0wY63iB+/mvW16pq0Z35HjHf4Mpm9PF9q1JwfJPX5jKrMW3SzFS9hkBwEz/juOqm0KsiD+/VScPgS86GMm2wHTf8lPsJKbuAPOfEr6NldhVsk+NsqA8NiZnn+qzpuhsQN5Vlr5cw+FzdtwRsfyWNPhqgQ0NrOY4zq1iWg8oc0Ekb79FXXUBMHseMS2p14syp4P3lda2en5BeB1kxr5K4OhrgRfxXiAeQ5qdhspawSRJPM8/JdVqYmLdbUq8cn7SHluEeWSZA/NTqNBzSZJcOUxY7+tltqYYfZsd5Huv+iypuMX32UkU5Qpn9xKw6sLYLFAPyCOP/Jk15/f77o0l7g0cyB+vwWuvWDRJtvKmcP4cuPtX2H2QeX+Vw1GpWlCmcsJ20+jfUWi3btQk9dftLTTMAdgt2TjXVc43DBA7Gd467pLmGf0aQh1RrT3N/8AaLqJk+ZuxFQjDs9o1kS8O06Z6hzRB8ivEeqWe5UVU4Hkz1tbYcYGZeA4E62gk2nyAPLeImPMHmgtmCIgxII9SD32B6KLh8FWaP5g8jLh7zdRcXjtILdLmv8AqkhxMCdRIJM8/ivHIN7bazmWptULlxieVGeyxDdB5gwLQC6I8olPM+qAUHO6affraB80gy8OfVBdcyN+mw+ATniJv/jOHU0/hVY4/BpXr/T1ZdO26VRYEkr1LDl9SWjuB8lPSzKG/wANvkPkmauF6E2EEIQtoglHE1PVh6g/CfhB5eSbqLjqWppB5ggrVhkETBlPyZwdSZFiBAjkRYfkssywArNLgPG367fLm3rt6hQMupvovLKsNOqWAGTEATPp2T2o0uIe0gPA9HAflt5LQV76wrTQqCMGU76NDrjV5c/XkpFDLRqt4h7h7v1Vi+hsqPDgNL2/XYec7x0PfyXpy8NMs9QvNa5LKDjxFGnHZEKeXhogm45DbeLfNRK+Hl5aT4XN57AxY/AFSMbigxur0087pBic8fU8LRE8x9Y9h0VcBuOVEvKKCRx1HVHH03fwK72GofCA4iakjvYu/wDbpMhUzibgp1ImpQGplzAuW+nMfFbs4y2oKJJaCXbariQftDfv17qTkvFVSkxoxJ107AvcfGwbXP8A9jR3hw6nZeu0HqRQBbO5B13pAsGU5lMbWIN0zy3NTTqNfeNjBiQdxKuVbJMJjZfRcxx5upET/c39Qq9jOD6lF31Pa053bZwHQiYXpG1VdtRUjOfE8g+gtptDjjHMxzjMaVSoHUQWiBM8yPz781HwjGvdDnaRf3qFiqWhx8LmjlqF/gsG14ggwRt5qXVXt0wrqJHHGe5W3kveXsHnnHEc4OixuIY2vaneZkWP1Zi4Fgt+d5i2o4MYZpUwQwxfYW8hsEqxOOdVcHPMkAAf5+CzGEeTDRq7iY95AXJKh7i23n6gOvH5/M23Ma2qpXKk945/E3vrsbQ0gy5x8Qja4uPKFDxrRRaHVTpLmyxoguceVp8IvzW5+UVDYkD4lTMJkDAdTrn7zjJ8hOyiWWCgH227OSZYafRG3m5cYGBEmCwD6h11Ja3kz5T1Kmvd7Z5oNqikZDAdLzqeTGgEfVHKRcnsCU4e3xDTsAY/q6n99VF4OwYqVIdQkMNQmo7VFy9ukTuZc6efiXnNVrFJexjwoz+TL6ikcVr0IZV/pPTIDsU9znG5YwwB2LyJPpHorPh6uEwQFBmmn9rS0OcRy1PNzJjc3st2dYx7Q2lRbL38xYMbtqmLXgCyTYPhqoXllZjmgHxPbomT4muDqkkgFo2kg77BeWqW71AGzUOQngCW1n+CB7a5MmZjx7hKLtJe575jSxrpBmIJMBt+qiVMQalQvIgOAMbxYAetlTePspLcZTbTY4McGgOJLi8yXOcXSSbdenSFcspwhDWMFyGgd+Qv3UxfTadMFNecsPPchai124P9o9yHDXLunzP+PmtnEbvAxv3nj3NBPzITLB4XQwN956k7pLi6vtcYAIIpw31s5/8A+R/ar8p7VATycTiBhcS3ZaPAPIKcomDbDQpanAY4nSCEIWYgoeZPhh7wPeQFMUHOf5RPQtPuISJS8bhHVarnxZhjV3HIdUzy+t9l1+h6jqExoUBod3cXf7gD+qS1maXwOUlv5j81ljMARlicHN50uGzh+7jstTMaQdNUaXcnDY+f6KTgsQHtWythgREAjpC1dFsXawgEjkRLxFgdbAehFx3tPZIGUdJBFiLghWl1B9L+WdTfun8lBr4SlV60n9OU+X6Klu9KI5qMttLrwo2PKtmGMDA5zojnAAHuACTNDq5gDw7hvleXE2t8E/z/AIUq6ZA1AGZZcx5fFV2mXMlskSNJFxIsYI9BYqMtLJy45l/p2Sz9JGJrfShxLXEOH1XMJaR3a8QR710jgrNH18MfbnW+mdJeQAXt3BPLUJiVR8qyx1eq1jedyfut5n99V0zAZczD0vZ0xHXqZ3JPVWeiV858SB601CqEA+r5meIyim+8BKMXwtSm4aPMBWKjZpN+vVLKj6wJIBAFy6WAQL/aEhsHebX9blC3gzx92xRyuYso8PUwYaGz5Qsa2VkGAI7qe016hadILTBDtbbA6rgNvaAd1JqOlkmJLSCfMET23WLCw85ioqw4GJVaj2g+G/4jufIcgo9LENqSWnVpcWns4bj4rJ9M+RFnDvsU9yrLqWjUAHF31iev5Lx2r1jjmwn8SRTUbTgRA+mfXkrFk+VsYDUGoGoGkiTA52bsDffcwEpxTW6nBt2gkD/vmssJnVWkdJAez7PIt7eSr9Utl9OK/wDT5nTTutVh3THjPGVsNor0YfqIpOa5hdFnOa5umCDYg35hVLMOIcxxf8O7AbHS1zARHMu8XTnHYyrnmGLqVWhwbDQe8T58yoLKxKmaJmpoVXUEj+0zdfljt6ibIeF/YnXVcaj4AE3AHQT+7ctlb8oH8QdSVDNQkAEyBYbWTfIsLc1HWa2bnrzPkApVLPdeGMiZJMZ5pjxRpF+7tmDq87Dy5nsClPDeDOqSZ5k9STJPvJPqoWYY016uq+htqY893EdTbyHqrNkuG0tCt0b3rdw/Sv8Aczt2Y7oiy3rXTC2KbN4IQhIgteIohzS07EELYvCkSuYGuQTTd9ZvhP7/AHul+c2BI3Fwm+fZaXfxKdnjcfeH6pE7Mddntk7Hl71nMxNOXZq0+JpsS5pHRzTDh++qsOHxQcFSeJKnszS9m0Mpw6A23iBknzIPzUjKs65E/vy5LiblD7JoreD3LqWgqLiMA1w2n8lpwuYgqcyqCu037iv6E9h8Dj5H9/ueyjYvBU60DEUQ7o7n7xf8lYIWt9HohweDNlLKcqYuy3LKOHaRSYGzfuT3K3OEkX53/fuUmnTHT991n9HEg9FkYHAmGJY5YzOnCgYvBVJljyBGmIBEEjcHcgTfy6KbTbe942PYrIg8uXfksg46nN0DjBi7C5e+0uIAGkDYASbNa20QR3lsrzH4U6QGkgamgx05pi4GOfwXmgFvax/zCFiTMKgQYEpeY0f4j7SARP8AtHzUOvhw9jmOnS4Q4AkSPRN88yaoamqn9bZzZjUORbyPl5KJTyisd2H1IC83qdNYLCQMzXkHiR4AW7D1WtuWg9JJj1A3TLDcNuP1nAf03KcYTJqbIhuo9Tc+5K9BaxyeI2kxHSwdWuQTYcibAD8Lf0Wl/D1VroA1jqLC/mrmaEDxEN7c/cFExWMZTEuMdOp8gp50FSr9R/ebbBE+E4d51SABcgH5u2Cj5rmQePZ0rUx8Y/Jaszzl1WfsUxc35dXFVrAZ2MRWcKP8qmPE6PrvMiB+Eb958lyqr90mrTjA8tOTOF6ljy2jqdPIbd+6uGXsskeU4WGhWbDU4CtErFahVkkDElMCyXgC9W8zBCEJEEIQkTRXaq5m2BBJdF+v6qzvCXY3DyEic+znPaVOnprU3uB+7psR3Jsqzg8yY8+Alp+6SJ9DsVaeK8qsZFj8D1XNcTh3Unx7iP1XY6Sq9PvK66x0fnqXzA5yRurDgs6B5rmWEzoiz5d3H1vXqnGExgcJY6drbEeYVfZVqNL2Mr8zerVK/RnS6GZSpbMYCudUM0e3n6H9P8hMaHEJ5tt1B/Xmiautu+JKDiXZ9QH97rNlWR3Vcw2aahLTKmUswB3UoEEZE3zGgk2vvB/Xqtof7lHZXaf+ypIcFmJrc+ZHTl/noim30n9/vyW0ELEtb5pE1uoh24np++q9+jxzK2B48kOeOSRMWMA3+C1Y3N20m3IYDsBcn9VsJXPuKs6p4es44ioNRJhrTqdp3aNAu23WLqPfY6r9AyZhjiWHFcSk/wAsR3Nz+nzVbzXOqdIa8RUgnYTLj5Dc/Luq1X4zdUtQZoH3nAF3eG7DzMpdVyoVnF9WS47mTK1o9L1Or+q04HxK3Ua6uo4aaM14krYx3s2DTTcQGsG5PV7vjG3nur5wdkYp02sF+bj1KUcP5A0O/hs7T2810zJsq0NFlaNUmmT207mdMx1DCzGFHX3k/AYaAm1Ni1UaUKQFElnPUIQkQQhCRBCEJEFpq05W5eEJERZnlge0gjdc24i4acwnw6m/JdifSS/F4AOFwuiOUOZzsrFgwZwOrgY2HxPy2UdzV1bOOCmuJLRB7foqXm3DL6e4nurSvVKww0ortDYhysQDOa7CAHBw56r/AB3U88WaR4qYJ/C6PmCl9WiRYqLWw0rhd6fTZ9WJmnVkYV5b8l45wsw8upE28Qlv+5s/FWmjXa8BzHBzTsWkEHyI3XEsTlrhtce4rdlWc1sM6aTy3q3drv6m7H5qD/T+0NoGJc12Kw+k5ndaFYjmptPElVHKuLKb2Uy+KbnRqBmBY3Dukgb9VZcNXa4S1wcOoII94WNrCdA6noxi2uVsDyo1MrN+Ja0S5waOpIHxKcnqZJA7ktqxxOLbTY59RwaxoJc5xgADmSk2K4toMsHaz0Zf/lsuYcV5/iMXVfhiS2i1xfoEy4ueXDU77Wkmw2ED07DT2HnEjnV1Zxu6k7ir/VapWJpYPVTp7Grs939P3G/8j2VPweXOeZdJkySZk+ZT3BcLineqdH4d3n+37P8AdHkdkwo4UEwxvkN/UlWNGkAGXlPqvUifpq7kTBZeGxa6s2U8OmoRq2TLIuGdnPF1csHlwHJc9Rrf8lXXzOmj9Nz/AImo5PxIuVZM1gAAhPaNGF7RowpACqyc9y9AwMCAC9QhYmYIQhIghCEiCEISIIQhIgsHMWaEiRqlBLsXljXC4TkhYuYkTnGecEB0lliqPmHD1SkbtMdV3mphwVAxWUNduFJq1LVyFfoq7uejOBuw6SZzgNLqbxYF4a6Oc/8AS7rmPA9J/wBmD2sqxmPAIAP2h0I58iCpT6muxMHuQatHdTYCpyJWX0oEdAB8FHe7SJhNK1CLEQVDq0LELvpzlOJD1gxYCeouwWJxNRxvULQdhqhM6JkXuQSD2I3B7ppg8W1tKPtAm0HrI2S2hhjqqOAj2lRz/fpAn/ao+h1NrWtW6YA8zGtrRq96t+0k4cSQof0R7MbUeJGpoDYJBtIO3mU+yzLiTtKuGWcPD6zhJKkanVKrDHOJnQ6FnrbdxmU7LuHqlQ3GkfFXTJ+GW0wLX6p9hsuA5KdToKuu1L299S502hq0/Kjn5kbD4MBTKdJbGsWSjSdPAF6hCRBCEJEEIQkQQhCRBCEJEEIQkQQhCRBCEJEFiWLJCRND6Kh18ECmaxLEiUzNOFGvuBBSKrwe8GwXTHUVh9HCyCR0cTm9SP8AqE5R/wDCcW5xh7GN+zDJI8yTBVgwPBJgayCbT3PlyV4bQC2Ckt2sZhgzmumrBziJcDkTaewTSnhoUgMXsLnJGMTFrFnCEJEEIQkQQhCRBCEJEEIQkQQhCRBCEJEEIQkQQhCRBCEJEEIQkQQhCRBeIQkQC9QhIghCEiCEISIIQhIghCEiCEISIIQhIghCEif/2Q=="/>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4" name="Picture 4" descr="http://www.activitystationbaby.co.uk/wp-content/uploads/2012/04/leapfrog-learn-and-groove-baby-activity-station.jpg"/>
          <p:cNvPicPr>
            <a:picLocks noChangeAspect="1" noChangeArrowheads="1"/>
          </p:cNvPicPr>
          <p:nvPr/>
        </p:nvPicPr>
        <p:blipFill>
          <a:blip r:embed="rId2" cstate="print"/>
          <a:srcRect/>
          <a:stretch>
            <a:fillRect/>
          </a:stretch>
        </p:blipFill>
        <p:spPr bwMode="auto">
          <a:xfrm>
            <a:off x="395536" y="1628800"/>
            <a:ext cx="3767236" cy="3767236"/>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513374"/>
            <a:ext cx="4176464" cy="3416320"/>
          </a:xfrm>
          <a:prstGeom prst="rect">
            <a:avLst/>
          </a:prstGeom>
          <a:noFill/>
        </p:spPr>
        <p:txBody>
          <a:bodyPr wrap="square" rtlCol="0">
            <a:spAutoFit/>
          </a:bodyPr>
          <a:lstStyle/>
          <a:p>
            <a:r>
              <a:rPr lang="en-GB" dirty="0"/>
              <a:t>Stories help us make sense of the world. They provide a way of dealing with complex ideas which is more accessible than non-narrative prose.</a:t>
            </a:r>
          </a:p>
          <a:p>
            <a:endParaRPr lang="en-GB" dirty="0"/>
          </a:p>
          <a:p>
            <a:r>
              <a:rPr lang="en-GB" dirty="0"/>
              <a:t>Use stories in your lessons to help students access the content.</a:t>
            </a:r>
          </a:p>
          <a:p>
            <a:endParaRPr lang="en-GB" dirty="0"/>
          </a:p>
          <a:p>
            <a:r>
              <a:rPr lang="en-GB" dirty="0"/>
              <a:t>You might also like to create tasks in which students write their own stories, based on some aspect of what you have been studying.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Narrative</a:t>
            </a:r>
          </a:p>
        </p:txBody>
      </p:sp>
      <p:pic>
        <p:nvPicPr>
          <p:cNvPr id="4098" name="Picture 2" descr="http://t2.gstatic.com/images?q=tbn:ANd9GcSdchdQk9JeJa-r43rLHeUmKgwBkVeLobJyfJl3RxC86GSm-8IKAg"/>
          <p:cNvPicPr>
            <a:picLocks noChangeAspect="1" noChangeArrowheads="1"/>
          </p:cNvPicPr>
          <p:nvPr/>
        </p:nvPicPr>
        <p:blipFill>
          <a:blip r:embed="rId2" cstate="print"/>
          <a:srcRect/>
          <a:stretch>
            <a:fillRect/>
          </a:stretch>
        </p:blipFill>
        <p:spPr bwMode="auto">
          <a:xfrm>
            <a:off x="467544" y="1484784"/>
            <a:ext cx="3473496" cy="3473500"/>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a:t>Here is how peer research works:</a:t>
            </a:r>
          </a:p>
          <a:p>
            <a:endParaRPr lang="en-GB" dirty="0"/>
          </a:p>
          <a:p>
            <a:pPr marL="285750" indent="-285750">
              <a:buFont typeface="Arial" pitchFamily="34" charset="0"/>
              <a:buChar char="•"/>
            </a:pPr>
            <a:r>
              <a:rPr lang="en-GB" dirty="0"/>
              <a:t>Introduce students to a topic.</a:t>
            </a:r>
          </a:p>
          <a:p>
            <a:pPr marL="285750" indent="-285750">
              <a:buFont typeface="Arial" pitchFamily="34" charset="0"/>
              <a:buChar char="•"/>
            </a:pPr>
            <a:endParaRPr lang="en-GB" dirty="0"/>
          </a:p>
          <a:p>
            <a:pPr marL="285750" indent="-285750">
              <a:buFont typeface="Arial" pitchFamily="34" charset="0"/>
              <a:buChar char="•"/>
            </a:pPr>
            <a:r>
              <a:rPr lang="en-GB" dirty="0"/>
              <a:t>Explain that they will be researching the views and experiences of their peers.</a:t>
            </a:r>
          </a:p>
          <a:p>
            <a:pPr marL="285750" indent="-285750">
              <a:buFont typeface="Arial" pitchFamily="34" charset="0"/>
              <a:buChar char="•"/>
            </a:pPr>
            <a:endParaRPr lang="en-GB" dirty="0"/>
          </a:p>
          <a:p>
            <a:pPr marL="285750" indent="-285750">
              <a:buFont typeface="Arial" pitchFamily="34" charset="0"/>
              <a:buChar char="•"/>
            </a:pPr>
            <a:r>
              <a:rPr lang="en-GB" dirty="0"/>
              <a:t>Ask them to create a set of questions they can ask people about the topic. I have found that between 5 and 10 is best, depending on time constraints.</a:t>
            </a:r>
          </a:p>
          <a:p>
            <a:pPr marL="285750" indent="-285750">
              <a:buFont typeface="Arial" pitchFamily="34" charset="0"/>
              <a:buChar char="•"/>
            </a:pPr>
            <a:endParaRPr lang="en-GB" dirty="0"/>
          </a:p>
          <a:p>
            <a:pPr marL="285750" indent="-285750">
              <a:buFont typeface="Arial" pitchFamily="34" charset="0"/>
              <a:buChar char="•"/>
            </a:pPr>
            <a:r>
              <a:rPr lang="en-GB" dirty="0"/>
              <a:t>Invite students to interview each other using their questions.</a:t>
            </a:r>
          </a:p>
          <a:p>
            <a:pPr marL="285750" indent="-285750">
              <a:buFont typeface="Arial" pitchFamily="34" charset="0"/>
              <a:buChar char="•"/>
            </a:pPr>
            <a:endParaRPr lang="en-GB" dirty="0"/>
          </a:p>
          <a:p>
            <a:pPr marL="285750" indent="-285750">
              <a:buFont typeface="Arial" pitchFamily="34" charset="0"/>
              <a:buChar char="•"/>
            </a:pPr>
            <a:r>
              <a:rPr lang="en-GB" dirty="0"/>
              <a:t>When finished, students should write up their results.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Peer Research</a:t>
            </a:r>
          </a:p>
        </p:txBody>
      </p:sp>
      <p:sp>
        <p:nvSpPr>
          <p:cNvPr id="3074" name="AutoShape 2" descr="data:image/jpeg;base64,/9j/4AAQSkZJRgABAQAAAQABAAD/2wCEAAkGBhQSEBUUExQWFBUUFxcaGBgYFxUZGBgYFxgVFxcVGBQYHCYfFxwjGRcUHy8gJCcpLCwsFR4xNTAqNSYsLCkBCQoKDgwOGg8PGi8kHyQsLCwsLCksLCwsLCksLCwsLCkpLCwsLCwsLCksLCkpLCksLCwsKSksLCwsLCwsLCwpLP/AABEIALcBFAMBIgACEQEDEQH/xAAcAAABBAMBAAAAAAAAAAAAAAAFAgMEBgABBwj/xABGEAABAwIDBAYGCQIEBgIDAAABAAIRAyEEEjEFIkFRBjJhcYGxE1KRocHRBxQjM0JicsLwsuFjc4KSFUNTosPSs/EWJDT/xAAZAQEAAwEBAAAAAAAAAAAAAAAAAQIDBAX/xAAkEQEBAAIDAQABAwUAAAAAAAAAAQIRAyExEkEEIlETMkLR4f/aAAwDAQACEQMRAD8AK0x1f1u/elcv8w+bkwxghm6NXcByetikDl3R13cP1oHCP/k+KW2nr/mN/amW4cW3R94eHaU6KLfVH3iB3Jr/AJjf2Lb2db9bP/GmfRt9UfeDzatmm31R94P2oHKzev8AqaP6PmtVW2f3jyCQ+k2+7+Nv7EmpTG9u/ib+1A5im/edw+KXUHX/AEf+6jYmkIfbiPILVWl95oNweTkExrYcP0fH+ybpN+7/AEfBqhsqsLjBaYb263UjD0hmbLfwf+qJss9LY2zP1O/esyWP+YP6mj4JNKg2KdtSefquShQbGn/M7fXRBVRn3n6fgUv0e/8A6fifkm6tFsVLcufqj5px2HbmdbRg583/ACQIZS+7/QfJiE7a23TwtJjn3MuIaNT1xPYJIui5pMGUnQUyTc8Ml1xXbm1DWqudNpOUcmzYexAR2j0yr1XHK70bSZytt7TqVHpdJMQyYqug6gnMD7UFzLM6J26H0f6eB78uIhpIgPFhN+sOHerjRH3f6D5MXDBUXRfo/wBremBpPAJpgkE8WktEHnB9xRC1Bth+s/1OUfEf82fV/a5OtoNytsOueHa9R8TQblrbo6vIeqUHPMdgjD38BVI7IPH2wl9Hx9uO4puliiaFQOk7zD7beYCc6PtBxDZvr5LHi+pLMvx/qM7q2Wflcdn2Le4/BFMG+zO4+SFYOgJbYaHh2hS8PSA9HujqngOQWzQVZEN/zD/U5KrAZatx/GNUCm4AAw2zzwHN6V/xOhlqgvpSe1nqsCAg54FXUdXmPW/smaVQZaVxrzHqPT7XMc8loaRkEERHWemKIEUbDTl/hlA3XrNy1N4a8x6rEt+Ib6TrN6vrD1v7JFYjLUtq/wCLAnRTmof0t/qcgjYXENyNlzfaOZWKTg6P2bP0jyWIIOHx7T6IZhq6dOTlIo4gQ3eb13cR+dctfWqD0kGIIjePElOPxlUZoeRAaRvOsd2ePafain26kMUIG837x3EfnS2YkE6j7w8RycuVux9YT9obNaRvO6xDZOvafatjale/2pEMa7rHrHLva9p9qI+46k/EDm37zn2n5Jfphzb94OI7Fyt21q1/tj1A7U9a19e0+1Ko7WrZwDWcdzNrx5oXkkdQqYgQbjrt82LHVRDrjrt/8a5riNpVf+q8S0nXjBg+4KRsfEVajgTWeWhsuk2LpME9wE/6Qpk3dE5Jra7bQ2kBZsHMRPsA17worMVn64IF766ayDwHFBhtCGgtMgGJMXBtxW/+KCpIY0k3kzu3IJvxmFa/tvVaYfuxls/4MYdoLrkQCYygQY1cez4ohgcdeXAxoDykjX2Kr7U6RMoMmoQXEDdbbNGkfNUvaHTXEVCcjvRNPBljHa7UrOxr9Szt2mifux2H+krAd1vbUP8AU4rhNDb9cGRWqT+t3xKO4TphWcILzmAkWbBM3OljBPYpZXzbrGe1T9Q8mJVZ96n6B+9cvZ0ixEgZtWkmzNRmj8P5Qn8H0gruAzOG8YO6zQQOVtSjK8ki79I6xbhqxHDD1PeAFxJzladr7erupOaXCHAtO60GLGJAVTcEXxymU3GZlrMk5StikeSLNhys30f4gtxrfzNeD7J8wFWhQKnbJxrqFVtRuo7JsRBt3FB2Btbdb+s+b1FxGJllax6rr/6FUX9KK4EjKWi4OS4PI3tqVHqdKqpBADQKmu7z3de4Ip9wBpuuLnhPf8UZ6PvjEM8fIoOKcOCMbHpTUDjo2fbCM8O7F0wNbS3B3mEM2n0wp0g1rQHvY2DeGgwLE8Y5BCNs7WdRZuRmcCBYWBN3ad0KnVHqPXRZoaxvSF9Xr1CRJIa2zRJnTxKhivzAjtEKPTDR3p2o8DiPEqU7G9jdMXYZ0jfbHVmNJi8K27F6Tuq5CWsIFt0w4bpEQTe0ctVy5p1Mx/OHNPUK7mEFpgoh2vCva+mXAiDUHH/EaFLdWAqOMjqt49r1x3CbcqwctRwF3ET+K5n23TjekGIhrhWdcwercAi2nafaiL067hq7RTYJb1W8RyHasXID0oxIMCs6BYdXQeC0o2FVtnH7S0y712/m7Uqrs901NzXL+Jt4I7exRarrP3x1+z89krEOvU3/AMQHdc/JSwSKmz3S77Od1g6zbxktr2e5Y7AO3vsvwMGrfyW17D7FGquH2m+dG/t+SyoRv7x6jP8AxohMqbMqC/otaYi7bxkBFv5ZbpYJ4eC5mUejA8YFvNQXgb13fdt58ciU+oGgdrW/0iyLYyWlbQxZFhBtCmbLrE0GsFsxc955NmB5eSEv35vY27yidJodSytcKUtAzEONxwt1RxnmQrY5THur5YXLWOMN43pIxrsjWZmix3o8NPamavTJ5EU6bWdusdw0Q+jstxqBhEEmPeimP2OykLW7VTPk7bcfHZOgV9N9Vxc4lzjxK1/wt/JTKGJNNwjK4eHmEdp1WPaDoDzWeWdjTHjlVA4VwcGwSToBxRLCbJqBxLg4ZRMAEk6DXxU7HUgHNcx2k3HDT+6dq4h4NT7Q2Ai5tdo596vjdzbm5b83UJbRMt3X2png71X/ADUnZdB24A10ybQZ6yY+tPn7x33ZOp1ykz5KTs3FPlu++bmcxnrHQ+CvHNlrSHtHBu6pYQcx1BBEhtyIQp+znhxadR/LI7isdUJBL6kudBOZ14DAJM8k255cXSSYfAn/AFT5BVy3+G3BceoBegdMQkkmdEarYeQh76UHWO1UmbtvFJ4jBripjMHDc1zfl2HgpRoNyCCJ7CLpVfH+jIY0wYBMx228kmVtU5MJjjWmOLXO1Iy3BBg2GqQ+kIaRmEcCDz4GFIdi3y7eFmg6N/L2dqa+svOUZ+tOgHOFo4TAZJHerFs2jlbP80QOg3eHei73EUnOvoYHDQgW8VF8TxbuckVba20zVqE8NB2AafND3OupNfDZXEa8R2iJ+aiOKR033struaXmkymmgkwNSl1KDmxPHkpNMLhELBUtHJNkLQRCXgakF36Xe2E+1p+yH5j73D5KFh6ha4OGoRWntN5NMT1tdfXI59iIQ/S695WJ5u16nMexYh2nuoWd1ev+bk78qcrUT9pAZd3M83a2soucZOuev8NE5XLftN53X7fzoxPVKLt+MnCL9vFbfTfv3ZoyLj8qZxGWanWNxz5lbrNH2m642Z8EQcqsdvbzOoziOGSfIoY2rNz3BTcVAFQ5Y3GX/wBiHYLDmpN4jsmTc+Atqot16148d+FZ50tGiP7AdnD6ebK5wsYmBobC/AKrPkGDwRvo60l5IJGVpuOBOkHuCrn3i347ZnFiq4OKlKRBYDOtyLTfvlE6mBZWZB4oDhcUWmHkudJkkyTJ5qZ9ag2K5a7IhYjooGRLpE2AA49y1t3ZpGFbktlfe3AgxPipOJx2ZpLKgDxod23gU5sPGVnSKpkDsF9b2Vpb6jWPgEzZ7m0rUzMjxEO4cOHtT9XCvmruaxFjfeHyWbSqio57spvUAHc1pATdRv3u7+IebvkuqePJ5LLlTn1Z8ndP3caHXKFJ2Zgnl1MBriSDADTJOZ9gEb6G9B6uNqyWllANAfUtrlbutB6zvLiuv7G6N4fBU8tFgkC7zBee9+vHQWV5ETD6c12d9EmIqhr67xh2gzHWeerbKLDQ6lVXpt0fOBxoaMxoktLHOvMjeBi0yXW5L0A9xd3aD4lVPp5sZuKw72EAHKSCeBAkOns+aWNcMJj4466NEOq0ze7Y5Ef3USntQhsOExxSDtAkwBPfcrH5df8AUgjScGMLiQAODRr2ShbGvrVLAuc46ATc6BWfZfRJ1YN9K4geqLe08+5XzYexaNEAU2i3GOPfxVpNMs8vpVdkfRji3tkuYwlvVcSe0NJGmnao21uimJwr2elpw0Tvt3mEguMBw04WMFdawtTKQrACx9PK9udrhcRIPeOKvplljt51p0t+Yi6nYu1Ej+aj5roHSz6Og1prYam5oBvTLmm35BM/6brn+OkMnQ8OySFXP+2q/psbOfCX+Q3GYNoJdyc4DwDT8UDxWB4jjwVrxDiSWlxiX2JtqAPIoVjSOGiwmVlepzYY3QJs+hmd3J2vSJB/KSO/+fFOtGSoHDxCkvr5pEQPNXt7258cZrVAluUUxWzwRLRdM0NkuNzYK33NM7x5b0j0WT4KbSG/S7B+55U6lgnUqcxGZo4A3zDWRyhIY9+dmnV9Vn5uyytLtnl1e0PC05b/ADkFtEsIHZdRr6rOQ7Fikb9Fu6gb3q9n6kqs3r77RvD8J/NrdRMjcps47/wKcrMH2m4Tv+3r3/nNHOergS/7RouPwm1zqsrAb/2o0bwdbTsSKwvU3OI463W6oO/ujRn7UGq4bFT7Sd1tod+Xs4/FQ9hPnPT0c6CPDUeSkYnEiH3b1WiBrIyyPP2KDhaZa4PItwA4+KrlNzTp4dy7Ta2zSWmesPeJVj2Vsj0VAGLuufh7vNV3JWqXJI7/AID4lP06tSiJZUJPEag94kqnxdOnc3vTe3Ja/ME1hcZntKzGY0VWm0O4j+cEJa0g2VJjuaqblq7g7XkCTSDh3fEXCm0HhoaW7ma2VzxzEmXX0+CHUGVBllxveOUTb3J41XOLCQOufAbmivjjfyw5eaa1i2cOcvW/HwLeRVk6GdFxi8YWVM3og7O+Dq1pdDQRpJIHcqtJy6t6/wAF036LWBjMRUF3OeR4MIJH/cT4LaOPGbrp1NrabAym0NY0Q1oEAAcAE090iUltSQkPdr3K7oKrPIAI7UNx5lhtNiiIu1Qa7RldJsAfARr71FHmDG0MtR7fVc4ewkI/0F2R6Ws5xE5AI7yUG2jVD61Rw0c95HcXEhdO+jjYvo8GartaxkfpFh8SqAjh8JlRPDtgJX1WBJ1KebQ0UwOMcjmz626OxBGNup1OuGtkqwsNHEgcBJ1MBc/+kfoW30LsVhm2EGqwcATeo0cuY8UdO0bW4+SNbMxAdINxFxwI0IUWbhLqyz2PNm1sUQR2mp7qj0jFvEu7HuHsOnvCJ9MKT8NialFtR8MqVQN49XPLP+0hDNq4lxBBcSPSVBryyQs/mLf1s7f3UNq1UmjVuktw7zmhpOXW2nfy0KdpYJ4hzhAOkxfwUaXmXYthLo7s/BB3dxQTAslG6JeW5WbreJ4n5DX2rnmFyrpyzmMTNo4ak6m5mYzwgTlI0kqo4zCOpuZmIO6RI0s0yrbSwgaE1i8KHtIgTeJAImIXTjj8xx55fV2q2zhLT3/ALFLwrXMBa5rWkHg1vIX0usVlNGHvbDt8je5s/NbRaruZ9p9o7rjSLde385Jt4MOimOv/AO388U5WDvtN1vW+LkYtVnMl8uqaibaa6XW6wp7859Gzb9P5knEOdv3aLj4qKarntc5+60DXLILoOVkTqYPcASi2OO0QNDjbTX+FEam0MzhkEQAGtHADS+vag+eBAU7AiBPEo6MeuhOngy7rvPc2w9upWq2yWRZt+d/Nap108NocBdGmv5CcVg3sMiSPeOztUrZjGOuSAQDrOsEjQdikV8XOo+IUWg4B8i2oPiCB3pcVL1LpPo0GyzfB63F3Ens7VqlhRDOrZx/F+jn3JFF16e9z81qm/dbvHrnyYjiODC7ujOtPXbyN107YGFNPCUogOfneI0zF7uPa2y5a4DK7rHf7eTl2LYFEVMDTpusQ2WnlJLvipi/H6sey8Zmapbjb9R8kI2fGUDM6QIO9xGpA7URpEG7nvIHd8VZsVhnmYQXpliDTweKIsRRfHshGK1QAAgm7oE5b8zZAOnhA2fiT/hO96Dz1RZJAHEge2y9DbMwHo6NKmBZjWj3fOVxHoZs702Oos4ZwT3NufJegKlgT4BVkEH0eZ08AsLbqa7BFrRobTAJ95Ud4yu09itAgU7qDtOto2Yvf3oi8EzAI9nzVZ2iD6Xe0udI04KKJwxG8ODeA7ArFsivBBVPwTDUdfRWHB1IMcp8k/A5p9MeGybQJ9cB3tawH3hVLGUi9xA1Nap+zVXj6YcU4YqkWuImiNOOqrjg90tJMvc4/pbb4SfYqqa7QKuLa0F0buYkDi98+QUXDB1Y53jQ6yQAOQARGhs0VHT+Btm9gFie8m3cFKrUxIpsFhr8P5qi5qgGtubDkNSeR5n8o8URp13Rpkb2xP+0CAorSAYYAXaF0WHYPkFuu6BF+080DtPHkkzcc+XhxSjje2RwPYhuJqljBGpPuTDcRFuB07D8vkgOfWAdQD3raGYfES1Ygg1atPfmesJhz9d7+61VdTPpN1x3hNzzOk8NVqpm37tG8P3JnGVi3OMwMnQRzKMfTFeqHVCWi3DtPEqDWrSewafNOE2TD2wjYqkyXKfKiYTj3J1z7ItDj682CcpvhRKZSzVjRWnSLdpzXFNVX5XB/I37uKi5r666HkU4axLSD/cEahTctp0PtaC5hBaBm0yniWm0WTYaA0faNEO5O5C2itf0Y9DaG0jUFWo9jqQa5rWZZOaxdLgdCBaPxBEOk30QYqjLsOG4hmYmGiKgB/J+L/ST3KjnyxsvikU8NncWCoCXVABAdqS4R1e33LrNLaLWAMZFgBOughc66O4J310MduEPNiCCCA+JBuDMLqOHwraLYADnesQrRbjhnBbUyuh4nkRbXmCibdrS6QyfcEEePtJJmUTw1NS0TKtVziCWgDsQvpq2dm4nspk+SN5ZCgbew3pMLWp+tSePa0oOV/Q9gs2KqVD+BkDvcY8l1TaNbQclRPoZw8Uqz+bgP9oPxVtxdUudH8uo/AkM2zTa7faW9uo9nBTKeRzc+aQTbKUAxQkkJzDbNytmSAbWJE+xAS2jVDBGaJ5kWHzQDG1WPjK5rnkmQJPifEJWKwjAbD2oRgHOFU5YkuPmoFgo0/R0/zFSNmtMy7kY/+lCrYiSGyLalSKeI9HqZJGnfx7lOVkm6mS26it/SVhWVK2Hc4ghlN2YTc70tBHAaqnuqkh7hq45R32HmQinSvD1GuNTNnnV3HucEMwboptceU+Jk/FUll8Ljcb2ViauRgY3gI74UaiSRGV8HUiBmPeTMcFLo0JGY8dJmO8wsfRcRBcQOTRln4+9ShqpVFMQBLuU6exMEE6nv+Sc+rNp3iTy495JQ6vWM6wgTtCtLraBR61QATx4fNNVq2nd80z6X2oCtF1lid2VhTUpzyMe4fNYp0ILg05t1xlrT7IHzUTaTxmsIkA/7gD81OZm3ZcB1m8NeH9SE4l5LjJmLT2BQzx9NOctOFlkSUpwRo1RdqlGokNCS5E7PytJDXJTUQcYJstt7ddD8CkhSA3Np1h7wi8Wf6OukZweMpvmGmWO7nW/qDD4L0DszphSqNkuEcSvK1B0OjTijf/5XVaBTYcrWz42uTzlLdEkt7rqu2elAxGIz+hYW0zuuyjOBcCX6zxjQI3sFmHqNz1nkl07kkZTJ/FMkxHvXKtk7YNSjLgZnXQOceA7AIk8PFdP2P9HtQUGufVLXu3iAGkCRZsEeSrx7/wAluS4+YjJ2Pg3GRUcP9Q+IKkU9lUfw1vbH9lT9p7HfRMenaTxBp3HfBCeOwcSIIdTdI/O3zNlr1Wdl1tcxswcKjT/O9NYjYrzoWnx/sqacJjG/8sn9NT5haGJxYsadaNNWn4hEBvQ3Buw1bG0d0szl9NzSCLmHN8JCNNpySUP2BgKP1l/oS6WU3ekl5cHVHPEi9obBEi0k8kadSgOQRKFGXKTiqwHcPktYJxkmLD+ap51B0E+jntJHxKAFjHSZQzZjIEjU/FENougOkjQ6cNeKEjEZKLjxygDxsq+B92LA0gnnw/umfrxJN9OsfgP55KvP2nBAF7+7igG0Nr1A85XnLJIHCJMeK58rc3Zj84OkNrsIykAjwULGbOoNYS1kECwGbXQWCqexts1KshoLiNYFvbwVp2aHkS+R2cllu41r1nAZ1QTFp7bFMV6na4ePyVi2kWOblc0OHaJVOx+HdTM03GPVNx4StseWX1zZcFnhGJqDXX3oXiK06JdfFzqIKHV8Rw4rbe2FlnpNWrZIAkpsJ1hRDoXQjB5sMSf+of6WrEQ6DtjBt7XOPvj4LEFEcdSKfJ4/d5+5BXOkk80dfgi5ji15flOQwHfjMcRw3j4IG8QT4orjPy0xKC0xbBRZhamnJ0OlNvQaBSwU2VtrkDwKeY7iNQowcnaT0WlP1j1XDnBRXCYH0wuQ0AAlw1ANo7yhIwuYwPHgB4rpn0XdHPT5X1Gj0VIkkevUkxPOPIdqmTaMv5WroZ9HgAp4jEBrabGzTo8YFw+oTYTrl9puUDxv0hYl+JBpnLN8mfKctoaGlxmItuiZlWnpn0+o0KT6LHCpVqMe0BhachILZfeBBOmttFwh1GHEySeM695nzUZ4zxbjtnbpFHpEH1JqZm1CSd4ghx1OVwkOPZr2LqHRPbn1nD5n9Zri0wO4gmOMFed8HtUzkq7zHRDjqOUu1IHPVuo4g9s+jMZcM7Md5zzfQnLDQfGJ8VXDHWXS+ef1jqje3+kVKg0gAVKsWYOE6F5/CO/Vc32h0qrvcHZzTN2lo0bPED+cEz0rdVoVnU64Dw9zi2o477gIl1jIiRZA6uKDWlz+WXv1j+dyz5Mst6aceOMm46H0c6MvwjnGmW4mk9rZfTMvkEmTT5QdATpoidTEMcIabgwRxGuoNwuBU8XWa8uDy1zjMCbSrZ0ex+0a1RuX7ThNQuiO+ZK6JenLfXXaNb0VOwknQIHtHaNWpY7o5Cyaxldz6gaCbWt2ap2s+W3OiCu7YqZaZHE/woZtikW4EPy5ZcJ1mCDDjewmParAzYjsS4nq0wYLvMAc0c2n0ZY6g6kBmDxqXEPnUFp0EEDhCjW0y6rh+MxORluOpQV2JLnBswCR7+I5KydNdkDB5aRe51QySHBoAboDIJuSD7FUJv2qsx0tlnt0zZIbSbkaIA9/aUVZigAqzsPabX02l2vHvClY3aY4Lkyl327sPOkjG4sFAMbidVlbGSgOMxwc7LNuJU447RnlMYaxuLzaaKM0pQAcYCTBBXVJpw5XdOgt7ktsLVNod2FLbRjiFKrqfRZsYOj2tn2klYn9j08uHpDlTb5BYghuoNo4aA3Lmdlbpne98NaG6XOsnQAmNAuV1G3PeVf9q4z65iGku9Gyk77MQeYl7hryHZ58/rWceME+ZXNwfn+W3LNahWVILEulSMZuaU6iToujbP5ppvxWOCfxOzH0mtc8QH6eHNMHVSizRshaTjwmyiCwUppTYWwUE2g7tsLwjGC6S12MDadWoxku3WvcBJuTAPFVwPT7Kl5FhwCLSioDXAyI+fMciotSoS2Z3mzB5x8wm3V7QNStNtH81RbY10c2Z9drMpsMF3W7ANSP5xXoEYmhs/B+kqnLTptA7XHg0Di4lca+hvAE49zwN1lN1+EvIA9wd7Fr6SulDtoYv0NEzRoSAZsTo6p2zoOwdpV51Nsr2FdJel9bH4o1I1MMaDZreA/v48UmlmdUc15mGs+R963s3ZgpAxcnUn5cApWzcGXvc/8ACYa3tA4jslZ672tu60m7PwTJ0knmrVhK7miBbuQJmDcNL9ysuzqLnNAc0g9oUoSNmXe4nl5o9gtkh/XMNOg0LvkFrYPR4y57jA4cu9T6uFyDLJI1BOvaPIq0gdY1tIZQ0NaOA0Vf25tRrWwbtBiRqOUQom1+lVelIaGvaPWCqG1elualV9IyCWOgDSYOUjkQYU7HOuku0ziMTUqFxcC4hsmTlbZo9gCFgJTljBdUErCYosMDTU/NTq20RGqGMEjvPkl1KSrcZWmPJcZoutjyRAUZrUoNW6Yupk0pcrfSQxOsGYGdUpoWDdcDwNipQYILTKMYPDscMzfEciodSnqDwWbHqltZreDiB7TZB12kcrWjk0eS2h21MbkeB+WfeR8FinVBTA4Kl/w4ukAU3ufnPFpGa/sjvC4niX5nOI4kn2klXj6w4UqlLM7IZOWTlmDfLpKo1ZkHvXJ+nnrfmvgjsdwcCw8Lj4ophtnw4FV2hVyOB5fwq24SrPcVpnLKtx3cI6UUpwzT6jh7CCPOFU3K94qj6Si9nNpjvFx7wqLFlbjvTPlne2NumyFuUtwlaMjKyVshJQKBS5JTUrYJQS2EDtKNdH+jtTF1A1lhaXcB8ygdGo8C0R2geasew+nWIwwAZTpW0kH3wbpNJ1V82vk2fhTgsMYrVW5qz9XNa4Rr6ztAODZPEKm4TANZYW8z3nipWxHms19V789Sq8ueZk9k8uJjtCKO2eC3kVNu0a0GYem11XK42aA4g6EkkNBHIQfajFfF06bC/M2G8PgBa6EOcxlV7nOiGtBHaCXa+IW24J1R7ajrMbdrIm/BxVPvGXtpOLKzaxbN2uYbmaxhdFnuiJ0l2nJXuhsWkA19QBxF4Eke06hcf2/skVaZc0Q9om34uw/BEvo36dP/AP5Kzi4R9kTqI1pz3XHdHJTjnMu0ZYXH10naHSUUXCLg6A2js7k2elWHqC9X0bhfKZg9xVS6R4oZTKpVTFtBG9Mm0mNe9W2otPSDG5Kjg4gt1HaDcGeNlUekmNBw5yzvOAv7T5K34DZprNAeGmLNIJO7rBlAvpMwQo0qDAAMznn/AGgD9ygc9JW5skuSnIJeEZZPOYt4J4yiQpAYCLaIIDmJtuqmVKaYLLoMWVBZbDNQtxZA6w5mg+B8P7Qk7KpTi6Q/xGf1BK2eJzN8R4f2U7YeG/8A3qP6p9gJ+CA10zxmXENH+GP6nLEO6avnFnsa0e6fisW+OtJ0N7Twoa8xo4SO4hUbGuHpCPVsPD+FbWLzf0/tbcviK9FtiY78B4ad3JYsXTn4z47rJY8NiFTq1PLUe3k4j3rFiz4/WvKYcFpjoWLFs5ynMlNlqxYiWiEsXE+1YsRB6notg2WLFSto02s5jg5ji08wYVj2b0yrRke0VDoHTlMxaeB9yxYrzxjf7tJGJx7AA5zZeL9mbi42uZUHBbWJfnqPcG8hefBYsXPrbtt1dCdbaMiWmx7/AHqp1axpVw5hILXBwPjKxYp4/VObxK2pt6riCbkNHCfNNsax1KCD6TMbngBHxWLF0T1x07sfpLXwjtx0tEbhu3w5eCmdNOlX100SGloYwyD6zjvX4iA1bWJVlYGqyoVixQJ+CNhfzROIaFixAxV1TLmBwtwWLECawsHDULRWLEGsO/K9p7Va9gYYfWWn1cxHi0j4rFiAT0ofOLq9hA9jQsWLF0TxeP/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data:image/jpeg;base64,/9j/4AAQSkZJRgABAQAAAQABAAD/2wCEAAkGBhQSEBUUExQWFBUUFxcaGBgYFxUZGBgYFxgVFxcVGBQYHCYfFxwjGRcUHy8gJCcpLCwsFR4xNTAqNSYsLCkBCQoKDgwOGg8PGi8kHyQsLCwsLCksLCwsLCksLCwsLCkpLCwsLCwsLCksLCkpLCksLCwsKSksLCwsLCwsLCwpLP/AABEIALcBFAMBIgACEQEDEQH/xAAcAAABBAMBAAAAAAAAAAAAAAAFAgMEBgABBwj/xABGEAABAwIDBAYGCQIEBgIDAAABAAIRAyEEEjEFIkFRBjJhcYGxE1KRocHRBxQjM0JicsLwsuFjc4KSFUNTosPSs/EWJDT/xAAZAQEAAwEBAAAAAAAAAAAAAAAAAQIDBAX/xAAkEQEBAAIDAQABAwUAAAAAAAAAAQIRAyExEkEEIlETMkLR4f/aAAwDAQACEQMRAD8AK0x1f1u/elcv8w+bkwxghm6NXcByetikDl3R13cP1oHCP/k+KW2nr/mN/amW4cW3R94eHaU6KLfVH3iB3Jr/AJjf2Lb2db9bP/GmfRt9UfeDzatmm31R94P2oHKzev8AqaP6PmtVW2f3jyCQ+k2+7+Nv7EmpTG9u/ib+1A5im/edw+KXUHX/AEf+6jYmkIfbiPILVWl95oNweTkExrYcP0fH+ybpN+7/AEfBqhsqsLjBaYb263UjD0hmbLfwf+qJss9LY2zP1O/esyWP+YP6mj4JNKg2KdtSefquShQbGn/M7fXRBVRn3n6fgUv0e/8A6fifkm6tFsVLcufqj5px2HbmdbRg583/ACQIZS+7/QfJiE7a23TwtJjn3MuIaNT1xPYJIui5pMGUnQUyTc8Ml1xXbm1DWqudNpOUcmzYexAR2j0yr1XHK70bSZytt7TqVHpdJMQyYqug6gnMD7UFzLM6J26H0f6eB78uIhpIgPFhN+sOHerjRH3f6D5MXDBUXRfo/wBremBpPAJpgkE8WktEHnB9xRC1Bth+s/1OUfEf82fV/a5OtoNytsOueHa9R8TQblrbo6vIeqUHPMdgjD38BVI7IPH2wl9Hx9uO4puliiaFQOk7zD7beYCc6PtBxDZvr5LHi+pLMvx/qM7q2Wflcdn2Le4/BFMG+zO4+SFYOgJbYaHh2hS8PSA9HujqngOQWzQVZEN/zD/U5KrAZatx/GNUCm4AAw2zzwHN6V/xOhlqgvpSe1nqsCAg54FXUdXmPW/smaVQZaVxrzHqPT7XMc8loaRkEERHWemKIEUbDTl/hlA3XrNy1N4a8x6rEt+Ib6TrN6vrD1v7JFYjLUtq/wCLAnRTmof0t/qcgjYXENyNlzfaOZWKTg6P2bP0jyWIIOHx7T6IZhq6dOTlIo4gQ3eb13cR+dctfWqD0kGIIjePElOPxlUZoeRAaRvOsd2ePafain26kMUIG837x3EfnS2YkE6j7w8RycuVux9YT9obNaRvO6xDZOvafatjale/2pEMa7rHrHLva9p9qI+46k/EDm37zn2n5Jfphzb94OI7Fyt21q1/tj1A7U9a19e0+1Ko7WrZwDWcdzNrx5oXkkdQqYgQbjrt82LHVRDrjrt/8a5riNpVf+q8S0nXjBg+4KRsfEVajgTWeWhsuk2LpME9wE/6Qpk3dE5Jra7bQ2kBZsHMRPsA17worMVn64IF766ayDwHFBhtCGgtMgGJMXBtxW/+KCpIY0k3kzu3IJvxmFa/tvVaYfuxls/4MYdoLrkQCYygQY1cez4ohgcdeXAxoDykjX2Kr7U6RMoMmoQXEDdbbNGkfNUvaHTXEVCcjvRNPBljHa7UrOxr9Szt2mifux2H+krAd1vbUP8AU4rhNDb9cGRWqT+t3xKO4TphWcILzmAkWbBM3OljBPYpZXzbrGe1T9Q8mJVZ96n6B+9cvZ0ixEgZtWkmzNRmj8P5Qn8H0gruAzOG8YO6zQQOVtSjK8ki79I6xbhqxHDD1PeAFxJzladr7erupOaXCHAtO60GLGJAVTcEXxymU3GZlrMk5StikeSLNhys30f4gtxrfzNeD7J8wFWhQKnbJxrqFVtRuo7JsRBt3FB2Btbdb+s+b1FxGJllax6rr/6FUX9KK4EjKWi4OS4PI3tqVHqdKqpBADQKmu7z3de4Ip9wBpuuLnhPf8UZ6PvjEM8fIoOKcOCMbHpTUDjo2fbCM8O7F0wNbS3B3mEM2n0wp0g1rQHvY2DeGgwLE8Y5BCNs7WdRZuRmcCBYWBN3ad0KnVHqPXRZoaxvSF9Xr1CRJIa2zRJnTxKhivzAjtEKPTDR3p2o8DiPEqU7G9jdMXYZ0jfbHVmNJi8K27F6Tuq5CWsIFt0w4bpEQTe0ctVy5p1Mx/OHNPUK7mEFpgoh2vCva+mXAiDUHH/EaFLdWAqOMjqt49r1x3CbcqwctRwF3ET+K5n23TjekGIhrhWdcwercAi2nafaiL067hq7RTYJb1W8RyHasXID0oxIMCs6BYdXQeC0o2FVtnH7S0y712/m7Uqrs901NzXL+Jt4I7exRarrP3x1+z89krEOvU3/AMQHdc/JSwSKmz3S77Od1g6zbxktr2e5Y7AO3vsvwMGrfyW17D7FGquH2m+dG/t+SyoRv7x6jP8AxohMqbMqC/otaYi7bxkBFv5ZbpYJ4eC5mUejA8YFvNQXgb13fdt58ciU+oGgdrW/0iyLYyWlbQxZFhBtCmbLrE0GsFsxc955NmB5eSEv35vY27yidJodSytcKUtAzEONxwt1RxnmQrY5THur5YXLWOMN43pIxrsjWZmix3o8NPamavTJ5EU6bWdusdw0Q+jstxqBhEEmPeimP2OykLW7VTPk7bcfHZOgV9N9Vxc4lzjxK1/wt/JTKGJNNwjK4eHmEdp1WPaDoDzWeWdjTHjlVA4VwcGwSToBxRLCbJqBxLg4ZRMAEk6DXxU7HUgHNcx2k3HDT+6dq4h4NT7Q2Ai5tdo596vjdzbm5b83UJbRMt3X2png71X/ADUnZdB24A10ybQZ6yY+tPn7x33ZOp1ykz5KTs3FPlu++bmcxnrHQ+CvHNlrSHtHBu6pYQcx1BBEhtyIQp+znhxadR/LI7isdUJBL6kudBOZ14DAJM8k255cXSSYfAn/AFT5BVy3+G3BceoBegdMQkkmdEarYeQh76UHWO1UmbtvFJ4jBripjMHDc1zfl2HgpRoNyCCJ7CLpVfH+jIY0wYBMx228kmVtU5MJjjWmOLXO1Iy3BBg2GqQ+kIaRmEcCDz4GFIdi3y7eFmg6N/L2dqa+svOUZ+tOgHOFo4TAZJHerFs2jlbP80QOg3eHei73EUnOvoYHDQgW8VF8TxbuckVba20zVqE8NB2AafND3OupNfDZXEa8R2iJ+aiOKR033struaXmkymmgkwNSl1KDmxPHkpNMLhELBUtHJNkLQRCXgakF36Xe2E+1p+yH5j73D5KFh6ha4OGoRWntN5NMT1tdfXI59iIQ/S695WJ5u16nMexYh2nuoWd1ev+bk78qcrUT9pAZd3M83a2soucZOuev8NE5XLftN53X7fzoxPVKLt+MnCL9vFbfTfv3ZoyLj8qZxGWanWNxz5lbrNH2m642Z8EQcqsdvbzOoziOGSfIoY2rNz3BTcVAFQ5Y3GX/wBiHYLDmpN4jsmTc+Atqot16148d+FZ50tGiP7AdnD6ebK5wsYmBobC/AKrPkGDwRvo60l5IJGVpuOBOkHuCrn3i347ZnFiq4OKlKRBYDOtyLTfvlE6mBZWZB4oDhcUWmHkudJkkyTJ5qZ9ag2K5a7IhYjooGRLpE2AA49y1t3ZpGFbktlfe3AgxPipOJx2ZpLKgDxod23gU5sPGVnSKpkDsF9b2Vpb6jWPgEzZ7m0rUzMjxEO4cOHtT9XCvmruaxFjfeHyWbSqio57spvUAHc1pATdRv3u7+IebvkuqePJ5LLlTn1Z8ndP3caHXKFJ2Zgnl1MBriSDADTJOZ9gEb6G9B6uNqyWllANAfUtrlbutB6zvLiuv7G6N4fBU8tFgkC7zBee9+vHQWV5ETD6c12d9EmIqhr67xh2gzHWeerbKLDQ6lVXpt0fOBxoaMxoktLHOvMjeBi0yXW5L0A9xd3aD4lVPp5sZuKw72EAHKSCeBAkOns+aWNcMJj4466NEOq0ze7Y5Ef3USntQhsOExxSDtAkwBPfcrH5df8AUgjScGMLiQAODRr2ShbGvrVLAuc46ATc6BWfZfRJ1YN9K4geqLe08+5XzYexaNEAU2i3GOPfxVpNMs8vpVdkfRji3tkuYwlvVcSe0NJGmnao21uimJwr2elpw0Tvt3mEguMBw04WMFdawtTKQrACx9PK9udrhcRIPeOKvplljt51p0t+Yi6nYu1Ej+aj5roHSz6Og1prYam5oBvTLmm35BM/6brn+OkMnQ8OySFXP+2q/psbOfCX+Q3GYNoJdyc4DwDT8UDxWB4jjwVrxDiSWlxiX2JtqAPIoVjSOGiwmVlepzYY3QJs+hmd3J2vSJB/KSO/+fFOtGSoHDxCkvr5pEQPNXt7258cZrVAluUUxWzwRLRdM0NkuNzYK33NM7x5b0j0WT4KbSG/S7B+55U6lgnUqcxGZo4A3zDWRyhIY9+dmnV9Vn5uyytLtnl1e0PC05b/ADkFtEsIHZdRr6rOQ7Fikb9Fu6gb3q9n6kqs3r77RvD8J/NrdRMjcps47/wKcrMH2m4Tv+3r3/nNHOergS/7RouPwm1zqsrAb/2o0bwdbTsSKwvU3OI463W6oO/ujRn7UGq4bFT7Sd1tod+Xs4/FQ9hPnPT0c6CPDUeSkYnEiH3b1WiBrIyyPP2KDhaZa4PItwA4+KrlNzTp4dy7Ta2zSWmesPeJVj2Vsj0VAGLuufh7vNV3JWqXJI7/AID4lP06tSiJZUJPEag94kqnxdOnc3vTe3Ja/ME1hcZntKzGY0VWm0O4j+cEJa0g2VJjuaqblq7g7XkCTSDh3fEXCm0HhoaW7ma2VzxzEmXX0+CHUGVBllxveOUTb3J41XOLCQOufAbmivjjfyw5eaa1i2cOcvW/HwLeRVk6GdFxi8YWVM3og7O+Dq1pdDQRpJIHcqtJy6t6/wAF036LWBjMRUF3OeR4MIJH/cT4LaOPGbrp1NrabAym0NY0Q1oEAAcAE090iUltSQkPdr3K7oKrPIAI7UNx5lhtNiiIu1Qa7RldJsAfARr71FHmDG0MtR7fVc4ewkI/0F2R6Ws5xE5AI7yUG2jVD61Rw0c95HcXEhdO+jjYvo8GartaxkfpFh8SqAjh8JlRPDtgJX1WBJ1KebQ0UwOMcjmz626OxBGNup1OuGtkqwsNHEgcBJ1MBc/+kfoW30LsVhm2EGqwcATeo0cuY8UdO0bW4+SNbMxAdINxFxwI0IUWbhLqyz2PNm1sUQR2mp7qj0jFvEu7HuHsOnvCJ9MKT8NialFtR8MqVQN49XPLP+0hDNq4lxBBcSPSVBryyQs/mLf1s7f3UNq1UmjVuktw7zmhpOXW2nfy0KdpYJ4hzhAOkxfwUaXmXYthLo7s/BB3dxQTAslG6JeW5WbreJ4n5DX2rnmFyrpyzmMTNo4ak6m5mYzwgTlI0kqo4zCOpuZmIO6RI0s0yrbSwgaE1i8KHtIgTeJAImIXTjj8xx55fV2q2zhLT3/ALFLwrXMBa5rWkHg1vIX0usVlNGHvbDt8je5s/NbRaruZ9p9o7rjSLde385Jt4MOimOv/AO388U5WDvtN1vW+LkYtVnMl8uqaibaa6XW6wp7859Gzb9P5knEOdv3aLj4qKarntc5+60DXLILoOVkTqYPcASi2OO0QNDjbTX+FEam0MzhkEQAGtHADS+vag+eBAU7AiBPEo6MeuhOngy7rvPc2w9upWq2yWRZt+d/Nap108NocBdGmv5CcVg3sMiSPeOztUrZjGOuSAQDrOsEjQdikV8XOo+IUWg4B8i2oPiCB3pcVL1LpPo0GyzfB63F3Ens7VqlhRDOrZx/F+jn3JFF16e9z81qm/dbvHrnyYjiODC7ujOtPXbyN107YGFNPCUogOfneI0zF7uPa2y5a4DK7rHf7eTl2LYFEVMDTpusQ2WnlJLvipi/H6sey8Zmapbjb9R8kI2fGUDM6QIO9xGpA7URpEG7nvIHd8VZsVhnmYQXpliDTweKIsRRfHshGK1QAAgm7oE5b8zZAOnhA2fiT/hO96Dz1RZJAHEge2y9DbMwHo6NKmBZjWj3fOVxHoZs702Oos4ZwT3NufJegKlgT4BVkEH0eZ08AsLbqa7BFrRobTAJ95Ud4yu09itAgU7qDtOto2Yvf3oi8EzAI9nzVZ2iD6Xe0udI04KKJwxG8ODeA7ArFsivBBVPwTDUdfRWHB1IMcp8k/A5p9MeGybQJ9cB3tawH3hVLGUi9xA1Nap+zVXj6YcU4YqkWuImiNOOqrjg90tJMvc4/pbb4SfYqqa7QKuLa0F0buYkDi98+QUXDB1Y53jQ6yQAOQARGhs0VHT+Btm9gFie8m3cFKrUxIpsFhr8P5qi5qgGtubDkNSeR5n8o8URp13Rpkb2xP+0CAorSAYYAXaF0WHYPkFuu6BF+080DtPHkkzcc+XhxSjje2RwPYhuJqljBGpPuTDcRFuB07D8vkgOfWAdQD3raGYfES1Ygg1atPfmesJhz9d7+61VdTPpN1x3hNzzOk8NVqpm37tG8P3JnGVi3OMwMnQRzKMfTFeqHVCWi3DtPEqDWrSewafNOE2TD2wjYqkyXKfKiYTj3J1z7ItDj682CcpvhRKZSzVjRWnSLdpzXFNVX5XB/I37uKi5r666HkU4axLSD/cEahTctp0PtaC5hBaBm0yniWm0WTYaA0faNEO5O5C2itf0Y9DaG0jUFWo9jqQa5rWZZOaxdLgdCBaPxBEOk30QYqjLsOG4hmYmGiKgB/J+L/ST3KjnyxsvikU8NncWCoCXVABAdqS4R1e33LrNLaLWAMZFgBOughc66O4J310MduEPNiCCCA+JBuDMLqOHwraLYADnesQrRbjhnBbUyuh4nkRbXmCibdrS6QyfcEEePtJJmUTw1NS0TKtVziCWgDsQvpq2dm4nspk+SN5ZCgbew3pMLWp+tSePa0oOV/Q9gs2KqVD+BkDvcY8l1TaNbQclRPoZw8Uqz+bgP9oPxVtxdUudH8uo/AkM2zTa7faW9uo9nBTKeRzc+aQTbKUAxQkkJzDbNytmSAbWJE+xAS2jVDBGaJ5kWHzQDG1WPjK5rnkmQJPifEJWKwjAbD2oRgHOFU5YkuPmoFgo0/R0/zFSNmtMy7kY/+lCrYiSGyLalSKeI9HqZJGnfx7lOVkm6mS26it/SVhWVK2Hc4ghlN2YTc70tBHAaqnuqkh7hq45R32HmQinSvD1GuNTNnnV3HucEMwboptceU+Jk/FUll8Ljcb2ViauRgY3gI74UaiSRGV8HUiBmPeTMcFLo0JGY8dJmO8wsfRcRBcQOTRln4+9ShqpVFMQBLuU6exMEE6nv+Sc+rNp3iTy495JQ6vWM6wgTtCtLraBR61QATx4fNNVq2nd80z6X2oCtF1lid2VhTUpzyMe4fNYp0ILg05t1xlrT7IHzUTaTxmsIkA/7gD81OZm3ZcB1m8NeH9SE4l5LjJmLT2BQzx9NOctOFlkSUpwRo1RdqlGokNCS5E7PytJDXJTUQcYJstt7ddD8CkhSA3Np1h7wi8Wf6OukZweMpvmGmWO7nW/qDD4L0DszphSqNkuEcSvK1B0OjTijf/5XVaBTYcrWz42uTzlLdEkt7rqu2elAxGIz+hYW0zuuyjOBcCX6zxjQI3sFmHqNz1nkl07kkZTJ/FMkxHvXKtk7YNSjLgZnXQOceA7AIk8PFdP2P9HtQUGufVLXu3iAGkCRZsEeSrx7/wAluS4+YjJ2Pg3GRUcP9Q+IKkU9lUfw1vbH9lT9p7HfRMenaTxBp3HfBCeOwcSIIdTdI/O3zNlr1Wdl1tcxswcKjT/O9NYjYrzoWnx/sqacJjG/8sn9NT5haGJxYsadaNNWn4hEBvQ3Buw1bG0d0szl9NzSCLmHN8JCNNpySUP2BgKP1l/oS6WU3ekl5cHVHPEi9obBEi0k8kadSgOQRKFGXKTiqwHcPktYJxkmLD+ap51B0E+jntJHxKAFjHSZQzZjIEjU/FENougOkjQ6cNeKEjEZKLjxygDxsq+B92LA0gnnw/umfrxJN9OsfgP55KvP2nBAF7+7igG0Nr1A85XnLJIHCJMeK58rc3Zj84OkNrsIykAjwULGbOoNYS1kECwGbXQWCqexts1KshoLiNYFvbwVp2aHkS+R2cllu41r1nAZ1QTFp7bFMV6na4ePyVi2kWOblc0OHaJVOx+HdTM03GPVNx4StseWX1zZcFnhGJqDXX3oXiK06JdfFzqIKHV8Rw4rbe2FlnpNWrZIAkpsJ1hRDoXQjB5sMSf+of6WrEQ6DtjBt7XOPvj4LEFEcdSKfJ4/d5+5BXOkk80dfgi5ji15flOQwHfjMcRw3j4IG8QT4orjPy0xKC0xbBRZhamnJ0OlNvQaBSwU2VtrkDwKeY7iNQowcnaT0WlP1j1XDnBRXCYH0wuQ0AAlw1ANo7yhIwuYwPHgB4rpn0XdHPT5X1Gj0VIkkevUkxPOPIdqmTaMv5WroZ9HgAp4jEBrabGzTo8YFw+oTYTrl9puUDxv0hYl+JBpnLN8mfKctoaGlxmItuiZlWnpn0+o0KT6LHCpVqMe0BhachILZfeBBOmttFwh1GHEySeM695nzUZ4zxbjtnbpFHpEH1JqZm1CSd4ghx1OVwkOPZr2LqHRPbn1nD5n9Zri0wO4gmOMFed8HtUzkq7zHRDjqOUu1IHPVuo4g9s+jMZcM7Md5zzfQnLDQfGJ8VXDHWXS+ef1jqje3+kVKg0gAVKsWYOE6F5/CO/Vc32h0qrvcHZzTN2lo0bPED+cEz0rdVoVnU64Dw9zi2o477gIl1jIiRZA6uKDWlz+WXv1j+dyz5Mst6aceOMm46H0c6MvwjnGmW4mk9rZfTMvkEmTT5QdATpoidTEMcIabgwRxGuoNwuBU8XWa8uDy1zjMCbSrZ0ex+0a1RuX7ThNQuiO+ZK6JenLfXXaNb0VOwknQIHtHaNWpY7o5Cyaxldz6gaCbWt2ap2s+W3OiCu7YqZaZHE/woZtikW4EPy5ZcJ1mCDDjewmParAzYjsS4nq0wYLvMAc0c2n0ZY6g6kBmDxqXEPnUFp0EEDhCjW0y6rh+MxORluOpQV2JLnBswCR7+I5KydNdkDB5aRe51QySHBoAboDIJuSD7FUJv2qsx0tlnt0zZIbSbkaIA9/aUVZigAqzsPabX02l2vHvClY3aY4Lkyl327sPOkjG4sFAMbidVlbGSgOMxwc7LNuJU447RnlMYaxuLzaaKM0pQAcYCTBBXVJpw5XdOgt7ktsLVNod2FLbRjiFKrqfRZsYOj2tn2klYn9j08uHpDlTb5BYghuoNo4aA3Lmdlbpne98NaG6XOsnQAmNAuV1G3PeVf9q4z65iGku9Gyk77MQeYl7hryHZ58/rWceME+ZXNwfn+W3LNahWVILEulSMZuaU6iToujbP5ppvxWOCfxOzH0mtc8QH6eHNMHVSizRshaTjwmyiCwUppTYWwUE2g7tsLwjGC6S12MDadWoxku3WvcBJuTAPFVwPT7Kl5FhwCLSioDXAyI+fMciotSoS2Z3mzB5x8wm3V7QNStNtH81RbY10c2Z9drMpsMF3W7ANSP5xXoEYmhs/B+kqnLTptA7XHg0Di4lca+hvAE49zwN1lN1+EvIA9wd7Fr6SulDtoYv0NEzRoSAZsTo6p2zoOwdpV51Nsr2FdJel9bH4o1I1MMaDZreA/v48UmlmdUc15mGs+R963s3ZgpAxcnUn5cApWzcGXvc/8ACYa3tA4jslZ672tu60m7PwTJ0knmrVhK7miBbuQJmDcNL9ysuzqLnNAc0g9oUoSNmXe4nl5o9gtkh/XMNOg0LvkFrYPR4y57jA4cu9T6uFyDLJI1BOvaPIq0gdY1tIZQ0NaOA0Vf25tRrWwbtBiRqOUQom1+lVelIaGvaPWCqG1elualV9IyCWOgDSYOUjkQYU7HOuku0ziMTUqFxcC4hsmTlbZo9gCFgJTljBdUErCYosMDTU/NTq20RGqGMEjvPkl1KSrcZWmPJcZoutjyRAUZrUoNW6Yupk0pcrfSQxOsGYGdUpoWDdcDwNipQYILTKMYPDscMzfEciodSnqDwWbHqltZreDiB7TZB12kcrWjk0eS2h21MbkeB+WfeR8FinVBTA4Kl/w4ukAU3ufnPFpGa/sjvC4niX5nOI4kn2klXj6w4UqlLM7IZOWTlmDfLpKo1ZkHvXJ+nnrfmvgjsdwcCw8Lj4ophtnw4FV2hVyOB5fwq24SrPcVpnLKtx3cI6UUpwzT6jh7CCPOFU3K94qj6Si9nNpjvFx7wqLFlbjvTPlne2NumyFuUtwlaMjKyVshJQKBS5JTUrYJQS2EDtKNdH+jtTF1A1lhaXcB8ygdGo8C0R2geasew+nWIwwAZTpW0kH3wbpNJ1V82vk2fhTgsMYrVW5qz9XNa4Rr6ztAODZPEKm4TANZYW8z3nipWxHms19V789Sq8ueZk9k8uJjtCKO2eC3kVNu0a0GYem11XK42aA4g6EkkNBHIQfajFfF06bC/M2G8PgBa6EOcxlV7nOiGtBHaCXa+IW24J1R7ajrMbdrIm/BxVPvGXtpOLKzaxbN2uYbmaxhdFnuiJ0l2nJXuhsWkA19QBxF4Eke06hcf2/skVaZc0Q9om34uw/BEvo36dP/AP5Kzi4R9kTqI1pz3XHdHJTjnMu0ZYXH10naHSUUXCLg6A2js7k2elWHqC9X0bhfKZg9xVS6R4oZTKpVTFtBG9Mm0mNe9W2otPSDG5Kjg4gt1HaDcGeNlUekmNBw5yzvOAv7T5K34DZprNAeGmLNIJO7rBlAvpMwQo0qDAAMznn/AGgD9ygc9JW5skuSnIJeEZZPOYt4J4yiQpAYCLaIIDmJtuqmVKaYLLoMWVBZbDNQtxZA6w5mg+B8P7Qk7KpTi6Q/xGf1BK2eJzN8R4f2U7YeG/8A3qP6p9gJ+CA10zxmXENH+GP6nLEO6avnFnsa0e6fisW+OtJ0N7Twoa8xo4SO4hUbGuHpCPVsPD+FbWLzf0/tbcviK9FtiY78B4ad3JYsXTn4z47rJY8NiFTq1PLUe3k4j3rFiz4/WvKYcFpjoWLFs5ynMlNlqxYiWiEsXE+1YsRB6notg2WLFSto02s5jg5ji08wYVj2b0yrRke0VDoHTlMxaeB9yxYrzxjf7tJGJx7AA5zZeL9mbi42uZUHBbWJfnqPcG8hefBYsXPrbtt1dCdbaMiWmx7/AHqp1axpVw5hILXBwPjKxYp4/VObxK2pt6riCbkNHCfNNsax1KCD6TMbngBHxWLF0T1x07sfpLXwjtx0tEbhu3w5eCmdNOlX100SGloYwyD6zjvX4iA1bWJVlYGqyoVixQJ+CNhfzROIaFixAxV1TLmBwtwWLECawsHDULRWLEGsO/K9p7Va9gYYfWWn1cxHi0j4rFiAT0ofOLq9hA9jQsWLF0TxeP/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8" name="Picture 6" descr="http://www.fya.org.uk/wp-content/uploads/2011/04/raj-peer-research.jpg"/>
          <p:cNvPicPr>
            <a:picLocks noChangeAspect="1" noChangeArrowheads="1"/>
          </p:cNvPicPr>
          <p:nvPr/>
        </p:nvPicPr>
        <p:blipFill>
          <a:blip r:embed="rId2" cstate="print"/>
          <a:srcRect/>
          <a:stretch>
            <a:fillRect/>
          </a:stretch>
        </p:blipFill>
        <p:spPr bwMode="auto">
          <a:xfrm>
            <a:off x="323528" y="1988840"/>
            <a:ext cx="3702596" cy="2459268"/>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355312"/>
          </a:xfrm>
          <a:prstGeom prst="rect">
            <a:avLst/>
          </a:prstGeom>
          <a:noFill/>
        </p:spPr>
        <p:txBody>
          <a:bodyPr wrap="square" rtlCol="0">
            <a:spAutoFit/>
          </a:bodyPr>
          <a:lstStyle/>
          <a:p>
            <a:r>
              <a:rPr lang="en-GB" dirty="0"/>
              <a:t>Set out with the aim of talking to as many students as possible during a lesson.</a:t>
            </a:r>
          </a:p>
          <a:p>
            <a:endParaRPr lang="en-GB" dirty="0"/>
          </a:p>
          <a:p>
            <a:r>
              <a:rPr lang="en-GB" dirty="0"/>
              <a:t>By doing this, it is likely that you will be able to ascertain where most of them are at in relation to the learning.</a:t>
            </a:r>
          </a:p>
          <a:p>
            <a:endParaRPr lang="en-GB" dirty="0"/>
          </a:p>
          <a:p>
            <a:r>
              <a:rPr lang="en-GB" dirty="0"/>
              <a:t>In turn, you will be able to support and assist those who are struggling.</a:t>
            </a:r>
          </a:p>
          <a:p>
            <a:endParaRPr lang="en-GB" dirty="0"/>
          </a:p>
          <a:p>
            <a:r>
              <a:rPr lang="en-GB" dirty="0"/>
              <a:t>It will not always be possible to talk to lots of students. Particularly if you have a difficult class who need to be watched.</a:t>
            </a:r>
          </a:p>
          <a:p>
            <a:endParaRPr lang="en-GB" dirty="0"/>
          </a:p>
          <a:p>
            <a:r>
              <a:rPr lang="en-GB" dirty="0"/>
              <a:t>If this is the case, aim to do it once every few lessons. Alternatively, call students up to the front to talk to you. Make a note of who comes up and try to get through the whole class over a few lessons.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Talk To Me</a:t>
            </a:r>
          </a:p>
        </p:txBody>
      </p:sp>
      <p:pic>
        <p:nvPicPr>
          <p:cNvPr id="2050" name="Picture 2" descr="http://t3.gstatic.com/images?q=tbn:ANd9GcTCJ1d_WMarqRXF2fRWAefkIwhrhB0Ih7qkcj_fz0RuTHt6qknX"/>
          <p:cNvPicPr>
            <a:picLocks noChangeAspect="1" noChangeArrowheads="1"/>
          </p:cNvPicPr>
          <p:nvPr/>
        </p:nvPicPr>
        <p:blipFill>
          <a:blip r:embed="rId2" cstate="print"/>
          <a:srcRect/>
          <a:stretch>
            <a:fillRect/>
          </a:stretch>
        </p:blipFill>
        <p:spPr bwMode="auto">
          <a:xfrm>
            <a:off x="395536" y="2132856"/>
            <a:ext cx="3538568" cy="237626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a:t>Antonyms are opposites:</a:t>
            </a:r>
          </a:p>
          <a:p>
            <a:endParaRPr lang="en-GB" dirty="0"/>
          </a:p>
          <a:p>
            <a:r>
              <a:rPr lang="en-GB" dirty="0"/>
              <a:t>An antonym of big is small.</a:t>
            </a:r>
          </a:p>
          <a:p>
            <a:r>
              <a:rPr lang="en-GB" dirty="0"/>
              <a:t>An antonym of white is black.</a:t>
            </a:r>
          </a:p>
          <a:p>
            <a:r>
              <a:rPr lang="en-GB" dirty="0"/>
              <a:t>An antonym of  fast is slow.</a:t>
            </a:r>
          </a:p>
          <a:p>
            <a:endParaRPr lang="en-GB" dirty="0"/>
          </a:p>
          <a:p>
            <a:r>
              <a:rPr lang="en-GB" dirty="0"/>
              <a:t>When you introduce students to new words, talk to them about the antonyms of these words.</a:t>
            </a:r>
          </a:p>
          <a:p>
            <a:endParaRPr lang="en-GB" dirty="0"/>
          </a:p>
          <a:p>
            <a:r>
              <a:rPr lang="en-GB" dirty="0"/>
              <a:t>This will help your students to understand the new words. It will make it clear what the words do not mean (an therefore what it is they do mean).</a:t>
            </a:r>
          </a:p>
          <a:p>
            <a:endParaRPr lang="en-GB" dirty="0"/>
          </a:p>
          <a:p>
            <a:r>
              <a:rPr lang="en-GB" dirty="0"/>
              <a:t>If possible, use simple antonyms with which students will be readily familiar.</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Antonyms</a:t>
            </a:r>
          </a:p>
        </p:txBody>
      </p:sp>
      <p:pic>
        <p:nvPicPr>
          <p:cNvPr id="74754" name="Picture 2" descr="http://t0.gstatic.com/images?q=tbn:ANd9GcSYEHmJA6Qa-W-BqLGpWgUZPKfUDhJ2nYym8BP0wn1WKD2W5mU1"/>
          <p:cNvPicPr>
            <a:picLocks noChangeAspect="1" noChangeArrowheads="1"/>
          </p:cNvPicPr>
          <p:nvPr/>
        </p:nvPicPr>
        <p:blipFill>
          <a:blip r:embed="rId2" cstate="print"/>
          <a:srcRect/>
          <a:stretch>
            <a:fillRect/>
          </a:stretch>
        </p:blipFill>
        <p:spPr bwMode="auto">
          <a:xfrm>
            <a:off x="594447" y="1611685"/>
            <a:ext cx="3329480" cy="332948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709807"/>
            <a:ext cx="4176464" cy="2862322"/>
          </a:xfrm>
          <a:prstGeom prst="rect">
            <a:avLst/>
          </a:prstGeom>
          <a:noFill/>
        </p:spPr>
        <p:txBody>
          <a:bodyPr wrap="square" rtlCol="0">
            <a:spAutoFit/>
          </a:bodyPr>
          <a:lstStyle/>
          <a:p>
            <a:r>
              <a:rPr lang="en-GB" dirty="0"/>
              <a:t>Humour is a great way of motivating and engaging students as well as making all of them feel involved and included in the lesson.</a:t>
            </a:r>
          </a:p>
          <a:p>
            <a:endParaRPr lang="en-GB" dirty="0"/>
          </a:p>
          <a:p>
            <a:r>
              <a:rPr lang="en-GB" dirty="0"/>
              <a:t>Look for opportunities to use humour.</a:t>
            </a:r>
          </a:p>
          <a:p>
            <a:endParaRPr lang="en-GB" dirty="0"/>
          </a:p>
          <a:p>
            <a:r>
              <a:rPr lang="en-GB" dirty="0"/>
              <a:t>Search the web for jokes, even if they are bad ones, and don’t be afraid to laugh at yourself as well.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Humour</a:t>
            </a:r>
          </a:p>
        </p:txBody>
      </p:sp>
      <p:pic>
        <p:nvPicPr>
          <p:cNvPr id="1026" name="Picture 2" descr="http://t3.gstatic.com/images?q=tbn:ANd9GcQK426OPXoKMZzBXg792sylGopJvksiM7hgA6sekeceNxH8s78jEg"/>
          <p:cNvPicPr>
            <a:picLocks noChangeAspect="1" noChangeArrowheads="1"/>
          </p:cNvPicPr>
          <p:nvPr/>
        </p:nvPicPr>
        <p:blipFill>
          <a:blip r:embed="rId2" cstate="print"/>
          <a:srcRect l="1704" t="3271" r="2878" b="5139"/>
          <a:stretch>
            <a:fillRect/>
          </a:stretch>
        </p:blipFill>
        <p:spPr bwMode="auto">
          <a:xfrm>
            <a:off x="251520" y="2132856"/>
            <a:ext cx="4032448" cy="201622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87550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524315"/>
          </a:xfrm>
          <a:prstGeom prst="rect">
            <a:avLst/>
          </a:prstGeom>
          <a:noFill/>
        </p:spPr>
        <p:txBody>
          <a:bodyPr wrap="square" rtlCol="0">
            <a:spAutoFit/>
          </a:bodyPr>
          <a:lstStyle/>
          <a:p>
            <a:r>
              <a:rPr lang="en-GB" dirty="0"/>
              <a:t>Engage a student in conversation in front of the whole class. This could be done as part of a whole-class discussion or as part of a question-and-answer session.</a:t>
            </a:r>
          </a:p>
          <a:p>
            <a:endParaRPr lang="en-GB" dirty="0"/>
          </a:p>
          <a:p>
            <a:r>
              <a:rPr lang="en-GB" dirty="0"/>
              <a:t>Use your conversation to model how to use keywords, technical vocabulary or recently learnt ideas.</a:t>
            </a:r>
          </a:p>
          <a:p>
            <a:endParaRPr lang="en-GB" dirty="0"/>
          </a:p>
          <a:p>
            <a:r>
              <a:rPr lang="en-GB" dirty="0"/>
              <a:t>You might like to choose a student who you know is already confident with the material to have the conversation with.</a:t>
            </a:r>
          </a:p>
          <a:p>
            <a:endParaRPr lang="en-GB" dirty="0"/>
          </a:p>
          <a:p>
            <a:r>
              <a:rPr lang="en-GB" dirty="0"/>
              <a:t>Afterwards, set the class off an a discussion task which will involve them using whatever it is you have modelled.</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a:t>Modelling Conversation</a:t>
            </a:r>
          </a:p>
        </p:txBody>
      </p:sp>
      <p:pic>
        <p:nvPicPr>
          <p:cNvPr id="73730" name="Picture 2" descr="http://t3.gstatic.com/images?q=tbn:ANd9GcRrC8N1pECtnjmB7OTcNpYmrGaQpBiqqSXeW6UHdG1dsXmPgNB8"/>
          <p:cNvPicPr>
            <a:picLocks noChangeAspect="1" noChangeArrowheads="1"/>
          </p:cNvPicPr>
          <p:nvPr/>
        </p:nvPicPr>
        <p:blipFill>
          <a:blip r:embed="rId2" cstate="print"/>
          <a:srcRect/>
          <a:stretch>
            <a:fillRect/>
          </a:stretch>
        </p:blipFill>
        <p:spPr bwMode="auto">
          <a:xfrm>
            <a:off x="971600" y="1556792"/>
            <a:ext cx="2790688" cy="3725714"/>
          </a:xfrm>
          <a:prstGeom prst="rect">
            <a:avLst/>
          </a:prstGeom>
          <a:noFill/>
        </p:spPr>
      </p:pic>
      <p:sp>
        <p:nvSpPr>
          <p:cNvPr id="2" name="Footer Placeholder 1"/>
          <p:cNvSpPr>
            <a:spLocks noGrp="1"/>
          </p:cNvSpPr>
          <p:nvPr>
            <p:ph type="ftr" sz="quarter" idx="11"/>
          </p:nvPr>
        </p:nvSpPr>
        <p:spPr/>
        <p:txBody>
          <a:bodyPr/>
          <a:lstStyle/>
          <a:p>
            <a:r>
              <a:rPr lang="en-GB"/>
              <a:t>Ideas for Differentiation</a:t>
            </a:r>
            <a:endParaRPr lang="en-GB" dirty="0"/>
          </a:p>
        </p:txBody>
      </p:sp>
    </p:spTree>
    <p:extLst>
      <p:ext uri="{BB962C8B-B14F-4D97-AF65-F5344CB8AC3E}">
        <p14:creationId xmlns:p14="http://schemas.microsoft.com/office/powerpoint/2010/main" val="2650253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7706</Words>
  <Application>Microsoft Office PowerPoint</Application>
  <PresentationFormat>On-screen Show (4:3)</PresentationFormat>
  <Paragraphs>870</Paragraphs>
  <Slides>80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80</vt:i4>
      </vt:variant>
    </vt:vector>
  </HeadingPairs>
  <TitlesOfParts>
    <vt:vector size="8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Tudor</dc:creator>
  <cp:lastModifiedBy>TINA Owen</cp:lastModifiedBy>
  <cp:revision>55</cp:revision>
  <dcterms:created xsi:type="dcterms:W3CDTF">2012-05-16T08:03:03Z</dcterms:created>
  <dcterms:modified xsi:type="dcterms:W3CDTF">2018-11-08T11:59:37Z</dcterms:modified>
</cp:coreProperties>
</file>