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7" r:id="rId13"/>
    <p:sldId id="268" r:id="rId14"/>
    <p:sldId id="270" r:id="rId15"/>
    <p:sldId id="258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81" autoAdjust="0"/>
    <p:restoredTop sz="91295" autoAdjust="0"/>
  </p:normalViewPr>
  <p:slideViewPr>
    <p:cSldViewPr>
      <p:cViewPr varScale="1">
        <p:scale>
          <a:sx n="84" d="100"/>
          <a:sy n="84" d="100"/>
        </p:scale>
        <p:origin x="129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4" d="100"/>
          <a:sy n="44" d="100"/>
        </p:scale>
        <p:origin x="-225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916666666666669E-2"/>
          <c:y val="0"/>
          <c:w val="0.80833333333333335"/>
          <c:h val="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red</c:v>
                </c:pt>
              </c:strCache>
            </c:strRef>
          </c:tx>
          <c:explosion val="30"/>
          <c:dPt>
            <c:idx val="3"/>
            <c:bubble3D val="0"/>
            <c:spPr>
              <a:solidFill>
                <a:schemeClr val="accent2"/>
              </a:solidFill>
            </c:spPr>
          </c:dPt>
          <c:cat>
            <c:strRef>
              <c:f>Sheet1!$A$2:$A$5</c:f>
              <c:strCache>
                <c:ptCount val="4"/>
                <c:pt idx="0">
                  <c:v>blue</c:v>
                </c:pt>
                <c:pt idx="1">
                  <c:v>blue</c:v>
                </c:pt>
                <c:pt idx="2">
                  <c:v>blue</c:v>
                </c:pt>
                <c:pt idx="3">
                  <c:v>red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80</c:v>
                </c:pt>
                <c:pt idx="3">
                  <c:v>20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explosion val="25"/>
          <c:cat>
            <c:strRef>
              <c:f>Sheet1!$A$2:$A$5</c:f>
              <c:strCache>
                <c:ptCount val="4"/>
                <c:pt idx="0">
                  <c:v>blue</c:v>
                </c:pt>
                <c:pt idx="1">
                  <c:v>blue</c:v>
                </c:pt>
                <c:pt idx="2">
                  <c:v>blue</c:v>
                </c:pt>
                <c:pt idx="3">
                  <c:v>red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explosion val="25"/>
          <c:cat>
            <c:strRef>
              <c:f>Sheet1!$A$2:$A$5</c:f>
              <c:strCache>
                <c:ptCount val="4"/>
                <c:pt idx="0">
                  <c:v>blue</c:v>
                </c:pt>
                <c:pt idx="1">
                  <c:v>blue</c:v>
                </c:pt>
                <c:pt idx="2">
                  <c:v>blue</c:v>
                </c:pt>
                <c:pt idx="3">
                  <c:v>red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explosion val="25"/>
          <c:cat>
            <c:strRef>
              <c:f>Sheet1!$A$2:$A$5</c:f>
              <c:strCache>
                <c:ptCount val="4"/>
                <c:pt idx="0">
                  <c:v>blue</c:v>
                </c:pt>
                <c:pt idx="1">
                  <c:v>blue</c:v>
                </c:pt>
                <c:pt idx="2">
                  <c:v>blue</c:v>
                </c:pt>
                <c:pt idx="3">
                  <c:v>red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0.09838</cdr:x>
      <cdr:y>0.18107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599728" cy="7358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0.0945</cdr:x>
      <cdr:y>0.17719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-480392" y="-416272"/>
          <a:ext cx="576064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73AC3-9B56-46BF-B7CA-F5CBD877D957}" type="datetimeFigureOut">
              <a:rPr lang="en-GB" smtClean="0"/>
              <a:t>22/02/2019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14922F-3B7B-4DB3-8120-51B67959C5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2676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2CCAF-EFCD-46B6-AE9F-7190FF35BC83}" type="datetimeFigureOut">
              <a:rPr lang="en-GB" smtClean="0"/>
              <a:pPr/>
              <a:t>22/02/2019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B4580-F771-4F9D-9A3B-866F5965BD6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5157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B4580-F771-4F9D-9A3B-866F5965BD6D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647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B4580-F771-4F9D-9A3B-866F5965BD6D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333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9CBB-DF74-4B9F-9C8A-F553A5B4A5B2}" type="datetimeFigureOut">
              <a:rPr lang="en-GB" smtClean="0"/>
              <a:pPr/>
              <a:t>22/02/2019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0EEB-B619-4E9D-82D9-AD6EE9B60B2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60777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9CBB-DF74-4B9F-9C8A-F553A5B4A5B2}" type="datetimeFigureOut">
              <a:rPr lang="en-GB" smtClean="0"/>
              <a:pPr/>
              <a:t>22/02/2019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0EEB-B619-4E9D-82D9-AD6EE9B60B2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9892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9CBB-DF74-4B9F-9C8A-F553A5B4A5B2}" type="datetimeFigureOut">
              <a:rPr lang="en-GB" smtClean="0"/>
              <a:pPr/>
              <a:t>22/02/2019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0EEB-B619-4E9D-82D9-AD6EE9B60B2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03533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9CBB-DF74-4B9F-9C8A-F553A5B4A5B2}" type="datetimeFigureOut">
              <a:rPr lang="en-GB" smtClean="0"/>
              <a:pPr/>
              <a:t>22/02/2019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0EEB-B619-4E9D-82D9-AD6EE9B60B2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40468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9CBB-DF74-4B9F-9C8A-F553A5B4A5B2}" type="datetimeFigureOut">
              <a:rPr lang="en-GB" smtClean="0"/>
              <a:pPr/>
              <a:t>22/02/2019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0EEB-B619-4E9D-82D9-AD6EE9B60B2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56332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9CBB-DF74-4B9F-9C8A-F553A5B4A5B2}" type="datetimeFigureOut">
              <a:rPr lang="en-GB" smtClean="0"/>
              <a:pPr/>
              <a:t>22/02/2019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0EEB-B619-4E9D-82D9-AD6EE9B60B2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0719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9CBB-DF74-4B9F-9C8A-F553A5B4A5B2}" type="datetimeFigureOut">
              <a:rPr lang="en-GB" smtClean="0"/>
              <a:pPr/>
              <a:t>22/02/2019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0EEB-B619-4E9D-82D9-AD6EE9B60B2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90680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9CBB-DF74-4B9F-9C8A-F553A5B4A5B2}" type="datetimeFigureOut">
              <a:rPr lang="en-GB" smtClean="0"/>
              <a:pPr/>
              <a:t>22/02/2019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0EEB-B619-4E9D-82D9-AD6EE9B60B2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94503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9CBB-DF74-4B9F-9C8A-F553A5B4A5B2}" type="datetimeFigureOut">
              <a:rPr lang="en-GB" smtClean="0"/>
              <a:pPr/>
              <a:t>22/02/2019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0EEB-B619-4E9D-82D9-AD6EE9B60B2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3643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9CBB-DF74-4B9F-9C8A-F553A5B4A5B2}" type="datetimeFigureOut">
              <a:rPr lang="en-GB" smtClean="0"/>
              <a:pPr/>
              <a:t>22/02/2019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0EEB-B619-4E9D-82D9-AD6EE9B60B2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74021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9CBB-DF74-4B9F-9C8A-F553A5B4A5B2}" type="datetimeFigureOut">
              <a:rPr lang="en-GB" smtClean="0"/>
              <a:pPr/>
              <a:t>22/02/2019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0EEB-B619-4E9D-82D9-AD6EE9B60B2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02143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19CBB-DF74-4B9F-9C8A-F553A5B4A5B2}" type="datetimeFigureOut">
              <a:rPr lang="en-GB" smtClean="0"/>
              <a:pPr/>
              <a:t>22/02/2019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00EEB-B619-4E9D-82D9-AD6EE9B60B2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235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489654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LESSON INTRODUCTIONS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12.02.2019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1296144"/>
          </a:xfrm>
        </p:spPr>
        <p:txBody>
          <a:bodyPr/>
          <a:lstStyle/>
          <a:p>
            <a:r>
              <a:rPr lang="en-GB" b="1" dirty="0" smtClean="0"/>
              <a:t>Tony Burgoyne</a:t>
            </a:r>
          </a:p>
          <a:p>
            <a:r>
              <a:rPr lang="en-GB" b="1" dirty="0" smtClean="0"/>
              <a:t>Marion Rhoads</a:t>
            </a: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876" y="4293096"/>
            <a:ext cx="2232248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5171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920168"/>
            <a:ext cx="79208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0" b="1" dirty="0" smtClean="0">
                <a:solidFill>
                  <a:srgbClr val="FF0000"/>
                </a:solidFill>
              </a:rPr>
              <a:t> 80 : 20</a:t>
            </a:r>
            <a:endParaRPr lang="en-GB" sz="20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0182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877915952"/>
              </p:ext>
            </p:extLst>
          </p:nvPr>
        </p:nvGraphicFramePr>
        <p:xfrm>
          <a:off x="1475656" y="155679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0257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81369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 smtClean="0"/>
              <a:t>£529,000,000</a:t>
            </a:r>
          </a:p>
          <a:p>
            <a:endParaRPr lang="en-GB" sz="7200" b="1" dirty="0"/>
          </a:p>
          <a:p>
            <a:r>
              <a:rPr lang="en-GB" sz="7200" b="1" dirty="0" smtClean="0"/>
              <a:t>Would halve infant mortality in Africa….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8637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rdenha10\AppData\Local\Microsoft\Windows\Temporary Internet Files\Content.IE5\RMVL4515\MC90033786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713200"/>
            <a:ext cx="5329379" cy="4884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99592" y="836712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Or you could buy this …..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334337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88640"/>
            <a:ext cx="828092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What ingredients do we need?</a:t>
            </a:r>
          </a:p>
          <a:p>
            <a:r>
              <a:rPr lang="en-GB" b="1" dirty="0" smtClean="0"/>
              <a:t>HOW MUCH WOULD YOU PAY FOR THIS?</a:t>
            </a:r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 descr="cak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268760"/>
            <a:ext cx="7632848" cy="558924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17" y="260648"/>
            <a:ext cx="8443900" cy="6192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1877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POST-IT NOTE STARTERS/FINISHERS</a:t>
            </a:r>
            <a:br>
              <a:rPr lang="en-GB" b="1" dirty="0" smtClean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91264" cy="4785395"/>
          </a:xfrm>
        </p:spPr>
        <p:txBody>
          <a:bodyPr>
            <a:normAutofit fontScale="25000" lnSpcReduction="20000"/>
          </a:bodyPr>
          <a:lstStyle/>
          <a:p>
            <a:r>
              <a:rPr lang="en-GB" sz="9600" b="1" dirty="0" smtClean="0"/>
              <a:t>What you understand/need more explanation on</a:t>
            </a:r>
          </a:p>
          <a:p>
            <a:r>
              <a:rPr lang="en-GB" sz="9600" b="1" dirty="0" smtClean="0"/>
              <a:t>What you have finished/started/not started</a:t>
            </a:r>
          </a:p>
          <a:p>
            <a:pPr marL="0" indent="0">
              <a:buNone/>
            </a:pPr>
            <a:endParaRPr lang="en-GB" sz="9600" b="1" dirty="0" smtClean="0"/>
          </a:p>
          <a:p>
            <a:r>
              <a:rPr lang="en-GB" sz="9600" b="1" dirty="0" smtClean="0"/>
              <a:t>What do you need to revise today?</a:t>
            </a:r>
          </a:p>
          <a:p>
            <a:endParaRPr lang="en-GB" sz="9600" b="1" dirty="0" smtClean="0"/>
          </a:p>
          <a:p>
            <a:r>
              <a:rPr lang="en-GB" sz="9600" b="1" dirty="0" smtClean="0"/>
              <a:t>How are you feeling after this lesson?</a:t>
            </a:r>
          </a:p>
          <a:p>
            <a:r>
              <a:rPr lang="en-GB" sz="9600" b="1" dirty="0" smtClean="0"/>
              <a:t>What  do you want to revise next time?</a:t>
            </a:r>
          </a:p>
          <a:p>
            <a:r>
              <a:rPr lang="en-GB" sz="9600" b="1" dirty="0" smtClean="0"/>
              <a:t>What are you stuck on?</a:t>
            </a:r>
          </a:p>
          <a:p>
            <a:endParaRPr lang="en-GB" sz="9600" b="1" dirty="0"/>
          </a:p>
          <a:p>
            <a:r>
              <a:rPr lang="en-GB" sz="9600" b="1" dirty="0" smtClean="0"/>
              <a:t>What’s your idea ………..</a:t>
            </a:r>
          </a:p>
          <a:p>
            <a:r>
              <a:rPr lang="en-GB" sz="9600" b="1" dirty="0" smtClean="0"/>
              <a:t>How much pocket money do you get?</a:t>
            </a:r>
          </a:p>
          <a:p>
            <a:endParaRPr lang="en-GB" sz="5100" b="1" dirty="0"/>
          </a:p>
          <a:p>
            <a:endParaRPr lang="en-GB" sz="5100" b="1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                                          and loads more ………………………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0"/>
            <a:ext cx="896448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Ingredients for a good or </a:t>
            </a:r>
          </a:p>
          <a:p>
            <a:pPr algn="ctr"/>
            <a:r>
              <a:rPr lang="en-GB" sz="4000" b="1" dirty="0" smtClean="0"/>
              <a:t>excellent lesson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 smtClean="0"/>
              <a:t>Clear level of expectation from the teacher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 smtClean="0"/>
              <a:t>Interest in the subject evoked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 smtClean="0"/>
              <a:t>Participation encouraged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 smtClean="0"/>
              <a:t>Clear set of learning aims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 smtClean="0"/>
              <a:t>Learner expectations challenged – raise them!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 smtClean="0"/>
              <a:t>Learner thoughts and feelings encouraged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 smtClean="0"/>
              <a:t>Learners enthused about the subject matter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 smtClean="0"/>
              <a:t>Evident display of mutual respect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 smtClean="0"/>
              <a:t>Learners engaged from start – </a:t>
            </a:r>
          </a:p>
          <a:p>
            <a:r>
              <a:rPr lang="en-GB" sz="3200" b="1" dirty="0"/>
              <a:t> </a:t>
            </a:r>
            <a:r>
              <a:rPr lang="en-GB" sz="3200" b="1" dirty="0" smtClean="0"/>
              <a:t>     - lesson ‘warmed-up’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335240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76671"/>
            <a:ext cx="829623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/>
              <a:t>How do we ensure these things?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Variety of questioning techniques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Debate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Creative/fun learning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Encouraging conversation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Dynamic use of space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Variety of teaching methods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Differentiated tasks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Behaviour/opinions challenged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Changing routines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252658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92696"/>
            <a:ext cx="770485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SO ……</a:t>
            </a:r>
          </a:p>
          <a:p>
            <a:endParaRPr lang="en-GB" sz="4000" dirty="0" smtClean="0"/>
          </a:p>
          <a:p>
            <a:r>
              <a:rPr lang="en-GB" sz="4000" dirty="0" smtClean="0"/>
              <a:t>How can we find a quick, easy way to improve the already good or excellent practice in our classrooms and, more importantly, improve the learners’ engagement with our subject matter?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5129173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8352928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USE LESSON INTRODUCTIONS !</a:t>
            </a:r>
          </a:p>
          <a:p>
            <a:endParaRPr lang="en-GB" dirty="0"/>
          </a:p>
          <a:p>
            <a:r>
              <a:rPr lang="en-GB" sz="2800" b="1" dirty="0" smtClean="0"/>
              <a:t>Because:</a:t>
            </a:r>
          </a:p>
          <a:p>
            <a:endParaRPr lang="en-GB" sz="2800" b="1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b="1" dirty="0" smtClean="0"/>
              <a:t>They are a quick and easy way to ensure learners are engaged from the start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b="1" dirty="0" smtClean="0"/>
              <a:t>They add dynamic to teaching strategies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b="1" dirty="0" smtClean="0"/>
              <a:t>They encourage a ‘sparky’ learning environment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b="1" dirty="0" smtClean="0"/>
              <a:t>They inject a bit of enthusiasm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b="1" dirty="0" smtClean="0"/>
              <a:t>They help to achieve the necessary variety of teaching and learning strategies required in any lesson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b="1" dirty="0" smtClean="0"/>
              <a:t>They can tick the cross-cutting themes box as well!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8523104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835292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/>
              <a:t>And the fact is that:</a:t>
            </a:r>
          </a:p>
          <a:p>
            <a:endParaRPr lang="en-GB" sz="4400" b="1" dirty="0" smtClean="0"/>
          </a:p>
          <a:p>
            <a:endParaRPr lang="en-GB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800" b="1" dirty="0" smtClean="0"/>
              <a:t>Using lesson introductions / introductory activities to engage learners  raised the  numbers of observed lessons scoring a grade 1 by 10%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GB" sz="28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800" b="1" dirty="0" smtClean="0"/>
              <a:t>Learners’ feedback at the end of a year on questions such as ‘Did you find your lessons stimulating and interesting?’ gained an average of 2 points across all subject areas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4836387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94432"/>
            <a:ext cx="828092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/>
              <a:t>The 5  ‘I’s of Introductions</a:t>
            </a:r>
          </a:p>
          <a:p>
            <a:endParaRPr lang="en-GB" sz="4400" b="1" dirty="0" smtClean="0"/>
          </a:p>
          <a:p>
            <a:endParaRPr lang="en-GB" dirty="0"/>
          </a:p>
          <a:p>
            <a:pPr marL="914400" indent="-914400">
              <a:buFont typeface="Wingdings" panose="05000000000000000000" pitchFamily="2" charset="2"/>
              <a:buChar char="Ø"/>
            </a:pPr>
            <a:r>
              <a:rPr lang="en-GB" sz="4800" dirty="0" smtClean="0"/>
              <a:t>Interesting</a:t>
            </a:r>
          </a:p>
          <a:p>
            <a:pPr marL="914400" indent="-914400">
              <a:buFont typeface="Wingdings" panose="05000000000000000000" pitchFamily="2" charset="2"/>
              <a:buChar char="Ø"/>
            </a:pPr>
            <a:r>
              <a:rPr lang="en-GB" sz="4800" dirty="0" smtClean="0"/>
              <a:t>Inventive</a:t>
            </a:r>
          </a:p>
          <a:p>
            <a:pPr marL="914400" indent="-914400">
              <a:buFont typeface="Wingdings" panose="05000000000000000000" pitchFamily="2" charset="2"/>
              <a:buChar char="Ø"/>
            </a:pPr>
            <a:r>
              <a:rPr lang="en-GB" sz="4800" dirty="0" smtClean="0"/>
              <a:t>Interactive</a:t>
            </a:r>
          </a:p>
          <a:p>
            <a:pPr marL="914400" indent="-914400">
              <a:buFont typeface="Wingdings" panose="05000000000000000000" pitchFamily="2" charset="2"/>
              <a:buChar char="Ø"/>
            </a:pPr>
            <a:r>
              <a:rPr lang="en-GB" sz="4800" dirty="0" smtClean="0"/>
              <a:t>Informative</a:t>
            </a:r>
          </a:p>
          <a:p>
            <a:pPr marL="914400" indent="-914400">
              <a:buFont typeface="Wingdings" panose="05000000000000000000" pitchFamily="2" charset="2"/>
              <a:buChar char="Ø"/>
            </a:pPr>
            <a:r>
              <a:rPr lang="en-GB" sz="4800" dirty="0" smtClean="0"/>
              <a:t>Inclusive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488164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602424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/>
              <a:t>Use your Lesson Introduction to:</a:t>
            </a:r>
          </a:p>
          <a:p>
            <a:endParaRPr lang="en-GB" dirty="0"/>
          </a:p>
          <a:p>
            <a:r>
              <a:rPr lang="en-GB" sz="4000" b="1" dirty="0" smtClean="0"/>
              <a:t>Encourage participation</a:t>
            </a:r>
          </a:p>
          <a:p>
            <a:r>
              <a:rPr lang="en-GB" sz="4000" b="1" dirty="0" smtClean="0"/>
              <a:t>Provoke debate (relevant to content of lesson to follow)</a:t>
            </a:r>
          </a:p>
          <a:p>
            <a:r>
              <a:rPr lang="en-GB" sz="4000" b="1" dirty="0" smtClean="0"/>
              <a:t>Teach a skill relevant to the content of the lesson</a:t>
            </a:r>
          </a:p>
          <a:p>
            <a:r>
              <a:rPr lang="en-GB" sz="4000" b="1" dirty="0" smtClean="0"/>
              <a:t>Raise key questions and frame the content to follow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11046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21192"/>
            <a:ext cx="8496944" cy="9048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/>
              <a:t>Examples</a:t>
            </a:r>
          </a:p>
          <a:p>
            <a:endParaRPr lang="en-GB" dirty="0"/>
          </a:p>
          <a:p>
            <a:r>
              <a:rPr lang="en-GB" sz="2800" b="1" dirty="0" smtClean="0"/>
              <a:t>Games </a:t>
            </a:r>
          </a:p>
          <a:p>
            <a:r>
              <a:rPr lang="en-GB" sz="2800" b="1" dirty="0" smtClean="0"/>
              <a:t>Quizzes</a:t>
            </a:r>
          </a:p>
          <a:p>
            <a:r>
              <a:rPr lang="en-GB" sz="2800" b="1" dirty="0" smtClean="0"/>
              <a:t>Competitions</a:t>
            </a:r>
          </a:p>
          <a:p>
            <a:endParaRPr lang="en-GB" sz="2800" b="1" dirty="0"/>
          </a:p>
          <a:p>
            <a:r>
              <a:rPr lang="en-GB" sz="2800" b="1" dirty="0" smtClean="0"/>
              <a:t>Debating – 1 minute to justify</a:t>
            </a:r>
          </a:p>
          <a:p>
            <a:r>
              <a:rPr lang="en-GB" sz="2800" b="1" dirty="0" smtClean="0"/>
              <a:t>Voting on opinions</a:t>
            </a:r>
          </a:p>
          <a:p>
            <a:endParaRPr lang="en-GB" sz="2800" b="1" dirty="0"/>
          </a:p>
          <a:p>
            <a:r>
              <a:rPr lang="en-GB" sz="2800" b="1" dirty="0" smtClean="0"/>
              <a:t>Pictures - Cartoons</a:t>
            </a:r>
          </a:p>
          <a:p>
            <a:r>
              <a:rPr lang="en-GB" sz="2800" b="1" dirty="0" smtClean="0"/>
              <a:t>Contentious statements</a:t>
            </a:r>
          </a:p>
          <a:p>
            <a:r>
              <a:rPr lang="en-GB" sz="2800" b="1" dirty="0" smtClean="0"/>
              <a:t>Statistics – maybe in pictorial format</a:t>
            </a:r>
          </a:p>
          <a:p>
            <a:endParaRPr lang="en-GB" sz="2800" b="1" dirty="0"/>
          </a:p>
          <a:p>
            <a:r>
              <a:rPr lang="en-GB" sz="2800" b="1" dirty="0" smtClean="0"/>
              <a:t>EXTEND IT – FROM TOPIC INTO CROSS-CUTTING THEMES – TICK AS MANY BOXES AS YOU CAN!</a:t>
            </a:r>
          </a:p>
          <a:p>
            <a:endParaRPr lang="en-GB" sz="2800" b="1" dirty="0" smtClean="0"/>
          </a:p>
          <a:p>
            <a:endParaRPr lang="en-GB" sz="2800" dirty="0"/>
          </a:p>
          <a:p>
            <a:r>
              <a:rPr lang="en-GB" sz="2800" dirty="0" smtClean="0"/>
              <a:t>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12977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448</Words>
  <Application>Microsoft Office PowerPoint</Application>
  <PresentationFormat>On-screen Show (4:3)</PresentationFormat>
  <Paragraphs>131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LESSON INTRODUCTIONS  12.02.2019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POST-IT NOTE STARTERS/FINISHERS 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STARTERS</dc:title>
  <dc:creator>Rosemary Denham</dc:creator>
  <cp:lastModifiedBy>Tony Burgoyne</cp:lastModifiedBy>
  <cp:revision>20</cp:revision>
  <dcterms:created xsi:type="dcterms:W3CDTF">2014-01-31T12:06:53Z</dcterms:created>
  <dcterms:modified xsi:type="dcterms:W3CDTF">2019-02-22T14:48:00Z</dcterms:modified>
</cp:coreProperties>
</file>