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79" r:id="rId7"/>
    <p:sldId id="257" r:id="rId8"/>
    <p:sldId id="272" r:id="rId9"/>
    <p:sldId id="275" r:id="rId10"/>
    <p:sldId id="273" r:id="rId11"/>
    <p:sldId id="268" r:id="rId12"/>
    <p:sldId id="266" r:id="rId13"/>
    <p:sldId id="271" r:id="rId14"/>
    <p:sldId id="267" r:id="rId15"/>
    <p:sldId id="269" r:id="rId16"/>
    <p:sldId id="276" r:id="rId17"/>
    <p:sldId id="274" r:id="rId18"/>
    <p:sldId id="258" r:id="rId19"/>
    <p:sldId id="259" r:id="rId20"/>
    <p:sldId id="260" r:id="rId21"/>
    <p:sldId id="261" r:id="rId22"/>
    <p:sldId id="262" r:id="rId23"/>
    <p:sldId id="277" r:id="rId24"/>
    <p:sldId id="264"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5" d="100"/>
          <a:sy n="135" d="100"/>
        </p:scale>
        <p:origin x="-288" y="-6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11408-282E-4A10-B3C6-54254C648E7B}"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ACD931-7588-4E84-A744-DB75C7904C1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11408-282E-4A10-B3C6-54254C648E7B}"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D931-7588-4E84-A744-DB75C7904C1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029fSeOaGio" TargetMode="External"/><Relationship Id="rId2" Type="http://schemas.openxmlformats.org/officeDocument/2006/relationships/hyperlink" Target="http://www.bbc.co.uk/news/education-1109004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470025"/>
          </a:xfrm>
        </p:spPr>
        <p:txBody>
          <a:bodyPr/>
          <a:lstStyle/>
          <a:p>
            <a:r>
              <a:rPr lang="en-GB" dirty="0" smtClean="0"/>
              <a:t>Pose, Pause, Pounce, Bounce</a:t>
            </a:r>
            <a:endParaRPr lang="en-GB" dirty="0"/>
          </a:p>
        </p:txBody>
      </p:sp>
      <p:sp>
        <p:nvSpPr>
          <p:cNvPr id="3" name="Subtitle 2"/>
          <p:cNvSpPr>
            <a:spLocks noGrp="1"/>
          </p:cNvSpPr>
          <p:nvPr>
            <p:ph type="subTitle" idx="1"/>
          </p:nvPr>
        </p:nvSpPr>
        <p:spPr>
          <a:xfrm>
            <a:off x="395536" y="5229200"/>
            <a:ext cx="8424936" cy="550912"/>
          </a:xfrm>
        </p:spPr>
        <p:txBody>
          <a:bodyPr>
            <a:normAutofit/>
          </a:bodyPr>
          <a:lstStyle/>
          <a:p>
            <a:r>
              <a:rPr lang="en-GB" sz="1800" i="1" dirty="0" smtClean="0">
                <a:solidFill>
                  <a:srgbClr val="0066FF"/>
                </a:solidFill>
              </a:rPr>
              <a:t>Can you muster a </a:t>
            </a:r>
            <a:r>
              <a:rPr lang="en-GB" sz="1800" i="1" dirty="0" err="1" smtClean="0">
                <a:solidFill>
                  <a:srgbClr val="0066FF"/>
                </a:solidFill>
              </a:rPr>
              <a:t>Tigger</a:t>
            </a:r>
            <a:r>
              <a:rPr lang="en-GB" sz="1800" i="1" dirty="0" smtClean="0">
                <a:solidFill>
                  <a:srgbClr val="0066FF"/>
                </a:solidFill>
              </a:rPr>
              <a:t>-like Bounce in your classroom?</a:t>
            </a:r>
            <a:endParaRPr lang="en-GB" sz="1800" i="1" dirty="0">
              <a:solidFill>
                <a:srgbClr val="0066FF"/>
              </a:solidFill>
            </a:endParaRPr>
          </a:p>
        </p:txBody>
      </p:sp>
      <p:pic>
        <p:nvPicPr>
          <p:cNvPr id="19458" name="Picture 2" descr="Tigger"/>
          <p:cNvPicPr>
            <a:picLocks noChangeAspect="1" noChangeArrowheads="1"/>
          </p:cNvPicPr>
          <p:nvPr/>
        </p:nvPicPr>
        <p:blipFill>
          <a:blip r:embed="rId2" cstate="print"/>
          <a:srcRect/>
          <a:stretch>
            <a:fillRect/>
          </a:stretch>
        </p:blipFill>
        <p:spPr bwMode="auto">
          <a:xfrm>
            <a:off x="1907704" y="1700808"/>
            <a:ext cx="5160573" cy="3096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_2aFlrgWuS3U/S-gjz-fkbvI/AAAAAAAAGZ4/AN1RhLd7cSU/s1600/eeyore.jpg"/>
          <p:cNvPicPr>
            <a:picLocks noChangeAspect="1" noChangeArrowheads="1"/>
          </p:cNvPicPr>
          <p:nvPr/>
        </p:nvPicPr>
        <p:blipFill>
          <a:blip r:embed="rId2" cstate="print"/>
          <a:srcRect/>
          <a:stretch>
            <a:fillRect/>
          </a:stretch>
        </p:blipFill>
        <p:spPr bwMode="auto">
          <a:xfrm>
            <a:off x="0" y="4941168"/>
            <a:ext cx="2297573" cy="1916832"/>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lstStyle/>
          <a:p>
            <a:pPr algn="r">
              <a:buNone/>
            </a:pPr>
            <a:r>
              <a:rPr lang="en-GB" b="1" dirty="0" err="1" smtClean="0"/>
              <a:t>Eeyore</a:t>
            </a:r>
            <a:endParaRPr lang="en-GB" b="1" dirty="0" smtClean="0"/>
          </a:p>
          <a:p>
            <a:endParaRPr lang="en-GB" dirty="0"/>
          </a:p>
          <a:p>
            <a:r>
              <a:rPr lang="en-GB" i="1" dirty="0"/>
              <a:t>E</a:t>
            </a:r>
            <a:r>
              <a:rPr lang="en-GB" i="1" dirty="0" smtClean="0"/>
              <a:t>ver-glum, slow-talking, sarcastic and pessimistic donkey friend who has trouble keeping his tail attached to his bottom.</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Are you </a:t>
            </a:r>
            <a:r>
              <a:rPr lang="en-GB" dirty="0" err="1" smtClean="0"/>
              <a:t>Eeyore</a:t>
            </a:r>
            <a:r>
              <a:rPr lang="en-GB"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ictureloaders.com/images/pictures%20of%20winnie%20the%20pooh's%20piglet%203.jpg"/>
          <p:cNvPicPr>
            <a:picLocks noChangeAspect="1" noChangeArrowheads="1"/>
          </p:cNvPicPr>
          <p:nvPr/>
        </p:nvPicPr>
        <p:blipFill>
          <a:blip r:embed="rId2" cstate="print"/>
          <a:srcRect/>
          <a:stretch>
            <a:fillRect/>
          </a:stretch>
        </p:blipFill>
        <p:spPr bwMode="auto">
          <a:xfrm>
            <a:off x="1115616" y="3861048"/>
            <a:ext cx="1512168" cy="1455864"/>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lstStyle/>
          <a:p>
            <a:pPr algn="r">
              <a:buNone/>
            </a:pPr>
            <a:r>
              <a:rPr lang="en-GB" b="1" dirty="0" smtClean="0"/>
              <a:t>Piglet</a:t>
            </a:r>
          </a:p>
          <a:p>
            <a:endParaRPr lang="en-GB" dirty="0"/>
          </a:p>
          <a:p>
            <a:r>
              <a:rPr lang="en-GB" i="1" dirty="0" smtClean="0"/>
              <a:t>He is a kind, gentle and small animal who is ordinarily quite timid, but with Pooh by his side, he often overcomes his fears.</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a:t> </a:t>
            </a:r>
            <a:r>
              <a:rPr lang="en-GB" dirty="0" smtClean="0"/>
              <a:t>                       </a:t>
            </a:r>
          </a:p>
          <a:p>
            <a:endParaRPr lang="en-GB" dirty="0" smtClean="0"/>
          </a:p>
          <a:p>
            <a:endParaRPr lang="en-GB" dirty="0" smtClean="0"/>
          </a:p>
          <a:p>
            <a:endParaRPr lang="en-GB" dirty="0" smtClean="0"/>
          </a:p>
          <a:p>
            <a:pPr algn="ctr"/>
            <a:r>
              <a:rPr lang="en-GB" dirty="0" smtClean="0"/>
              <a:t>Are you Piglet?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n-GB" dirty="0" smtClean="0"/>
              <a:t>Or, are you a </a:t>
            </a:r>
            <a:r>
              <a:rPr lang="en-GB" dirty="0" err="1" smtClean="0">
                <a:solidFill>
                  <a:srgbClr val="FF0000"/>
                </a:solidFill>
              </a:rPr>
              <a:t>Tigger</a:t>
            </a:r>
            <a:r>
              <a:rPr lang="en-GB" dirty="0" smtClean="0"/>
              <a: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4.bp.blogspot.com/-hZJ5lif2Ej8/TrAhOZwd_8I/AAAAAAAACsg/MnkajnuUKl0/s400/Tigger+-+Winnie+the+pooh+%25282%2529.jpg"/>
          <p:cNvPicPr>
            <a:picLocks noChangeAspect="1" noChangeArrowheads="1"/>
          </p:cNvPicPr>
          <p:nvPr/>
        </p:nvPicPr>
        <p:blipFill>
          <a:blip r:embed="rId2" cstate="print"/>
          <a:srcRect/>
          <a:stretch>
            <a:fillRect/>
          </a:stretch>
        </p:blipFill>
        <p:spPr bwMode="auto">
          <a:xfrm>
            <a:off x="1907704" y="980728"/>
            <a:ext cx="2857500" cy="2705100"/>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75050" y="273050"/>
            <a:ext cx="5111750" cy="6396310"/>
          </a:xfrm>
        </p:spPr>
        <p:txBody>
          <a:bodyPr>
            <a:normAutofit lnSpcReduction="10000"/>
          </a:bodyPr>
          <a:lstStyle/>
          <a:p>
            <a:pPr algn="r">
              <a:buNone/>
            </a:pPr>
            <a:r>
              <a:rPr lang="en-GB" b="1" dirty="0" err="1" smtClean="0"/>
              <a:t>Tigger</a:t>
            </a:r>
            <a:endParaRPr lang="en-GB" b="1" dirty="0" smtClean="0"/>
          </a:p>
          <a:p>
            <a:endParaRPr lang="en-GB" dirty="0" smtClean="0"/>
          </a:p>
          <a:p>
            <a:endParaRPr lang="en-GB" dirty="0"/>
          </a:p>
          <a:p>
            <a:endParaRPr lang="en-GB" dirty="0"/>
          </a:p>
          <a:p>
            <a:endParaRPr lang="en-GB" dirty="0" smtClean="0"/>
          </a:p>
          <a:p>
            <a:endParaRPr lang="en-GB" dirty="0" smtClean="0"/>
          </a:p>
          <a:p>
            <a:r>
              <a:rPr lang="en-GB" i="1" dirty="0" smtClean="0"/>
              <a:t>He loves to </a:t>
            </a:r>
            <a:r>
              <a:rPr lang="en-GB" i="1" dirty="0" smtClean="0">
                <a:solidFill>
                  <a:srgbClr val="FF0000"/>
                </a:solidFill>
              </a:rPr>
              <a:t>bounce</a:t>
            </a:r>
            <a:r>
              <a:rPr lang="en-GB" i="1" dirty="0" smtClean="0"/>
              <a:t>, especially bouncing on others. He is full of energy, likes to have fun and is so overconfident that he thinks that any task is "what </a:t>
            </a:r>
            <a:r>
              <a:rPr lang="en-GB" i="1" dirty="0" err="1" smtClean="0"/>
              <a:t>tiggers</a:t>
            </a:r>
            <a:r>
              <a:rPr lang="en-GB" i="1" dirty="0" smtClean="0"/>
              <a:t> do best".</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smtClean="0"/>
          </a:p>
          <a:p>
            <a:endParaRPr lang="en-GB" dirty="0"/>
          </a:p>
          <a:p>
            <a:endParaRPr lang="en-GB" dirty="0" smtClean="0"/>
          </a:p>
          <a:p>
            <a:endParaRPr lang="en-GB" dirty="0"/>
          </a:p>
          <a:p>
            <a:endParaRPr lang="en-GB" dirty="0" smtClean="0"/>
          </a:p>
          <a:p>
            <a:r>
              <a:rPr lang="en-GB" dirty="0" smtClean="0"/>
              <a:t>Or are you </a:t>
            </a:r>
            <a:r>
              <a:rPr lang="en-GB" dirty="0" err="1" smtClean="0"/>
              <a:t>Tigger</a:t>
            </a:r>
            <a:r>
              <a:rPr lang="en-GB"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So why is PPPB useful?</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dirty="0" smtClean="0"/>
              <a:t>This </a:t>
            </a:r>
            <a:r>
              <a:rPr lang="en-GB" dirty="0"/>
              <a:t>technique </a:t>
            </a:r>
            <a:r>
              <a:rPr lang="en-GB" dirty="0" smtClean="0"/>
              <a:t>is used to </a:t>
            </a:r>
            <a:r>
              <a:rPr lang="en-GB" dirty="0"/>
              <a:t>develop </a:t>
            </a:r>
            <a:r>
              <a:rPr lang="en-GB" dirty="0" smtClean="0"/>
              <a:t>an awareness </a:t>
            </a:r>
            <a:r>
              <a:rPr lang="en-GB" dirty="0"/>
              <a:t>of the new Ofsted </a:t>
            </a:r>
            <a:r>
              <a:rPr lang="en-GB" dirty="0" smtClean="0"/>
              <a:t>criteria. </a:t>
            </a:r>
            <a:endParaRPr lang="en-GB" dirty="0"/>
          </a:p>
          <a:p>
            <a:r>
              <a:rPr lang="en-GB" dirty="0" smtClean="0"/>
              <a:t>This </a:t>
            </a:r>
            <a:r>
              <a:rPr lang="en-GB" dirty="0"/>
              <a:t>strategy </a:t>
            </a:r>
            <a:r>
              <a:rPr lang="en-GB" dirty="0" smtClean="0"/>
              <a:t>encourages </a:t>
            </a:r>
            <a:r>
              <a:rPr lang="en-GB" dirty="0"/>
              <a:t>teachers to take risks and tease out the "learning" in class. </a:t>
            </a:r>
            <a:endParaRPr lang="en-GB" dirty="0" smtClean="0"/>
          </a:p>
          <a:p>
            <a:r>
              <a:rPr lang="en-GB" dirty="0" smtClean="0"/>
              <a:t>It </a:t>
            </a:r>
            <a:r>
              <a:rPr lang="en-GB" dirty="0"/>
              <a:t>also </a:t>
            </a:r>
            <a:r>
              <a:rPr lang="en-GB" dirty="0" smtClean="0"/>
              <a:t>a useful focus for differentiating </a:t>
            </a:r>
            <a:r>
              <a:rPr lang="en-GB" dirty="0"/>
              <a:t>objectives and learning experiences by varying our questioning techniques. </a:t>
            </a:r>
            <a:endParaRPr lang="en-GB" dirty="0" smtClean="0"/>
          </a:p>
          <a:p>
            <a:r>
              <a:rPr lang="en-GB" dirty="0" smtClean="0"/>
              <a:t>NO </a:t>
            </a:r>
            <a:r>
              <a:rPr lang="en-GB" dirty="0"/>
              <a:t>more closed questions in our classrooms!</a:t>
            </a:r>
          </a:p>
          <a:p>
            <a:endParaRPr lang="en-GB" dirty="0"/>
          </a:p>
        </p:txBody>
      </p:sp>
      <p:pic>
        <p:nvPicPr>
          <p:cNvPr id="4" name="Picture 2" descr="http://wp.lps.org/lfuller/files/2011/09/Screen-shot-2011-09-26-at-2.51.22-PM.png"/>
          <p:cNvPicPr>
            <a:picLocks noChangeAspect="1" noChangeArrowheads="1"/>
          </p:cNvPicPr>
          <p:nvPr/>
        </p:nvPicPr>
        <p:blipFill>
          <a:blip r:embed="rId2" cstate="print"/>
          <a:srcRect/>
          <a:stretch>
            <a:fillRect/>
          </a:stretch>
        </p:blipFill>
        <p:spPr bwMode="auto">
          <a:xfrm>
            <a:off x="7380312" y="1052736"/>
            <a:ext cx="1368152" cy="10202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does it work?</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r>
              <a:rPr lang="en-GB" sz="2000" dirty="0" smtClean="0"/>
              <a:t>On the following slides, the sequence of PPPB is listed. </a:t>
            </a:r>
          </a:p>
          <a:p>
            <a:pPr>
              <a:buNone/>
            </a:pPr>
            <a:endParaRPr lang="en-GB" sz="2000" dirty="0" smtClean="0"/>
          </a:p>
          <a:p>
            <a:r>
              <a:rPr lang="en-GB" sz="2000" dirty="0" smtClean="0"/>
              <a:t>A simple </a:t>
            </a:r>
            <a:r>
              <a:rPr lang="en-GB" sz="2000" dirty="0"/>
              <a:t>four-part approach </a:t>
            </a:r>
            <a:r>
              <a:rPr lang="en-GB" sz="2000" dirty="0" smtClean="0"/>
              <a:t>with </a:t>
            </a:r>
            <a:r>
              <a:rPr lang="en-GB" sz="2000" dirty="0"/>
              <a:t>additional information that </a:t>
            </a:r>
            <a:r>
              <a:rPr lang="en-GB" sz="2000" dirty="0" smtClean="0"/>
              <a:t>explains </a:t>
            </a:r>
            <a:r>
              <a:rPr lang="en-GB" sz="2000" dirty="0"/>
              <a:t>the </a:t>
            </a:r>
            <a:r>
              <a:rPr lang="en-GB" sz="2000" dirty="0" smtClean="0"/>
              <a:t>methodology.</a:t>
            </a:r>
            <a:endParaRPr lang="en-GB" sz="2000" dirty="0"/>
          </a:p>
        </p:txBody>
      </p:sp>
      <p:pic>
        <p:nvPicPr>
          <p:cNvPr id="7170" name="Picture 2" descr="http://www.pegym.com/wp-content/uploads/2012/02/penile-enhancement-how-does-it-work.jpg"/>
          <p:cNvPicPr>
            <a:picLocks noChangeAspect="1" noChangeArrowheads="1"/>
          </p:cNvPicPr>
          <p:nvPr/>
        </p:nvPicPr>
        <p:blipFill>
          <a:blip r:embed="rId2" cstate="print"/>
          <a:srcRect/>
          <a:stretch>
            <a:fillRect/>
          </a:stretch>
        </p:blipFill>
        <p:spPr bwMode="auto">
          <a:xfrm>
            <a:off x="5508104" y="3562349"/>
            <a:ext cx="3305175" cy="32956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1. POSE</a:t>
            </a:r>
            <a:endParaRPr lang="en-GB" dirty="0"/>
          </a:p>
        </p:txBody>
      </p:sp>
      <p:sp>
        <p:nvSpPr>
          <p:cNvPr id="3" name="Content Placeholder 2"/>
          <p:cNvSpPr>
            <a:spLocks noGrp="1"/>
          </p:cNvSpPr>
          <p:nvPr>
            <p:ph idx="1"/>
          </p:nvPr>
        </p:nvSpPr>
        <p:spPr/>
        <p:txBody>
          <a:bodyPr/>
          <a:lstStyle/>
          <a:p>
            <a:pPr marL="514350" indent="-514350">
              <a:buFont typeface="+mj-lt"/>
              <a:buAutoNum type="alphaLcPeriod"/>
            </a:pPr>
            <a:r>
              <a:rPr lang="en-GB" sz="2400" dirty="0" smtClean="0"/>
              <a:t>Give </a:t>
            </a:r>
            <a:r>
              <a:rPr lang="en-GB" sz="2400" dirty="0"/>
              <a:t>the context of your </a:t>
            </a:r>
            <a:r>
              <a:rPr lang="en-GB" sz="2400" dirty="0" smtClean="0"/>
              <a:t>PPPB approach </a:t>
            </a:r>
            <a:r>
              <a:rPr lang="en-GB" sz="2400" dirty="0"/>
              <a:t>to the class</a:t>
            </a:r>
            <a:r>
              <a:rPr lang="en-GB" sz="2400" dirty="0" smtClean="0"/>
              <a:t>. It is important they know what is happening before it becomes common-place…</a:t>
            </a:r>
            <a:r>
              <a:rPr lang="en-GB" sz="2400" dirty="0"/>
              <a:t> </a:t>
            </a:r>
          </a:p>
          <a:p>
            <a:pPr marL="514350" indent="-514350">
              <a:buFont typeface="+mj-lt"/>
              <a:buAutoNum type="alphaLcPeriod"/>
            </a:pPr>
            <a:r>
              <a:rPr lang="en-GB" sz="2400" dirty="0" smtClean="0"/>
              <a:t>Insist </a:t>
            </a:r>
            <a:r>
              <a:rPr lang="en-GB" sz="2400" dirty="0"/>
              <a:t>on </a:t>
            </a:r>
            <a:r>
              <a:rPr lang="en-GB" sz="2400" dirty="0">
                <a:solidFill>
                  <a:srgbClr val="FF0000"/>
                </a:solidFill>
              </a:rPr>
              <a:t>hands down </a:t>
            </a:r>
            <a:r>
              <a:rPr lang="en-GB" sz="2400" dirty="0"/>
              <a:t>before the question is delivered.</a:t>
            </a:r>
          </a:p>
          <a:p>
            <a:pPr marL="514350" indent="-514350">
              <a:buFont typeface="+mj-lt"/>
              <a:buAutoNum type="alphaLcPeriod"/>
            </a:pPr>
            <a:r>
              <a:rPr lang="en-GB" sz="2400" dirty="0" smtClean="0"/>
              <a:t>Provide </a:t>
            </a:r>
            <a:r>
              <a:rPr lang="en-GB" sz="2400" dirty="0"/>
              <a:t>a question or a series of questions, ensuring that you ask the students to </a:t>
            </a:r>
            <a:r>
              <a:rPr lang="en-GB" sz="2400" b="1" dirty="0"/>
              <a:t>remain </a:t>
            </a:r>
            <a:r>
              <a:rPr lang="en-GB" sz="2400" dirty="0"/>
              <a:t>reflective</a:t>
            </a:r>
            <a:r>
              <a:rPr lang="en-GB" sz="2400" dirty="0" smtClean="0"/>
              <a:t>.</a:t>
            </a:r>
          </a:p>
          <a:p>
            <a:pPr marL="514350" indent="-514350">
              <a:buFont typeface="+mj-lt"/>
              <a:buAutoNum type="alphaLcPeriod"/>
            </a:pPr>
            <a:r>
              <a:rPr lang="en-GB" sz="2400" dirty="0" smtClean="0"/>
              <a:t>Pose the question to the class; </a:t>
            </a:r>
            <a:r>
              <a:rPr lang="en-GB" sz="2400" b="1" dirty="0" smtClean="0"/>
              <a:t>not</a:t>
            </a:r>
            <a:r>
              <a:rPr lang="en-GB" sz="2400" dirty="0" smtClean="0"/>
              <a:t> an individual.</a:t>
            </a:r>
          </a:p>
          <a:p>
            <a:pPr marL="514350" indent="-514350">
              <a:buFont typeface="+mj-lt"/>
              <a:buAutoNum type="alphaLcPeriod"/>
            </a:pPr>
            <a:r>
              <a:rPr lang="en-GB" sz="2400" dirty="0" smtClean="0"/>
              <a:t>Then Pause…</a:t>
            </a:r>
            <a:endParaRPr lang="en-GB" sz="2400" dirty="0"/>
          </a:p>
          <a:p>
            <a:pPr>
              <a:buNone/>
            </a:pPr>
            <a:endParaRPr lang="en-GB" dirty="0"/>
          </a:p>
        </p:txBody>
      </p:sp>
      <p:pic>
        <p:nvPicPr>
          <p:cNvPr id="5122" name="Picture 2" descr="http://us.cdn4.123rf.com/168nwm/rozaliya/rozaliya0906/rozaliya090600110/5044230-3d-little-person-with-question-marks-in-the-contemplative-pose.jpg"/>
          <p:cNvPicPr>
            <a:picLocks noChangeAspect="1" noChangeArrowheads="1"/>
          </p:cNvPicPr>
          <p:nvPr/>
        </p:nvPicPr>
        <p:blipFill>
          <a:blip r:embed="rId2" cstate="print"/>
          <a:srcRect/>
          <a:stretch>
            <a:fillRect/>
          </a:stretch>
        </p:blipFill>
        <p:spPr bwMode="auto">
          <a:xfrm>
            <a:off x="7380312" y="0"/>
            <a:ext cx="1600200" cy="160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2. PAUSE...</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lphaLcPeriod"/>
            </a:pPr>
            <a:r>
              <a:rPr lang="en-GB" sz="2400" dirty="0" smtClean="0"/>
              <a:t>This </a:t>
            </a:r>
            <a:r>
              <a:rPr lang="en-GB" sz="2400" dirty="0"/>
              <a:t>is the </a:t>
            </a:r>
            <a:r>
              <a:rPr lang="en-GB" sz="2400" dirty="0" smtClean="0"/>
              <a:t>difficult </a:t>
            </a:r>
            <a:r>
              <a:rPr lang="en-GB" sz="2400" dirty="0"/>
              <a:t>part</a:t>
            </a:r>
            <a:r>
              <a:rPr lang="en-GB" sz="2400" dirty="0" smtClean="0"/>
              <a:t>. To </a:t>
            </a:r>
            <a:r>
              <a:rPr lang="en-GB" sz="2400" b="1" dirty="0" smtClean="0"/>
              <a:t>stop talking</a:t>
            </a:r>
            <a:r>
              <a:rPr lang="en-GB" sz="2400" dirty="0" smtClean="0"/>
              <a:t>…</a:t>
            </a:r>
            <a:endParaRPr lang="en-GB" sz="2400" dirty="0"/>
          </a:p>
          <a:p>
            <a:pPr marL="457200" indent="-457200">
              <a:buFont typeface="+mj-lt"/>
              <a:buAutoNum type="alphaLcPeriod"/>
            </a:pPr>
            <a:r>
              <a:rPr lang="en-GB" sz="2400" dirty="0" smtClean="0"/>
              <a:t>Ask </a:t>
            </a:r>
            <a:r>
              <a:rPr lang="en-GB" sz="2400" dirty="0"/>
              <a:t>the class to </a:t>
            </a:r>
            <a:r>
              <a:rPr lang="en-GB" sz="2400" b="1" dirty="0"/>
              <a:t>hold</a:t>
            </a:r>
            <a:r>
              <a:rPr lang="en-GB" sz="2400" dirty="0"/>
              <a:t> the </a:t>
            </a:r>
            <a:r>
              <a:rPr lang="en-GB" sz="2400" dirty="0" smtClean="0"/>
              <a:t>thought... think... and think </a:t>
            </a:r>
            <a:r>
              <a:rPr lang="en-GB" sz="2400" dirty="0"/>
              <a:t>again...</a:t>
            </a:r>
          </a:p>
          <a:p>
            <a:pPr marL="457200" indent="-457200">
              <a:buFont typeface="+mj-lt"/>
              <a:buAutoNum type="alphaLcPeriod"/>
            </a:pPr>
            <a:r>
              <a:rPr lang="en-GB" sz="2400" dirty="0" smtClean="0"/>
              <a:t>If </a:t>
            </a:r>
            <a:r>
              <a:rPr lang="en-GB" sz="2400" dirty="0"/>
              <a:t>students are captivated and engaged, try holding the silence for a little while </a:t>
            </a:r>
            <a:r>
              <a:rPr lang="en-GB" sz="2400" dirty="0" smtClean="0"/>
              <a:t>longer (take a calculated risk) </a:t>
            </a:r>
            <a:r>
              <a:rPr lang="en-GB" sz="2400" dirty="0"/>
              <a:t>and...</a:t>
            </a:r>
          </a:p>
          <a:p>
            <a:pPr marL="457200" indent="-457200">
              <a:buFont typeface="+mj-lt"/>
              <a:buAutoNum type="alphaLcPeriod"/>
            </a:pPr>
            <a:r>
              <a:rPr lang="en-GB" sz="2400" dirty="0" smtClean="0"/>
              <a:t>Still push </a:t>
            </a:r>
            <a:r>
              <a:rPr lang="en-GB" sz="2400" dirty="0"/>
              <a:t>the boundaries. Keep the reflection for as long as </a:t>
            </a:r>
            <a:r>
              <a:rPr lang="en-GB" sz="2400" dirty="0" smtClean="0"/>
              <a:t>possible….before you,</a:t>
            </a:r>
          </a:p>
          <a:p>
            <a:pPr marL="457200" indent="-457200">
              <a:buFont typeface="+mj-lt"/>
              <a:buAutoNum type="alphaLcPeriod"/>
            </a:pPr>
            <a:r>
              <a:rPr lang="en-GB" sz="2400" dirty="0" smtClean="0"/>
              <a:t>Pounce!</a:t>
            </a:r>
            <a:endParaRPr lang="en-GB" sz="2400" dirty="0"/>
          </a:p>
          <a:p>
            <a:endParaRPr lang="en-GB" dirty="0"/>
          </a:p>
        </p:txBody>
      </p:sp>
      <p:pic>
        <p:nvPicPr>
          <p:cNvPr id="4098" name="Picture 2" descr="http://expertaccess.cincom.com/wp-content/uploads/2012/03/101127373-300x239.jpg"/>
          <p:cNvPicPr>
            <a:picLocks noChangeAspect="1" noChangeArrowheads="1"/>
          </p:cNvPicPr>
          <p:nvPr/>
        </p:nvPicPr>
        <p:blipFill>
          <a:blip r:embed="rId2" cstate="print"/>
          <a:srcRect/>
          <a:stretch>
            <a:fillRect/>
          </a:stretch>
        </p:blipFill>
        <p:spPr bwMode="auto">
          <a:xfrm>
            <a:off x="4355976" y="3933056"/>
            <a:ext cx="2857500" cy="2276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hatsyourobsession.com/review/enesco/baby-tigger-with-pooh-statue-1.png"/>
          <p:cNvPicPr>
            <a:picLocks noChangeAspect="1" noChangeArrowheads="1"/>
          </p:cNvPicPr>
          <p:nvPr/>
        </p:nvPicPr>
        <p:blipFill>
          <a:blip r:embed="rId2" cstate="print"/>
          <a:srcRect/>
          <a:stretch>
            <a:fillRect/>
          </a:stretch>
        </p:blipFill>
        <p:spPr bwMode="auto">
          <a:xfrm>
            <a:off x="323528" y="260648"/>
            <a:ext cx="2016224" cy="1767181"/>
          </a:xfrm>
          <a:prstGeom prst="rect">
            <a:avLst/>
          </a:prstGeom>
          <a:noFill/>
        </p:spPr>
      </p:pic>
      <p:sp>
        <p:nvSpPr>
          <p:cNvPr id="2" name="Title 1"/>
          <p:cNvSpPr>
            <a:spLocks noGrp="1"/>
          </p:cNvSpPr>
          <p:nvPr>
            <p:ph type="title"/>
          </p:nvPr>
        </p:nvSpPr>
        <p:spPr/>
        <p:txBody>
          <a:bodyPr>
            <a:normAutofit/>
          </a:bodyPr>
          <a:lstStyle/>
          <a:p>
            <a:r>
              <a:rPr lang="en-GB" b="1" dirty="0"/>
              <a:t>3</a:t>
            </a:r>
            <a:r>
              <a:rPr lang="en-GB" b="1" dirty="0" smtClean="0"/>
              <a:t>. POUNCE!</a:t>
            </a:r>
            <a:endParaRPr lang="en-GB" dirty="0"/>
          </a:p>
        </p:txBody>
      </p:sp>
      <p:sp>
        <p:nvSpPr>
          <p:cNvPr id="3" name="Content Placeholder 2"/>
          <p:cNvSpPr>
            <a:spLocks noGrp="1"/>
          </p:cNvSpPr>
          <p:nvPr>
            <p:ph idx="1"/>
          </p:nvPr>
        </p:nvSpPr>
        <p:spPr>
          <a:xfrm>
            <a:off x="179512" y="2132856"/>
            <a:ext cx="8712968" cy="4525963"/>
          </a:xfrm>
        </p:spPr>
        <p:txBody>
          <a:bodyPr>
            <a:noAutofit/>
          </a:bodyPr>
          <a:lstStyle/>
          <a:p>
            <a:pPr marL="457200" indent="-457200">
              <a:buFont typeface="+mj-lt"/>
              <a:buAutoNum type="alphaLcPeriod"/>
            </a:pPr>
            <a:r>
              <a:rPr lang="en-GB" sz="2000" dirty="0" smtClean="0"/>
              <a:t>Insist that the answer to the question comes from student A and possibly student B, directly and as </a:t>
            </a:r>
            <a:r>
              <a:rPr lang="en-GB" sz="2000" b="1" dirty="0" smtClean="0"/>
              <a:t>fast</a:t>
            </a:r>
            <a:r>
              <a:rPr lang="en-GB" sz="2000" dirty="0" smtClean="0"/>
              <a:t> as possible!</a:t>
            </a:r>
          </a:p>
          <a:p>
            <a:pPr marL="457200" indent="-457200">
              <a:buFont typeface="+mj-lt"/>
              <a:buAutoNum type="alphaLcPeriod"/>
            </a:pPr>
            <a:r>
              <a:rPr lang="en-GB" sz="1800" dirty="0" smtClean="0">
                <a:solidFill>
                  <a:srgbClr val="FF0000"/>
                </a:solidFill>
              </a:rPr>
              <a:t>Of course plan in your mind who you are going to ask, before speaking to the class.</a:t>
            </a:r>
          </a:p>
          <a:p>
            <a:pPr marL="457200" indent="-457200">
              <a:buFont typeface="+mj-lt"/>
              <a:buAutoNum type="alphaLcPeriod"/>
            </a:pPr>
            <a:r>
              <a:rPr lang="en-GB" sz="2000" dirty="0" smtClean="0"/>
              <a:t>Name student A to respond and don't move from the student…</a:t>
            </a:r>
          </a:p>
          <a:p>
            <a:pPr marL="457200" indent="-457200">
              <a:buFont typeface="+mj-lt"/>
              <a:buAutoNum type="alphaLcPeriod"/>
            </a:pPr>
            <a:r>
              <a:rPr lang="en-GB" sz="2000" dirty="0" smtClean="0"/>
              <a:t>Possibly don't speak and nip any comments, grunts or noises in the bud! Its magic when you can hear, see and feel a captivated learning audience. We've all seen it.</a:t>
            </a:r>
          </a:p>
          <a:p>
            <a:pPr marL="457200" indent="-457200">
              <a:buFont typeface="+mj-lt"/>
              <a:buAutoNum type="alphaLcPeriod"/>
            </a:pPr>
            <a:r>
              <a:rPr lang="en-GB" sz="2000" dirty="0" smtClean="0"/>
              <a:t>Wait for an answer... pause... decipher the support needed, especially if no response is evidently on its way. (Of course, at this stage, you can instigate various strategies for peers to support the questionable student A).</a:t>
            </a:r>
          </a:p>
          <a:p>
            <a:pPr marL="457200" indent="-457200">
              <a:buFont typeface="+mj-lt"/>
              <a:buAutoNum type="alphaLcPeriod"/>
            </a:pPr>
            <a:r>
              <a:rPr lang="en-GB" sz="2000" dirty="0" smtClean="0"/>
              <a:t>If student A does manage to answer, the </a:t>
            </a:r>
            <a:r>
              <a:rPr lang="en-GB" sz="2000" b="1" dirty="0" smtClean="0"/>
              <a:t>fun part starts here</a:t>
            </a:r>
            <a:r>
              <a:rPr lang="en-GB" sz="2000" dirty="0" smtClean="0"/>
              <a:t>...</a:t>
            </a:r>
          </a:p>
          <a:p>
            <a:pPr marL="457200" indent="-457200">
              <a:buFont typeface="+mj-lt"/>
              <a:buAutoNum type="alphaLcPeriod"/>
            </a:pPr>
            <a:endParaRPr lang="en-GB" sz="2000" dirty="0"/>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1475656" y="87015"/>
            <a:ext cx="1080120" cy="461665"/>
          </a:xfrm>
          <a:prstGeom prst="rect">
            <a:avLst/>
          </a:prstGeom>
          <a:solidFill>
            <a:schemeClr val="bg1"/>
          </a:solidFill>
        </p:spPr>
        <p:txBody>
          <a:bodyPr wrap="square" rtlCol="0">
            <a:spAutoFit/>
          </a:bodyPr>
          <a:lstStyle/>
          <a:p>
            <a:r>
              <a:rPr lang="en-GB" sz="1200" dirty="0" smtClean="0"/>
              <a:t>What’s your question?</a:t>
            </a:r>
            <a:endParaRPr lang="en-GB"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4</a:t>
            </a:r>
            <a:r>
              <a:rPr lang="en-GB" b="1" dirty="0" smtClean="0"/>
              <a:t>. BOUNCE!</a:t>
            </a:r>
            <a:endParaRPr lang="en-GB" dirty="0"/>
          </a:p>
        </p:txBody>
      </p:sp>
      <p:sp>
        <p:nvSpPr>
          <p:cNvPr id="3" name="Content Placeholder 2"/>
          <p:cNvSpPr>
            <a:spLocks noGrp="1"/>
          </p:cNvSpPr>
          <p:nvPr>
            <p:ph idx="1"/>
          </p:nvPr>
        </p:nvSpPr>
        <p:spPr>
          <a:xfrm>
            <a:off x="179512" y="2132856"/>
            <a:ext cx="8712968" cy="4525963"/>
          </a:xfrm>
        </p:spPr>
        <p:txBody>
          <a:bodyPr>
            <a:normAutofit fontScale="55000" lnSpcReduction="20000"/>
          </a:bodyPr>
          <a:lstStyle/>
          <a:p>
            <a:pPr marL="514350" indent="-514350">
              <a:buFont typeface="+mj-lt"/>
              <a:buAutoNum type="alphaLcPeriod"/>
            </a:pPr>
            <a:r>
              <a:rPr lang="en-GB" b="1" dirty="0" smtClean="0"/>
              <a:t>Ask </a:t>
            </a:r>
            <a:r>
              <a:rPr lang="en-GB" b="1" dirty="0"/>
              <a:t>another student </a:t>
            </a:r>
            <a:r>
              <a:rPr lang="en-GB" dirty="0" smtClean="0"/>
              <a:t>B their opinion of student A's answer </a:t>
            </a:r>
            <a:r>
              <a:rPr lang="en-GB" dirty="0"/>
              <a:t>(immediately) after the </a:t>
            </a:r>
            <a:r>
              <a:rPr lang="en-GB" dirty="0" smtClean="0"/>
              <a:t>Pounce response.</a:t>
            </a:r>
            <a:endParaRPr lang="en-GB" dirty="0"/>
          </a:p>
          <a:p>
            <a:pPr marL="514350" indent="-514350">
              <a:buFont typeface="+mj-lt"/>
              <a:buAutoNum type="alphaLcPeriod"/>
            </a:pPr>
            <a:r>
              <a:rPr lang="en-GB" dirty="0" smtClean="0"/>
              <a:t>This </a:t>
            </a:r>
            <a:r>
              <a:rPr lang="en-GB" dirty="0"/>
              <a:t>can be developed by asking student B and C their opinions to student A's response, irrespective if the answer is correct or not.</a:t>
            </a:r>
          </a:p>
          <a:p>
            <a:pPr marL="514350" indent="-514350">
              <a:buFont typeface="+mj-lt"/>
              <a:buAutoNum type="alphaLcPeriod"/>
            </a:pPr>
            <a:r>
              <a:rPr lang="en-GB" dirty="0" smtClean="0"/>
              <a:t>An </a:t>
            </a:r>
            <a:r>
              <a:rPr lang="en-GB" dirty="0"/>
              <a:t>additional strategy is to </a:t>
            </a:r>
            <a:r>
              <a:rPr lang="en-GB" dirty="0" smtClean="0"/>
              <a:t>Bounce </a:t>
            </a:r>
            <a:r>
              <a:rPr lang="en-GB" dirty="0"/>
              <a:t>the question </a:t>
            </a:r>
            <a:r>
              <a:rPr lang="en-GB" dirty="0" smtClean="0"/>
              <a:t>onto </a:t>
            </a:r>
            <a:r>
              <a:rPr lang="en-GB" dirty="0"/>
              <a:t>a group A...and subsequently, a sub-group B if group A do not deliver a suitable way forward.</a:t>
            </a:r>
          </a:p>
          <a:p>
            <a:pPr marL="514350" indent="-514350">
              <a:buFont typeface="+mj-lt"/>
              <a:buAutoNum type="alphaLcPeriod"/>
            </a:pPr>
            <a:r>
              <a:rPr lang="en-GB" dirty="0" smtClean="0"/>
              <a:t>This </a:t>
            </a:r>
            <a:r>
              <a:rPr lang="en-GB" dirty="0"/>
              <a:t>ensures the teacher is engaging a significant number of students with the question at hand, whilst using this </a:t>
            </a:r>
            <a:r>
              <a:rPr lang="en-GB" dirty="0" smtClean="0"/>
              <a:t>strategy. It </a:t>
            </a:r>
            <a:r>
              <a:rPr lang="en-GB" dirty="0"/>
              <a:t>also ensures the entire class can be called upon at any given time by just returning to </a:t>
            </a:r>
            <a:r>
              <a:rPr lang="en-GB" dirty="0" smtClean="0"/>
              <a:t>Pose or Pounce.</a:t>
            </a:r>
            <a:endParaRPr lang="en-GB" dirty="0"/>
          </a:p>
          <a:p>
            <a:pPr marL="514350" indent="-514350">
              <a:buFont typeface="+mj-lt"/>
              <a:buAutoNum type="alphaLcPeriod"/>
            </a:pPr>
            <a:r>
              <a:rPr lang="en-GB" dirty="0"/>
              <a:t>Many, many teachers are very reluctant to hold onto a question </a:t>
            </a:r>
            <a:r>
              <a:rPr lang="en-GB" dirty="0" smtClean="0"/>
              <a:t>that is </a:t>
            </a:r>
            <a:r>
              <a:rPr lang="en-GB" dirty="0"/>
              <a:t>a stumbling block in class. I know because I have done it; but my </a:t>
            </a:r>
            <a:r>
              <a:rPr lang="en-GB" dirty="0" smtClean="0"/>
              <a:t>favourite </a:t>
            </a:r>
            <a:r>
              <a:rPr lang="en-GB" dirty="0"/>
              <a:t>lessons are often the ones that involve </a:t>
            </a:r>
            <a:r>
              <a:rPr lang="en-GB" dirty="0" smtClean="0"/>
              <a:t>this </a:t>
            </a:r>
            <a:r>
              <a:rPr lang="en-GB" dirty="0"/>
              <a:t>ethos being established from the outset and (me) not being afraid to tease out "why?" student A or B thinks the way they do...</a:t>
            </a:r>
          </a:p>
          <a:p>
            <a:pPr marL="514350" indent="-514350">
              <a:buFont typeface="+mj-lt"/>
              <a:buAutoNum type="alphaLcPeriod"/>
            </a:pPr>
            <a:r>
              <a:rPr lang="en-GB" dirty="0"/>
              <a:t>Ensure that all your students understand </a:t>
            </a:r>
            <a:r>
              <a:rPr lang="en-GB" dirty="0" smtClean="0"/>
              <a:t>‘a’ </a:t>
            </a:r>
            <a:r>
              <a:rPr lang="en-GB" dirty="0"/>
              <a:t>concept. Test it before moving on. Try it tomorrow. Don't accept student E or student K shouting out the answer to maintain pace or behaviour. Don't allow student T to answer the question because (you know they won't let you down and) they will help you move on during an observation lesson!</a:t>
            </a:r>
          </a:p>
          <a:p>
            <a:endParaRPr lang="en-GB" dirty="0"/>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6" name="Picture 4" descr="http://1.bp.blogspot.com/-SEm_m6QxDI4/Tuh-Ofx6lFI/AAAAAAAAAKU/7RAQmVLWWi0/s1600/tiggerglad.jpg"/>
          <p:cNvPicPr>
            <a:picLocks noChangeAspect="1" noChangeArrowheads="1"/>
          </p:cNvPicPr>
          <p:nvPr/>
        </p:nvPicPr>
        <p:blipFill>
          <a:blip r:embed="rId2" cstate="print"/>
          <a:srcRect/>
          <a:stretch>
            <a:fillRect/>
          </a:stretch>
        </p:blipFill>
        <p:spPr bwMode="auto">
          <a:xfrm>
            <a:off x="6588224" y="620688"/>
            <a:ext cx="1184075" cy="11209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p.lps.org/lfuller/files/2011/09/Screen-shot-2011-09-26-at-2.51.22-PM.png"/>
          <p:cNvPicPr>
            <a:picLocks noChangeAspect="1" noChangeArrowheads="1"/>
          </p:cNvPicPr>
          <p:nvPr/>
        </p:nvPicPr>
        <p:blipFill>
          <a:blip r:embed="rId2" cstate="print"/>
          <a:srcRect/>
          <a:stretch>
            <a:fillRect/>
          </a:stretch>
        </p:blipFill>
        <p:spPr bwMode="auto">
          <a:xfrm>
            <a:off x="539552" y="404664"/>
            <a:ext cx="7918167" cy="59046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a:t>Teasing out </a:t>
            </a:r>
            <a:r>
              <a:rPr lang="en-GB" dirty="0" smtClean="0"/>
              <a:t>students’ </a:t>
            </a:r>
            <a:r>
              <a:rPr lang="en-GB" dirty="0"/>
              <a:t>thinking skills and </a:t>
            </a:r>
            <a:r>
              <a:rPr lang="en-GB" dirty="0" smtClean="0"/>
              <a:t>understanding, is </a:t>
            </a:r>
            <a:r>
              <a:rPr lang="en-GB" dirty="0"/>
              <a:t>far more </a:t>
            </a:r>
            <a:r>
              <a:rPr lang="en-GB" dirty="0" smtClean="0"/>
              <a:t>important, </a:t>
            </a:r>
            <a:r>
              <a:rPr lang="en-GB" dirty="0"/>
              <a:t>than moving onto the next </a:t>
            </a:r>
            <a:r>
              <a:rPr lang="en-GB" dirty="0" smtClean="0"/>
              <a:t>stage of any </a:t>
            </a:r>
            <a:r>
              <a:rPr lang="en-GB" dirty="0"/>
              <a:t>lesson. </a:t>
            </a:r>
            <a:endParaRPr lang="en-GB" dirty="0" smtClean="0"/>
          </a:p>
          <a:p>
            <a:endParaRPr lang="en-GB" dirty="0" smtClean="0"/>
          </a:p>
          <a:p>
            <a:pPr>
              <a:buNone/>
            </a:pPr>
            <a:r>
              <a:rPr lang="en-GB" b="1" dirty="0" smtClean="0"/>
              <a:t>Further reading:</a:t>
            </a:r>
          </a:p>
          <a:p>
            <a:r>
              <a:rPr lang="en-GB" dirty="0" smtClean="0"/>
              <a:t>The Tao of Pooh</a:t>
            </a:r>
          </a:p>
          <a:p>
            <a:r>
              <a:rPr lang="en-GB" dirty="0" smtClean="0"/>
              <a:t>The Te of Piglet</a:t>
            </a:r>
            <a:endParaRPr lang="en-GB" dirty="0"/>
          </a:p>
          <a:p>
            <a:r>
              <a:rPr lang="en-GB" dirty="0" smtClean="0"/>
              <a:t>Pose, Pause, Pounce, Bounce</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GB" b="1" dirty="0" smtClean="0">
                <a:solidFill>
                  <a:schemeClr val="bg1"/>
                </a:solidFill>
              </a:rPr>
              <a:t>@</a:t>
            </a:r>
            <a:r>
              <a:rPr lang="en-GB" b="1" dirty="0" err="1" smtClean="0">
                <a:solidFill>
                  <a:schemeClr val="bg1"/>
                </a:solidFill>
              </a:rPr>
              <a:t>TeacherToolkit</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is it?</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r>
              <a:rPr lang="en-GB" sz="2000" b="1" dirty="0" smtClean="0"/>
              <a:t>PPPB (Pose, Pause, Pounce, Bounce) </a:t>
            </a:r>
            <a:r>
              <a:rPr lang="en-GB" sz="2000" dirty="0" smtClean="0"/>
              <a:t>is a </a:t>
            </a:r>
            <a:r>
              <a:rPr lang="en-GB" sz="2000" dirty="0"/>
              <a:t>simple, yet sophisticated, </a:t>
            </a:r>
            <a:r>
              <a:rPr lang="en-GB" sz="2000" dirty="0" err="1"/>
              <a:t>AfL</a:t>
            </a:r>
            <a:r>
              <a:rPr lang="en-GB" sz="2000" dirty="0"/>
              <a:t> (Assessment for Learning) questioning technique to help teachers move from good-to-outstanding. It also helps address differentiation in the classroom and encourages teachers </a:t>
            </a:r>
            <a:r>
              <a:rPr lang="en-GB" sz="2000" dirty="0" smtClean="0"/>
              <a:t>to slow down, take risks and tease out understanding...</a:t>
            </a:r>
          </a:p>
          <a:p>
            <a:endParaRPr lang="en-GB" sz="2000" dirty="0"/>
          </a:p>
          <a:p>
            <a:r>
              <a:rPr lang="en-GB" sz="2000" b="1" dirty="0" smtClean="0"/>
              <a:t>Content that follows:</a:t>
            </a:r>
          </a:p>
          <a:p>
            <a:pPr marL="457200" indent="-457200">
              <a:buFont typeface="+mj-lt"/>
              <a:buAutoNum type="arabicPeriod"/>
            </a:pPr>
            <a:r>
              <a:rPr lang="en-GB" sz="2000" dirty="0" smtClean="0"/>
              <a:t>PPPB characters.</a:t>
            </a:r>
          </a:p>
          <a:p>
            <a:pPr marL="457200" indent="-457200">
              <a:buFont typeface="+mj-lt"/>
              <a:buAutoNum type="arabicPeriod"/>
            </a:pPr>
            <a:r>
              <a:rPr lang="en-GB" sz="2000" dirty="0" smtClean="0"/>
              <a:t>How to PPPB?</a:t>
            </a:r>
          </a:p>
          <a:p>
            <a:pPr marL="457200" indent="-457200">
              <a:buNone/>
            </a:pPr>
            <a:endParaRPr lang="en-GB" sz="2000" dirty="0" smtClean="0"/>
          </a:p>
          <a:p>
            <a:pPr marL="457200" indent="-457200"/>
            <a:r>
              <a:rPr lang="en-GB" sz="2000" b="1" dirty="0" smtClean="0"/>
              <a:t>Reference:</a:t>
            </a:r>
          </a:p>
          <a:p>
            <a:pPr marL="457200" indent="-457200">
              <a:buFont typeface="+mj-lt"/>
              <a:buAutoNum type="arabicPeriod"/>
            </a:pPr>
            <a:r>
              <a:rPr lang="en-GB" sz="2000" dirty="0" smtClean="0">
                <a:hlinkClick r:id="rId2"/>
              </a:rPr>
              <a:t>Where hands-up in class is banned!</a:t>
            </a:r>
            <a:r>
              <a:rPr lang="en-GB" sz="2000" dirty="0" smtClean="0"/>
              <a:t> BBC Education News.</a:t>
            </a:r>
          </a:p>
          <a:p>
            <a:pPr marL="457200" indent="-457200">
              <a:buFont typeface="+mj-lt"/>
              <a:buAutoNum type="arabicPeriod"/>
            </a:pPr>
            <a:r>
              <a:rPr lang="en-GB" sz="2000" dirty="0" smtClean="0">
                <a:hlinkClick r:id="rId3"/>
              </a:rPr>
              <a:t>Content, then process </a:t>
            </a:r>
            <a:r>
              <a:rPr lang="en-GB" sz="2000" dirty="0" smtClean="0"/>
              <a:t>– Solution Tree video featuring Dylan </a:t>
            </a:r>
            <a:r>
              <a:rPr lang="en-GB" sz="2000" dirty="0" err="1" smtClean="0"/>
              <a:t>Wiliam</a:t>
            </a:r>
            <a:r>
              <a:rPr lang="en-GB" sz="2000" dirty="0" smtClean="0"/>
              <a:t>.</a:t>
            </a:r>
            <a:endParaRPr lang="en-GB" sz="2000" dirty="0"/>
          </a:p>
        </p:txBody>
      </p:sp>
      <p:pic>
        <p:nvPicPr>
          <p:cNvPr id="19458" name="Picture 2" descr="http://wp.lps.org/lfuller/files/2011/09/Screen-shot-2011-09-26-at-2.51.22-PM.png"/>
          <p:cNvPicPr>
            <a:picLocks noChangeAspect="1" noChangeArrowheads="1"/>
          </p:cNvPicPr>
          <p:nvPr/>
        </p:nvPicPr>
        <p:blipFill>
          <a:blip r:embed="rId4" cstate="print"/>
          <a:srcRect/>
          <a:stretch>
            <a:fillRect/>
          </a:stretch>
        </p:blipFill>
        <p:spPr bwMode="auto">
          <a:xfrm>
            <a:off x="971600" y="476672"/>
            <a:ext cx="1368152" cy="10202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think about </a:t>
            </a:r>
            <a:r>
              <a:rPr lang="en-GB" dirty="0" err="1" smtClean="0">
                <a:solidFill>
                  <a:srgbClr val="0066FF"/>
                </a:solidFill>
              </a:rPr>
              <a:t>Winnie</a:t>
            </a:r>
            <a:r>
              <a:rPr lang="en-GB" dirty="0" smtClean="0">
                <a:solidFill>
                  <a:srgbClr val="0066FF"/>
                </a:solidFill>
              </a:rPr>
              <a:t> The Pooh</a:t>
            </a:r>
            <a:endParaRPr lang="en-GB" dirty="0">
              <a:solidFill>
                <a:srgbClr val="0066FF"/>
              </a:solidFill>
            </a:endParaRPr>
          </a:p>
        </p:txBody>
      </p:sp>
      <p:sp>
        <p:nvSpPr>
          <p:cNvPr id="3" name="Content Placeholder 2"/>
          <p:cNvSpPr>
            <a:spLocks noGrp="1"/>
          </p:cNvSpPr>
          <p:nvPr>
            <p:ph idx="1"/>
          </p:nvPr>
        </p:nvSpPr>
        <p:spPr/>
        <p:txBody>
          <a:bodyPr>
            <a:normAutofit fontScale="92500" lnSpcReduction="10000"/>
          </a:bodyPr>
          <a:lstStyle/>
          <a:p>
            <a:r>
              <a:rPr lang="en-GB" dirty="0" smtClean="0"/>
              <a:t>Think about the characters and personalities….</a:t>
            </a:r>
          </a:p>
          <a:p>
            <a:endParaRPr lang="en-GB" dirty="0"/>
          </a:p>
          <a:p>
            <a:endParaRPr lang="en-GB" dirty="0" smtClean="0"/>
          </a:p>
          <a:p>
            <a:endParaRPr lang="en-GB" dirty="0"/>
          </a:p>
          <a:p>
            <a:endParaRPr lang="en-GB" dirty="0" smtClean="0"/>
          </a:p>
          <a:p>
            <a:endParaRPr lang="en-GB" dirty="0"/>
          </a:p>
          <a:p>
            <a:endParaRPr lang="en-GB" dirty="0" smtClean="0"/>
          </a:p>
          <a:p>
            <a:pPr>
              <a:buNone/>
            </a:pPr>
            <a:r>
              <a:rPr lang="en-GB" dirty="0" smtClean="0"/>
              <a:t>…now link these characters to how you would ask a question in the classroom.</a:t>
            </a:r>
            <a:endParaRPr lang="en-GB" dirty="0"/>
          </a:p>
        </p:txBody>
      </p:sp>
      <p:pic>
        <p:nvPicPr>
          <p:cNvPr id="30722" name="Picture 2" descr="http://t1.gstatic.com/images?q=tbn:ANd9GcROybc2opDqqpRAY4eWaRxLQtpo54-xT8HNxlRDdzpp5n-VQsnBI1PI7OyFfQ"/>
          <p:cNvPicPr>
            <a:picLocks noChangeAspect="1" noChangeArrowheads="1"/>
          </p:cNvPicPr>
          <p:nvPr/>
        </p:nvPicPr>
        <p:blipFill>
          <a:blip r:embed="rId2" cstate="print"/>
          <a:srcRect/>
          <a:stretch>
            <a:fillRect/>
          </a:stretch>
        </p:blipFill>
        <p:spPr bwMode="auto">
          <a:xfrm>
            <a:off x="3131840" y="2420888"/>
            <a:ext cx="2171700" cy="21050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Tao of Pooh</a:t>
            </a:r>
            <a:endParaRPr lang="en-GB" dirty="0"/>
          </a:p>
        </p:txBody>
      </p:sp>
      <p:sp>
        <p:nvSpPr>
          <p:cNvPr id="3" name="Content Placeholder 2"/>
          <p:cNvSpPr>
            <a:spLocks noGrp="1"/>
          </p:cNvSpPr>
          <p:nvPr>
            <p:ph idx="1"/>
          </p:nvPr>
        </p:nvSpPr>
        <p:spPr/>
        <p:txBody>
          <a:bodyPr>
            <a:normAutofit lnSpcReduction="10000"/>
          </a:bodyPr>
          <a:lstStyle/>
          <a:p>
            <a:pPr algn="ctr">
              <a:buNone/>
            </a:pPr>
            <a:r>
              <a:rPr lang="en-GB" sz="2000" i="1" dirty="0" smtClean="0"/>
              <a:t/>
            </a:r>
            <a:br>
              <a:rPr lang="en-GB" sz="2000" i="1" dirty="0" smtClean="0"/>
            </a:br>
            <a:r>
              <a:rPr lang="en-GB" sz="2000" i="1" dirty="0" smtClean="0"/>
              <a:t>"Just,  how do you do it </a:t>
            </a:r>
            <a:r>
              <a:rPr lang="en-GB" sz="2000" i="1" dirty="0" err="1" smtClean="0"/>
              <a:t>Tigger</a:t>
            </a:r>
            <a:r>
              <a:rPr lang="en-GB" sz="2000" i="1" dirty="0" smtClean="0"/>
              <a:t>?“</a:t>
            </a:r>
          </a:p>
          <a:p>
            <a:pPr algn="ctr">
              <a:buNone/>
            </a:pPr>
            <a:r>
              <a:rPr lang="en-GB" sz="2000" i="1" dirty="0" smtClean="0"/>
              <a:t/>
            </a:r>
            <a:br>
              <a:rPr lang="en-GB" sz="2000" i="1" dirty="0" smtClean="0"/>
            </a:br>
            <a:r>
              <a:rPr lang="en-GB" sz="2000" i="1" dirty="0" smtClean="0"/>
              <a:t>"Do what?" asked Pooh.</a:t>
            </a:r>
          </a:p>
          <a:p>
            <a:pPr algn="ctr">
              <a:buNone/>
            </a:pPr>
            <a:r>
              <a:rPr lang="en-GB" sz="2000" i="1" dirty="0" smtClean="0"/>
              <a:t/>
            </a:r>
            <a:br>
              <a:rPr lang="en-GB" sz="2000" i="1" dirty="0" smtClean="0"/>
            </a:br>
            <a:r>
              <a:rPr lang="en-GB" sz="2000" i="1" dirty="0" smtClean="0"/>
              <a:t>"Become so effortless.“</a:t>
            </a:r>
          </a:p>
          <a:p>
            <a:pPr algn="ctr">
              <a:buNone/>
            </a:pPr>
            <a:endParaRPr lang="en-GB" sz="2000" i="1" dirty="0"/>
          </a:p>
          <a:p>
            <a:pPr algn="ctr">
              <a:buNone/>
            </a:pPr>
            <a:r>
              <a:rPr lang="en-GB" sz="2000" i="1" dirty="0" smtClean="0"/>
              <a:t>"I don't do much of anything." </a:t>
            </a:r>
            <a:r>
              <a:rPr lang="en-GB" sz="2000" i="1" dirty="0" err="1" smtClean="0"/>
              <a:t>Tigger</a:t>
            </a:r>
            <a:r>
              <a:rPr lang="en-GB" sz="2000" i="1" dirty="0" smtClean="0"/>
              <a:t> said.</a:t>
            </a:r>
          </a:p>
          <a:p>
            <a:pPr algn="ctr">
              <a:buNone/>
            </a:pPr>
            <a:r>
              <a:rPr lang="en-GB" sz="2000" i="1" dirty="0" smtClean="0"/>
              <a:t/>
            </a:r>
            <a:br>
              <a:rPr lang="en-GB" sz="2000" i="1" dirty="0" smtClean="0"/>
            </a:br>
            <a:r>
              <a:rPr lang="en-GB" sz="2000" i="1" dirty="0" smtClean="0"/>
              <a:t>"But all those things of yours get done.“</a:t>
            </a:r>
          </a:p>
          <a:p>
            <a:pPr algn="ctr">
              <a:buNone/>
            </a:pPr>
            <a:r>
              <a:rPr lang="en-GB" sz="2000" i="1" dirty="0" smtClean="0"/>
              <a:t/>
            </a:r>
            <a:br>
              <a:rPr lang="en-GB" sz="2000" i="1" dirty="0" smtClean="0"/>
            </a:br>
            <a:r>
              <a:rPr lang="en-GB" sz="2000" i="1" dirty="0" smtClean="0"/>
              <a:t>"They just sort of happen," </a:t>
            </a:r>
            <a:r>
              <a:rPr lang="en-GB" sz="2000" i="1" dirty="0" err="1" smtClean="0"/>
              <a:t>Tigger</a:t>
            </a:r>
            <a:r>
              <a:rPr lang="en-GB" sz="2000" i="1" dirty="0" smtClean="0"/>
              <a:t> said. </a:t>
            </a:r>
            <a:r>
              <a:rPr lang="en-GB" sz="800" i="1" dirty="0" smtClean="0"/>
              <a:t>(edited)</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75050" y="273051"/>
            <a:ext cx="5111750" cy="5244181"/>
          </a:xfrm>
        </p:spPr>
        <p:txBody>
          <a:bodyPr>
            <a:normAutofit fontScale="92500" lnSpcReduction="20000"/>
          </a:bodyPr>
          <a:lstStyle/>
          <a:p>
            <a:pPr algn="r">
              <a:buNone/>
            </a:pPr>
            <a:r>
              <a:rPr lang="en-GB" b="1" dirty="0" smtClean="0"/>
              <a:t>Pooh-bear</a:t>
            </a:r>
          </a:p>
          <a:p>
            <a:endParaRPr lang="en-GB" dirty="0"/>
          </a:p>
          <a:p>
            <a:endParaRPr lang="en-GB" dirty="0" smtClean="0"/>
          </a:p>
          <a:p>
            <a:r>
              <a:rPr lang="en-GB" i="1" dirty="0" smtClean="0"/>
              <a:t>Despite being naïve and slow-witted, he is a friendly, thoughtful and sometimes insightful character who is always willing to help his friends and try his best. His good intentions sometimes make things worse and other times solve a problem.</a:t>
            </a:r>
          </a:p>
          <a:p>
            <a:endParaRPr lang="en-GB"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Are you Pooh? </a:t>
            </a:r>
          </a:p>
        </p:txBody>
      </p:sp>
      <p:pic>
        <p:nvPicPr>
          <p:cNvPr id="29698" name="Picture 2" descr="http://upload.wikimedia.org/wikipedia/en/thumb/1/10/Winniethepooh.png/220px-Winniethepooh.png"/>
          <p:cNvPicPr>
            <a:picLocks noChangeAspect="1" noChangeArrowheads="1"/>
          </p:cNvPicPr>
          <p:nvPr/>
        </p:nvPicPr>
        <p:blipFill>
          <a:blip r:embed="rId2" cstate="print"/>
          <a:srcRect/>
          <a:stretch>
            <a:fillRect/>
          </a:stretch>
        </p:blipFill>
        <p:spPr bwMode="auto">
          <a:xfrm>
            <a:off x="1475656" y="4676774"/>
            <a:ext cx="2095500" cy="21812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wikia.com/winniethepooh/images/c/c7/Owl_Thinking.jpg"/>
          <p:cNvPicPr>
            <a:picLocks noChangeAspect="1" noChangeArrowheads="1"/>
          </p:cNvPicPr>
          <p:nvPr/>
        </p:nvPicPr>
        <p:blipFill>
          <a:blip r:embed="rId2" cstate="print"/>
          <a:srcRect/>
          <a:stretch>
            <a:fillRect/>
          </a:stretch>
        </p:blipFill>
        <p:spPr bwMode="auto">
          <a:xfrm>
            <a:off x="179512" y="2708920"/>
            <a:ext cx="1743187" cy="2265438"/>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p:txBody>
          <a:bodyPr>
            <a:normAutofit lnSpcReduction="10000"/>
          </a:bodyPr>
          <a:lstStyle/>
          <a:p>
            <a:pPr algn="r">
              <a:buNone/>
            </a:pPr>
            <a:r>
              <a:rPr lang="en-GB" b="1" dirty="0" smtClean="0"/>
              <a:t>Owl</a:t>
            </a:r>
          </a:p>
          <a:p>
            <a:endParaRPr lang="en-GB" dirty="0"/>
          </a:p>
          <a:p>
            <a:r>
              <a:rPr lang="en-GB" i="1" dirty="0" smtClean="0"/>
              <a:t>Owl believes that he is the most intelligent animal in the wood and most of his friends agree, but he is really quite scatterbrained. He often rambles on into long-winded speeches and frequently uses words that his friends don't understand.</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   Are you Owl?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thepoohbearcoloringpages.com/wp-content/uploads/2009/06/konijn-13.jpg"/>
          <p:cNvPicPr>
            <a:picLocks noChangeAspect="1" noChangeArrowheads="1"/>
          </p:cNvPicPr>
          <p:nvPr/>
        </p:nvPicPr>
        <p:blipFill>
          <a:blip r:embed="rId2" cstate="print"/>
          <a:srcRect/>
          <a:stretch>
            <a:fillRect/>
          </a:stretch>
        </p:blipFill>
        <p:spPr bwMode="auto">
          <a:xfrm>
            <a:off x="395536" y="2924944"/>
            <a:ext cx="2434991" cy="3212976"/>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4139952" y="273050"/>
            <a:ext cx="4546848" cy="5853113"/>
          </a:xfrm>
        </p:spPr>
        <p:txBody>
          <a:bodyPr/>
          <a:lstStyle/>
          <a:p>
            <a:pPr algn="r">
              <a:buNone/>
            </a:pPr>
            <a:r>
              <a:rPr lang="en-GB" b="1" dirty="0" smtClean="0"/>
              <a:t>Rabbit</a:t>
            </a:r>
          </a:p>
          <a:p>
            <a:endParaRPr lang="en-GB" dirty="0"/>
          </a:p>
          <a:p>
            <a:r>
              <a:rPr lang="en-GB" i="1" dirty="0" smtClean="0"/>
              <a:t>Rabbit is friendly but arrogant and irritable friend who thinks himself the smartest animal in the Wood. He insists on doing things his way and is obsessed with rules, planning and order.</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smtClean="0"/>
          </a:p>
          <a:p>
            <a:endParaRPr lang="en-GB" dirty="0"/>
          </a:p>
          <a:p>
            <a:r>
              <a:rPr lang="en-GB" dirty="0" smtClean="0"/>
              <a:t>Are you Rabbit?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edia.tumblr.com/tumblr_m2jm6ws1661qcw390.jpg"/>
          <p:cNvPicPr>
            <a:picLocks noChangeAspect="1" noChangeArrowheads="1"/>
          </p:cNvPicPr>
          <p:nvPr/>
        </p:nvPicPr>
        <p:blipFill>
          <a:blip r:embed="rId2" cstate="print"/>
          <a:srcRect/>
          <a:stretch>
            <a:fillRect/>
          </a:stretch>
        </p:blipFill>
        <p:spPr bwMode="auto">
          <a:xfrm>
            <a:off x="1763688" y="4725144"/>
            <a:ext cx="2304256" cy="2047497"/>
          </a:xfrm>
          <a:prstGeom prst="rect">
            <a:avLst/>
          </a:prstGeom>
          <a:noFill/>
        </p:spPr>
      </p:pic>
      <p:sp>
        <p:nvSpPr>
          <p:cNvPr id="2" name="Title 1"/>
          <p:cNvSpPr>
            <a:spLocks noGrp="1"/>
          </p:cNvSpPr>
          <p:nvPr>
            <p:ph type="title"/>
          </p:nvPr>
        </p:nvSpPr>
        <p:spPr/>
        <p:txBody>
          <a:bodyPr>
            <a:normAutofit/>
          </a:bodyPr>
          <a:lstStyle/>
          <a:p>
            <a:r>
              <a:rPr lang="en-GB" dirty="0"/>
              <a:t>Which character is your Questioning technique? </a:t>
            </a:r>
            <a:br>
              <a:rPr lang="en-GB" dirty="0"/>
            </a:br>
            <a:endParaRPr lang="en-GB" dirty="0"/>
          </a:p>
        </p:txBody>
      </p:sp>
      <p:sp>
        <p:nvSpPr>
          <p:cNvPr id="3" name="Content Placeholder 2"/>
          <p:cNvSpPr>
            <a:spLocks noGrp="1"/>
          </p:cNvSpPr>
          <p:nvPr>
            <p:ph idx="1"/>
          </p:nvPr>
        </p:nvSpPr>
        <p:spPr>
          <a:xfrm>
            <a:off x="3563888" y="620688"/>
            <a:ext cx="5111750" cy="5853113"/>
          </a:xfrm>
        </p:spPr>
        <p:txBody>
          <a:bodyPr>
            <a:normAutofit/>
          </a:bodyPr>
          <a:lstStyle/>
          <a:p>
            <a:pPr algn="r">
              <a:buNone/>
            </a:pPr>
            <a:r>
              <a:rPr lang="en-GB" b="1" dirty="0" smtClean="0"/>
              <a:t>Kanga</a:t>
            </a:r>
          </a:p>
          <a:p>
            <a:endParaRPr lang="en-GB" dirty="0"/>
          </a:p>
          <a:p>
            <a:r>
              <a:rPr lang="en-GB" i="1" dirty="0" smtClean="0"/>
              <a:t>Kanga is a kind-hearted, docile and motherly character. She takes great care of </a:t>
            </a:r>
            <a:r>
              <a:rPr lang="en-GB" i="1" dirty="0" err="1" smtClean="0"/>
              <a:t>Roo</a:t>
            </a:r>
            <a:r>
              <a:rPr lang="en-GB" i="1" dirty="0" smtClean="0"/>
              <a:t>, and is constantly concerned with his well-being, whether that means caring for him or trying to keep him out of trouble.</a:t>
            </a:r>
            <a:endParaRPr lang="en-GB" i="1"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   Are you Kanga?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65DCFDDEA3F429236448757A3BA7C" ma:contentTypeVersion="0" ma:contentTypeDescription="Create a new document." ma:contentTypeScope="" ma:versionID="167ce6c694f05caef6b48ed3978200f2">
  <xsd:schema xmlns:xsd="http://www.w3.org/2001/XMLSchema" xmlns:xs="http://www.w3.org/2001/XMLSchema" xmlns:p="http://schemas.microsoft.com/office/2006/metadata/properties" xmlns:ns2="6a6a8440-0aa7-461f-ae7a-bcca76889349" targetNamespace="http://schemas.microsoft.com/office/2006/metadata/properties" ma:root="true" ma:fieldsID="5056dd786202f25ebbd228de58bfe8cf" ns2:_="">
    <xsd:import namespace="6a6a8440-0aa7-461f-ae7a-bcca7688934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a8440-0aa7-461f-ae7a-bcca7688934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a6a8440-0aa7-461f-ae7a-bcca76889349">CDZPJN7WH53Y-330-12</_dlc_DocId>
    <_dlc_DocIdUrl xmlns="6a6a8440-0aa7-461f-ae7a-bcca76889349">
      <Url>http://staffintranet/cross/teachinglearning/_layouts/15/DocIdRedir.aspx?ID=CDZPJN7WH53Y-330-12</Url>
      <Description>CDZPJN7WH53Y-330-12</Description>
    </_dlc_DocIdUrl>
  </documentManagement>
</p:properties>
</file>

<file path=customXml/itemProps1.xml><?xml version="1.0" encoding="utf-8"?>
<ds:datastoreItem xmlns:ds="http://schemas.openxmlformats.org/officeDocument/2006/customXml" ds:itemID="{89F6DAF9-9F50-4D4C-A60B-85459A4B6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a8440-0aa7-461f-ae7a-bcca768893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32B27-7BBC-4012-8354-359CBA98A773}">
  <ds:schemaRefs>
    <ds:schemaRef ds:uri="http://schemas.microsoft.com/sharepoint/events"/>
  </ds:schemaRefs>
</ds:datastoreItem>
</file>

<file path=customXml/itemProps3.xml><?xml version="1.0" encoding="utf-8"?>
<ds:datastoreItem xmlns:ds="http://schemas.openxmlformats.org/officeDocument/2006/customXml" ds:itemID="{A92ED8C0-25FF-43FC-8A60-44EC81417B4F}">
  <ds:schemaRefs>
    <ds:schemaRef ds:uri="http://schemas.microsoft.com/sharepoint/v3/contenttype/forms"/>
  </ds:schemaRefs>
</ds:datastoreItem>
</file>

<file path=customXml/itemProps4.xml><?xml version="1.0" encoding="utf-8"?>
<ds:datastoreItem xmlns:ds="http://schemas.openxmlformats.org/officeDocument/2006/customXml" ds:itemID="{FEE169DC-3637-4A8F-BCF1-DEB4B4E36C33}">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http://schemas.openxmlformats.org/package/2006/metadata/core-properties"/>
    <ds:schemaRef ds:uri="6a6a8440-0aa7-461f-ae7a-bcca7688934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286</TotalTime>
  <Words>1133</Words>
  <Application>Microsoft Office PowerPoint</Application>
  <PresentationFormat>On-screen Show (4:3)</PresentationFormat>
  <Paragraphs>190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Pose, Pause, Pounce, Bounce</vt:lpstr>
      <vt:lpstr>PowerPoint Presentation</vt:lpstr>
      <vt:lpstr>What is it? </vt:lpstr>
      <vt:lpstr>Now, think about Winnie The Pooh</vt:lpstr>
      <vt:lpstr>The Tao of Pooh</vt:lpstr>
      <vt:lpstr>Which character is your Questioning technique?  </vt:lpstr>
      <vt:lpstr>Which character is your Questioning technique?  </vt:lpstr>
      <vt:lpstr>Which character is your Questioning technique?  </vt:lpstr>
      <vt:lpstr>Which character is your Questioning technique?  </vt:lpstr>
      <vt:lpstr>Which character is your Questioning technique?  </vt:lpstr>
      <vt:lpstr>Which character is your Questioning technique?  </vt:lpstr>
      <vt:lpstr>Or, are you a Tigger?</vt:lpstr>
      <vt:lpstr>Which character is your Questioning technique?  </vt:lpstr>
      <vt:lpstr>So why is PPPB useful? </vt:lpstr>
      <vt:lpstr>How does it work? </vt:lpstr>
      <vt:lpstr>1. POSE</vt:lpstr>
      <vt:lpstr>2. PAUSE...</vt:lpstr>
      <vt:lpstr>3. POUNCE!</vt:lpstr>
      <vt:lpstr>4. BOUNCE!</vt:lpstr>
      <vt:lpstr>Summary</vt:lpstr>
      <vt:lpstr>@TeacherToolkit</vt:lpstr>
    </vt:vector>
  </TitlesOfParts>
  <Company>gca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Pose, Pause, Pounce, Bounce</dc:title>
  <dc:subject>AfL Questioning</dc:subject>
  <dc:creator>rmcgill</dc:creator>
  <dc:description>by @TeacherToolkit</dc:description>
  <cp:lastModifiedBy>Tony Burgoyne</cp:lastModifiedBy>
  <cp:revision>36</cp:revision>
  <dcterms:created xsi:type="dcterms:W3CDTF">2012-05-23T11:24:53Z</dcterms:created>
  <dcterms:modified xsi:type="dcterms:W3CDTF">2019-02-22T14:54:32Z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0x0101009F465DCFDDEA3F429236448757A3BA7C</vt:lpwstr>
  </property>
  <property fmtid="{D5CDD505-2E9C-101B-9397-08002B2CF9AE}" pid="3" name="_dlc_DocIdItemGuid">
    <vt:lpwstr>22cab48a-9aa1-40cc-9550-3fd571c17cec</vt:lpwstr>
  </property>
</Properties>
</file>