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408516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706149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06459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41547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88447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39729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43171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59562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47710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350179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7B722-670A-4911-B4F4-BCD84349FA75}" type="datetimeFigureOut">
              <a:rPr lang="en-GB" smtClean="0"/>
              <a:t>12/03/2019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944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7B722-670A-4911-B4F4-BCD84349FA75}" type="datetimeFigureOut">
              <a:rPr lang="en-GB" smtClean="0"/>
              <a:t>12/03/2019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72944-2243-4755-A48A-04E953447C37}" type="slidenum">
              <a:rPr lang="en-GB" smtClean="0"/>
              <a:t>‹#›</a:t>
            </a:fld>
            <a:endParaRPr lang="en-GB" dirty="0"/>
          </a:p>
        </p:txBody>
      </p:sp>
    </p:spTree>
    <p:extLst>
      <p:ext uri="{BB962C8B-B14F-4D97-AF65-F5344CB8AC3E}">
        <p14:creationId xmlns:p14="http://schemas.microsoft.com/office/powerpoint/2010/main" val="77403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862" t="17811" r="56918" b="12594"/>
          <a:stretch/>
        </p:blipFill>
        <p:spPr bwMode="auto">
          <a:xfrm>
            <a:off x="3022171" y="1052735"/>
            <a:ext cx="3196700" cy="445373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219327" y="2348880"/>
            <a:ext cx="2448272" cy="553998"/>
          </a:xfrm>
          <a:prstGeom prst="rect">
            <a:avLst/>
          </a:prstGeom>
          <a:noFill/>
        </p:spPr>
        <p:txBody>
          <a:bodyPr wrap="square" rtlCol="0">
            <a:spAutoFit/>
          </a:bodyPr>
          <a:lstStyle/>
          <a:p>
            <a:r>
              <a:rPr lang="en-GB" sz="1000" dirty="0" smtClean="0"/>
              <a:t>An objective is a clear statement of something that needs to be completed over a period of time. </a:t>
            </a:r>
            <a:endParaRPr lang="en-GB" sz="1000" dirty="0"/>
          </a:p>
        </p:txBody>
      </p:sp>
      <p:sp>
        <p:nvSpPr>
          <p:cNvPr id="5" name="TextBox 4"/>
          <p:cNvSpPr txBox="1"/>
          <p:nvPr/>
        </p:nvSpPr>
        <p:spPr>
          <a:xfrm>
            <a:off x="5220072" y="288177"/>
            <a:ext cx="2664296" cy="400110"/>
          </a:xfrm>
          <a:prstGeom prst="rect">
            <a:avLst/>
          </a:prstGeom>
          <a:noFill/>
        </p:spPr>
        <p:txBody>
          <a:bodyPr wrap="square" rtlCol="0">
            <a:spAutoFit/>
          </a:bodyPr>
          <a:lstStyle/>
          <a:p>
            <a:r>
              <a:rPr lang="en-GB" sz="1000" dirty="0" smtClean="0"/>
              <a:t>Cross reference the session number to the scheme of work for the unit/subject</a:t>
            </a:r>
            <a:endParaRPr lang="en-GB" sz="1000" dirty="0"/>
          </a:p>
        </p:txBody>
      </p:sp>
      <p:sp>
        <p:nvSpPr>
          <p:cNvPr id="6" name="TextBox 5"/>
          <p:cNvSpPr txBox="1"/>
          <p:nvPr/>
        </p:nvSpPr>
        <p:spPr>
          <a:xfrm>
            <a:off x="251520" y="1191126"/>
            <a:ext cx="2573627" cy="246221"/>
          </a:xfrm>
          <a:prstGeom prst="rect">
            <a:avLst/>
          </a:prstGeom>
          <a:noFill/>
        </p:spPr>
        <p:txBody>
          <a:bodyPr wrap="square" rtlCol="0">
            <a:spAutoFit/>
          </a:bodyPr>
          <a:lstStyle/>
          <a:p>
            <a:r>
              <a:rPr lang="en-GB" sz="1000" dirty="0" smtClean="0"/>
              <a:t>Date needs to be in the format: 01/01/2015</a:t>
            </a:r>
            <a:endParaRPr lang="en-GB" sz="1000" dirty="0"/>
          </a:p>
        </p:txBody>
      </p:sp>
      <p:sp>
        <p:nvSpPr>
          <p:cNvPr id="7" name="TextBox 6"/>
          <p:cNvSpPr txBox="1"/>
          <p:nvPr/>
        </p:nvSpPr>
        <p:spPr>
          <a:xfrm>
            <a:off x="251520" y="1561607"/>
            <a:ext cx="2376264" cy="246221"/>
          </a:xfrm>
          <a:prstGeom prst="rect">
            <a:avLst/>
          </a:prstGeom>
          <a:noFill/>
        </p:spPr>
        <p:txBody>
          <a:bodyPr wrap="square" rtlCol="0">
            <a:spAutoFit/>
          </a:bodyPr>
          <a:lstStyle/>
          <a:p>
            <a:r>
              <a:rPr lang="en-GB" sz="1000" dirty="0" smtClean="0"/>
              <a:t>E.g. Extended Diploma in Performing Arts</a:t>
            </a:r>
            <a:endParaRPr lang="en-GB" sz="1000" dirty="0"/>
          </a:p>
        </p:txBody>
      </p:sp>
      <p:sp>
        <p:nvSpPr>
          <p:cNvPr id="8" name="TextBox 7"/>
          <p:cNvSpPr txBox="1"/>
          <p:nvPr/>
        </p:nvSpPr>
        <p:spPr>
          <a:xfrm>
            <a:off x="270181" y="1915550"/>
            <a:ext cx="2448272" cy="246221"/>
          </a:xfrm>
          <a:prstGeom prst="rect">
            <a:avLst/>
          </a:prstGeom>
          <a:noFill/>
        </p:spPr>
        <p:txBody>
          <a:bodyPr wrap="square" rtlCol="0">
            <a:spAutoFit/>
          </a:bodyPr>
          <a:lstStyle/>
          <a:p>
            <a:r>
              <a:rPr lang="en-GB" sz="1000" dirty="0" smtClean="0"/>
              <a:t>E.g. Unit 1 – Health and Safety</a:t>
            </a:r>
            <a:endParaRPr lang="en-GB" sz="1000" dirty="0"/>
          </a:p>
        </p:txBody>
      </p:sp>
      <p:sp>
        <p:nvSpPr>
          <p:cNvPr id="9" name="TextBox 8"/>
          <p:cNvSpPr txBox="1"/>
          <p:nvPr/>
        </p:nvSpPr>
        <p:spPr>
          <a:xfrm>
            <a:off x="6696235" y="723571"/>
            <a:ext cx="2016224" cy="861774"/>
          </a:xfrm>
          <a:prstGeom prst="rect">
            <a:avLst/>
          </a:prstGeom>
          <a:noFill/>
        </p:spPr>
        <p:txBody>
          <a:bodyPr wrap="square" rtlCol="0">
            <a:spAutoFit/>
          </a:bodyPr>
          <a:lstStyle/>
          <a:p>
            <a:r>
              <a:rPr lang="en-GB" sz="1000" dirty="0" smtClean="0"/>
              <a:t>List the main ‘key words’ in this session and communicate these to the students </a:t>
            </a:r>
            <a:r>
              <a:rPr lang="en-GB" sz="1000" smtClean="0"/>
              <a:t>– it </a:t>
            </a:r>
            <a:r>
              <a:rPr lang="en-GB" sz="1000" dirty="0" smtClean="0"/>
              <a:t>will allow them to find the information they require around the topic faster.</a:t>
            </a:r>
            <a:endParaRPr lang="en-GB" sz="1000" dirty="0"/>
          </a:p>
        </p:txBody>
      </p:sp>
      <p:sp>
        <p:nvSpPr>
          <p:cNvPr id="10" name="TextBox 9"/>
          <p:cNvSpPr txBox="1"/>
          <p:nvPr/>
        </p:nvSpPr>
        <p:spPr>
          <a:xfrm>
            <a:off x="6660232" y="1807828"/>
            <a:ext cx="2016224" cy="707886"/>
          </a:xfrm>
          <a:prstGeom prst="rect">
            <a:avLst/>
          </a:prstGeom>
          <a:noFill/>
        </p:spPr>
        <p:txBody>
          <a:bodyPr wrap="square" rtlCol="0">
            <a:spAutoFit/>
          </a:bodyPr>
          <a:lstStyle/>
          <a:p>
            <a:r>
              <a:rPr lang="en-GB" sz="1000" dirty="0" smtClean="0"/>
              <a:t>Provide a list of specific resources (above and beyond  what would normally be available for </a:t>
            </a:r>
            <a:r>
              <a:rPr lang="en-GB" sz="1000" smtClean="0"/>
              <a:t>your session).</a:t>
            </a:r>
            <a:endParaRPr lang="en-GB" sz="1000" dirty="0"/>
          </a:p>
        </p:txBody>
      </p:sp>
      <p:sp>
        <p:nvSpPr>
          <p:cNvPr id="11" name="TextBox 10"/>
          <p:cNvSpPr txBox="1"/>
          <p:nvPr/>
        </p:nvSpPr>
        <p:spPr>
          <a:xfrm>
            <a:off x="234177" y="3178074"/>
            <a:ext cx="2448272" cy="1323439"/>
          </a:xfrm>
          <a:prstGeom prst="rect">
            <a:avLst/>
          </a:prstGeom>
          <a:noFill/>
          <a:ln w="3175">
            <a:noFill/>
          </a:ln>
        </p:spPr>
        <p:txBody>
          <a:bodyPr wrap="square" rtlCol="0">
            <a:spAutoFit/>
          </a:bodyPr>
          <a:lstStyle/>
          <a:p>
            <a:r>
              <a:rPr lang="en-GB" sz="1000" dirty="0" smtClean="0"/>
              <a:t>A series of logical activities to enable the students  to achieve the learning objectives. The focus must be on what the learners are actually doing with the knowledge, skills and competencies they are acquiring because learning does not occur through just listening, actions are also required.</a:t>
            </a:r>
          </a:p>
        </p:txBody>
      </p:sp>
      <p:sp>
        <p:nvSpPr>
          <p:cNvPr id="12" name="TextBox 11"/>
          <p:cNvSpPr txBox="1"/>
          <p:nvPr/>
        </p:nvSpPr>
        <p:spPr>
          <a:xfrm>
            <a:off x="6444208" y="2459797"/>
            <a:ext cx="2448272" cy="1477328"/>
          </a:xfrm>
          <a:prstGeom prst="rect">
            <a:avLst/>
          </a:prstGeom>
          <a:noFill/>
        </p:spPr>
        <p:txBody>
          <a:bodyPr wrap="square" rtlCol="0">
            <a:spAutoFit/>
          </a:bodyPr>
          <a:lstStyle/>
          <a:p>
            <a:endParaRPr lang="en-GB" sz="1000" dirty="0"/>
          </a:p>
          <a:p>
            <a:pPr lvl="0"/>
            <a:r>
              <a:rPr lang="en-GB" sz="1000" dirty="0">
                <a:solidFill>
                  <a:prstClr val="black"/>
                </a:solidFill>
              </a:rPr>
              <a:t>Use an activity to review the learning that has taken place to </a:t>
            </a:r>
            <a:r>
              <a:rPr lang="en-GB" sz="1000" dirty="0" smtClean="0">
                <a:solidFill>
                  <a:prstClr val="black"/>
                </a:solidFill>
              </a:rPr>
              <a:t>date and to put this session in context.</a:t>
            </a:r>
          </a:p>
          <a:p>
            <a:pPr lvl="0"/>
            <a:endParaRPr lang="en-GB" sz="1000" dirty="0">
              <a:solidFill>
                <a:prstClr val="black"/>
              </a:solidFill>
            </a:endParaRPr>
          </a:p>
          <a:p>
            <a:r>
              <a:rPr lang="en-GB" sz="1000" dirty="0" smtClean="0"/>
              <a:t>Follow this by a starter exercise to engage the students, to activate prior knowledge  and provide a clear focus on the learning to create a purposeful atmosphere.</a:t>
            </a:r>
            <a:endParaRPr lang="en-GB" sz="1000" dirty="0"/>
          </a:p>
        </p:txBody>
      </p:sp>
      <p:sp>
        <p:nvSpPr>
          <p:cNvPr id="15" name="TextBox 14"/>
          <p:cNvSpPr txBox="1"/>
          <p:nvPr/>
        </p:nvSpPr>
        <p:spPr>
          <a:xfrm>
            <a:off x="6444208" y="4176375"/>
            <a:ext cx="2448272" cy="861774"/>
          </a:xfrm>
          <a:prstGeom prst="rect">
            <a:avLst/>
          </a:prstGeom>
          <a:noFill/>
        </p:spPr>
        <p:txBody>
          <a:bodyPr wrap="square" rtlCol="0">
            <a:spAutoFit/>
          </a:bodyPr>
          <a:lstStyle/>
          <a:p>
            <a:r>
              <a:rPr lang="en-GB" sz="1000" dirty="0" smtClean="0"/>
              <a:t>A short activity to wind up the session, to summarise the main learning points  and to note progress against the achievement of the session objectives. Look forward to the next session and its content and key words.</a:t>
            </a:r>
            <a:endParaRPr lang="en-GB" sz="1000" dirty="0"/>
          </a:p>
        </p:txBody>
      </p:sp>
      <p:sp>
        <p:nvSpPr>
          <p:cNvPr id="16" name="TextBox 15"/>
          <p:cNvSpPr txBox="1"/>
          <p:nvPr/>
        </p:nvSpPr>
        <p:spPr>
          <a:xfrm>
            <a:off x="3491880" y="5805264"/>
            <a:ext cx="2448272" cy="707886"/>
          </a:xfrm>
          <a:prstGeom prst="rect">
            <a:avLst/>
          </a:prstGeom>
          <a:noFill/>
        </p:spPr>
        <p:txBody>
          <a:bodyPr wrap="square" rtlCol="0">
            <a:spAutoFit/>
          </a:bodyPr>
          <a:lstStyle/>
          <a:p>
            <a:r>
              <a:rPr lang="en-GB" sz="1000" dirty="0" smtClean="0"/>
              <a:t>If you naturally cover some elements of cross cutting themes during this session, please provide some detail about the content you will explore.</a:t>
            </a:r>
            <a:endParaRPr lang="en-GB" sz="1000" dirty="0"/>
          </a:p>
        </p:txBody>
      </p:sp>
      <p:sp>
        <p:nvSpPr>
          <p:cNvPr id="17" name="TextBox 16"/>
          <p:cNvSpPr txBox="1"/>
          <p:nvPr/>
        </p:nvSpPr>
        <p:spPr>
          <a:xfrm>
            <a:off x="6407696" y="5189711"/>
            <a:ext cx="2736304" cy="1323439"/>
          </a:xfrm>
          <a:prstGeom prst="rect">
            <a:avLst/>
          </a:prstGeom>
          <a:noFill/>
        </p:spPr>
        <p:txBody>
          <a:bodyPr wrap="square" rtlCol="0">
            <a:spAutoFit/>
          </a:bodyPr>
          <a:lstStyle/>
          <a:p>
            <a:r>
              <a:rPr lang="en-GB" sz="1000" dirty="0" smtClean="0"/>
              <a:t>5 cross </a:t>
            </a:r>
            <a:r>
              <a:rPr lang="en-GB" sz="1000" dirty="0"/>
              <a:t>c</a:t>
            </a:r>
            <a:r>
              <a:rPr lang="en-GB" sz="1000" dirty="0" smtClean="0"/>
              <a:t>utting themes:</a:t>
            </a:r>
          </a:p>
          <a:p>
            <a:r>
              <a:rPr lang="en-GB" sz="1000" dirty="0" smtClean="0"/>
              <a:t>Literacy and numeracy</a:t>
            </a:r>
          </a:p>
          <a:p>
            <a:r>
              <a:rPr lang="en-GB" sz="1000" dirty="0" smtClean="0"/>
              <a:t>Equality and diversity</a:t>
            </a:r>
          </a:p>
          <a:p>
            <a:r>
              <a:rPr lang="en-GB" sz="1000" dirty="0" smtClean="0"/>
              <a:t>Education for sustainable development and global citizenship (ESDGC)</a:t>
            </a:r>
          </a:p>
          <a:p>
            <a:r>
              <a:rPr lang="en-GB" sz="1000" dirty="0" smtClean="0"/>
              <a:t>Welsh language and culture</a:t>
            </a:r>
          </a:p>
          <a:p>
            <a:r>
              <a:rPr lang="en-GB" sz="1000" dirty="0" smtClean="0"/>
              <a:t>Enterprise and employability</a:t>
            </a:r>
          </a:p>
          <a:p>
            <a:endParaRPr lang="en-GB" sz="1000" dirty="0"/>
          </a:p>
        </p:txBody>
      </p:sp>
      <p:pic>
        <p:nvPicPr>
          <p:cNvPr id="2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713" y="4622125"/>
            <a:ext cx="2383886" cy="1768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297902" y="324103"/>
            <a:ext cx="4015105" cy="646331"/>
          </a:xfrm>
          <a:prstGeom prst="rect">
            <a:avLst/>
          </a:prstGeom>
          <a:noFill/>
        </p:spPr>
        <p:txBody>
          <a:bodyPr wrap="square" rtlCol="0">
            <a:spAutoFit/>
          </a:bodyPr>
          <a:lstStyle/>
          <a:p>
            <a:r>
              <a:rPr lang="en-GB" b="1" dirty="0" smtClean="0"/>
              <a:t>Guidance for completion of the </a:t>
            </a:r>
          </a:p>
          <a:p>
            <a:r>
              <a:rPr lang="en-GB" b="1" dirty="0" smtClean="0"/>
              <a:t>5 Minute Lesson Plan</a:t>
            </a:r>
            <a:endParaRPr lang="en-GB" b="1" dirty="0"/>
          </a:p>
        </p:txBody>
      </p:sp>
      <p:cxnSp>
        <p:nvCxnSpPr>
          <p:cNvPr id="22" name="Straight Arrow Connector 21"/>
          <p:cNvCxnSpPr/>
          <p:nvPr/>
        </p:nvCxnSpPr>
        <p:spPr>
          <a:xfrm flipV="1">
            <a:off x="2718453" y="1314236"/>
            <a:ext cx="1078227" cy="1"/>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2597763" y="1437347"/>
            <a:ext cx="1304461" cy="248082"/>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V="1">
            <a:off x="2163543" y="1537632"/>
            <a:ext cx="1785537" cy="507800"/>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H="1">
            <a:off x="4716018" y="688287"/>
            <a:ext cx="504054" cy="514157"/>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V="1">
            <a:off x="2390056" y="2038660"/>
            <a:ext cx="1008112" cy="421137"/>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2" idx="1"/>
          </p:cNvCxnSpPr>
          <p:nvPr/>
        </p:nvCxnSpPr>
        <p:spPr>
          <a:xfrm flipH="1" flipV="1">
            <a:off x="5364088" y="2625880"/>
            <a:ext cx="1080120" cy="572581"/>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0" idx="1"/>
          </p:cNvCxnSpPr>
          <p:nvPr/>
        </p:nvCxnSpPr>
        <p:spPr>
          <a:xfrm flipH="1" flipV="1">
            <a:off x="5847837" y="2080749"/>
            <a:ext cx="812395" cy="81022"/>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V="1">
            <a:off x="4139952" y="5085183"/>
            <a:ext cx="266328" cy="720081"/>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flipH="1">
            <a:off x="5112061" y="1232228"/>
            <a:ext cx="1548171" cy="830950"/>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flipH="1" flipV="1">
            <a:off x="5661767" y="4393063"/>
            <a:ext cx="745929" cy="72300"/>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49" name="Straight Connector 1048"/>
          <p:cNvCxnSpPr/>
          <p:nvPr/>
        </p:nvCxnSpPr>
        <p:spPr>
          <a:xfrm>
            <a:off x="2825147" y="2902878"/>
            <a:ext cx="0" cy="1273497"/>
          </a:xfrm>
          <a:prstGeom prst="line">
            <a:avLst/>
          </a:prstGeom>
          <a:ln w="9525"/>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2825147" y="4193076"/>
            <a:ext cx="231164" cy="0"/>
          </a:xfrm>
          <a:prstGeom prst="line">
            <a:avLst/>
          </a:prstGeom>
          <a:ln w="9525"/>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H="1">
            <a:off x="2825147" y="2902878"/>
            <a:ext cx="231164" cy="0"/>
          </a:xfrm>
          <a:prstGeom prst="line">
            <a:avLst/>
          </a:prstGeom>
          <a:ln w="9525"/>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2580150" y="3436073"/>
            <a:ext cx="244997" cy="0"/>
          </a:xfrm>
          <a:prstGeom prst="line">
            <a:avLst/>
          </a:prstGeom>
          <a:ln w="9525"/>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flipH="1" flipV="1">
            <a:off x="5998627" y="5012883"/>
            <a:ext cx="745928" cy="176828"/>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8989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B889427505344AA55EBE9C9B35AD1B" ma:contentTypeVersion="0" ma:contentTypeDescription="Create a new document." ma:contentTypeScope="" ma:versionID="c213ab5e40a0a53f34b2e9e966ffb21d">
  <xsd:schema xmlns:xsd="http://www.w3.org/2001/XMLSchema" xmlns:xs="http://www.w3.org/2001/XMLSchema" xmlns:p="http://schemas.microsoft.com/office/2006/metadata/properties" xmlns:ns2="6a6a8440-0aa7-461f-ae7a-bcca76889349" targetNamespace="http://schemas.microsoft.com/office/2006/metadata/properties" ma:root="true" ma:fieldsID="5056dd786202f25ebbd228de58bfe8cf" ns2:_="">
    <xsd:import namespace="6a6a8440-0aa7-461f-ae7a-bcca7688934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a8440-0aa7-461f-ae7a-bcca768893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6a6a8440-0aa7-461f-ae7a-bcca76889349">CDZPJN7WH53Y-331-14</_dlc_DocId>
    <_dlc_DocIdUrl xmlns="6a6a8440-0aa7-461f-ae7a-bcca76889349">
      <Url>http://staffintranet/cross/teachinglearning/_layouts/15/DocIdRedir.aspx?ID=CDZPJN7WH53Y-331-14</Url>
      <Description>CDZPJN7WH53Y-331-14</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0FB84EA-CE9F-4910-92A6-7DEC76EF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a8440-0aa7-461f-ae7a-bcca76889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2806A2-C170-4468-8625-3E3176D71A3D}">
  <ds:schemaRefs>
    <ds:schemaRef ds:uri="http://schemas.microsoft.com/sharepoint/v3/contenttype/forms"/>
  </ds:schemaRefs>
</ds:datastoreItem>
</file>

<file path=customXml/itemProps3.xml><?xml version="1.0" encoding="utf-8"?>
<ds:datastoreItem xmlns:ds="http://schemas.openxmlformats.org/officeDocument/2006/customXml" ds:itemID="{1F05C95C-F2F0-4087-AEE9-1ABF97F9678E}">
  <ds:schemaRefs>
    <ds:schemaRef ds:uri="http://schemas.microsoft.com/office/infopath/2007/PartnerControls"/>
    <ds:schemaRef ds:uri="http://purl.org/dc/terms/"/>
    <ds:schemaRef ds:uri="6a6a8440-0aa7-461f-ae7a-bcca76889349"/>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6C0A443F-7F87-427E-9A33-B35B0F036AD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57</TotalTime>
  <Words>309</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Ricketts</dc:creator>
  <cp:lastModifiedBy>Tony Burgoyne</cp:lastModifiedBy>
  <cp:revision>8</cp:revision>
  <cp:lastPrinted>2014-06-19T09:06:45Z</cp:lastPrinted>
  <dcterms:created xsi:type="dcterms:W3CDTF">2014-06-19T08:21:49Z</dcterms:created>
  <dcterms:modified xsi:type="dcterms:W3CDTF">2019-03-12T07:31:17Z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0x0101003AB889427505344AA55EBE9C9B35AD1B</vt:lpwstr>
  </property>
  <property fmtid="{D5CDD505-2E9C-101B-9397-08002B2CF9AE}" pid="3" name="_dlc_DocIdItemGuid">
    <vt:lpwstr>88d100f1-109b-4b55-ba6c-537a034027a7</vt:lpwstr>
  </property>
</Properties>
</file>