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3" r:id="rId13"/>
    <p:sldId id="281" r:id="rId14"/>
    <p:sldId id="279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660"/>
  </p:normalViewPr>
  <p:slideViewPr>
    <p:cSldViewPr>
      <p:cViewPr varScale="1">
        <p:scale>
          <a:sx n="69" d="100"/>
          <a:sy n="69" d="100"/>
        </p:scale>
        <p:origin x="7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777D-0694-4F2D-90C7-54E5F9AB8A43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1C68F-02A5-40CC-9373-EC6FCED99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C68F-02A5-40CC-9373-EC6FCED991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5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C68F-02A5-40CC-9373-EC6FCED991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1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BBE1-BCF3-4522-AD76-C472BDCC75AF}" type="datetime1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512D-E983-4DB1-BD73-DE7487F57FE7}" type="datetime1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8450-2D04-49FA-803F-F8F665B504A7}" type="datetime1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C98-DCB4-4B7B-808D-ACEF653618C3}" type="datetime1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D72-9B94-4603-94B9-3422ED51FB38}" type="datetime1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15D-37F3-4BC4-B351-9113311C8CDF}" type="datetime1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0F9-B234-4FA3-A138-26C696858D29}" type="datetime1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31D6-70B4-4DF7-ABE2-B14A84D9E25C}" type="datetime1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765-5E37-486D-BF81-F652DF3B17FD}" type="datetime1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7C84-9510-43D9-AA81-DC7C9A421054}" type="datetime1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CF8-2164-4866-AA0E-65DBB309D75E}" type="datetime1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28C239-3CB1-4345-B6D9-12B3532A6DD7}" type="datetime1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933057"/>
            <a:ext cx="5637010" cy="72007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Planning for writing a scheme of work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Planning </a:t>
            </a:r>
            <a:r>
              <a:rPr lang="en-GB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for learning</a:t>
            </a:r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</a:t>
            </a:fld>
            <a:endParaRPr lang="en-GB"/>
          </a:p>
        </p:txBody>
      </p:sp>
      <p:pic>
        <p:nvPicPr>
          <p:cNvPr id="1027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3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anning Your Online Course v2 | gforsythe.ca/planning-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44" y="4509120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1" y="1556792"/>
            <a:ext cx="6974160" cy="395837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 scheme of work in its broadest sense of the word is a long term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plan to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shows how training has been organised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As a trainer decisions need to be made about what will be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taught,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which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will rely on other forms of interactive materials and in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which order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they will be sequenced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The trainer reviews the scheme regularly to check on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progression through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course and to check that resources are available for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what is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being taught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GB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Schemes of Work- Long term planning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3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6489" t="13556" r="7870" b="6607"/>
          <a:stretch/>
        </p:blipFill>
        <p:spPr>
          <a:xfrm>
            <a:off x="-396552" y="-455638"/>
            <a:ext cx="10009112" cy="72454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In-Sights: Consumers targeted by BC Liberal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6" y="4957732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iss Abigail's Time Warp Advice » working wom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29399"/>
          </a:xfrm>
        </p:spPr>
      </p:pic>
    </p:spTree>
    <p:extLst>
      <p:ext uri="{BB962C8B-B14F-4D97-AF65-F5344CB8AC3E}">
        <p14:creationId xmlns:p14="http://schemas.microsoft.com/office/powerpoint/2010/main" val="31896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20485" r="9256" b="7015"/>
          <a:stretch/>
        </p:blipFill>
        <p:spPr bwMode="auto">
          <a:xfrm>
            <a:off x="1115616" y="1052736"/>
            <a:ext cx="61926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187624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7200799" cy="648072"/>
          </a:xfrm>
        </p:spPr>
        <p:txBody>
          <a:bodyPr/>
          <a:lstStyle/>
          <a:p>
            <a:pPr marL="0" indent="0" algn="l">
              <a:buNone/>
            </a:pPr>
            <a:r>
              <a:rPr lang="en-GB" sz="2800" b="0" dirty="0"/>
              <a:t>•</a:t>
            </a: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pecific 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– are they clearly defined</a:t>
            </a: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easurable – can they be met</a:t>
            </a: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chievable – are they possible</a:t>
            </a: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ealistic – do they relate to the aim</a:t>
            </a: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ime bound – can they be met in the tim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r>
              <a:rPr lang="en-GB" sz="3200" b="1" dirty="0"/>
              <a:t>Objectives should be SMART</a:t>
            </a:r>
            <a:endParaRPr lang="en-GB" sz="32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1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517110"/>
            <a:ext cx="6512511" cy="5019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8001000" cy="6381328"/>
          </a:xfrm>
        </p:spPr>
        <p:txBody>
          <a:bodyPr>
            <a:noAutofit/>
          </a:bodyPr>
          <a:lstStyle/>
          <a:p>
            <a:endParaRPr lang="en-GB" sz="1800" dirty="0" smtClean="0"/>
          </a:p>
          <a:p>
            <a:r>
              <a:rPr lang="en-GB" sz="2000" u="sng" dirty="0" smtClean="0"/>
              <a:t>The 14 P,s for effective planning</a:t>
            </a:r>
            <a:r>
              <a:rPr lang="en-GB" sz="1800" dirty="0" smtClean="0"/>
              <a:t> </a:t>
            </a:r>
            <a:endParaRPr lang="en-GB" sz="1800" dirty="0"/>
          </a:p>
          <a:p>
            <a:r>
              <a:rPr lang="en-GB" sz="1800" b="1" dirty="0" smtClean="0"/>
              <a:t>Purpose</a:t>
            </a:r>
          </a:p>
          <a:p>
            <a:r>
              <a:rPr lang="en-GB" sz="1800" b="1" dirty="0" smtClean="0"/>
              <a:t>Planning</a:t>
            </a:r>
          </a:p>
          <a:p>
            <a:r>
              <a:rPr lang="en-GB" sz="1800" b="1" dirty="0" smtClean="0"/>
              <a:t>Preparation</a:t>
            </a:r>
          </a:p>
          <a:p>
            <a:r>
              <a:rPr lang="en-GB" sz="1800" b="1" dirty="0" smtClean="0"/>
              <a:t>P</a:t>
            </a:r>
            <a:r>
              <a:rPr lang="en-GB" sz="1800" b="1" dirty="0" smtClean="0"/>
              <a:t>atience</a:t>
            </a:r>
          </a:p>
          <a:p>
            <a:r>
              <a:rPr lang="en-GB" sz="1800" b="1" dirty="0" smtClean="0"/>
              <a:t>Punctuality</a:t>
            </a:r>
          </a:p>
          <a:p>
            <a:r>
              <a:rPr lang="en-GB" sz="1800" b="1" dirty="0" smtClean="0"/>
              <a:t>Presence</a:t>
            </a:r>
          </a:p>
          <a:p>
            <a:r>
              <a:rPr lang="en-GB" sz="1800" b="1" dirty="0" smtClean="0"/>
              <a:t>Passion</a:t>
            </a:r>
          </a:p>
          <a:p>
            <a:r>
              <a:rPr lang="en-GB" sz="1800" b="1" dirty="0" smtClean="0"/>
              <a:t>Pride</a:t>
            </a:r>
          </a:p>
          <a:p>
            <a:r>
              <a:rPr lang="en-GB" sz="1800" b="1" dirty="0" smtClean="0"/>
              <a:t>Personality</a:t>
            </a:r>
          </a:p>
          <a:p>
            <a:r>
              <a:rPr lang="en-GB" sz="1800" b="1" dirty="0" smtClean="0"/>
              <a:t>Politeness</a:t>
            </a:r>
          </a:p>
          <a:p>
            <a:r>
              <a:rPr lang="en-GB" sz="1800" b="1" dirty="0" err="1" smtClean="0"/>
              <a:t>Positiveness</a:t>
            </a:r>
            <a:endParaRPr lang="en-GB" sz="1800" b="1" dirty="0" smtClean="0"/>
          </a:p>
          <a:p>
            <a:r>
              <a:rPr lang="en-GB" sz="1800" b="1" dirty="0" smtClean="0"/>
              <a:t>Physical environment</a:t>
            </a:r>
          </a:p>
          <a:p>
            <a:r>
              <a:rPr lang="en-GB" sz="1800" b="1" dirty="0" smtClean="0"/>
              <a:t>Persistence</a:t>
            </a:r>
          </a:p>
          <a:p>
            <a:r>
              <a:rPr lang="en-GB" sz="1800" b="1" dirty="0" smtClean="0"/>
              <a:t>Professionalism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 descr="Article: Sketchnote: How to drive effective learning in 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251941" cy="23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512511" cy="3384376"/>
          </a:xfrm>
        </p:spPr>
        <p:txBody>
          <a:bodyPr/>
          <a:lstStyle/>
          <a:p>
            <a:pPr algn="l"/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Proper Preparation</a:t>
            </a:r>
            <a:b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Planning</a:t>
            </a:r>
            <a:b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Prevents a Pretty</a:t>
            </a:r>
            <a:b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Poor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/>
          <a:lstStyle/>
          <a:p>
            <a:r>
              <a:rPr lang="en-GB" b="1" dirty="0"/>
              <a:t>Thought for the day</a:t>
            </a:r>
          </a:p>
          <a:p>
            <a:r>
              <a:rPr lang="en-GB" b="1" dirty="0"/>
              <a:t>Remember the seven Ps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-1035496"/>
            <a:ext cx="8640960" cy="77768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r>
              <a:rPr lang="en-GB" b="1" dirty="0"/>
              <a:t>A systematic approach to training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5006" r="-38483" b="-5006"/>
          <a:stretch/>
        </p:blipFill>
        <p:spPr bwMode="auto">
          <a:xfrm>
            <a:off x="-396552" y="-2043608"/>
            <a:ext cx="15792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755576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344816" cy="4392488"/>
          </a:xfrm>
        </p:spPr>
        <p:txBody>
          <a:bodyPr/>
          <a:lstStyle/>
          <a:p>
            <a:pPr algn="l"/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promote an understanding of writing a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scheme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work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Objectives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To recognise the importance of schemes of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work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To acknowledge the relationship between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aims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objectives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To plan a scheme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r>
              <a:rPr lang="en-GB" b="1" dirty="0"/>
              <a:t>Aim and </a:t>
            </a:r>
            <a:r>
              <a:rPr lang="en-GB" b="1" dirty="0" smtClean="0"/>
              <a:t>Objective for this lesson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3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1412776"/>
            <a:ext cx="6902152" cy="4102392"/>
          </a:xfrm>
        </p:spPr>
        <p:txBody>
          <a:bodyPr/>
          <a:lstStyle/>
          <a:p>
            <a:pPr algn="l"/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Check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 environment in which you will be delivering your session (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room, layout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facilities, health &amp; safety)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•Check the equipment: is it available, appropriate, working?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•Check and rehearse your timings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•Have a practice run through the delivery of the session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•Allow time for questions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•Add 5% extra time and have a Plan B in case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anything goes wrong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•Prepare a session plan with a clear aim</a:t>
            </a:r>
            <a:endParaRPr lang="en-GB" sz="200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548680"/>
            <a:ext cx="6400800" cy="720080"/>
          </a:xfrm>
        </p:spPr>
        <p:txBody>
          <a:bodyPr>
            <a:normAutofit/>
          </a:bodyPr>
          <a:lstStyle/>
          <a:p>
            <a:r>
              <a:rPr lang="en-GB" sz="2800" b="1" dirty="0"/>
              <a:t>Planning and preparing sessions</a:t>
            </a:r>
            <a:endParaRPr lang="en-GB" sz="28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611560"/>
            <a:ext cx="13249472" cy="92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6512511" cy="4320480"/>
          </a:xfrm>
        </p:spPr>
        <p:txBody>
          <a:bodyPr/>
          <a:lstStyle/>
          <a:p>
            <a:pPr marL="0" indent="0" algn="l">
              <a:buNone/>
            </a:pP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Training resources should:</a:t>
            </a:r>
            <a:b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be simple and interesting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participants understand the topic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you to clarify and simplify the      topic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in promoting and maintaining interest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help the trainer but must not replace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him/her</a:t>
            </a:r>
            <a:endParaRPr lang="en-GB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969288"/>
          </a:xfrm>
        </p:spPr>
        <p:txBody>
          <a:bodyPr>
            <a:normAutofit/>
          </a:bodyPr>
          <a:lstStyle/>
          <a:p>
            <a:r>
              <a:rPr lang="en-GB" sz="4000" b="1" dirty="0"/>
              <a:t>Designing resources</a:t>
            </a:r>
            <a:endParaRPr lang="en-GB" sz="40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060848"/>
            <a:ext cx="6512511" cy="1143000"/>
          </a:xfrm>
        </p:spPr>
        <p:txBody>
          <a:bodyPr/>
          <a:lstStyle/>
          <a:p>
            <a:pPr algn="ctr"/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a simple activity to deliver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3" algn="ctr"/>
            <a:r>
              <a:rPr lang="en-GB" sz="3600" b="1" dirty="0"/>
              <a:t>Activity</a:t>
            </a:r>
            <a:endParaRPr lang="en-GB" sz="36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Eye to the World Project: June 2008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664" r="7930" b="27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512511" cy="4320480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Programme structuring begins with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 scheme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of work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As you make decisions about the design of the programme and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continue to review and develop your planning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–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you are able to take into account new opportunities, resources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and changing learner needs.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b="1" dirty="0"/>
              <a:t>Programme Structuring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6512511" cy="3816424"/>
          </a:xfrm>
        </p:spPr>
        <p:txBody>
          <a:bodyPr/>
          <a:lstStyle/>
          <a:p>
            <a:pPr marL="0" indent="0" algn="l">
              <a:buNone/>
            </a:pP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successful planning enables trainers to provide a coherent, relevant </a:t>
            </a:r>
            <a: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and</a:t>
            </a: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engaging </a:t>
            </a: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programme that promotes continuity in learning.</a:t>
            </a: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effective plans take many forms, but show clear objectives and </a:t>
            </a:r>
            <a: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how these </a:t>
            </a: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will be </a:t>
            </a:r>
            <a: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achieved</a:t>
            </a:r>
            <a:b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adapting existing plans and using high-quality resources as </a:t>
            </a:r>
            <a: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starting points </a:t>
            </a: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can save on planning time and support ongoing review of </a:t>
            </a:r>
            <a: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programme</a:t>
            </a:r>
            <a:br>
              <a:rPr lang="en-GB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using ICT can make it much easier to share, re-use, copy and amend</a:t>
            </a:r>
            <a:endParaRPr lang="en-GB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1617360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 smtClean="0"/>
              <a:t>When planning, many trainers work from</a:t>
            </a:r>
          </a:p>
          <a:p>
            <a:pPr marL="45720" indent="0">
              <a:buNone/>
            </a:pPr>
            <a:r>
              <a:rPr lang="en-GB" b="1" dirty="0" smtClean="0"/>
              <a:t>the </a:t>
            </a:r>
            <a:r>
              <a:rPr lang="en-GB" b="1" dirty="0"/>
              <a:t>following key points to help them plan</a:t>
            </a:r>
          </a:p>
          <a:p>
            <a:pPr marL="45720" indent="0">
              <a:buNone/>
            </a:pPr>
            <a:r>
              <a:rPr lang="en-GB" b="1" dirty="0"/>
              <a:t>efficiently and effectively:</a:t>
            </a:r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1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046168" cy="3744416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most influential model of learning was presented by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Kolb (1984).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This model is appropriate to the trainer and the learner as it sets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out the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stages of learning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Remember, as a new trainer you are learning too! - how to plan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and organise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effective training that achieves the companies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en-GB" sz="2800" b="1" dirty="0" smtClean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n-GB" sz="2800" b="1" dirty="0" smtClean="0">
                <a:latin typeface="Comic Sans MS" panose="030F0702030302020204" pitchFamily="66" charset="0"/>
              </a:rPr>
              <a:t>Kolb </a:t>
            </a:r>
            <a:r>
              <a:rPr lang="en-GB" sz="2800" b="1" dirty="0">
                <a:latin typeface="Comic Sans MS" panose="030F0702030302020204" pitchFamily="66" charset="0"/>
              </a:rPr>
              <a:t>Cycle - Experimental Learning -The</a:t>
            </a:r>
          </a:p>
          <a:p>
            <a:pPr marL="45720" indent="0">
              <a:buNone/>
            </a:pPr>
            <a:r>
              <a:rPr lang="en-GB" sz="2800" b="1" dirty="0">
                <a:latin typeface="Comic Sans MS" panose="030F0702030302020204" pitchFamily="66" charset="0"/>
              </a:rPr>
              <a:t>trainer</a:t>
            </a:r>
          </a:p>
          <a:p>
            <a:pPr marL="4572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1484784"/>
            <a:ext cx="6512511" cy="4030384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Kolb’s learning cycle is separated into 4 stages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It is envisaged that all trainers plan each stage in sequence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However, that does not mean that each stage will take the </a:t>
            </a:r>
            <a:r>
              <a:rPr lang="en-GB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same length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of time</a:t>
            </a:r>
            <a:r>
              <a:rPr lang="en-GB" b="0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 smtClean="0"/>
              <a:t>Kolb’s Learning Cycle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160583" cy="1440160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 The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'EXPERIENCE' – The practice under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investigation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Simply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put ‘what needs to be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learned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The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'REFLECTION ' - This relates to you initial impressions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what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to be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done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the analytical phase where options are considered - the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what, why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,where, when and how of training.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GB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Kolb’s Learning Cycle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161" y="1721330"/>
            <a:ext cx="6512511" cy="4299958"/>
          </a:xfrm>
        </p:spPr>
        <p:txBody>
          <a:bodyPr/>
          <a:lstStyle/>
          <a:p>
            <a:pPr algn="l"/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‘CONCEPTUALIZATION' - Here you include your plans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for implementation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or change PROCESS and the learning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CONTENT of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course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'PLANNING' part of Kolb's learning cycle relates to: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'future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decisions 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regarding the experience'. Here you draw together</a:t>
            </a: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b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</a:t>
            </a:r>
            <a: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initial reflections on the experience</a:t>
            </a:r>
            <a:b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reflections on the learning process</a:t>
            </a:r>
            <a:b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reflections on the learning content</a:t>
            </a:r>
            <a:endParaRPr lang="en-GB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Kolb’s Learning </a:t>
            </a:r>
            <a:r>
              <a:rPr lang="en-GB" b="1" dirty="0" smtClean="0"/>
              <a:t>Cycle</a:t>
            </a:r>
            <a:endParaRPr lang="en-GB" b="1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849</Words>
  <Application>Microsoft Office PowerPoint</Application>
  <PresentationFormat>On-screen Show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Comic Sans MS</vt:lpstr>
      <vt:lpstr>Georgia</vt:lpstr>
      <vt:lpstr>Trebuchet MS</vt:lpstr>
      <vt:lpstr>Slipstream</vt:lpstr>
      <vt:lpstr>Planning for learning</vt:lpstr>
      <vt:lpstr>Aim To promote an understanding of writing a    scheme of work.  Objectives • To recognise the importance of schemes of    work • To acknowledge the relationship between    aims and objectives • To plan a scheme of work</vt:lpstr>
      <vt:lpstr>PowerPoint Presentation</vt:lpstr>
      <vt:lpstr>Programme structuring begins with a scheme of work   • As you make decisions about the design of the programme and continue to review and develop your planning –  • you are able to take into account new opportunities, resources and changing learner needs.</vt:lpstr>
      <vt:lpstr>successful planning enables trainers to provide a coherent, relevant and engaging programme that promotes continuity in learning. • effective plans take many forms, but show clear objectives and how these will be achieved  • adapting existing plans and using high-quality resources as starting points can save on planning time and support ongoing review of the programme  • using ICT can make it much easier to share, re-use, copy and amend</vt:lpstr>
      <vt:lpstr>The most influential model of learning was presented by Kolb (1984).  • This model is appropriate to the trainer and the learner as it sets out the stages of learning.  • Remember, as a new trainer you are learning too! - how to plan and organise effective training that achieves the companies objectives</vt:lpstr>
      <vt:lpstr>Kolb’s learning cycle is separated into 4 stages.  • It is envisaged that all trainers plan each stage in sequence.  • However, that does not mean that each stage will take the same length of time.</vt:lpstr>
      <vt:lpstr>1 The 'EXPERIENCE' – The practice under investigation  Simply put ‘what needs to be learned  2 The 'REFLECTION ' - This relates to you initial impressions of what needs to be done  It is the analytical phase where options are considered - the what, why ,where, when and how of training. </vt:lpstr>
      <vt:lpstr>The ‘CONCEPTUALIZATION' - Here you include your plans for implementation or change PROCESS and the learning CONTENT of your course.  The 'PLANNING' part of Kolb's learning cycle relates to: 'future decisions regarding the experience'. Here you draw together:  • your initial reflections on the experience • your reflections on the learning process • your reflections on the learning content</vt:lpstr>
      <vt:lpstr>A scheme of work in its broadest sense of the word is a long term plan to shows how training has been organised.  • As a trainer decisions need to be made about what will be taught, which will rely on other forms of interactive materials and in which order they will be sequenced.  • The trainer reviews the scheme regularly to check on progression through the course and to check that resources are available for what is being taught.</vt:lpstr>
      <vt:lpstr>PowerPoint Presentation</vt:lpstr>
      <vt:lpstr>PowerPoint Presentation</vt:lpstr>
      <vt:lpstr>PowerPoint Presentation</vt:lpstr>
      <vt:lpstr>PowerPoint Presentation</vt:lpstr>
      <vt:lpstr>•Specific – are they clearly defined?  •Measurable – can they be met?  •Achievable – are they possible?  •Realistic – do they relate to the aim?  •Time bound – can they be met in the time?</vt:lpstr>
      <vt:lpstr>PowerPoint Presentation</vt:lpstr>
      <vt:lpstr>Proper Preparation and Planning Prevents a Pretty Poor Performance</vt:lpstr>
      <vt:lpstr>PowerPoint Presentation</vt:lpstr>
      <vt:lpstr>PowerPoint Presentation</vt:lpstr>
      <vt:lpstr>.Check the environment in which you will be delivering your session (room, layout, facilities, health &amp; safety) •Check the equipment: is it available, appropriate, working? •Check and rehearse your timings •Have a practice run through the delivery of the session •Allow time for questions •Add 5% extra time and have a Plan B in case anything goes wrong •Prepare a session plan with a clear aim</vt:lpstr>
      <vt:lpstr>PowerPoint Presentation</vt:lpstr>
      <vt:lpstr>Training resources should:  • be simple and interesting • help participants understand the topic • help you to clarify and simplify the      topic • help in promoting and maintaining interest • help the trainer but must not replace him/her</vt:lpstr>
      <vt:lpstr>Design a simple activity to deliver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assessment unit 3</dc:title>
  <dc:creator>Tony Burgoyne</dc:creator>
  <cp:lastModifiedBy>Burgoyne, Tony</cp:lastModifiedBy>
  <cp:revision>32</cp:revision>
  <dcterms:created xsi:type="dcterms:W3CDTF">2014-01-31T15:01:02Z</dcterms:created>
  <dcterms:modified xsi:type="dcterms:W3CDTF">2020-12-01T20:38:24Z</dcterms:modified>
</cp:coreProperties>
</file>