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
  </p:notesMasterIdLst>
  <p:sldIdLst>
    <p:sldId id="256" r:id="rId5"/>
    <p:sldId id="292" r:id="rId6"/>
    <p:sldId id="289" r:id="rId7"/>
    <p:sldId id="278" r:id="rId8"/>
    <p:sldId id="291" r:id="rId9"/>
    <p:sldId id="290" r:id="rId10"/>
    <p:sldId id="285" r:id="rId11"/>
    <p:sldId id="273"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0620" autoAdjust="0"/>
  </p:normalViewPr>
  <p:slideViewPr>
    <p:cSldViewPr snapToGrid="0">
      <p:cViewPr varScale="1">
        <p:scale>
          <a:sx n="52" d="100"/>
          <a:sy n="52" d="100"/>
        </p:scale>
        <p:origin x="14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934A8A-98A8-4CF4-89C0-C813E605C50E}" type="datetimeFigureOut">
              <a:rPr lang="en-GB" smtClean="0"/>
              <a:t>05/10/2020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D9030BA-39C9-434C-8D74-04A0C4BBC318}" type="slidenum">
              <a:rPr lang="en-GB" smtClean="0"/>
              <a:t>‹#›</a:t>
            </a:fld>
            <a:endParaRPr lang="en-GB"/>
          </a:p>
        </p:txBody>
      </p:sp>
    </p:spTree>
    <p:extLst>
      <p:ext uri="{BB962C8B-B14F-4D97-AF65-F5344CB8AC3E}">
        <p14:creationId xmlns:p14="http://schemas.microsoft.com/office/powerpoint/2010/main" val="137850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9030BA-39C9-434C-8D74-04A0C4BBC318}" type="slidenum">
              <a:rPr lang="en-GB" smtClean="0"/>
              <a:t>1</a:t>
            </a:fld>
            <a:endParaRPr lang="en-GB"/>
          </a:p>
        </p:txBody>
      </p:sp>
    </p:spTree>
    <p:extLst>
      <p:ext uri="{BB962C8B-B14F-4D97-AF65-F5344CB8AC3E}">
        <p14:creationId xmlns:p14="http://schemas.microsoft.com/office/powerpoint/2010/main" val="345374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http://www.teachhub.com/technology-classroom-what-digital-literacy</a:t>
            </a:r>
          </a:p>
          <a:p>
            <a:endParaRPr lang="en-GB" dirty="0"/>
          </a:p>
        </p:txBody>
      </p:sp>
      <p:sp>
        <p:nvSpPr>
          <p:cNvPr id="4" name="Slide Number Placeholder 3"/>
          <p:cNvSpPr>
            <a:spLocks noGrp="1"/>
          </p:cNvSpPr>
          <p:nvPr>
            <p:ph type="sldNum" sz="quarter" idx="10"/>
          </p:nvPr>
        </p:nvSpPr>
        <p:spPr/>
        <p:txBody>
          <a:bodyPr/>
          <a:lstStyle/>
          <a:p>
            <a:fld id="{FD9030BA-39C9-434C-8D74-04A0C4BBC318}" type="slidenum">
              <a:rPr lang="en-GB" smtClean="0"/>
              <a:t>2</a:t>
            </a:fld>
            <a:endParaRPr lang="en-GB"/>
          </a:p>
        </p:txBody>
      </p:sp>
    </p:spTree>
    <p:extLst>
      <p:ext uri="{BB962C8B-B14F-4D97-AF65-F5344CB8AC3E}">
        <p14:creationId xmlns:p14="http://schemas.microsoft.com/office/powerpoint/2010/main" val="142293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9030BA-39C9-434C-8D74-04A0C4BBC318}" type="slidenum">
              <a:rPr lang="en-GB" smtClean="0"/>
              <a:t>3</a:t>
            </a:fld>
            <a:endParaRPr lang="en-GB"/>
          </a:p>
        </p:txBody>
      </p:sp>
    </p:spTree>
    <p:extLst>
      <p:ext uri="{BB962C8B-B14F-4D97-AF65-F5344CB8AC3E}">
        <p14:creationId xmlns:p14="http://schemas.microsoft.com/office/powerpoint/2010/main" val="90331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BF882-DEBA-4DA3-877F-76825D01E8B0}" type="slidenum">
              <a:rPr lang="en-GB" smtClean="0"/>
              <a:t>4</a:t>
            </a:fld>
            <a:endParaRPr lang="en-GB"/>
          </a:p>
        </p:txBody>
      </p:sp>
    </p:spTree>
    <p:extLst>
      <p:ext uri="{BB962C8B-B14F-4D97-AF65-F5344CB8AC3E}">
        <p14:creationId xmlns:p14="http://schemas.microsoft.com/office/powerpoint/2010/main" val="245655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Further reading - https</a:t>
            </a:r>
            <a:r>
              <a:rPr lang="en-GB" dirty="0" smtClean="0"/>
              <a:t>://learning.gov.wales/resources/browse-all/digital-competence-framework/?lang=en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C5BF882-DEBA-4DA3-877F-76825D01E8B0}" type="slidenum">
              <a:rPr lang="en-GB" smtClean="0"/>
              <a:t>5</a:t>
            </a:fld>
            <a:endParaRPr lang="en-GB"/>
          </a:p>
        </p:txBody>
      </p:sp>
    </p:spTree>
    <p:extLst>
      <p:ext uri="{BB962C8B-B14F-4D97-AF65-F5344CB8AC3E}">
        <p14:creationId xmlns:p14="http://schemas.microsoft.com/office/powerpoint/2010/main" val="130204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sz="1200" b="0" i="0" u="none" strike="noStrike" kern="1200" baseline="0" dirty="0" smtClean="0">
                <a:solidFill>
                  <a:schemeClr val="tx1"/>
                </a:solidFill>
                <a:latin typeface="+mn-lt"/>
                <a:ea typeface="+mn-ea"/>
                <a:cs typeface="+mn-cs"/>
              </a:rPr>
              <a:t>The Digital Literacy Skills qualifications (ESW and WBQ) consist of six units/strands:</a:t>
            </a:r>
          </a:p>
          <a:p>
            <a:endParaRPr lang="en-GB" dirty="0" smtClean="0"/>
          </a:p>
          <a:p>
            <a:r>
              <a:rPr lang="en-GB" b="1" dirty="0" smtClean="0"/>
              <a:t>Digital Responsibility </a:t>
            </a:r>
            <a:r>
              <a:rPr lang="en-GB" dirty="0" smtClean="0"/>
              <a:t>- knowing how to stay safe and act appropriately online</a:t>
            </a:r>
          </a:p>
          <a:p>
            <a:r>
              <a:rPr lang="en-GB" b="1" dirty="0" smtClean="0"/>
              <a:t>Digital Productivity </a:t>
            </a:r>
            <a:r>
              <a:rPr lang="en-GB" dirty="0" smtClean="0"/>
              <a:t>– knowing which technologies, tools and techniques to use and how to organise, share and protect digital information</a:t>
            </a:r>
          </a:p>
          <a:p>
            <a:r>
              <a:rPr lang="en-GB" b="1" dirty="0" smtClean="0"/>
              <a:t>Digital Information Literacy </a:t>
            </a:r>
            <a:r>
              <a:rPr lang="en-GB" dirty="0" smtClean="0"/>
              <a:t>- being able to find, critically evaluate and use digital information safely</a:t>
            </a:r>
          </a:p>
          <a:p>
            <a:r>
              <a:rPr lang="en-GB" b="1" dirty="0" smtClean="0"/>
              <a:t>Digital Collaboration </a:t>
            </a:r>
            <a:r>
              <a:rPr lang="en-GB" dirty="0" smtClean="0"/>
              <a:t>- sharing knowledge and collaborating with others to complete tasks and solve problems</a:t>
            </a:r>
          </a:p>
          <a:p>
            <a:r>
              <a:rPr lang="en-GB" b="1" dirty="0" smtClean="0"/>
              <a:t>Digital Creativity </a:t>
            </a:r>
            <a:r>
              <a:rPr lang="en-GB" dirty="0" smtClean="0"/>
              <a:t>- Being able to use digital media to complete tasks, generate content and develop opportunities</a:t>
            </a:r>
          </a:p>
          <a:p>
            <a:r>
              <a:rPr lang="en-GB" b="1" dirty="0" smtClean="0"/>
              <a:t>Digital Learning </a:t>
            </a:r>
            <a:r>
              <a:rPr lang="en-GB" dirty="0" smtClean="0"/>
              <a:t>– understanding how technology can extend learning opportunities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9030BA-39C9-434C-8D74-04A0C4BBC318}" type="slidenum">
              <a:rPr lang="en-GB" smtClean="0"/>
              <a:t>6</a:t>
            </a:fld>
            <a:endParaRPr lang="en-GB"/>
          </a:p>
        </p:txBody>
      </p:sp>
    </p:spTree>
    <p:extLst>
      <p:ext uri="{BB962C8B-B14F-4D97-AF65-F5344CB8AC3E}">
        <p14:creationId xmlns:p14="http://schemas.microsoft.com/office/powerpoint/2010/main" val="219610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5BF882-DEBA-4DA3-877F-76825D01E8B0}" type="slidenum">
              <a:rPr lang="en-GB" smtClean="0"/>
              <a:t>7</a:t>
            </a:fld>
            <a:endParaRPr lang="en-GB"/>
          </a:p>
        </p:txBody>
      </p:sp>
    </p:spTree>
    <p:extLst>
      <p:ext uri="{BB962C8B-B14F-4D97-AF65-F5344CB8AC3E}">
        <p14:creationId xmlns:p14="http://schemas.microsoft.com/office/powerpoint/2010/main" val="65225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9030BA-39C9-434C-8D74-04A0C4BBC318}" type="slidenum">
              <a:rPr lang="en-GB" smtClean="0"/>
              <a:t>8</a:t>
            </a:fld>
            <a:endParaRPr lang="en-GB"/>
          </a:p>
        </p:txBody>
      </p:sp>
    </p:spTree>
    <p:extLst>
      <p:ext uri="{BB962C8B-B14F-4D97-AF65-F5344CB8AC3E}">
        <p14:creationId xmlns:p14="http://schemas.microsoft.com/office/powerpoint/2010/main" val="1715781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181105-digital-competence-framework-en.xls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160831-dcf-your-questions-answered-e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5528" y="2255501"/>
            <a:ext cx="8791575" cy="3019331"/>
          </a:xfrm>
        </p:spPr>
        <p:txBody>
          <a:bodyPr>
            <a:normAutofit/>
          </a:bodyPr>
          <a:lstStyle/>
          <a:p>
            <a:pPr algn="ctr"/>
            <a:r>
              <a:rPr lang="en-GB" dirty="0" smtClean="0"/>
              <a:t>Digital LEARNING/LITERACY</a:t>
            </a:r>
            <a:br>
              <a:rPr lang="en-GB" dirty="0" smtClean="0"/>
            </a:br>
            <a:r>
              <a:rPr lang="en-GB" dirty="0" smtClean="0"/>
              <a:t>across curriculum </a:t>
            </a:r>
            <a:r>
              <a:rPr lang="en-GB" dirty="0"/>
              <a:t>delivery </a:t>
            </a:r>
            <a:r>
              <a:rPr lang="en-GB" dirty="0" smtClean="0"/>
              <a:t/>
            </a:r>
            <a:br>
              <a:rPr lang="en-GB" dirty="0" smtClean="0"/>
            </a:br>
            <a:r>
              <a:rPr lang="en-GB" dirty="0" smtClean="0"/>
              <a:t/>
            </a:r>
            <a:br>
              <a:rPr lang="en-GB" dirty="0" smtClean="0"/>
            </a:br>
            <a:endParaRPr lang="en-GB" dirty="0"/>
          </a:p>
        </p:txBody>
      </p:sp>
      <p:pic>
        <p:nvPicPr>
          <p:cNvPr id="4" name="Picture 2" descr="https://graph.facebook.com/475116529242495/picture?type=large">
            <a:extLst>
              <a:ext uri="{FF2B5EF4-FFF2-40B4-BE49-F238E27FC236}">
                <a16:creationId xmlns:a16="http://schemas.microsoft.com/office/drawing/2014/main" id="{97531A95-70EF-4625-8B6A-239A3EC6F6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08" b="19908"/>
          <a:stretch/>
        </p:blipFill>
        <p:spPr bwMode="auto">
          <a:xfrm>
            <a:off x="4827494" y="574393"/>
            <a:ext cx="2520622" cy="1517027"/>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5" name="Picture 4" descr="F:\SL\Digital Literacy Course for Staff\DL Image.jpg"/>
          <p:cNvPicPr/>
          <p:nvPr/>
        </p:nvPicPr>
        <p:blipFill rotWithShape="1">
          <a:blip r:embed="rId4">
            <a:extLst>
              <a:ext uri="{28A0092B-C50C-407E-A947-70E740481C1C}">
                <a14:useLocalDpi xmlns:a14="http://schemas.microsoft.com/office/drawing/2010/main" val="0"/>
              </a:ext>
            </a:extLst>
          </a:blip>
          <a:srcRect l="27381"/>
          <a:stretch/>
        </p:blipFill>
        <p:spPr bwMode="auto">
          <a:xfrm>
            <a:off x="4428374" y="4273949"/>
            <a:ext cx="3318861" cy="2329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60862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894522"/>
          </a:xfrm>
        </p:spPr>
        <p:txBody>
          <a:bodyPr>
            <a:normAutofit/>
          </a:bodyPr>
          <a:lstStyle/>
          <a:p>
            <a:r>
              <a:rPr lang="en-GB" sz="3900" dirty="0">
                <a:solidFill>
                  <a:schemeClr val="bg1"/>
                </a:solidFill>
              </a:rPr>
              <a:t>What is digital literacy?</a:t>
            </a:r>
          </a:p>
        </p:txBody>
      </p:sp>
      <p:sp>
        <p:nvSpPr>
          <p:cNvPr id="3" name="Content Placeholder 2"/>
          <p:cNvSpPr>
            <a:spLocks noGrp="1"/>
          </p:cNvSpPr>
          <p:nvPr>
            <p:ph idx="1"/>
          </p:nvPr>
        </p:nvSpPr>
        <p:spPr>
          <a:xfrm>
            <a:off x="1141412" y="894522"/>
            <a:ext cx="10845179" cy="5486400"/>
          </a:xfrm>
        </p:spPr>
        <p:txBody>
          <a:bodyPr>
            <a:noAutofit/>
          </a:bodyPr>
          <a:lstStyle/>
          <a:p>
            <a:r>
              <a:rPr lang="en-GB" sz="2800" dirty="0" smtClean="0"/>
              <a:t>The </a:t>
            </a:r>
            <a:r>
              <a:rPr lang="en-GB" sz="2800" dirty="0"/>
              <a:t>meaning of "digital literacy" has shifted over the years. </a:t>
            </a:r>
            <a:endParaRPr lang="en-GB" sz="2800" dirty="0" smtClean="0"/>
          </a:p>
          <a:p>
            <a:r>
              <a:rPr lang="en-GB" sz="2800" dirty="0" smtClean="0"/>
              <a:t>While </a:t>
            </a:r>
            <a:r>
              <a:rPr lang="en-GB" sz="2800" dirty="0"/>
              <a:t>there was a time when job candidates were encouraged to list "Proficient at Microsoft Word" on their </a:t>
            </a:r>
            <a:r>
              <a:rPr lang="en-GB" sz="2800" dirty="0" smtClean="0"/>
              <a:t>CV, </a:t>
            </a:r>
            <a:r>
              <a:rPr lang="en-GB" sz="2800" dirty="0"/>
              <a:t>now such skills are considered standard. </a:t>
            </a:r>
            <a:endParaRPr lang="en-GB" sz="2800" dirty="0" smtClean="0"/>
          </a:p>
          <a:p>
            <a:r>
              <a:rPr lang="en-GB" sz="2800" dirty="0" smtClean="0"/>
              <a:t>This </a:t>
            </a:r>
            <a:r>
              <a:rPr lang="en-GB" sz="2800" dirty="0"/>
              <a:t>shift toward a technologically savvy workforce has permeated the classroom as well.</a:t>
            </a:r>
          </a:p>
          <a:p>
            <a:r>
              <a:rPr lang="en-GB" sz="2800" dirty="0"/>
              <a:t>It makes sense to assume that the more digitally literate </a:t>
            </a:r>
            <a:r>
              <a:rPr lang="en-GB" sz="2800" dirty="0" smtClean="0"/>
              <a:t>us </a:t>
            </a:r>
            <a:r>
              <a:rPr lang="en-GB" sz="2800" dirty="0"/>
              <a:t>teachers are, the more they'll employ these skills in the classroom, which will in turn foster a strong sense of digital citizenship in our students. </a:t>
            </a:r>
            <a:endParaRPr lang="en-GB" sz="2800" dirty="0" smtClean="0"/>
          </a:p>
          <a:p>
            <a:pPr marL="457200" lvl="1" indent="0">
              <a:buNone/>
            </a:pPr>
            <a:endParaRPr lang="en-GB" sz="2400" dirty="0"/>
          </a:p>
        </p:txBody>
      </p:sp>
    </p:spTree>
    <p:extLst>
      <p:ext uri="{BB962C8B-B14F-4D97-AF65-F5344CB8AC3E}">
        <p14:creationId xmlns:p14="http://schemas.microsoft.com/office/powerpoint/2010/main" val="103390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629" y="159026"/>
            <a:ext cx="10725910" cy="993913"/>
          </a:xfrm>
        </p:spPr>
        <p:txBody>
          <a:bodyPr>
            <a:normAutofit/>
          </a:bodyPr>
          <a:lstStyle/>
          <a:p>
            <a:r>
              <a:rPr lang="en-GB" sz="3900" dirty="0" smtClean="0">
                <a:solidFill>
                  <a:schemeClr val="bg1"/>
                </a:solidFill>
              </a:rPr>
              <a:t>Why Digital Literacy (DL) Skills are important</a:t>
            </a:r>
            <a:endParaRPr lang="en-GB" sz="3900" dirty="0">
              <a:solidFill>
                <a:schemeClr val="bg1"/>
              </a:solidFill>
            </a:endParaRPr>
          </a:p>
        </p:txBody>
      </p:sp>
      <p:sp>
        <p:nvSpPr>
          <p:cNvPr id="4" name="Content Placeholder 3"/>
          <p:cNvSpPr>
            <a:spLocks noGrp="1"/>
          </p:cNvSpPr>
          <p:nvPr>
            <p:ph idx="1"/>
          </p:nvPr>
        </p:nvSpPr>
        <p:spPr>
          <a:xfrm>
            <a:off x="942629" y="1649895"/>
            <a:ext cx="10527127" cy="2246244"/>
          </a:xfrm>
        </p:spPr>
        <p:txBody>
          <a:bodyPr>
            <a:noAutofit/>
          </a:bodyPr>
          <a:lstStyle/>
          <a:p>
            <a:pPr marL="0" indent="0">
              <a:buNone/>
            </a:pPr>
            <a:r>
              <a:rPr lang="en-GB" sz="3200" dirty="0" smtClean="0"/>
              <a:t>Being digitally competent </a:t>
            </a:r>
            <a:r>
              <a:rPr lang="en-GB" sz="3200" dirty="0"/>
              <a:t>is essential for learning, work and active participation in society</a:t>
            </a:r>
            <a:r>
              <a:rPr lang="en-GB" sz="3200" dirty="0" smtClean="0"/>
              <a:t>.</a:t>
            </a:r>
          </a:p>
          <a:p>
            <a:pPr marL="0" indent="0">
              <a:buNone/>
            </a:pPr>
            <a:endParaRPr lang="en-GB" sz="3200" dirty="0"/>
          </a:p>
          <a:p>
            <a:pPr marL="457200" lvl="1" indent="0">
              <a:buNone/>
            </a:pPr>
            <a:r>
              <a:rPr lang="en-GB" sz="2800" b="1" i="1" dirty="0" smtClean="0"/>
              <a:t>“</a:t>
            </a:r>
            <a:r>
              <a:rPr lang="en-GB" sz="2800" b="1" i="1" dirty="0"/>
              <a:t>More than 11 million people in the UK do not have basic digital skills. One out of every 11 completely avoids the internet.”</a:t>
            </a:r>
            <a:r>
              <a:rPr lang="en-GB" sz="2800" dirty="0"/>
              <a:t/>
            </a:r>
            <a:br>
              <a:rPr lang="en-GB" sz="2800" dirty="0"/>
            </a:br>
            <a:r>
              <a:rPr lang="en-GB" sz="2800" dirty="0" smtClean="0"/>
              <a:t>(Lloyds </a:t>
            </a:r>
            <a:r>
              <a:rPr lang="en-GB" sz="2800" dirty="0"/>
              <a:t>Bank UK Consumer Digital Index, </a:t>
            </a:r>
            <a:r>
              <a:rPr lang="en-GB" sz="2800" dirty="0" smtClean="0"/>
              <a:t>2017)</a:t>
            </a:r>
          </a:p>
        </p:txBody>
      </p:sp>
    </p:spTree>
    <p:extLst>
      <p:ext uri="{BB962C8B-B14F-4D97-AF65-F5344CB8AC3E}">
        <p14:creationId xmlns:p14="http://schemas.microsoft.com/office/powerpoint/2010/main" val="27518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3E3369D-62EA-4912-A825-571335302F56}"/>
              </a:ext>
            </a:extLst>
          </p:cNvPr>
          <p:cNvPicPr>
            <a:picLocks noGrp="1" noChangeAspect="1"/>
          </p:cNvPicPr>
          <p:nvPr>
            <p:ph idx="1"/>
          </p:nvPr>
        </p:nvPicPr>
        <p:blipFill rotWithShape="1">
          <a:blip r:embed="rId3"/>
          <a:srcRect l="21966" t="13206" r="28181" b="5848"/>
          <a:stretch/>
        </p:blipFill>
        <p:spPr>
          <a:xfrm>
            <a:off x="149883" y="596348"/>
            <a:ext cx="3328813" cy="4253948"/>
          </a:xfrm>
          <a:prstGeom prst="rect">
            <a:avLst/>
          </a:prstGeom>
        </p:spPr>
      </p:pic>
      <p:sp>
        <p:nvSpPr>
          <p:cNvPr id="5" name="Content Placeholder 2">
            <a:extLst>
              <a:ext uri="{FF2B5EF4-FFF2-40B4-BE49-F238E27FC236}">
                <a16:creationId xmlns:a16="http://schemas.microsoft.com/office/drawing/2014/main" id="{00B2D0B3-6A3A-4988-B0FE-E5017620C5C4}"/>
              </a:ext>
            </a:extLst>
          </p:cNvPr>
          <p:cNvSpPr txBox="1">
            <a:spLocks/>
          </p:cNvSpPr>
          <p:nvPr/>
        </p:nvSpPr>
        <p:spPr>
          <a:xfrm>
            <a:off x="6122504" y="178904"/>
            <a:ext cx="5844209" cy="642521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solidFill>
                  <a:schemeClr val="bg1"/>
                </a:solidFill>
              </a:rPr>
              <a:t>Estyn guidance </a:t>
            </a:r>
            <a:r>
              <a:rPr lang="en-GB" dirty="0">
                <a:solidFill>
                  <a:schemeClr val="bg1"/>
                </a:solidFill>
              </a:rPr>
              <a:t>sets out the way the inspectorate will conduct inspections of </a:t>
            </a:r>
            <a:r>
              <a:rPr lang="en-GB" dirty="0" smtClean="0">
                <a:solidFill>
                  <a:schemeClr val="bg1"/>
                </a:solidFill>
              </a:rPr>
              <a:t>Further Education Colleges </a:t>
            </a:r>
            <a:r>
              <a:rPr lang="en-GB" dirty="0">
                <a:solidFill>
                  <a:schemeClr val="bg1"/>
                </a:solidFill>
              </a:rPr>
              <a:t>from September 2018</a:t>
            </a:r>
            <a:r>
              <a:rPr lang="en-GB" dirty="0" smtClean="0">
                <a:solidFill>
                  <a:schemeClr val="bg1"/>
                </a:solidFill>
              </a:rPr>
              <a:t>.</a:t>
            </a:r>
          </a:p>
          <a:p>
            <a:pPr marL="0" indent="0">
              <a:buNone/>
            </a:pPr>
            <a:endParaRPr lang="en-GB" dirty="0">
              <a:solidFill>
                <a:schemeClr val="bg1"/>
              </a:solidFill>
            </a:endParaRPr>
          </a:p>
          <a:p>
            <a:pPr marL="0" indent="0">
              <a:buNone/>
            </a:pPr>
            <a:r>
              <a:rPr lang="en-GB" dirty="0" smtClean="0">
                <a:solidFill>
                  <a:schemeClr val="bg1"/>
                </a:solidFill>
              </a:rPr>
              <a:t>Inspection Areas: </a:t>
            </a:r>
          </a:p>
          <a:p>
            <a:pPr marL="514350" indent="-514350">
              <a:buFont typeface="+mj-lt"/>
              <a:buAutoNum type="arabicPeriod"/>
            </a:pPr>
            <a:r>
              <a:rPr lang="en-GB" dirty="0" smtClean="0">
                <a:solidFill>
                  <a:schemeClr val="bg1"/>
                </a:solidFill>
              </a:rPr>
              <a:t>Standards </a:t>
            </a:r>
            <a:endParaRPr lang="en-GB" dirty="0">
              <a:solidFill>
                <a:schemeClr val="bg1"/>
              </a:solidFill>
            </a:endParaRPr>
          </a:p>
          <a:p>
            <a:pPr marL="514350" indent="-514350">
              <a:buFont typeface="+mj-lt"/>
              <a:buAutoNum type="arabicPeriod"/>
            </a:pPr>
            <a:r>
              <a:rPr lang="en-GB" dirty="0" smtClean="0">
                <a:solidFill>
                  <a:schemeClr val="bg1"/>
                </a:solidFill>
              </a:rPr>
              <a:t>Wellbeing </a:t>
            </a:r>
            <a:r>
              <a:rPr lang="en-GB" dirty="0">
                <a:solidFill>
                  <a:schemeClr val="bg1"/>
                </a:solidFill>
              </a:rPr>
              <a:t>and attitudes to learning </a:t>
            </a:r>
          </a:p>
          <a:p>
            <a:pPr marL="514350" indent="-514350">
              <a:buFont typeface="+mj-lt"/>
              <a:buAutoNum type="arabicPeriod"/>
            </a:pPr>
            <a:r>
              <a:rPr lang="en-GB" dirty="0" smtClean="0">
                <a:solidFill>
                  <a:schemeClr val="bg1"/>
                </a:solidFill>
              </a:rPr>
              <a:t>Teaching </a:t>
            </a:r>
            <a:r>
              <a:rPr lang="en-GB" dirty="0">
                <a:solidFill>
                  <a:schemeClr val="bg1"/>
                </a:solidFill>
              </a:rPr>
              <a:t>and learning experiences </a:t>
            </a:r>
          </a:p>
          <a:p>
            <a:pPr marL="514350" indent="-514350">
              <a:buFont typeface="+mj-lt"/>
              <a:buAutoNum type="arabicPeriod"/>
            </a:pPr>
            <a:r>
              <a:rPr lang="en-GB" dirty="0" smtClean="0">
                <a:solidFill>
                  <a:schemeClr val="bg1"/>
                </a:solidFill>
              </a:rPr>
              <a:t>Care</a:t>
            </a:r>
            <a:r>
              <a:rPr lang="en-GB" dirty="0">
                <a:solidFill>
                  <a:schemeClr val="bg1"/>
                </a:solidFill>
              </a:rPr>
              <a:t>, support and guidance </a:t>
            </a:r>
          </a:p>
          <a:p>
            <a:pPr marL="514350" indent="-514350">
              <a:buFont typeface="+mj-lt"/>
              <a:buAutoNum type="arabicPeriod"/>
            </a:pPr>
            <a:r>
              <a:rPr lang="en-GB" dirty="0" smtClean="0">
                <a:solidFill>
                  <a:schemeClr val="bg1"/>
                </a:solidFill>
              </a:rPr>
              <a:t>Leadership </a:t>
            </a:r>
            <a:r>
              <a:rPr lang="en-GB" dirty="0">
                <a:solidFill>
                  <a:schemeClr val="bg1"/>
                </a:solidFill>
              </a:rPr>
              <a:t>and </a:t>
            </a:r>
            <a:r>
              <a:rPr lang="en-GB" dirty="0" smtClean="0">
                <a:solidFill>
                  <a:schemeClr val="bg1"/>
                </a:solidFill>
              </a:rPr>
              <a:t>management</a:t>
            </a:r>
          </a:p>
          <a:p>
            <a:pPr marL="514350" indent="-514350">
              <a:buFont typeface="+mj-lt"/>
              <a:buAutoNum type="arabicPeriod"/>
            </a:pPr>
            <a:endParaRPr lang="en-GB" dirty="0">
              <a:solidFill>
                <a:schemeClr val="bg1"/>
              </a:solidFill>
            </a:endParaRPr>
          </a:p>
          <a:p>
            <a:pPr marL="0" indent="0">
              <a:buNone/>
            </a:pPr>
            <a:r>
              <a:rPr lang="en-GB" dirty="0" smtClean="0">
                <a:solidFill>
                  <a:schemeClr val="bg1"/>
                </a:solidFill>
              </a:rPr>
              <a:t>Includes: </a:t>
            </a:r>
          </a:p>
          <a:p>
            <a:pPr marL="0" indent="0">
              <a:buNone/>
            </a:pPr>
            <a:r>
              <a:rPr lang="en-GB" dirty="0" smtClean="0">
                <a:solidFill>
                  <a:schemeClr val="bg1"/>
                </a:solidFill>
              </a:rPr>
              <a:t>How </a:t>
            </a:r>
            <a:r>
              <a:rPr lang="en-GB" dirty="0">
                <a:solidFill>
                  <a:schemeClr val="bg1"/>
                </a:solidFill>
              </a:rPr>
              <a:t>well the learners develop their literacy, </a:t>
            </a:r>
            <a:r>
              <a:rPr lang="en-GB" dirty="0" smtClean="0">
                <a:solidFill>
                  <a:schemeClr val="bg1"/>
                </a:solidFill>
              </a:rPr>
              <a:t>numeracy and </a:t>
            </a:r>
            <a:r>
              <a:rPr lang="en-GB" dirty="0" smtClean="0"/>
              <a:t>digital literacy </a:t>
            </a:r>
            <a:r>
              <a:rPr lang="en-GB" dirty="0" smtClean="0">
                <a:solidFill>
                  <a:schemeClr val="bg1"/>
                </a:solidFill>
              </a:rPr>
              <a:t>in their main programme</a:t>
            </a:r>
            <a:endParaRPr lang="en-GB" dirty="0">
              <a:solidFill>
                <a:schemeClr val="bg1"/>
              </a:solidFill>
            </a:endParaRPr>
          </a:p>
          <a:p>
            <a:pPr marL="0" indent="0">
              <a:buNone/>
            </a:pPr>
            <a:r>
              <a:rPr lang="en-GB" dirty="0" smtClean="0">
                <a:solidFill>
                  <a:schemeClr val="bg1"/>
                </a:solidFill>
              </a:rPr>
              <a:t> </a:t>
            </a:r>
          </a:p>
          <a:p>
            <a:pPr marL="0" indent="0">
              <a:buNone/>
            </a:pPr>
            <a:r>
              <a:rPr lang="en-GB" dirty="0"/>
              <a:t>“</a:t>
            </a:r>
            <a:r>
              <a:rPr lang="en-GB" i="1" dirty="0"/>
              <a:t>The acquisition of Digital Literacy skills and digital competencies should not primarily be predicated on rapidly changing technologies, but should focus on pedagogy, deeper skill development, transferability, and understanding, as well as potential application of these competencies</a:t>
            </a:r>
            <a:r>
              <a:rPr lang="en-GB" dirty="0"/>
              <a:t>.” (WAG)</a:t>
            </a:r>
          </a:p>
          <a:p>
            <a:pPr marL="0" indent="0">
              <a:buNone/>
            </a:pPr>
            <a:endParaRPr lang="en-GB" dirty="0" smtClean="0">
              <a:solidFill>
                <a:schemeClr val="bg1"/>
              </a:solidFill>
            </a:endParaRPr>
          </a:p>
          <a:p>
            <a:pPr marL="0" indent="0">
              <a:buNone/>
            </a:pPr>
            <a:endParaRPr lang="en-GB" dirty="0">
              <a:solidFill>
                <a:schemeClr val="bg1"/>
              </a:solidFill>
            </a:endParaRPr>
          </a:p>
          <a:p>
            <a:pPr marL="0" indent="0">
              <a:buNone/>
            </a:pPr>
            <a:endParaRPr lang="en-GB" dirty="0" smtClean="0">
              <a:solidFill>
                <a:schemeClr val="bg1"/>
              </a:solidFill>
            </a:endParaRPr>
          </a:p>
          <a:p>
            <a:endParaRPr lang="en-GB" dirty="0">
              <a:solidFill>
                <a:schemeClr val="bg1"/>
              </a:solidFill>
            </a:endParaRPr>
          </a:p>
        </p:txBody>
      </p:sp>
      <p:pic>
        <p:nvPicPr>
          <p:cNvPr id="6" name="Picture 5">
            <a:extLst>
              <a:ext uri="{FF2B5EF4-FFF2-40B4-BE49-F238E27FC236}">
                <a16:creationId xmlns:a16="http://schemas.microsoft.com/office/drawing/2014/main" id="{2010AC1E-7F72-4C95-B89B-6298CFCA760F}"/>
              </a:ext>
            </a:extLst>
          </p:cNvPr>
          <p:cNvPicPr>
            <a:picLocks noChangeAspect="1"/>
          </p:cNvPicPr>
          <p:nvPr/>
        </p:nvPicPr>
        <p:blipFill rotWithShape="1">
          <a:blip r:embed="rId4"/>
          <a:srcRect t="878" r="28406" b="13154"/>
          <a:stretch/>
        </p:blipFill>
        <p:spPr>
          <a:xfrm>
            <a:off x="3002407" y="3096473"/>
            <a:ext cx="2972735" cy="3507646"/>
          </a:xfrm>
          <a:prstGeom prst="rect">
            <a:avLst/>
          </a:prstGeom>
        </p:spPr>
      </p:pic>
    </p:spTree>
    <p:extLst>
      <p:ext uri="{BB962C8B-B14F-4D97-AF65-F5344CB8AC3E}">
        <p14:creationId xmlns:p14="http://schemas.microsoft.com/office/powerpoint/2010/main" val="30941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fade">
                                      <p:cBhvr>
                                        <p:cTn id="30" dur="500"/>
                                        <p:tgtEl>
                                          <p:spTgt spid="5">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animEffect transition="in" filter="fade">
                                      <p:cBhvr>
                                        <p:cTn id="33" dur="500"/>
                                        <p:tgtEl>
                                          <p:spTgt spid="5">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2" end="12"/>
                                            </p:txEl>
                                          </p:spTgt>
                                        </p:tgtEl>
                                        <p:attrNameLst>
                                          <p:attrName>style.visibility</p:attrName>
                                        </p:attrNameLst>
                                      </p:cBhvr>
                                      <p:to>
                                        <p:strVal val="visible"/>
                                      </p:to>
                                    </p:set>
                                    <p:animEffect transition="in" filter="fade">
                                      <p:cBhvr>
                                        <p:cTn id="36"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C8D531-FAA7-4536-8ECE-6C692ED72FA6}"/>
              </a:ext>
            </a:extLst>
          </p:cNvPr>
          <p:cNvSpPr txBox="1"/>
          <p:nvPr/>
        </p:nvSpPr>
        <p:spPr>
          <a:xfrm>
            <a:off x="2425148" y="447676"/>
            <a:ext cx="9342782" cy="830997"/>
          </a:xfrm>
          <a:prstGeom prst="rect">
            <a:avLst/>
          </a:prstGeom>
          <a:noFill/>
        </p:spPr>
        <p:txBody>
          <a:bodyPr wrap="square" rtlCol="0">
            <a:spAutoFit/>
          </a:bodyPr>
          <a:lstStyle/>
          <a:p>
            <a:r>
              <a:rPr lang="en-GB" sz="4800" dirty="0" smtClean="0">
                <a:solidFill>
                  <a:schemeClr val="bg1"/>
                </a:solidFill>
              </a:rPr>
              <a:t>Digital Competence Framework</a:t>
            </a:r>
            <a:endParaRPr lang="en-GB" sz="4800" dirty="0">
              <a:solidFill>
                <a:schemeClr val="bg1"/>
              </a:solidFill>
            </a:endParaRPr>
          </a:p>
        </p:txBody>
      </p:sp>
      <p:sp>
        <p:nvSpPr>
          <p:cNvPr id="4" name="Content Placeholder 3"/>
          <p:cNvSpPr txBox="1">
            <a:spLocks/>
          </p:cNvSpPr>
          <p:nvPr/>
        </p:nvSpPr>
        <p:spPr>
          <a:xfrm>
            <a:off x="1485968" y="1530626"/>
            <a:ext cx="10527127" cy="510871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endParaRPr lang="en-GB" sz="2400" dirty="0"/>
          </a:p>
          <a:p>
            <a:r>
              <a:rPr lang="en-GB" sz="3200" dirty="0" smtClean="0">
                <a:solidFill>
                  <a:schemeClr val="tx1"/>
                </a:solidFill>
              </a:rPr>
              <a:t>The DCF </a:t>
            </a:r>
            <a:r>
              <a:rPr lang="en-GB" sz="3200" dirty="0">
                <a:solidFill>
                  <a:schemeClr val="tx1"/>
                </a:solidFill>
              </a:rPr>
              <a:t>has been developed to be inclusive of all learners aged 3 to 16-plus </a:t>
            </a:r>
          </a:p>
          <a:p>
            <a:r>
              <a:rPr lang="en-GB" sz="3200" dirty="0">
                <a:solidFill>
                  <a:schemeClr val="tx1"/>
                </a:solidFill>
              </a:rPr>
              <a:t>The Framework encapsulates the skills that will help learners thrive in an increasingly digital </a:t>
            </a:r>
            <a:r>
              <a:rPr lang="en-GB" sz="3200" dirty="0" smtClean="0">
                <a:solidFill>
                  <a:schemeClr val="tx1"/>
                </a:solidFill>
              </a:rPr>
              <a:t>world</a:t>
            </a:r>
          </a:p>
          <a:p>
            <a:r>
              <a:rPr lang="en-GB" sz="3200" dirty="0" smtClean="0">
                <a:solidFill>
                  <a:schemeClr val="tx1"/>
                </a:solidFill>
              </a:rPr>
              <a:t>There is no framework for HE, but the DCF gives us a benchmark to build upon</a:t>
            </a:r>
            <a:endParaRPr lang="en-GB" sz="3200" dirty="0">
              <a:solidFill>
                <a:schemeClr val="tx1"/>
              </a:solidFill>
            </a:endParaRPr>
          </a:p>
          <a:p>
            <a:pPr lvl="8" algn="r"/>
            <a:r>
              <a:rPr lang="en-GB" sz="2800" dirty="0" smtClean="0">
                <a:hlinkClick r:id="rId3" action="ppaction://hlinkfile"/>
              </a:rPr>
              <a:t>Link</a:t>
            </a:r>
            <a:endParaRPr lang="en-GB" sz="2800" dirty="0" smtClean="0"/>
          </a:p>
          <a:p>
            <a:endParaRPr lang="en-GB" sz="2400" dirty="0" smtClean="0">
              <a:solidFill>
                <a:schemeClr val="tx1"/>
              </a:solidFill>
              <a:hlinkClick r:id="rId4" action="ppaction://hlinkfile"/>
            </a:endParaRPr>
          </a:p>
        </p:txBody>
      </p:sp>
    </p:spTree>
    <p:extLst>
      <p:ext uri="{BB962C8B-B14F-4D97-AF65-F5344CB8AC3E}">
        <p14:creationId xmlns:p14="http://schemas.microsoft.com/office/powerpoint/2010/main" val="398749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062" y="298176"/>
            <a:ext cx="7116399" cy="4226710"/>
          </a:xfrm>
          <a:prstGeom prst="rect">
            <a:avLst/>
          </a:prstGeom>
        </p:spPr>
      </p:pic>
      <p:sp>
        <p:nvSpPr>
          <p:cNvPr id="3" name="Content Placeholder 2">
            <a:extLst>
              <a:ext uri="{FF2B5EF4-FFF2-40B4-BE49-F238E27FC236}">
                <a16:creationId xmlns:a16="http://schemas.microsoft.com/office/drawing/2014/main" id="{C6242319-CFF0-4CBA-9E12-E187682EA6E4}"/>
              </a:ext>
            </a:extLst>
          </p:cNvPr>
          <p:cNvSpPr>
            <a:spLocks noGrp="1"/>
          </p:cNvSpPr>
          <p:nvPr>
            <p:ph idx="1"/>
          </p:nvPr>
        </p:nvSpPr>
        <p:spPr>
          <a:xfrm>
            <a:off x="620864" y="4839176"/>
            <a:ext cx="11571136" cy="1859798"/>
          </a:xfrm>
        </p:spPr>
        <p:txBody>
          <a:bodyPr>
            <a:normAutofit fontScale="92500" lnSpcReduction="20000"/>
          </a:bodyPr>
          <a:lstStyle/>
          <a:p>
            <a:r>
              <a:rPr lang="en-GB" sz="2800" dirty="0" smtClean="0"/>
              <a:t>If you are a beginner, please access and complete the Moodle course “</a:t>
            </a:r>
            <a:r>
              <a:rPr lang="en-GB" sz="2800" b="1" dirty="0" smtClean="0"/>
              <a:t>Digital Literacy Skills for Learners</a:t>
            </a:r>
            <a:r>
              <a:rPr lang="en-GB" sz="2800" dirty="0" smtClean="0"/>
              <a:t>” as a Distance Learner</a:t>
            </a:r>
          </a:p>
          <a:p>
            <a:r>
              <a:rPr lang="en-GB" sz="2800" dirty="0" smtClean="0"/>
              <a:t>You can also use this Moodle course as a blended learning course, to improve your learners’ Digital Literacy skills and understanding of the six units/strands</a:t>
            </a:r>
            <a:endParaRPr lang="en-GB" sz="2800" dirty="0"/>
          </a:p>
        </p:txBody>
      </p:sp>
    </p:spTree>
    <p:extLst>
      <p:ext uri="{BB962C8B-B14F-4D97-AF65-F5344CB8AC3E}">
        <p14:creationId xmlns:p14="http://schemas.microsoft.com/office/powerpoint/2010/main" val="109386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BBDD-2A84-43FA-86C6-960DBB02F889}"/>
              </a:ext>
            </a:extLst>
          </p:cNvPr>
          <p:cNvSpPr>
            <a:spLocks noGrp="1"/>
          </p:cNvSpPr>
          <p:nvPr>
            <p:ph type="title"/>
          </p:nvPr>
        </p:nvSpPr>
        <p:spPr>
          <a:xfrm>
            <a:off x="1101656" y="226405"/>
            <a:ext cx="9905998" cy="1006047"/>
          </a:xfrm>
        </p:spPr>
        <p:txBody>
          <a:bodyPr>
            <a:normAutofit fontScale="90000"/>
          </a:bodyPr>
          <a:lstStyle/>
          <a:p>
            <a:r>
              <a:rPr lang="en-GB" dirty="0">
                <a:solidFill>
                  <a:schemeClr val="bg1"/>
                </a:solidFill>
              </a:rPr>
              <a:t>Whose responsibility is it to ensure students are digitally literate ?</a:t>
            </a:r>
          </a:p>
        </p:txBody>
      </p:sp>
      <p:sp>
        <p:nvSpPr>
          <p:cNvPr id="4" name="Content Placeholder 3"/>
          <p:cNvSpPr>
            <a:spLocks noGrp="1"/>
          </p:cNvSpPr>
          <p:nvPr>
            <p:ph idx="1"/>
          </p:nvPr>
        </p:nvSpPr>
        <p:spPr>
          <a:xfrm>
            <a:off x="1141412" y="1232452"/>
            <a:ext cx="10507249" cy="5426765"/>
          </a:xfrm>
        </p:spPr>
        <p:txBody>
          <a:bodyPr>
            <a:normAutofit fontScale="85000" lnSpcReduction="20000"/>
          </a:bodyPr>
          <a:lstStyle/>
          <a:p>
            <a:r>
              <a:rPr lang="en-GB" dirty="0"/>
              <a:t>Look back only 50 years and no one could have imagined a world in which a computer would sit in, or be part of, every workplace.</a:t>
            </a:r>
          </a:p>
          <a:p>
            <a:r>
              <a:rPr lang="en-GB" dirty="0"/>
              <a:t>How times have changed.</a:t>
            </a:r>
          </a:p>
          <a:p>
            <a:r>
              <a:rPr lang="en-GB" dirty="0"/>
              <a:t>The digital world offers tremendous benefits to us all. It provides platforms that allow us to connect and collaborate. It opens up opportunities to learn about new and important issues, and it empowers innovation in ways that were unimaginable just a few years ago.</a:t>
            </a:r>
          </a:p>
          <a:p>
            <a:r>
              <a:rPr lang="en-GB" dirty="0"/>
              <a:t>Digital learning is a potential game changer for lecturers when it comes to boosting </a:t>
            </a:r>
            <a:r>
              <a:rPr lang="en-GB" dirty="0" smtClean="0"/>
              <a:t>learning </a:t>
            </a:r>
            <a:r>
              <a:rPr lang="en-GB" dirty="0"/>
              <a:t>in the classroom. Today’s </a:t>
            </a:r>
            <a:r>
              <a:rPr lang="en-GB" dirty="0" smtClean="0"/>
              <a:t>learners </a:t>
            </a:r>
            <a:r>
              <a:rPr lang="en-GB" dirty="0"/>
              <a:t>will enter a future workforce that requires skills such as critical thinking, creativity, problem-solving, collaboration and tech savviness. We know that, when used in ways that deepen learning, new technologies can help </a:t>
            </a:r>
            <a:r>
              <a:rPr lang="en-GB" dirty="0" smtClean="0"/>
              <a:t>learners </a:t>
            </a:r>
            <a:r>
              <a:rPr lang="en-GB" dirty="0"/>
              <a:t>develop and practice these critical skills - and be better prepared for their futures. </a:t>
            </a:r>
            <a:endParaRPr lang="en-GB" dirty="0" smtClean="0"/>
          </a:p>
          <a:p>
            <a:r>
              <a:rPr lang="en-GB" dirty="0" smtClean="0"/>
              <a:t>Getting </a:t>
            </a:r>
            <a:r>
              <a:rPr lang="en-GB" dirty="0"/>
              <a:t>them ready for the global digital community is, in large part, up to us</a:t>
            </a:r>
            <a:r>
              <a:rPr lang="en-GB" dirty="0" smtClean="0"/>
              <a:t>.</a:t>
            </a:r>
            <a:endParaRPr lang="en-GB" dirty="0"/>
          </a:p>
          <a:p>
            <a:r>
              <a:rPr lang="en-GB" dirty="0"/>
              <a:t>In the digital age, we, as lecturers, need to be flexible and adaptable to whatever gets tossed our way. New technologies are being developed every day that change not only how students learn, but how we teach.</a:t>
            </a:r>
          </a:p>
          <a:p>
            <a:endParaRPr lang="en-GB" dirty="0"/>
          </a:p>
        </p:txBody>
      </p:sp>
    </p:spTree>
    <p:extLst>
      <p:ext uri="{BB962C8B-B14F-4D97-AF65-F5344CB8AC3E}">
        <p14:creationId xmlns:p14="http://schemas.microsoft.com/office/powerpoint/2010/main" val="164789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5326-AABE-497E-AA2B-065EE4FC3A3D}"/>
              </a:ext>
            </a:extLst>
          </p:cNvPr>
          <p:cNvSpPr>
            <a:spLocks noGrp="1"/>
          </p:cNvSpPr>
          <p:nvPr>
            <p:ph type="title"/>
          </p:nvPr>
        </p:nvSpPr>
        <p:spPr>
          <a:xfrm>
            <a:off x="777240" y="234055"/>
            <a:ext cx="10515600" cy="1325563"/>
          </a:xfrm>
        </p:spPr>
        <p:txBody>
          <a:bodyPr/>
          <a:lstStyle/>
          <a:p>
            <a:r>
              <a:rPr lang="en-GB" dirty="0">
                <a:solidFill>
                  <a:schemeClr val="bg1"/>
                </a:solidFill>
              </a:rPr>
              <a:t>In Summary…..</a:t>
            </a:r>
          </a:p>
        </p:txBody>
      </p:sp>
      <p:sp>
        <p:nvSpPr>
          <p:cNvPr id="3" name="Content Placeholder 2">
            <a:extLst>
              <a:ext uri="{FF2B5EF4-FFF2-40B4-BE49-F238E27FC236}">
                <a16:creationId xmlns:a16="http://schemas.microsoft.com/office/drawing/2014/main" id="{C6242319-CFF0-4CBA-9E12-E187682EA6E4}"/>
              </a:ext>
            </a:extLst>
          </p:cNvPr>
          <p:cNvSpPr>
            <a:spLocks noGrp="1"/>
          </p:cNvSpPr>
          <p:nvPr>
            <p:ph idx="1"/>
          </p:nvPr>
        </p:nvSpPr>
        <p:spPr>
          <a:xfrm>
            <a:off x="777240" y="1559618"/>
            <a:ext cx="10515600" cy="4351338"/>
          </a:xfrm>
        </p:spPr>
        <p:txBody>
          <a:bodyPr>
            <a:normAutofit/>
          </a:bodyPr>
          <a:lstStyle/>
          <a:p>
            <a:r>
              <a:rPr lang="en-GB" sz="2800" dirty="0"/>
              <a:t>Digital transformation is not an easy one, and it does not happen overnight. </a:t>
            </a:r>
          </a:p>
          <a:p>
            <a:r>
              <a:rPr lang="en-GB" sz="2800" dirty="0"/>
              <a:t>Nonetheless, it is critical that it becomes a natural part of teaching and learning</a:t>
            </a:r>
          </a:p>
          <a:p>
            <a:r>
              <a:rPr lang="en-GB" sz="2800" dirty="0"/>
              <a:t>The aim </a:t>
            </a:r>
            <a:r>
              <a:rPr lang="en-GB" sz="2800" dirty="0" smtClean="0"/>
              <a:t>is </a:t>
            </a:r>
            <a:r>
              <a:rPr lang="en-GB" sz="2800" dirty="0"/>
              <a:t>therefore to embed DL skills in learning and continuing professional practice in order to create a digitally literate, skilled and confident workforce and student body across NPTCG</a:t>
            </a:r>
          </a:p>
          <a:p>
            <a:endParaRPr lang="en-GB" sz="2800" dirty="0"/>
          </a:p>
        </p:txBody>
      </p:sp>
    </p:spTree>
    <p:extLst>
      <p:ext uri="{BB962C8B-B14F-4D97-AF65-F5344CB8AC3E}">
        <p14:creationId xmlns:p14="http://schemas.microsoft.com/office/powerpoint/2010/main" val="132267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92503BEBC97F419D0F343ACCEFE8B6" ma:contentTypeVersion="2" ma:contentTypeDescription="Create a new document." ma:contentTypeScope="" ma:versionID="a5f97d4dfa8654e79e03955d7fc9ada7">
  <xsd:schema xmlns:xsd="http://www.w3.org/2001/XMLSchema" xmlns:xs="http://www.w3.org/2001/XMLSchema" xmlns:p="http://schemas.microsoft.com/office/2006/metadata/properties" xmlns:ns2="67bb1f61-4284-4db4-8194-23c30b327f05" targetNamespace="http://schemas.microsoft.com/office/2006/metadata/properties" ma:root="true" ma:fieldsID="799ed0e6a4fbe92ac4aa02444f898cd1" ns2:_="">
    <xsd:import namespace="67bb1f61-4284-4db4-8194-23c30b327f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b1f61-4284-4db4-8194-23c30b327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6FC780-871C-4764-B2AF-46C480CF6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b1f61-4284-4db4-8194-23c30b327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7EFDF6-EC10-41C4-A129-ACE1FA540CEB}">
  <ds:schemaRefs>
    <ds:schemaRef ds:uri="http://schemas.microsoft.com/sharepoint/v3/contenttype/forms"/>
  </ds:schemaRefs>
</ds:datastoreItem>
</file>

<file path=customXml/itemProps3.xml><?xml version="1.0" encoding="utf-8"?>
<ds:datastoreItem xmlns:ds="http://schemas.openxmlformats.org/officeDocument/2006/customXml" ds:itemID="{674B5193-B888-454B-90BC-628E76533C1F}">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67bb1f61-4284-4db4-8194-23c30b327f0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Circuit</Template>
  <TotalTime>1996</TotalTime>
  <Words>798</Words>
  <Application>Microsoft Office PowerPoint</Application>
  <PresentationFormat>Widescreen</PresentationFormat>
  <Paragraphs>63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Tw Cen MT</vt:lpstr>
      <vt:lpstr>Circuit</vt:lpstr>
      <vt:lpstr>Digital LEARNING/LITERACY across curriculum delivery   </vt:lpstr>
      <vt:lpstr>What is digital literacy?</vt:lpstr>
      <vt:lpstr>Why Digital Literacy (DL) Skills are important</vt:lpstr>
      <vt:lpstr>PowerPoint Presentation</vt:lpstr>
      <vt:lpstr>PowerPoint Presentation</vt:lpstr>
      <vt:lpstr>PowerPoint Presentation</vt:lpstr>
      <vt:lpstr>Whose responsibility is it to ensure students are digitally literate ?</vt:lpstr>
      <vt:lpstr>In Summary…..</vt:lpstr>
    </vt:vector>
  </TitlesOfParts>
  <Company>NPTC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Digital Literacy(DL)  across curriculum delivery</dc:title>
  <dc:creator>Adams, Jeanette</dc:creator>
  <cp:lastModifiedBy>Burgoyne, Tony</cp:lastModifiedBy>
  <cp:revision>111</cp:revision>
  <cp:lastPrinted>2018-10-17T11:29:03Z</cp:lastPrinted>
  <dcterms:created xsi:type="dcterms:W3CDTF">2018-10-12T09:42:31Z</dcterms:created>
  <dcterms:modified xsi:type="dcterms:W3CDTF">2020-10-05T20:15:50Z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0x010100C092503BEBC97F419D0F343ACCEFE8B6</vt:lpwstr>
  </property>
</Properties>
</file>