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9" r:id="rId2"/>
    <p:sldId id="276" r:id="rId3"/>
    <p:sldId id="272" r:id="rId4"/>
    <p:sldId id="270" r:id="rId5"/>
    <p:sldId id="280" r:id="rId6"/>
    <p:sldId id="281" r:id="rId7"/>
    <p:sldId id="282" r:id="rId8"/>
    <p:sldId id="275" r:id="rId9"/>
    <p:sldId id="268" r:id="rId10"/>
    <p:sldId id="277" r:id="rId11"/>
    <p:sldId id="269"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266678"/>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621" autoAdjust="0"/>
  </p:normalViewPr>
  <p:slideViewPr>
    <p:cSldViewPr>
      <p:cViewPr varScale="1">
        <p:scale>
          <a:sx n="103" d="100"/>
          <a:sy n="103" d="100"/>
        </p:scale>
        <p:origin x="-18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F15E6E-B217-4352-8D4A-0B7D59C51B99}"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GB"/>
        </a:p>
      </dgm:t>
    </dgm:pt>
    <dgm:pt modelId="{7B1CFB5E-725C-4204-BEC2-FD2A5BF49006}">
      <dgm:prSet phldrT="[Text]"/>
      <dgm:spPr/>
      <dgm:t>
        <a:bodyPr/>
        <a:lstStyle/>
        <a:p>
          <a:r>
            <a:rPr lang="en-GB" dirty="0" smtClean="0"/>
            <a:t>Perceiving and recognising emotions</a:t>
          </a:r>
          <a:endParaRPr lang="en-GB" dirty="0"/>
        </a:p>
      </dgm:t>
    </dgm:pt>
    <dgm:pt modelId="{B37327C3-A30D-446F-90D4-29A754EDC1ED}" type="parTrans" cxnId="{8812CFF2-4127-4101-922E-C2E777CB66FF}">
      <dgm:prSet/>
      <dgm:spPr/>
      <dgm:t>
        <a:bodyPr/>
        <a:lstStyle/>
        <a:p>
          <a:endParaRPr lang="en-GB"/>
        </a:p>
      </dgm:t>
    </dgm:pt>
    <dgm:pt modelId="{6BDE5167-7BC0-46EA-9C69-140582A8B1AF}" type="sibTrans" cxnId="{8812CFF2-4127-4101-922E-C2E777CB66FF}">
      <dgm:prSet/>
      <dgm:spPr/>
      <dgm:t>
        <a:bodyPr/>
        <a:lstStyle/>
        <a:p>
          <a:endParaRPr lang="en-GB"/>
        </a:p>
      </dgm:t>
    </dgm:pt>
    <dgm:pt modelId="{BAEAFEE6-B717-4714-9ED0-D4AFF7479F57}">
      <dgm:prSet phldrT="[Text]"/>
      <dgm:spPr/>
      <dgm:t>
        <a:bodyPr/>
        <a:lstStyle/>
        <a:p>
          <a:r>
            <a:rPr lang="en-GB" dirty="0" smtClean="0"/>
            <a:t>Assimilating and using emotions</a:t>
          </a:r>
          <a:endParaRPr lang="en-GB" dirty="0"/>
        </a:p>
      </dgm:t>
    </dgm:pt>
    <dgm:pt modelId="{417594E9-7053-425F-9A62-48BFA1452B8E}" type="parTrans" cxnId="{8965D9C3-6750-4D10-BE2B-FA46C8210A9A}">
      <dgm:prSet/>
      <dgm:spPr/>
      <dgm:t>
        <a:bodyPr/>
        <a:lstStyle/>
        <a:p>
          <a:endParaRPr lang="en-GB"/>
        </a:p>
      </dgm:t>
    </dgm:pt>
    <dgm:pt modelId="{A93E44CA-9667-4BA9-B106-9FFB38EC62AA}" type="sibTrans" cxnId="{8965D9C3-6750-4D10-BE2B-FA46C8210A9A}">
      <dgm:prSet/>
      <dgm:spPr/>
      <dgm:t>
        <a:bodyPr/>
        <a:lstStyle/>
        <a:p>
          <a:endParaRPr lang="en-GB"/>
        </a:p>
      </dgm:t>
    </dgm:pt>
    <dgm:pt modelId="{3C9FDD3F-FF9E-4336-99D4-80CC71BF1C2C}">
      <dgm:prSet phldrT="[Text]"/>
      <dgm:spPr/>
      <dgm:t>
        <a:bodyPr/>
        <a:lstStyle/>
        <a:p>
          <a:r>
            <a:rPr lang="en-GB" dirty="0" smtClean="0"/>
            <a:t>Understanding emotions</a:t>
          </a:r>
          <a:endParaRPr lang="en-GB" dirty="0"/>
        </a:p>
      </dgm:t>
    </dgm:pt>
    <dgm:pt modelId="{71A4B355-592F-4B6B-A328-C1471386B033}" type="parTrans" cxnId="{8F2D3C29-3C6D-4399-91A0-BBB9D8163C77}">
      <dgm:prSet/>
      <dgm:spPr/>
      <dgm:t>
        <a:bodyPr/>
        <a:lstStyle/>
        <a:p>
          <a:endParaRPr lang="en-GB"/>
        </a:p>
      </dgm:t>
    </dgm:pt>
    <dgm:pt modelId="{A6254E93-3864-4897-9E7E-7458F303A9BB}" type="sibTrans" cxnId="{8F2D3C29-3C6D-4399-91A0-BBB9D8163C77}">
      <dgm:prSet/>
      <dgm:spPr/>
      <dgm:t>
        <a:bodyPr/>
        <a:lstStyle/>
        <a:p>
          <a:endParaRPr lang="en-GB"/>
        </a:p>
      </dgm:t>
    </dgm:pt>
    <dgm:pt modelId="{F2EF9FF8-9B1A-4E34-8EC5-806EB68869EB}">
      <dgm:prSet/>
      <dgm:spPr/>
      <dgm:t>
        <a:bodyPr/>
        <a:lstStyle/>
        <a:p>
          <a:endParaRPr lang="en-GB" dirty="0"/>
        </a:p>
      </dgm:t>
    </dgm:pt>
    <dgm:pt modelId="{AF0FDF17-239F-4C10-A13C-41AE853636CF}" type="parTrans" cxnId="{69BC127B-47A2-49F6-94E3-28D0BD43144E}">
      <dgm:prSet/>
      <dgm:spPr/>
      <dgm:t>
        <a:bodyPr/>
        <a:lstStyle/>
        <a:p>
          <a:endParaRPr lang="en-GB"/>
        </a:p>
      </dgm:t>
    </dgm:pt>
    <dgm:pt modelId="{064906A7-323C-4357-9F04-C8B7C79FE2EA}" type="sibTrans" cxnId="{69BC127B-47A2-49F6-94E3-28D0BD43144E}">
      <dgm:prSet/>
      <dgm:spPr/>
      <dgm:t>
        <a:bodyPr/>
        <a:lstStyle/>
        <a:p>
          <a:endParaRPr lang="en-GB"/>
        </a:p>
      </dgm:t>
    </dgm:pt>
    <dgm:pt modelId="{E299BE83-5A93-4329-8227-69A8DA52E1C1}">
      <dgm:prSet/>
      <dgm:spPr/>
      <dgm:t>
        <a:bodyPr/>
        <a:lstStyle/>
        <a:p>
          <a:r>
            <a:rPr lang="en-GB" dirty="0" smtClean="0"/>
            <a:t>Managing emotions</a:t>
          </a:r>
          <a:endParaRPr lang="en-GB" dirty="0"/>
        </a:p>
      </dgm:t>
    </dgm:pt>
    <dgm:pt modelId="{E4A7811B-57A1-4527-AEBE-88D4F7315299}" type="parTrans" cxnId="{4F97732F-6CE1-4497-8D51-993B385FDE0E}">
      <dgm:prSet/>
      <dgm:spPr/>
      <dgm:t>
        <a:bodyPr/>
        <a:lstStyle/>
        <a:p>
          <a:endParaRPr lang="en-GB"/>
        </a:p>
      </dgm:t>
    </dgm:pt>
    <dgm:pt modelId="{12980F80-EE32-4D0A-95F1-A6F5700E940B}" type="sibTrans" cxnId="{4F97732F-6CE1-4497-8D51-993B385FDE0E}">
      <dgm:prSet/>
      <dgm:spPr/>
      <dgm:t>
        <a:bodyPr/>
        <a:lstStyle/>
        <a:p>
          <a:endParaRPr lang="en-GB"/>
        </a:p>
      </dgm:t>
    </dgm:pt>
    <dgm:pt modelId="{25E30EFD-849C-4F56-B819-F2C13842270A}" type="pres">
      <dgm:prSet presAssocID="{DDF15E6E-B217-4352-8D4A-0B7D59C51B99}" presName="linear" presStyleCnt="0">
        <dgm:presLayoutVars>
          <dgm:dir/>
          <dgm:animLvl val="lvl"/>
          <dgm:resizeHandles val="exact"/>
        </dgm:presLayoutVars>
      </dgm:prSet>
      <dgm:spPr/>
      <dgm:t>
        <a:bodyPr/>
        <a:lstStyle/>
        <a:p>
          <a:endParaRPr lang="en-GB"/>
        </a:p>
      </dgm:t>
    </dgm:pt>
    <dgm:pt modelId="{7CF6D2B3-AEEC-478A-ABE0-5BB73B2B698A}" type="pres">
      <dgm:prSet presAssocID="{7B1CFB5E-725C-4204-BEC2-FD2A5BF49006}" presName="parentLin" presStyleCnt="0"/>
      <dgm:spPr/>
    </dgm:pt>
    <dgm:pt modelId="{230695ED-5267-4475-968D-A514EE024731}" type="pres">
      <dgm:prSet presAssocID="{7B1CFB5E-725C-4204-BEC2-FD2A5BF49006}" presName="parentLeftMargin" presStyleLbl="node1" presStyleIdx="0" presStyleCnt="4"/>
      <dgm:spPr/>
      <dgm:t>
        <a:bodyPr/>
        <a:lstStyle/>
        <a:p>
          <a:endParaRPr lang="en-GB"/>
        </a:p>
      </dgm:t>
    </dgm:pt>
    <dgm:pt modelId="{EB919BE2-0D76-4761-833D-4CC031CB488E}" type="pres">
      <dgm:prSet presAssocID="{7B1CFB5E-725C-4204-BEC2-FD2A5BF49006}" presName="parentText" presStyleLbl="node1" presStyleIdx="0" presStyleCnt="4">
        <dgm:presLayoutVars>
          <dgm:chMax val="0"/>
          <dgm:bulletEnabled val="1"/>
        </dgm:presLayoutVars>
      </dgm:prSet>
      <dgm:spPr/>
      <dgm:t>
        <a:bodyPr/>
        <a:lstStyle/>
        <a:p>
          <a:endParaRPr lang="en-GB"/>
        </a:p>
      </dgm:t>
    </dgm:pt>
    <dgm:pt modelId="{4F02BC8C-9F52-4466-BDDF-0160BBF71A81}" type="pres">
      <dgm:prSet presAssocID="{7B1CFB5E-725C-4204-BEC2-FD2A5BF49006}" presName="negativeSpace" presStyleCnt="0"/>
      <dgm:spPr/>
    </dgm:pt>
    <dgm:pt modelId="{BB930CEF-A7AF-43F5-A6BD-308432DA1FD2}" type="pres">
      <dgm:prSet presAssocID="{7B1CFB5E-725C-4204-BEC2-FD2A5BF49006}" presName="childText" presStyleLbl="conFgAcc1" presStyleIdx="0" presStyleCnt="4">
        <dgm:presLayoutVars>
          <dgm:bulletEnabled val="1"/>
        </dgm:presLayoutVars>
      </dgm:prSet>
      <dgm:spPr/>
    </dgm:pt>
    <dgm:pt modelId="{A2A961A7-9C48-46A7-938B-7E86261EDD52}" type="pres">
      <dgm:prSet presAssocID="{6BDE5167-7BC0-46EA-9C69-140582A8B1AF}" presName="spaceBetweenRectangles" presStyleCnt="0"/>
      <dgm:spPr/>
    </dgm:pt>
    <dgm:pt modelId="{270C64E9-47E2-43E9-80D5-F919A9B0A31A}" type="pres">
      <dgm:prSet presAssocID="{BAEAFEE6-B717-4714-9ED0-D4AFF7479F57}" presName="parentLin" presStyleCnt="0"/>
      <dgm:spPr/>
    </dgm:pt>
    <dgm:pt modelId="{F0BF3EB8-95ED-4C0B-A739-26B74FA8834D}" type="pres">
      <dgm:prSet presAssocID="{BAEAFEE6-B717-4714-9ED0-D4AFF7479F57}" presName="parentLeftMargin" presStyleLbl="node1" presStyleIdx="0" presStyleCnt="4"/>
      <dgm:spPr/>
      <dgm:t>
        <a:bodyPr/>
        <a:lstStyle/>
        <a:p>
          <a:endParaRPr lang="en-GB"/>
        </a:p>
      </dgm:t>
    </dgm:pt>
    <dgm:pt modelId="{19C443F3-CDC5-4B66-9F39-45F7BAB87858}" type="pres">
      <dgm:prSet presAssocID="{BAEAFEE6-B717-4714-9ED0-D4AFF7479F57}" presName="parentText" presStyleLbl="node1" presStyleIdx="1" presStyleCnt="4">
        <dgm:presLayoutVars>
          <dgm:chMax val="0"/>
          <dgm:bulletEnabled val="1"/>
        </dgm:presLayoutVars>
      </dgm:prSet>
      <dgm:spPr/>
      <dgm:t>
        <a:bodyPr/>
        <a:lstStyle/>
        <a:p>
          <a:endParaRPr lang="en-GB"/>
        </a:p>
      </dgm:t>
    </dgm:pt>
    <dgm:pt modelId="{D7866F6D-D531-4F8F-9F6B-12018C6EC4C2}" type="pres">
      <dgm:prSet presAssocID="{BAEAFEE6-B717-4714-9ED0-D4AFF7479F57}" presName="negativeSpace" presStyleCnt="0"/>
      <dgm:spPr/>
    </dgm:pt>
    <dgm:pt modelId="{2992182E-4B9C-4CB8-A794-F2E0819A634F}" type="pres">
      <dgm:prSet presAssocID="{BAEAFEE6-B717-4714-9ED0-D4AFF7479F57}" presName="childText" presStyleLbl="conFgAcc1" presStyleIdx="1" presStyleCnt="4">
        <dgm:presLayoutVars>
          <dgm:bulletEnabled val="1"/>
        </dgm:presLayoutVars>
      </dgm:prSet>
      <dgm:spPr/>
    </dgm:pt>
    <dgm:pt modelId="{4E53E795-5A56-4FA8-A817-CDE2EE90B186}" type="pres">
      <dgm:prSet presAssocID="{A93E44CA-9667-4BA9-B106-9FFB38EC62AA}" presName="spaceBetweenRectangles" presStyleCnt="0"/>
      <dgm:spPr/>
    </dgm:pt>
    <dgm:pt modelId="{D5194462-548C-4F0D-93C9-A2B8581CE0CE}" type="pres">
      <dgm:prSet presAssocID="{3C9FDD3F-FF9E-4336-99D4-80CC71BF1C2C}" presName="parentLin" presStyleCnt="0"/>
      <dgm:spPr/>
    </dgm:pt>
    <dgm:pt modelId="{EC08D119-FF5D-4D3D-9B97-234196237AA2}" type="pres">
      <dgm:prSet presAssocID="{3C9FDD3F-FF9E-4336-99D4-80CC71BF1C2C}" presName="parentLeftMargin" presStyleLbl="node1" presStyleIdx="1" presStyleCnt="4"/>
      <dgm:spPr/>
      <dgm:t>
        <a:bodyPr/>
        <a:lstStyle/>
        <a:p>
          <a:endParaRPr lang="en-GB"/>
        </a:p>
      </dgm:t>
    </dgm:pt>
    <dgm:pt modelId="{6D651FE4-033A-45F7-8286-15646FCEA48C}" type="pres">
      <dgm:prSet presAssocID="{3C9FDD3F-FF9E-4336-99D4-80CC71BF1C2C}" presName="parentText" presStyleLbl="node1" presStyleIdx="2" presStyleCnt="4">
        <dgm:presLayoutVars>
          <dgm:chMax val="0"/>
          <dgm:bulletEnabled val="1"/>
        </dgm:presLayoutVars>
      </dgm:prSet>
      <dgm:spPr/>
      <dgm:t>
        <a:bodyPr/>
        <a:lstStyle/>
        <a:p>
          <a:endParaRPr lang="en-GB"/>
        </a:p>
      </dgm:t>
    </dgm:pt>
    <dgm:pt modelId="{DE15D532-6B50-4D64-9B00-811660AF296B}" type="pres">
      <dgm:prSet presAssocID="{3C9FDD3F-FF9E-4336-99D4-80CC71BF1C2C}" presName="negativeSpace" presStyleCnt="0"/>
      <dgm:spPr/>
    </dgm:pt>
    <dgm:pt modelId="{A0C60478-5F85-4508-9AA7-72B4778EE9DF}" type="pres">
      <dgm:prSet presAssocID="{3C9FDD3F-FF9E-4336-99D4-80CC71BF1C2C}" presName="childText" presStyleLbl="conFgAcc1" presStyleIdx="2" presStyleCnt="4">
        <dgm:presLayoutVars>
          <dgm:bulletEnabled val="1"/>
        </dgm:presLayoutVars>
      </dgm:prSet>
      <dgm:spPr/>
      <dgm:t>
        <a:bodyPr/>
        <a:lstStyle/>
        <a:p>
          <a:endParaRPr lang="en-GB"/>
        </a:p>
      </dgm:t>
    </dgm:pt>
    <dgm:pt modelId="{45B1850C-CEFD-4459-BD8C-A2BD19229AB3}" type="pres">
      <dgm:prSet presAssocID="{A6254E93-3864-4897-9E7E-7458F303A9BB}" presName="spaceBetweenRectangles" presStyleCnt="0"/>
      <dgm:spPr/>
    </dgm:pt>
    <dgm:pt modelId="{87F83D95-994D-4876-B805-8EBD7091F013}" type="pres">
      <dgm:prSet presAssocID="{E299BE83-5A93-4329-8227-69A8DA52E1C1}" presName="parentLin" presStyleCnt="0"/>
      <dgm:spPr/>
    </dgm:pt>
    <dgm:pt modelId="{CF3E7642-A445-4A5A-AFA5-82F81F731168}" type="pres">
      <dgm:prSet presAssocID="{E299BE83-5A93-4329-8227-69A8DA52E1C1}" presName="parentLeftMargin" presStyleLbl="node1" presStyleIdx="2" presStyleCnt="4"/>
      <dgm:spPr/>
      <dgm:t>
        <a:bodyPr/>
        <a:lstStyle/>
        <a:p>
          <a:endParaRPr lang="en-GB"/>
        </a:p>
      </dgm:t>
    </dgm:pt>
    <dgm:pt modelId="{7FA27429-200C-4CBB-89EE-03CEF51F2EC5}" type="pres">
      <dgm:prSet presAssocID="{E299BE83-5A93-4329-8227-69A8DA52E1C1}" presName="parentText" presStyleLbl="node1" presStyleIdx="3" presStyleCnt="4">
        <dgm:presLayoutVars>
          <dgm:chMax val="0"/>
          <dgm:bulletEnabled val="1"/>
        </dgm:presLayoutVars>
      </dgm:prSet>
      <dgm:spPr/>
      <dgm:t>
        <a:bodyPr/>
        <a:lstStyle/>
        <a:p>
          <a:endParaRPr lang="en-GB"/>
        </a:p>
      </dgm:t>
    </dgm:pt>
    <dgm:pt modelId="{8C00D3C3-5C92-4EC8-A11A-F51DB214EADF}" type="pres">
      <dgm:prSet presAssocID="{E299BE83-5A93-4329-8227-69A8DA52E1C1}" presName="negativeSpace" presStyleCnt="0"/>
      <dgm:spPr/>
    </dgm:pt>
    <dgm:pt modelId="{06C2BEF3-9ACD-42D7-AFC1-6FFBB1EF2988}" type="pres">
      <dgm:prSet presAssocID="{E299BE83-5A93-4329-8227-69A8DA52E1C1}" presName="childText" presStyleLbl="conFgAcc1" presStyleIdx="3" presStyleCnt="4">
        <dgm:presLayoutVars>
          <dgm:bulletEnabled val="1"/>
        </dgm:presLayoutVars>
      </dgm:prSet>
      <dgm:spPr/>
    </dgm:pt>
  </dgm:ptLst>
  <dgm:cxnLst>
    <dgm:cxn modelId="{9928F57D-D640-4129-B298-2290513971E5}" type="presOf" srcId="{E299BE83-5A93-4329-8227-69A8DA52E1C1}" destId="{7FA27429-200C-4CBB-89EE-03CEF51F2EC5}" srcOrd="1" destOrd="0" presId="urn:microsoft.com/office/officeart/2005/8/layout/list1"/>
    <dgm:cxn modelId="{8F2D3C29-3C6D-4399-91A0-BBB9D8163C77}" srcId="{DDF15E6E-B217-4352-8D4A-0B7D59C51B99}" destId="{3C9FDD3F-FF9E-4336-99D4-80CC71BF1C2C}" srcOrd="2" destOrd="0" parTransId="{71A4B355-592F-4B6B-A328-C1471386B033}" sibTransId="{A6254E93-3864-4897-9E7E-7458F303A9BB}"/>
    <dgm:cxn modelId="{5F4A223A-D0C6-4D5F-9199-E6462D6D28A0}" type="presOf" srcId="{BAEAFEE6-B717-4714-9ED0-D4AFF7479F57}" destId="{F0BF3EB8-95ED-4C0B-A739-26B74FA8834D}" srcOrd="0" destOrd="0" presId="urn:microsoft.com/office/officeart/2005/8/layout/list1"/>
    <dgm:cxn modelId="{4F97732F-6CE1-4497-8D51-993B385FDE0E}" srcId="{DDF15E6E-B217-4352-8D4A-0B7D59C51B99}" destId="{E299BE83-5A93-4329-8227-69A8DA52E1C1}" srcOrd="3" destOrd="0" parTransId="{E4A7811B-57A1-4527-AEBE-88D4F7315299}" sibTransId="{12980F80-EE32-4D0A-95F1-A6F5700E940B}"/>
    <dgm:cxn modelId="{8812CFF2-4127-4101-922E-C2E777CB66FF}" srcId="{DDF15E6E-B217-4352-8D4A-0B7D59C51B99}" destId="{7B1CFB5E-725C-4204-BEC2-FD2A5BF49006}" srcOrd="0" destOrd="0" parTransId="{B37327C3-A30D-446F-90D4-29A754EDC1ED}" sibTransId="{6BDE5167-7BC0-46EA-9C69-140582A8B1AF}"/>
    <dgm:cxn modelId="{53C3D3A4-1FA2-4509-ADDB-FC4024B4B4AC}" type="presOf" srcId="{7B1CFB5E-725C-4204-BEC2-FD2A5BF49006}" destId="{230695ED-5267-4475-968D-A514EE024731}" srcOrd="0" destOrd="0" presId="urn:microsoft.com/office/officeart/2005/8/layout/list1"/>
    <dgm:cxn modelId="{8965D9C3-6750-4D10-BE2B-FA46C8210A9A}" srcId="{DDF15E6E-B217-4352-8D4A-0B7D59C51B99}" destId="{BAEAFEE6-B717-4714-9ED0-D4AFF7479F57}" srcOrd="1" destOrd="0" parTransId="{417594E9-7053-425F-9A62-48BFA1452B8E}" sibTransId="{A93E44CA-9667-4BA9-B106-9FFB38EC62AA}"/>
    <dgm:cxn modelId="{AC296333-71A2-4296-8949-85BC004C1E7A}" type="presOf" srcId="{BAEAFEE6-B717-4714-9ED0-D4AFF7479F57}" destId="{19C443F3-CDC5-4B66-9F39-45F7BAB87858}" srcOrd="1" destOrd="0" presId="urn:microsoft.com/office/officeart/2005/8/layout/list1"/>
    <dgm:cxn modelId="{3EA7665A-E5D2-44C3-9C8F-8230C0D603BB}" type="presOf" srcId="{F2EF9FF8-9B1A-4E34-8EC5-806EB68869EB}" destId="{A0C60478-5F85-4508-9AA7-72B4778EE9DF}" srcOrd="0" destOrd="0" presId="urn:microsoft.com/office/officeart/2005/8/layout/list1"/>
    <dgm:cxn modelId="{C0D5E5DC-9ADF-4796-B3C3-48036C202F96}" type="presOf" srcId="{3C9FDD3F-FF9E-4336-99D4-80CC71BF1C2C}" destId="{EC08D119-FF5D-4D3D-9B97-234196237AA2}" srcOrd="0" destOrd="0" presId="urn:microsoft.com/office/officeart/2005/8/layout/list1"/>
    <dgm:cxn modelId="{053E50A9-45E7-451A-B55A-F314784678A3}" type="presOf" srcId="{7B1CFB5E-725C-4204-BEC2-FD2A5BF49006}" destId="{EB919BE2-0D76-4761-833D-4CC031CB488E}" srcOrd="1" destOrd="0" presId="urn:microsoft.com/office/officeart/2005/8/layout/list1"/>
    <dgm:cxn modelId="{DDC50B8F-4013-45FC-A01C-64BE64F49AA9}" type="presOf" srcId="{DDF15E6E-B217-4352-8D4A-0B7D59C51B99}" destId="{25E30EFD-849C-4F56-B819-F2C13842270A}" srcOrd="0" destOrd="0" presId="urn:microsoft.com/office/officeart/2005/8/layout/list1"/>
    <dgm:cxn modelId="{69BC127B-47A2-49F6-94E3-28D0BD43144E}" srcId="{3C9FDD3F-FF9E-4336-99D4-80CC71BF1C2C}" destId="{F2EF9FF8-9B1A-4E34-8EC5-806EB68869EB}" srcOrd="0" destOrd="0" parTransId="{AF0FDF17-239F-4C10-A13C-41AE853636CF}" sibTransId="{064906A7-323C-4357-9F04-C8B7C79FE2EA}"/>
    <dgm:cxn modelId="{7DFE7394-99B2-4157-89AD-C197922CF036}" type="presOf" srcId="{3C9FDD3F-FF9E-4336-99D4-80CC71BF1C2C}" destId="{6D651FE4-033A-45F7-8286-15646FCEA48C}" srcOrd="1" destOrd="0" presId="urn:microsoft.com/office/officeart/2005/8/layout/list1"/>
    <dgm:cxn modelId="{4EB1D575-ABB5-46BC-BE4E-D4CEBD05DC46}" type="presOf" srcId="{E299BE83-5A93-4329-8227-69A8DA52E1C1}" destId="{CF3E7642-A445-4A5A-AFA5-82F81F731168}" srcOrd="0" destOrd="0" presId="urn:microsoft.com/office/officeart/2005/8/layout/list1"/>
    <dgm:cxn modelId="{887DA5A0-A9B6-429D-97E6-933E400D7B08}" type="presParOf" srcId="{25E30EFD-849C-4F56-B819-F2C13842270A}" destId="{7CF6D2B3-AEEC-478A-ABE0-5BB73B2B698A}" srcOrd="0" destOrd="0" presId="urn:microsoft.com/office/officeart/2005/8/layout/list1"/>
    <dgm:cxn modelId="{DEDE76A2-03B2-4729-9689-36539FC3949A}" type="presParOf" srcId="{7CF6D2B3-AEEC-478A-ABE0-5BB73B2B698A}" destId="{230695ED-5267-4475-968D-A514EE024731}" srcOrd="0" destOrd="0" presId="urn:microsoft.com/office/officeart/2005/8/layout/list1"/>
    <dgm:cxn modelId="{5E9822DB-9E60-4B83-9079-63B1300B4154}" type="presParOf" srcId="{7CF6D2B3-AEEC-478A-ABE0-5BB73B2B698A}" destId="{EB919BE2-0D76-4761-833D-4CC031CB488E}" srcOrd="1" destOrd="0" presId="urn:microsoft.com/office/officeart/2005/8/layout/list1"/>
    <dgm:cxn modelId="{798FF0FF-45F1-446A-AB76-44E5C7AE4D1D}" type="presParOf" srcId="{25E30EFD-849C-4F56-B819-F2C13842270A}" destId="{4F02BC8C-9F52-4466-BDDF-0160BBF71A81}" srcOrd="1" destOrd="0" presId="urn:microsoft.com/office/officeart/2005/8/layout/list1"/>
    <dgm:cxn modelId="{379A3A57-F02E-4D7C-A402-29FD64039A5D}" type="presParOf" srcId="{25E30EFD-849C-4F56-B819-F2C13842270A}" destId="{BB930CEF-A7AF-43F5-A6BD-308432DA1FD2}" srcOrd="2" destOrd="0" presId="urn:microsoft.com/office/officeart/2005/8/layout/list1"/>
    <dgm:cxn modelId="{B54FB20B-02BA-415D-967A-C51FAE6D098C}" type="presParOf" srcId="{25E30EFD-849C-4F56-B819-F2C13842270A}" destId="{A2A961A7-9C48-46A7-938B-7E86261EDD52}" srcOrd="3" destOrd="0" presId="urn:microsoft.com/office/officeart/2005/8/layout/list1"/>
    <dgm:cxn modelId="{A543A08E-5E9F-4482-8A55-0B43E79F4C12}" type="presParOf" srcId="{25E30EFD-849C-4F56-B819-F2C13842270A}" destId="{270C64E9-47E2-43E9-80D5-F919A9B0A31A}" srcOrd="4" destOrd="0" presId="urn:microsoft.com/office/officeart/2005/8/layout/list1"/>
    <dgm:cxn modelId="{E8025C0C-B816-4FB9-A444-DFA374FDA957}" type="presParOf" srcId="{270C64E9-47E2-43E9-80D5-F919A9B0A31A}" destId="{F0BF3EB8-95ED-4C0B-A739-26B74FA8834D}" srcOrd="0" destOrd="0" presId="urn:microsoft.com/office/officeart/2005/8/layout/list1"/>
    <dgm:cxn modelId="{DC4E3A8D-C70D-4BC9-9200-CA58C82DFBA6}" type="presParOf" srcId="{270C64E9-47E2-43E9-80D5-F919A9B0A31A}" destId="{19C443F3-CDC5-4B66-9F39-45F7BAB87858}" srcOrd="1" destOrd="0" presId="urn:microsoft.com/office/officeart/2005/8/layout/list1"/>
    <dgm:cxn modelId="{BF930627-5F80-46BB-8746-BD214C7F93E2}" type="presParOf" srcId="{25E30EFD-849C-4F56-B819-F2C13842270A}" destId="{D7866F6D-D531-4F8F-9F6B-12018C6EC4C2}" srcOrd="5" destOrd="0" presId="urn:microsoft.com/office/officeart/2005/8/layout/list1"/>
    <dgm:cxn modelId="{6D399A46-091F-498F-B6B0-D9E640C2AE43}" type="presParOf" srcId="{25E30EFD-849C-4F56-B819-F2C13842270A}" destId="{2992182E-4B9C-4CB8-A794-F2E0819A634F}" srcOrd="6" destOrd="0" presId="urn:microsoft.com/office/officeart/2005/8/layout/list1"/>
    <dgm:cxn modelId="{E87E6C0A-4EE3-487E-ADAA-085EF04C1140}" type="presParOf" srcId="{25E30EFD-849C-4F56-B819-F2C13842270A}" destId="{4E53E795-5A56-4FA8-A817-CDE2EE90B186}" srcOrd="7" destOrd="0" presId="urn:microsoft.com/office/officeart/2005/8/layout/list1"/>
    <dgm:cxn modelId="{984BB56B-F4D0-4836-A546-3AFA7F491330}" type="presParOf" srcId="{25E30EFD-849C-4F56-B819-F2C13842270A}" destId="{D5194462-548C-4F0D-93C9-A2B8581CE0CE}" srcOrd="8" destOrd="0" presId="urn:microsoft.com/office/officeart/2005/8/layout/list1"/>
    <dgm:cxn modelId="{28C04FBE-C119-41E2-8269-9DD8F6303D61}" type="presParOf" srcId="{D5194462-548C-4F0D-93C9-A2B8581CE0CE}" destId="{EC08D119-FF5D-4D3D-9B97-234196237AA2}" srcOrd="0" destOrd="0" presId="urn:microsoft.com/office/officeart/2005/8/layout/list1"/>
    <dgm:cxn modelId="{B324D359-D900-45E2-A85D-1BCF18691DC8}" type="presParOf" srcId="{D5194462-548C-4F0D-93C9-A2B8581CE0CE}" destId="{6D651FE4-033A-45F7-8286-15646FCEA48C}" srcOrd="1" destOrd="0" presId="urn:microsoft.com/office/officeart/2005/8/layout/list1"/>
    <dgm:cxn modelId="{8FA0F991-D1F2-4915-8626-99BF18018786}" type="presParOf" srcId="{25E30EFD-849C-4F56-B819-F2C13842270A}" destId="{DE15D532-6B50-4D64-9B00-811660AF296B}" srcOrd="9" destOrd="0" presId="urn:microsoft.com/office/officeart/2005/8/layout/list1"/>
    <dgm:cxn modelId="{A8AC5F13-08B5-46F5-9C5B-C03D045F8FDF}" type="presParOf" srcId="{25E30EFD-849C-4F56-B819-F2C13842270A}" destId="{A0C60478-5F85-4508-9AA7-72B4778EE9DF}" srcOrd="10" destOrd="0" presId="urn:microsoft.com/office/officeart/2005/8/layout/list1"/>
    <dgm:cxn modelId="{F798376A-6CD8-4681-97E8-95016A18C7D9}" type="presParOf" srcId="{25E30EFD-849C-4F56-B819-F2C13842270A}" destId="{45B1850C-CEFD-4459-BD8C-A2BD19229AB3}" srcOrd="11" destOrd="0" presId="urn:microsoft.com/office/officeart/2005/8/layout/list1"/>
    <dgm:cxn modelId="{488ED6F1-BCC4-450C-AB0A-B12AE08EC54A}" type="presParOf" srcId="{25E30EFD-849C-4F56-B819-F2C13842270A}" destId="{87F83D95-994D-4876-B805-8EBD7091F013}" srcOrd="12" destOrd="0" presId="urn:microsoft.com/office/officeart/2005/8/layout/list1"/>
    <dgm:cxn modelId="{0DFBBE62-4EDE-4D1E-B483-A1F6EC7EA563}" type="presParOf" srcId="{87F83D95-994D-4876-B805-8EBD7091F013}" destId="{CF3E7642-A445-4A5A-AFA5-82F81F731168}" srcOrd="0" destOrd="0" presId="urn:microsoft.com/office/officeart/2005/8/layout/list1"/>
    <dgm:cxn modelId="{0568A78C-4A80-472E-B51B-3B68CAF633FB}" type="presParOf" srcId="{87F83D95-994D-4876-B805-8EBD7091F013}" destId="{7FA27429-200C-4CBB-89EE-03CEF51F2EC5}" srcOrd="1" destOrd="0" presId="urn:microsoft.com/office/officeart/2005/8/layout/list1"/>
    <dgm:cxn modelId="{745176C7-4396-4DD7-A31E-3BA1EC53EF13}" type="presParOf" srcId="{25E30EFD-849C-4F56-B819-F2C13842270A}" destId="{8C00D3C3-5C92-4EC8-A11A-F51DB214EADF}" srcOrd="13" destOrd="0" presId="urn:microsoft.com/office/officeart/2005/8/layout/list1"/>
    <dgm:cxn modelId="{4C3FAEF4-1B71-4B43-A567-C4874523D0D2}" type="presParOf" srcId="{25E30EFD-849C-4F56-B819-F2C13842270A}" destId="{06C2BEF3-9ACD-42D7-AFC1-6FFBB1EF2988}"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930CEF-A7AF-43F5-A6BD-308432DA1FD2}">
      <dsp:nvSpPr>
        <dsp:cNvPr id="0" name=""/>
        <dsp:cNvSpPr/>
      </dsp:nvSpPr>
      <dsp:spPr>
        <a:xfrm>
          <a:off x="0" y="448547"/>
          <a:ext cx="8229600" cy="680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919BE2-0D76-4761-833D-4CC031CB488E}">
      <dsp:nvSpPr>
        <dsp:cNvPr id="0" name=""/>
        <dsp:cNvSpPr/>
      </dsp:nvSpPr>
      <dsp:spPr>
        <a:xfrm>
          <a:off x="411480" y="50027"/>
          <a:ext cx="5760720" cy="7970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en-GB" sz="2700" kern="1200" dirty="0" smtClean="0"/>
            <a:t>Perceiving and recognising emotions</a:t>
          </a:r>
          <a:endParaRPr lang="en-GB" sz="2700" kern="1200" dirty="0"/>
        </a:p>
      </dsp:txBody>
      <dsp:txXfrm>
        <a:off x="411480" y="50027"/>
        <a:ext cx="5760720" cy="797040"/>
      </dsp:txXfrm>
    </dsp:sp>
    <dsp:sp modelId="{2992182E-4B9C-4CB8-A794-F2E0819A634F}">
      <dsp:nvSpPr>
        <dsp:cNvPr id="0" name=""/>
        <dsp:cNvSpPr/>
      </dsp:nvSpPr>
      <dsp:spPr>
        <a:xfrm>
          <a:off x="0" y="1673267"/>
          <a:ext cx="8229600" cy="680400"/>
        </a:xfrm>
        <a:prstGeom prst="rect">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sp>
    <dsp:sp modelId="{19C443F3-CDC5-4B66-9F39-45F7BAB87858}">
      <dsp:nvSpPr>
        <dsp:cNvPr id="0" name=""/>
        <dsp:cNvSpPr/>
      </dsp:nvSpPr>
      <dsp:spPr>
        <a:xfrm>
          <a:off x="411480" y="1274747"/>
          <a:ext cx="5760720" cy="797040"/>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en-GB" sz="2700" kern="1200" dirty="0" smtClean="0"/>
            <a:t>Assimilating and using emotions</a:t>
          </a:r>
          <a:endParaRPr lang="en-GB" sz="2700" kern="1200" dirty="0"/>
        </a:p>
      </dsp:txBody>
      <dsp:txXfrm>
        <a:off x="411480" y="1274747"/>
        <a:ext cx="5760720" cy="797040"/>
      </dsp:txXfrm>
    </dsp:sp>
    <dsp:sp modelId="{A0C60478-5F85-4508-9AA7-72B4778EE9DF}">
      <dsp:nvSpPr>
        <dsp:cNvPr id="0" name=""/>
        <dsp:cNvSpPr/>
      </dsp:nvSpPr>
      <dsp:spPr>
        <a:xfrm>
          <a:off x="0" y="2897988"/>
          <a:ext cx="8229600" cy="680400"/>
        </a:xfrm>
        <a:prstGeom prst="rect">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62356" rIns="638708" bIns="192024" numCol="1" spcCol="1270" anchor="t" anchorCtr="0">
          <a:noAutofit/>
        </a:bodyPr>
        <a:lstStyle/>
        <a:p>
          <a:pPr marL="228600" lvl="1" indent="-228600" algn="l" defTabSz="1200150">
            <a:lnSpc>
              <a:spcPct val="90000"/>
            </a:lnSpc>
            <a:spcBef>
              <a:spcPct val="0"/>
            </a:spcBef>
            <a:spcAft>
              <a:spcPct val="15000"/>
            </a:spcAft>
            <a:buChar char="••"/>
          </a:pPr>
          <a:endParaRPr lang="en-GB" sz="2700" kern="1200" dirty="0"/>
        </a:p>
      </dsp:txBody>
      <dsp:txXfrm>
        <a:off x="0" y="2897988"/>
        <a:ext cx="8229600" cy="680400"/>
      </dsp:txXfrm>
    </dsp:sp>
    <dsp:sp modelId="{6D651FE4-033A-45F7-8286-15646FCEA48C}">
      <dsp:nvSpPr>
        <dsp:cNvPr id="0" name=""/>
        <dsp:cNvSpPr/>
      </dsp:nvSpPr>
      <dsp:spPr>
        <a:xfrm>
          <a:off x="411480" y="2499468"/>
          <a:ext cx="5760720" cy="797040"/>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en-GB" sz="2700" kern="1200" dirty="0" smtClean="0"/>
            <a:t>Understanding emotions</a:t>
          </a:r>
          <a:endParaRPr lang="en-GB" sz="2700" kern="1200" dirty="0"/>
        </a:p>
      </dsp:txBody>
      <dsp:txXfrm>
        <a:off x="411480" y="2499468"/>
        <a:ext cx="5760720" cy="797040"/>
      </dsp:txXfrm>
    </dsp:sp>
    <dsp:sp modelId="{06C2BEF3-9ACD-42D7-AFC1-6FFBB1EF2988}">
      <dsp:nvSpPr>
        <dsp:cNvPr id="0" name=""/>
        <dsp:cNvSpPr/>
      </dsp:nvSpPr>
      <dsp:spPr>
        <a:xfrm>
          <a:off x="0" y="4122708"/>
          <a:ext cx="8229600" cy="680400"/>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7FA27429-200C-4CBB-89EE-03CEF51F2EC5}">
      <dsp:nvSpPr>
        <dsp:cNvPr id="0" name=""/>
        <dsp:cNvSpPr/>
      </dsp:nvSpPr>
      <dsp:spPr>
        <a:xfrm>
          <a:off x="411480" y="3724188"/>
          <a:ext cx="5760720" cy="79704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200150">
            <a:lnSpc>
              <a:spcPct val="90000"/>
            </a:lnSpc>
            <a:spcBef>
              <a:spcPct val="0"/>
            </a:spcBef>
            <a:spcAft>
              <a:spcPct val="35000"/>
            </a:spcAft>
          </a:pPr>
          <a:r>
            <a:rPr lang="en-GB" sz="2700" kern="1200" dirty="0" smtClean="0"/>
            <a:t>Managing emotions</a:t>
          </a:r>
          <a:endParaRPr lang="en-GB" sz="2700" kern="1200" dirty="0"/>
        </a:p>
      </dsp:txBody>
      <dsp:txXfrm>
        <a:off x="411480" y="3724188"/>
        <a:ext cx="5760720" cy="7970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B39B3-8625-471D-A452-DB2812A6C10E}" type="datetimeFigureOut">
              <a:rPr lang="en-GB" smtClean="0"/>
              <a:pPr/>
              <a:t>03/04/2015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51EFA-9AAF-4451-A454-4C8A1F8F534B}"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usinessballs.com/love.htm"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www.businessballs.com/howardgardnermultipleintelligences.ht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unh.edu/emotional_intelligence/EI%20Assets/Reprints...EI%20Proper/EI2001MSCSAEmotionsArticle.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he referred to non-intellective as well as intellective elements, by which he meant affective, personal, and social factors</a:t>
            </a:r>
          </a:p>
          <a:p>
            <a:endParaRPr lang="en-GB" dirty="0" smtClean="0"/>
          </a:p>
          <a:p>
            <a:r>
              <a:rPr lang="en-GB" dirty="0" smtClean="0"/>
              <a:t>Robert Thorndike, to take another example, was writing about </a:t>
            </a:r>
            <a:r>
              <a:rPr lang="en-GB" dirty="0" err="1" smtClean="0"/>
              <a:t>ìsocial</a:t>
            </a:r>
            <a:r>
              <a:rPr lang="en-GB" dirty="0" smtClean="0"/>
              <a:t> </a:t>
            </a:r>
            <a:r>
              <a:rPr lang="en-GB" dirty="0" err="1" smtClean="0"/>
              <a:t>intelligenceî</a:t>
            </a:r>
            <a:r>
              <a:rPr lang="en-GB" dirty="0" smtClean="0"/>
              <a:t> in the late thirties (Thorndike &amp; Stein, 1937). Unfortunately, the work of these early pioneers was largely forgotten or overlooked until 1983 when Howard Gardner began to write about </a:t>
            </a:r>
            <a:r>
              <a:rPr lang="en-GB" dirty="0" err="1" smtClean="0"/>
              <a:t>ìmultiple</a:t>
            </a:r>
            <a:r>
              <a:rPr lang="en-GB" dirty="0" smtClean="0"/>
              <a:t> </a:t>
            </a:r>
            <a:r>
              <a:rPr lang="en-GB" dirty="0" err="1" smtClean="0"/>
              <a:t>intelligence.î</a:t>
            </a:r>
            <a:r>
              <a:rPr lang="en-GB" dirty="0" smtClean="0"/>
              <a:t> Gardner (1983) proposed that </a:t>
            </a:r>
            <a:r>
              <a:rPr lang="en-GB" dirty="0" err="1" smtClean="0"/>
              <a:t>ìintrapersonalî</a:t>
            </a:r>
            <a:r>
              <a:rPr lang="en-GB" dirty="0" smtClean="0"/>
              <a:t> and </a:t>
            </a:r>
            <a:r>
              <a:rPr lang="en-GB" dirty="0" err="1" smtClean="0"/>
              <a:t>ìinterpersonalî</a:t>
            </a:r>
            <a:r>
              <a:rPr lang="en-GB" dirty="0" smtClean="0"/>
              <a:t> intelligences are as important as the type of intelligence typically measured by IQ and related tests. </a:t>
            </a:r>
            <a:endParaRPr lang="en-GB" dirty="0"/>
          </a:p>
        </p:txBody>
      </p:sp>
      <p:sp>
        <p:nvSpPr>
          <p:cNvPr id="4" name="Slide Number Placeholder 3"/>
          <p:cNvSpPr>
            <a:spLocks noGrp="1"/>
          </p:cNvSpPr>
          <p:nvPr>
            <p:ph type="sldNum" sz="quarter" idx="10"/>
          </p:nvPr>
        </p:nvSpPr>
        <p:spPr/>
        <p:txBody>
          <a:bodyPr/>
          <a:lstStyle/>
          <a:p>
            <a:fld id="{4FF51EFA-9AAF-4451-A454-4C8A1F8F534B}"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The early Emotional Intelligence theory was originally developed during the 1970s and 80s by the work and writings of psychologists Howard Gardner, Peter </a:t>
            </a:r>
            <a:r>
              <a:rPr lang="en-GB" sz="1400" dirty="0" err="1" smtClean="0"/>
              <a:t>Salovey</a:t>
            </a:r>
            <a:r>
              <a:rPr lang="en-GB" sz="1400" dirty="0" smtClean="0"/>
              <a:t>  and John 'Jack' Mayer.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Links strongly with concepts of </a:t>
            </a:r>
            <a:r>
              <a:rPr lang="en-GB" sz="1400" dirty="0" smtClean="0">
                <a:hlinkClick r:id="rId3"/>
              </a:rPr>
              <a:t>love and spirituality</a:t>
            </a:r>
            <a:r>
              <a:rPr lang="en-GB" sz="1400" dirty="0" smtClean="0"/>
              <a:t>: bringing compassion and humanity to work, and also to </a:t>
            </a:r>
            <a:r>
              <a:rPr lang="en-GB" sz="1400" dirty="0" smtClean="0">
                <a:hlinkClick r:id="rId4"/>
              </a:rPr>
              <a:t>'Multiple Intelligence' theory</a:t>
            </a:r>
            <a:r>
              <a:rPr lang="en-GB" sz="1400" dirty="0" smtClean="0"/>
              <a:t> which illustrates and measures the range of capabilities people possess, and the fact that everybody has a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Success requires more than IQ (Intelligence Quotient), which has tended to be the traditional measure of intelligence, ignoring essential behavioural and character elements. We've all met people who are academically brilliant and yet are socially and inter-personally inept. And we know that despite possessing a high IQ rating, success does not automatically follow.</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400" b="0" i="0" kern="1200" dirty="0" smtClean="0">
                <a:solidFill>
                  <a:schemeClr val="tx1"/>
                </a:solidFill>
                <a:latin typeface="+mn-lt"/>
                <a:ea typeface="+mn-ea"/>
                <a:cs typeface="+mn-cs"/>
              </a:rPr>
              <a:t>Different approaches and theoretical models have been developed for Emotional Intelligence. This summary article focuses chiefly on the </a:t>
            </a:r>
            <a:r>
              <a:rPr lang="en-GB" sz="1400" b="0" i="0" kern="1200" dirty="0" err="1" smtClean="0">
                <a:solidFill>
                  <a:schemeClr val="tx1"/>
                </a:solidFill>
                <a:latin typeface="+mn-lt"/>
                <a:ea typeface="+mn-ea"/>
                <a:cs typeface="+mn-cs"/>
              </a:rPr>
              <a:t>Goleman</a:t>
            </a:r>
            <a:r>
              <a:rPr lang="en-GB" sz="1400" b="0" i="0" kern="1200" dirty="0" smtClean="0">
                <a:solidFill>
                  <a:schemeClr val="tx1"/>
                </a:solidFill>
                <a:latin typeface="+mn-lt"/>
                <a:ea typeface="+mn-ea"/>
                <a:cs typeface="+mn-cs"/>
              </a:rPr>
              <a:t> interpretation. The work of Mayer, </a:t>
            </a:r>
            <a:r>
              <a:rPr lang="en-GB" sz="1400" b="0" i="0" kern="1200" dirty="0" err="1" smtClean="0">
                <a:solidFill>
                  <a:schemeClr val="tx1"/>
                </a:solidFill>
                <a:latin typeface="+mn-lt"/>
                <a:ea typeface="+mn-ea"/>
                <a:cs typeface="+mn-cs"/>
              </a:rPr>
              <a:t>Salovey</a:t>
            </a:r>
            <a:r>
              <a:rPr lang="en-GB" sz="1400" b="0" i="0" kern="1200" dirty="0" smtClean="0">
                <a:solidFill>
                  <a:schemeClr val="tx1"/>
                </a:solidFill>
                <a:latin typeface="+mn-lt"/>
                <a:ea typeface="+mn-ea"/>
                <a:cs typeface="+mn-cs"/>
              </a:rPr>
              <a:t> and David Caruso (Yale) is also very significant in the field of Emotional Intelligence, and will in due course be summarised here too.</a:t>
            </a:r>
            <a:endParaRPr lang="en-GB" sz="1400" b="0" dirty="0" smtClean="0"/>
          </a:p>
          <a:p>
            <a:endParaRPr lang="en-GB" b="0" dirty="0"/>
          </a:p>
        </p:txBody>
      </p:sp>
      <p:sp>
        <p:nvSpPr>
          <p:cNvPr id="4" name="Slide Number Placeholder 3"/>
          <p:cNvSpPr>
            <a:spLocks noGrp="1"/>
          </p:cNvSpPr>
          <p:nvPr>
            <p:ph type="sldNum" sz="quarter" idx="10"/>
          </p:nvPr>
        </p:nvSpPr>
        <p:spPr/>
        <p:txBody>
          <a:bodyPr/>
          <a:lstStyle/>
          <a:p>
            <a:fld id="{4FF51EFA-9AAF-4451-A454-4C8A1F8F534B}"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GB" sz="1200" b="0" i="0" kern="1200" dirty="0" smtClean="0">
                <a:solidFill>
                  <a:schemeClr val="tx1"/>
                </a:solidFill>
                <a:latin typeface="+mn-lt"/>
                <a:ea typeface="+mn-ea"/>
                <a:cs typeface="+mn-cs"/>
              </a:rPr>
              <a:t> PERCEIVING EMOTION. The initial, most basic, area has to do with the nonverbal reception and expression of emotion. Evolutionary biologists and psychologists have pointed out that emotional expression evolved in animal species as a form of crucial social communication. Facial expressions such as happiness, sadness, anger, and fear, were universally recognizable in human beings. Emotions researchers, evolutionary biologists, specialists in nonverbal </a:t>
            </a:r>
            <a:r>
              <a:rPr lang="en-GB" sz="1200" b="0" i="0" kern="1200" dirty="0" err="1" smtClean="0">
                <a:solidFill>
                  <a:schemeClr val="tx1"/>
                </a:solidFill>
                <a:latin typeface="+mn-lt"/>
                <a:ea typeface="+mn-ea"/>
                <a:cs typeface="+mn-cs"/>
              </a:rPr>
              <a:t>behavior</a:t>
            </a:r>
            <a:r>
              <a:rPr lang="en-GB" sz="1200" b="0" i="0" kern="1200" dirty="0" smtClean="0">
                <a:solidFill>
                  <a:schemeClr val="tx1"/>
                </a:solidFill>
                <a:latin typeface="+mn-lt"/>
                <a:ea typeface="+mn-ea"/>
                <a:cs typeface="+mn-cs"/>
              </a:rPr>
              <a:t>, and others, have made tremendous inroads into understanding how human beings recognize and express emotions. The capacity to accurately perceive emotions in the face or voice of others provides a crucial starting point for more advanced understanding of emotions.</a:t>
            </a:r>
          </a:p>
          <a:p>
            <a:r>
              <a:rPr lang="en-GB" sz="1200" b="0" i="0" kern="1200" dirty="0" smtClean="0">
                <a:solidFill>
                  <a:schemeClr val="tx1"/>
                </a:solidFill>
                <a:latin typeface="+mn-lt"/>
                <a:ea typeface="+mn-ea"/>
                <a:cs typeface="+mn-cs"/>
              </a:rPr>
              <a:t>2. USING EMOTIONS TO FACILITATE THOUGHT. The second area appeared every bit as basic as the first. This was the capacity of the emotions to enter into and guide the cognitive system and promote thinking. For example, cognitive scientists pointed out that emotions prioritize thinking. In other words: something we respond to emotionally, is something that grabs our attention. Having a good system of emotional input, therefore, should helped direct thinking toward matters that are truly important. As a second example, a number of researchers have suggested that emotions are important for certain kinds of creativity to emerge. For example, both mood swings, and positive moods, have been implicated in the capacity to carry out creative thought.</a:t>
            </a:r>
          </a:p>
          <a:p>
            <a:r>
              <a:rPr lang="en-GB" sz="1200" b="0" i="0" kern="1200" dirty="0" smtClean="0">
                <a:solidFill>
                  <a:schemeClr val="tx1"/>
                </a:solidFill>
                <a:latin typeface="+mn-lt"/>
                <a:ea typeface="+mn-ea"/>
                <a:cs typeface="+mn-cs"/>
              </a:rPr>
              <a:t>3. UNDERSTANDING EMOTIONS. Emotions convey information: Happiness usually indicates a desire to join with other people; anger indicates a desire to attack or harm others; fear indicates a desire to escape, and so forth. Each emotion conveys its own pattern of possible messages, and actions associated with those messages. A message of anger, for example, may mean that the individual feels treated unfairly. The anger, in turn, might be associated with specific sets of possible actions: peacemaking, attacking, retribution and revenge-seeking, or withdrawal to seek calmness. Understanding emotional messages and the actions associated with them is one important aspect of this area of skill.</a:t>
            </a:r>
          </a:p>
          <a:p>
            <a:r>
              <a:rPr lang="en-GB" sz="1200" b="0" i="0" kern="1200" dirty="0" smtClean="0">
                <a:solidFill>
                  <a:schemeClr val="tx1"/>
                </a:solidFill>
                <a:latin typeface="+mn-lt"/>
                <a:ea typeface="+mn-ea"/>
                <a:cs typeface="+mn-cs"/>
              </a:rPr>
              <a:t>Once a person can identify such messages and potential actions, the capacity to reason with and about those emotional messages and actions becomes of importance as well. Fully understanding emotions, in other words, involves the comprehension of the meaning of emotions, coupled with the capacity to reason about those meanings. It is central to this group of emotionally intelligent skills.</a:t>
            </a:r>
          </a:p>
          <a:p>
            <a:r>
              <a:rPr lang="en-GB" sz="1200" b="0" i="0" kern="1200" dirty="0" smtClean="0">
                <a:solidFill>
                  <a:schemeClr val="tx1"/>
                </a:solidFill>
                <a:latin typeface="+mn-lt"/>
                <a:ea typeface="+mn-ea"/>
                <a:cs typeface="+mn-cs"/>
              </a:rPr>
              <a:t>(For a more advanced discussion of emotional information, see the section, "Similarities and Differences Between Emotional and Cognitive Information" in </a:t>
            </a:r>
            <a:r>
              <a:rPr lang="en-GB" sz="1200" b="0" i="0" kern="1200" dirty="0" smtClean="0">
                <a:solidFill>
                  <a:schemeClr val="tx1"/>
                </a:solidFill>
                <a:latin typeface="+mn-lt"/>
                <a:ea typeface="+mn-ea"/>
                <a:cs typeface="+mn-cs"/>
                <a:hlinkClick r:id="rId3"/>
              </a:rPr>
              <a:t>this article</a:t>
            </a:r>
            <a:r>
              <a:rPr lang="en-GB" sz="1200" b="0" i="0" kern="1200" dirty="0" smtClean="0">
                <a:solidFill>
                  <a:schemeClr val="tx1"/>
                </a:solidFill>
                <a:latin typeface="+mn-lt"/>
                <a:ea typeface="+mn-ea"/>
                <a:cs typeface="+mn-cs"/>
              </a:rPr>
              <a:t>).</a:t>
            </a:r>
          </a:p>
          <a:p>
            <a:r>
              <a:rPr lang="en-GB" sz="1200" b="0" i="0" kern="1200" dirty="0" smtClean="0">
                <a:solidFill>
                  <a:schemeClr val="tx1"/>
                </a:solidFill>
                <a:latin typeface="+mn-lt"/>
                <a:ea typeface="+mn-ea"/>
                <a:cs typeface="+mn-cs"/>
              </a:rPr>
              <a:t>4. MANAGING EMOTIONS. Finally, emotions often can be managed. A person needs to understand emotions convey information. To the extent that it is under voluntary control, a person may want to remain open to emotional signals so long as they are not too painful, and block out those that are overwhelming. In between, within the person's emotional comfort zone, it becomes possible to regulate and manage one's own and others' emotions so as to promote one's own and others' personal and social goals. The means and methods for emotional self-regulation has become a topic of increasing research in this decade.</a:t>
            </a:r>
          </a:p>
          <a:p>
            <a:endParaRPr lang="en-GB" dirty="0" smtClean="0"/>
          </a:p>
          <a:p>
            <a:r>
              <a:rPr lang="en-GB" dirty="0" smtClean="0"/>
              <a:t>http://www.unh.edu/emotional_intelligence/index.html</a:t>
            </a:r>
            <a:endParaRPr lang="en-GB" dirty="0"/>
          </a:p>
        </p:txBody>
      </p:sp>
      <p:sp>
        <p:nvSpPr>
          <p:cNvPr id="4" name="Slide Number Placeholder 3"/>
          <p:cNvSpPr>
            <a:spLocks noGrp="1"/>
          </p:cNvSpPr>
          <p:nvPr>
            <p:ph type="sldNum" sz="quarter" idx="10"/>
          </p:nvPr>
        </p:nvSpPr>
        <p:spPr/>
        <p:txBody>
          <a:bodyPr/>
          <a:lstStyle/>
          <a:p>
            <a:fld id="{4FF51EFA-9AAF-4451-A454-4C8A1F8F534B}"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24B403-BF3C-4C95-8525-17999E0146D9}" type="datetimeFigureOut">
              <a:rPr lang="en-GB" smtClean="0"/>
              <a:pPr/>
              <a:t>03/04/2015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DDB01C-8917-4F69-ADAC-E5EFAECFB56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4B403-BF3C-4C95-8525-17999E0146D9}" type="datetimeFigureOut">
              <a:rPr lang="en-GB" smtClean="0"/>
              <a:pPr/>
              <a:t>03/04/2015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DB01C-8917-4F69-ADAC-E5EFAECFB56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usinessballs.com/emotionalintelligenceexplanation.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usinessballs.com/eq.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weuLejJdUu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24936" cy="5721499"/>
          </a:xfrm>
        </p:spPr>
        <p:style>
          <a:lnRef idx="2">
            <a:schemeClr val="accent5"/>
          </a:lnRef>
          <a:fillRef idx="1">
            <a:schemeClr val="lt1"/>
          </a:fillRef>
          <a:effectRef idx="0">
            <a:schemeClr val="accent5"/>
          </a:effectRef>
          <a:fontRef idx="minor">
            <a:schemeClr val="dk1"/>
          </a:fontRef>
        </p:style>
        <p:txBody>
          <a:bodyPr>
            <a:normAutofit/>
          </a:bodyPr>
          <a:lstStyle/>
          <a:p>
            <a:pPr marL="216000" indent="0" algn="ctr">
              <a:buNone/>
            </a:pPr>
            <a:endParaRPr lang="en-GB" sz="4800" b="1" dirty="0" smtClean="0">
              <a:latin typeface="Comic Sans MS" pitchFamily="66" charset="0"/>
            </a:endParaRPr>
          </a:p>
          <a:p>
            <a:pPr marL="216000" indent="0" algn="ctr">
              <a:buNone/>
            </a:pPr>
            <a:r>
              <a:rPr lang="en-GB" sz="4800" b="1" dirty="0" smtClean="0">
                <a:latin typeface="Comic Sans MS" pitchFamily="66" charset="0"/>
              </a:rPr>
              <a:t>Make </a:t>
            </a:r>
          </a:p>
          <a:p>
            <a:pPr marL="216000" indent="0">
              <a:buNone/>
            </a:pPr>
            <a:r>
              <a:rPr lang="en-GB" sz="4800" b="1" dirty="0" smtClean="0">
                <a:solidFill>
                  <a:srgbClr val="00B0F0"/>
                </a:solidFill>
                <a:latin typeface="Comic Sans MS" pitchFamily="66" charset="0"/>
              </a:rPr>
              <a:t>A list of positive emotions </a:t>
            </a:r>
          </a:p>
          <a:p>
            <a:pPr marL="216000" indent="0" algn="ctr">
              <a:buNone/>
            </a:pPr>
            <a:r>
              <a:rPr lang="en-GB" sz="4800" b="1" dirty="0" smtClean="0">
                <a:latin typeface="Comic Sans MS" pitchFamily="66" charset="0"/>
              </a:rPr>
              <a:t>and </a:t>
            </a:r>
          </a:p>
          <a:p>
            <a:pPr marL="216000" indent="0">
              <a:buNone/>
            </a:pPr>
            <a:r>
              <a:rPr lang="en-GB" sz="4800" b="1" dirty="0" smtClean="0">
                <a:solidFill>
                  <a:srgbClr val="00B050"/>
                </a:solidFill>
                <a:latin typeface="Comic Sans MS" pitchFamily="66" charset="0"/>
              </a:rPr>
              <a:t>A list of negative emotions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b="1" dirty="0" smtClean="0">
                <a:latin typeface="Comic Sans MS" pitchFamily="66" charset="0"/>
              </a:rPr>
              <a:t>SELF - MANAGEMENT</a:t>
            </a:r>
            <a:endParaRPr lang="en-GB" b="1" dirty="0">
              <a:latin typeface="Comic Sans MS" pitchFamily="66" charset="0"/>
            </a:endParaRPr>
          </a:p>
        </p:txBody>
      </p:sp>
      <p:sp>
        <p:nvSpPr>
          <p:cNvPr id="3" name="Content Placeholder 2"/>
          <p:cNvSpPr>
            <a:spLocks noGrp="1"/>
          </p:cNvSpPr>
          <p:nvPr>
            <p:ph idx="1"/>
          </p:nvPr>
        </p:nvSpPr>
        <p:spPr>
          <a:xfrm>
            <a:off x="457200" y="1412776"/>
            <a:ext cx="8229600" cy="4713387"/>
          </a:xfrm>
        </p:spPr>
        <p:style>
          <a:lnRef idx="2">
            <a:schemeClr val="accent6"/>
          </a:lnRef>
          <a:fillRef idx="1">
            <a:schemeClr val="lt1"/>
          </a:fillRef>
          <a:effectRef idx="0">
            <a:schemeClr val="accent6"/>
          </a:effectRef>
          <a:fontRef idx="minor">
            <a:schemeClr val="dk1"/>
          </a:fontRef>
        </p:style>
        <p:txBody>
          <a:bodyPr/>
          <a:lstStyle/>
          <a:p>
            <a:endParaRPr lang="en-GB" dirty="0" smtClean="0">
              <a:latin typeface="Comic Sans MS" pitchFamily="66" charset="0"/>
            </a:endParaRPr>
          </a:p>
          <a:p>
            <a:r>
              <a:rPr lang="en-GB" dirty="0" smtClean="0">
                <a:latin typeface="Comic Sans MS" pitchFamily="66" charset="0"/>
              </a:rPr>
              <a:t>Self-control</a:t>
            </a:r>
          </a:p>
          <a:p>
            <a:r>
              <a:rPr lang="en-GB" dirty="0" smtClean="0">
                <a:latin typeface="Comic Sans MS" pitchFamily="66" charset="0"/>
              </a:rPr>
              <a:t>Adaptability</a:t>
            </a:r>
          </a:p>
          <a:p>
            <a:r>
              <a:rPr lang="en-GB" dirty="0" smtClean="0">
                <a:latin typeface="Comic Sans MS" pitchFamily="66" charset="0"/>
              </a:rPr>
              <a:t>Conscientiousness</a:t>
            </a:r>
          </a:p>
          <a:p>
            <a:r>
              <a:rPr lang="en-GB" dirty="0" smtClean="0">
                <a:latin typeface="Comic Sans MS" pitchFamily="66" charset="0"/>
              </a:rPr>
              <a:t>Trustworthiness</a:t>
            </a:r>
          </a:p>
          <a:p>
            <a:r>
              <a:rPr lang="en-GB" dirty="0" smtClean="0">
                <a:latin typeface="Comic Sans MS" pitchFamily="66" charset="0"/>
              </a:rPr>
              <a:t>Initiative</a:t>
            </a:r>
          </a:p>
          <a:p>
            <a:r>
              <a:rPr lang="en-GB" dirty="0" smtClean="0">
                <a:latin typeface="Comic Sans MS" pitchFamily="66" charset="0"/>
              </a:rPr>
              <a:t>Drive to reach high standards</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lstStyle/>
          <a:p>
            <a:r>
              <a:rPr lang="en-GB" b="1" dirty="0" smtClean="0">
                <a:latin typeface="Comic Sans MS" pitchFamily="66" charset="0"/>
              </a:rPr>
              <a:t>SOCIAL AWARENESS </a:t>
            </a:r>
            <a:endParaRPr lang="en-GB" b="1" dirty="0">
              <a:latin typeface="Comic Sans MS" pitchFamily="66" charset="0"/>
            </a:endParaRPr>
          </a:p>
        </p:txBody>
      </p:sp>
      <p:sp>
        <p:nvSpPr>
          <p:cNvPr id="3" name="Content Placeholder 2"/>
          <p:cNvSpPr>
            <a:spLocks noGrp="1"/>
          </p:cNvSpPr>
          <p:nvPr>
            <p:ph idx="1"/>
          </p:nvPr>
        </p:nvSpPr>
        <p:spPr>
          <a:xfrm>
            <a:off x="457200" y="1412776"/>
            <a:ext cx="8229600" cy="4968552"/>
          </a:xfrm>
        </p:spPr>
        <p:style>
          <a:lnRef idx="2">
            <a:schemeClr val="accent5"/>
          </a:lnRef>
          <a:fillRef idx="1">
            <a:schemeClr val="lt1"/>
          </a:fillRef>
          <a:effectRef idx="0">
            <a:schemeClr val="accent5"/>
          </a:effectRef>
          <a:fontRef idx="minor">
            <a:schemeClr val="dk1"/>
          </a:fontRef>
        </p:style>
        <p:txBody>
          <a:bodyPr>
            <a:normAutofit/>
          </a:bodyPr>
          <a:lstStyle/>
          <a:p>
            <a:r>
              <a:rPr lang="en-GB" dirty="0" smtClean="0">
                <a:latin typeface="Comic Sans MS" pitchFamily="66" charset="0"/>
              </a:rPr>
              <a:t>Empathy: Sensing other’s feelings and perspective, and taking an active interest in their concerns. </a:t>
            </a:r>
          </a:p>
          <a:p>
            <a:r>
              <a:rPr lang="en-GB" dirty="0" smtClean="0">
                <a:latin typeface="Comic Sans MS" pitchFamily="66" charset="0"/>
              </a:rPr>
              <a:t>Attentive to emotional cues and listen well </a:t>
            </a:r>
          </a:p>
          <a:p>
            <a:r>
              <a:rPr lang="en-GB" dirty="0" smtClean="0">
                <a:latin typeface="Comic Sans MS" pitchFamily="66" charset="0"/>
              </a:rPr>
              <a:t>Show sensitivity and understand other’s perspectives </a:t>
            </a:r>
          </a:p>
          <a:p>
            <a:r>
              <a:rPr lang="en-GB" dirty="0" smtClean="0">
                <a:latin typeface="Comic Sans MS" pitchFamily="66" charset="0"/>
              </a:rPr>
              <a:t>Help out based on understanding other people’s needs and feelings </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en-GB" sz="3600" b="1" dirty="0" smtClean="0">
                <a:latin typeface="Comic Sans MS" pitchFamily="66" charset="0"/>
              </a:rPr>
              <a:t>RELATIONSHIP MANAGEMENT</a:t>
            </a:r>
            <a:endParaRPr lang="en-GB" sz="3600" b="1" dirty="0">
              <a:latin typeface="Comic Sans MS" pitchFamily="66" charset="0"/>
            </a:endParaRPr>
          </a:p>
        </p:txBody>
      </p:sp>
      <p:sp>
        <p:nvSpPr>
          <p:cNvPr id="3" name="Content Placeholder 2"/>
          <p:cNvSpPr>
            <a:spLocks noGrp="1"/>
          </p:cNvSpPr>
          <p:nvPr>
            <p:ph idx="1"/>
          </p:nvPr>
        </p:nvSpPr>
        <p:spPr>
          <a:xfrm>
            <a:off x="457200" y="1412776"/>
            <a:ext cx="8229600" cy="4968552"/>
          </a:xfrm>
        </p:spPr>
        <p:style>
          <a:lnRef idx="2">
            <a:schemeClr val="accent2"/>
          </a:lnRef>
          <a:fillRef idx="1">
            <a:schemeClr val="lt1"/>
          </a:fillRef>
          <a:effectRef idx="0">
            <a:schemeClr val="accent2"/>
          </a:effectRef>
          <a:fontRef idx="minor">
            <a:schemeClr val="dk1"/>
          </a:fontRef>
        </p:style>
        <p:txBody>
          <a:bodyPr>
            <a:normAutofit/>
          </a:bodyPr>
          <a:lstStyle/>
          <a:p>
            <a:endParaRPr lang="en-GB" dirty="0" smtClean="0">
              <a:latin typeface="Comic Sans MS" pitchFamily="66" charset="0"/>
            </a:endParaRPr>
          </a:p>
          <a:p>
            <a:r>
              <a:rPr lang="en-GB" dirty="0" smtClean="0">
                <a:latin typeface="Comic Sans MS" pitchFamily="66" charset="0"/>
              </a:rPr>
              <a:t>Leadership</a:t>
            </a:r>
          </a:p>
          <a:p>
            <a:r>
              <a:rPr lang="en-GB" dirty="0" smtClean="0">
                <a:latin typeface="Comic Sans MS" pitchFamily="66" charset="0"/>
              </a:rPr>
              <a:t>Influence</a:t>
            </a:r>
          </a:p>
          <a:p>
            <a:r>
              <a:rPr lang="en-GB" dirty="0" smtClean="0">
                <a:latin typeface="Comic Sans MS" pitchFamily="66" charset="0"/>
              </a:rPr>
              <a:t>Developing others</a:t>
            </a:r>
          </a:p>
          <a:p>
            <a:r>
              <a:rPr lang="en-GB" dirty="0" smtClean="0">
                <a:latin typeface="Comic Sans MS" pitchFamily="66" charset="0"/>
              </a:rPr>
              <a:t>Initiate and manage change</a:t>
            </a:r>
          </a:p>
          <a:p>
            <a:r>
              <a:rPr lang="en-GB" dirty="0" smtClean="0">
                <a:latin typeface="Comic Sans MS" pitchFamily="66" charset="0"/>
              </a:rPr>
              <a:t>Effective communication</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latin typeface="Arial" pitchFamily="34" charset="0"/>
                <a:cs typeface="Arial" pitchFamily="34" charset="0"/>
              </a:rPr>
              <a:t>Be aware of Emotional Intelligence in Mentoring / Coaching</a:t>
            </a:r>
            <a:endParaRPr lang="en-GB" sz="3200" dirty="0">
              <a:latin typeface="Arial" pitchFamily="34" charset="0"/>
              <a:cs typeface="Arial" pitchFamily="34" charset="0"/>
            </a:endParaRPr>
          </a:p>
        </p:txBody>
      </p:sp>
      <p:sp>
        <p:nvSpPr>
          <p:cNvPr id="3" name="Content Placeholder 2"/>
          <p:cNvSpPr>
            <a:spLocks noGrp="1"/>
          </p:cNvSpPr>
          <p:nvPr>
            <p:ph idx="1"/>
          </p:nvPr>
        </p:nvSpPr>
        <p:spPr>
          <a:xfrm>
            <a:off x="457200" y="1916832"/>
            <a:ext cx="8229600" cy="4209331"/>
          </a:xfrm>
        </p:spPr>
        <p:txBody>
          <a:bodyPr/>
          <a:lstStyle/>
          <a:p>
            <a:pPr>
              <a:buNone/>
            </a:pPr>
            <a:r>
              <a:rPr lang="en-GB" b="1" dirty="0" smtClean="0">
                <a:latin typeface="Arial" pitchFamily="34" charset="0"/>
                <a:cs typeface="Arial" pitchFamily="34" charset="0"/>
              </a:rPr>
              <a:t>Objectives:</a:t>
            </a:r>
          </a:p>
          <a:p>
            <a:r>
              <a:rPr lang="en-GB" dirty="0" smtClean="0">
                <a:latin typeface="Arial" pitchFamily="34" charset="0"/>
                <a:cs typeface="Arial" pitchFamily="34" charset="0"/>
              </a:rPr>
              <a:t>Define Emotional Intelligence (EI)</a:t>
            </a:r>
          </a:p>
          <a:p>
            <a:r>
              <a:rPr lang="en-GB" dirty="0" smtClean="0">
                <a:latin typeface="Arial" pitchFamily="34" charset="0"/>
                <a:cs typeface="Arial" pitchFamily="34" charset="0"/>
              </a:rPr>
              <a:t>Consider the EI Theory</a:t>
            </a:r>
          </a:p>
          <a:p>
            <a:r>
              <a:rPr lang="en-GB" dirty="0" smtClean="0">
                <a:latin typeface="Arial" pitchFamily="34" charset="0"/>
                <a:cs typeface="Arial" pitchFamily="34" charset="0"/>
              </a:rPr>
              <a:t>Discuss the various elements of the Hay </a:t>
            </a:r>
            <a:r>
              <a:rPr lang="en-GB" dirty="0" err="1" smtClean="0">
                <a:latin typeface="Arial" pitchFamily="34" charset="0"/>
                <a:cs typeface="Arial" pitchFamily="34" charset="0"/>
              </a:rPr>
              <a:t>McBer</a:t>
            </a:r>
            <a:r>
              <a:rPr lang="en-GB" dirty="0" smtClean="0">
                <a:latin typeface="Arial" pitchFamily="34" charset="0"/>
                <a:cs typeface="Arial" pitchFamily="34" charset="0"/>
              </a:rPr>
              <a:t> model of EI</a:t>
            </a:r>
          </a:p>
          <a:p>
            <a:r>
              <a:rPr lang="en-GB" dirty="0" smtClean="0">
                <a:latin typeface="Arial" pitchFamily="34" charset="0"/>
                <a:cs typeface="Arial" pitchFamily="34" charset="0"/>
              </a:rPr>
              <a:t>Identify own strengths and areas for development</a:t>
            </a: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smtClean="0">
              <a:latin typeface="Arial" pitchFamily="34" charset="0"/>
              <a:cs typeface="Arial" pitchFamily="34" charset="0"/>
            </a:endParaRP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470025"/>
          </a:xfrm>
        </p:spPr>
        <p:style>
          <a:lnRef idx="1">
            <a:schemeClr val="accent4"/>
          </a:lnRef>
          <a:fillRef idx="2">
            <a:schemeClr val="accent4"/>
          </a:fillRef>
          <a:effectRef idx="1">
            <a:schemeClr val="accent4"/>
          </a:effectRef>
          <a:fontRef idx="minor">
            <a:schemeClr val="dk1"/>
          </a:fontRef>
        </p:style>
        <p:txBody>
          <a:bodyPr/>
          <a:lstStyle/>
          <a:p>
            <a:r>
              <a:rPr lang="en-GB" dirty="0" smtClean="0">
                <a:latin typeface="Bodoni MT Black" pitchFamily="18" charset="0"/>
              </a:rPr>
              <a:t>Emotional Intelligence</a:t>
            </a:r>
            <a:endParaRPr lang="en-GB" dirty="0">
              <a:latin typeface="Bodoni MT Black" pitchFamily="18" charset="0"/>
            </a:endParaRPr>
          </a:p>
        </p:txBody>
      </p:sp>
      <p:pic>
        <p:nvPicPr>
          <p:cNvPr id="1032" name="Picture 8" descr="C:\Users\Christian\AppData\Local\Microsoft\Windows\Temporary Internet Files\Content.IE5\RXQHKVSJ\801fd88150815c21c9ea90d68dbe8ecf[1].jpg"/>
          <p:cNvPicPr>
            <a:picLocks noChangeAspect="1" noChangeArrowheads="1"/>
          </p:cNvPicPr>
          <p:nvPr/>
        </p:nvPicPr>
        <p:blipFill>
          <a:blip r:embed="rId2" cstate="print"/>
          <a:srcRect/>
          <a:stretch>
            <a:fillRect/>
          </a:stretch>
        </p:blipFill>
        <p:spPr bwMode="auto">
          <a:xfrm>
            <a:off x="2555776" y="1700808"/>
            <a:ext cx="4427957" cy="50131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David Wechsler (1958) defined Emotional Intelligence as:</a:t>
            </a:r>
            <a:endParaRPr lang="en-GB" dirty="0"/>
          </a:p>
        </p:txBody>
      </p:sp>
      <p:sp>
        <p:nvSpPr>
          <p:cNvPr id="3" name="Content Placeholder 2"/>
          <p:cNvSpPr>
            <a:spLocks noGrp="1"/>
          </p:cNvSpPr>
          <p:nvPr>
            <p:ph idx="1"/>
          </p:nvPr>
        </p:nvSpPr>
        <p:spPr>
          <a:xfrm>
            <a:off x="251520" y="1844824"/>
            <a:ext cx="8640960" cy="4536504"/>
          </a:xfrm>
        </p:spPr>
        <p:txBody>
          <a:bodyPr>
            <a:normAutofit/>
          </a:bodyPr>
          <a:lstStyle/>
          <a:p>
            <a:pPr marL="540000" indent="0">
              <a:lnSpc>
                <a:spcPct val="150000"/>
              </a:lnSpc>
              <a:spcBef>
                <a:spcPts val="600"/>
              </a:spcBef>
              <a:buNone/>
            </a:pPr>
            <a:r>
              <a:rPr lang="en-GB" dirty="0" smtClean="0">
                <a:solidFill>
                  <a:srgbClr val="FF0000"/>
                </a:solidFill>
              </a:rPr>
              <a:t>“ the aggregate or global capacity of the individual to act purposefully, to think rationally, and to deal effectively with his environment”</a:t>
            </a:r>
            <a:endParaRPr lang="en-GB" sz="1100" dirty="0" smtClean="0"/>
          </a:p>
          <a:p>
            <a:pPr marL="342000" indent="-342000" algn="r">
              <a:lnSpc>
                <a:spcPct val="110000"/>
              </a:lnSpc>
              <a:spcBef>
                <a:spcPts val="600"/>
              </a:spcBef>
              <a:buNone/>
            </a:pPr>
            <a:endParaRPr lang="en-GB" sz="1100" dirty="0" smtClean="0"/>
          </a:p>
          <a:p>
            <a:pPr marL="342000" indent="-342000" algn="r">
              <a:lnSpc>
                <a:spcPct val="110000"/>
              </a:lnSpc>
              <a:spcBef>
                <a:spcPts val="600"/>
              </a:spcBef>
              <a:buNone/>
            </a:pPr>
            <a:r>
              <a:rPr lang="en-GB" sz="1100" dirty="0" err="1" smtClean="0"/>
              <a:t>Cherniss</a:t>
            </a:r>
            <a:r>
              <a:rPr lang="en-GB" sz="1100" dirty="0" smtClean="0"/>
              <a:t>, C (2000) </a:t>
            </a:r>
            <a:r>
              <a:rPr lang="en-GB" sz="1100" i="1" dirty="0" smtClean="0"/>
              <a:t>Emotional Intelligence: What it is and Why it</a:t>
            </a:r>
            <a:r>
              <a:rPr lang="en-GB" sz="1100" dirty="0" smtClean="0"/>
              <a:t> Matters. Available at </a:t>
            </a:r>
            <a:r>
              <a:rPr lang="en-GB" sz="1100" dirty="0" smtClean="0">
                <a:hlinkClick r:id="rId3"/>
              </a:rPr>
              <a:t>http://www.businessballs.com/emotionalintelligenceexplanation.pdf</a:t>
            </a:r>
            <a:r>
              <a:rPr lang="en-GB" sz="1100" dirty="0" smtClean="0"/>
              <a:t> (accessed 31/3/15)</a:t>
            </a:r>
            <a:endParaRPr lang="en-GB" sz="11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GB" sz="3200" b="1" dirty="0" smtClean="0"/>
              <a:t>Emotional Intelligence Theory </a:t>
            </a:r>
            <a:br>
              <a:rPr lang="en-GB" sz="3200" b="1" dirty="0" smtClean="0"/>
            </a:br>
            <a:r>
              <a:rPr lang="en-GB" sz="3200" b="1" dirty="0" smtClean="0"/>
              <a:t>(EQ - Emotional Quotient)</a:t>
            </a:r>
            <a:endParaRPr lang="en-GB" sz="3200" dirty="0"/>
          </a:p>
        </p:txBody>
      </p:sp>
      <p:sp>
        <p:nvSpPr>
          <p:cNvPr id="3" name="Content Placeholder 2"/>
          <p:cNvSpPr>
            <a:spLocks noGrp="1"/>
          </p:cNvSpPr>
          <p:nvPr>
            <p:ph idx="1"/>
          </p:nvPr>
        </p:nvSpPr>
        <p:spPr>
          <a:xfrm>
            <a:off x="457200" y="1340768"/>
            <a:ext cx="8229600" cy="5256584"/>
          </a:xfrm>
        </p:spPr>
        <p:txBody>
          <a:bodyPr>
            <a:noAutofit/>
          </a:bodyPr>
          <a:lstStyle/>
          <a:p>
            <a:pPr>
              <a:spcBef>
                <a:spcPts val="0"/>
              </a:spcBef>
            </a:pPr>
            <a:r>
              <a:rPr lang="en-GB" sz="2400" dirty="0" smtClean="0">
                <a:latin typeface="Arial" pitchFamily="34" charset="0"/>
                <a:cs typeface="Arial" pitchFamily="34" charset="0"/>
              </a:rPr>
              <a:t>Relatively recent behavioural model, rising to prominence with Daniel </a:t>
            </a:r>
            <a:r>
              <a:rPr lang="en-GB" sz="2400" dirty="0" err="1" smtClean="0">
                <a:latin typeface="Arial" pitchFamily="34" charset="0"/>
                <a:cs typeface="Arial" pitchFamily="34" charset="0"/>
              </a:rPr>
              <a:t>Goleman's</a:t>
            </a:r>
            <a:r>
              <a:rPr lang="en-GB" sz="2400" dirty="0" smtClean="0">
                <a:latin typeface="Arial" pitchFamily="34" charset="0"/>
                <a:cs typeface="Arial" pitchFamily="34" charset="0"/>
              </a:rPr>
              <a:t> 1995 book called 'Emotional Intelligence' </a:t>
            </a:r>
          </a:p>
          <a:p>
            <a:pPr>
              <a:spcBef>
                <a:spcPts val="0"/>
              </a:spcBef>
            </a:pPr>
            <a:endParaRPr lang="en-GB" sz="1400" dirty="0" smtClean="0">
              <a:latin typeface="Arial" pitchFamily="34" charset="0"/>
              <a:cs typeface="Arial" pitchFamily="34" charset="0"/>
            </a:endParaRPr>
          </a:p>
          <a:p>
            <a:pPr>
              <a:spcBef>
                <a:spcPts val="0"/>
              </a:spcBef>
            </a:pPr>
            <a:r>
              <a:rPr lang="en-GB" sz="2400" dirty="0" smtClean="0">
                <a:latin typeface="Arial" pitchFamily="34" charset="0"/>
                <a:cs typeface="Arial" pitchFamily="34" charset="0"/>
              </a:rPr>
              <a:t>EQ principles provide a new way to understand and assess people's behaviours, styles, attitudes, interpersonal skills, and potential</a:t>
            </a:r>
          </a:p>
          <a:p>
            <a:pPr>
              <a:spcBef>
                <a:spcPts val="0"/>
              </a:spcBef>
            </a:pPr>
            <a:endParaRPr lang="en-GB" sz="1400" dirty="0" smtClean="0">
              <a:latin typeface="Arial" pitchFamily="34" charset="0"/>
              <a:cs typeface="Arial" pitchFamily="34" charset="0"/>
            </a:endParaRPr>
          </a:p>
          <a:p>
            <a:pPr>
              <a:spcBef>
                <a:spcPts val="0"/>
              </a:spcBef>
            </a:pPr>
            <a:r>
              <a:rPr lang="en-GB" sz="2400" dirty="0" smtClean="0">
                <a:latin typeface="Arial" pitchFamily="34" charset="0"/>
                <a:cs typeface="Arial" pitchFamily="34" charset="0"/>
              </a:rPr>
              <a:t>EQ shows the different capabilities people possess, and the fact that everybody has a value</a:t>
            </a:r>
          </a:p>
          <a:p>
            <a:pPr>
              <a:spcBef>
                <a:spcPts val="0"/>
              </a:spcBef>
            </a:pPr>
            <a:endParaRPr lang="en-GB" sz="1400" dirty="0" smtClean="0">
              <a:latin typeface="Arial" pitchFamily="34" charset="0"/>
              <a:cs typeface="Arial" pitchFamily="34" charset="0"/>
            </a:endParaRPr>
          </a:p>
          <a:p>
            <a:pPr>
              <a:spcBef>
                <a:spcPts val="0"/>
              </a:spcBef>
            </a:pPr>
            <a:r>
              <a:rPr lang="en-GB" sz="2400" dirty="0" smtClean="0">
                <a:latin typeface="Arial" pitchFamily="34" charset="0"/>
                <a:cs typeface="Arial" pitchFamily="34" charset="0"/>
              </a:rPr>
              <a:t>The EQ concept argues that IQ, or conventional intelligence, is too narrow to assess how successful we are</a:t>
            </a:r>
          </a:p>
          <a:p>
            <a:pPr>
              <a:spcBef>
                <a:spcPts val="0"/>
              </a:spcBef>
              <a:buNone/>
            </a:pPr>
            <a:endParaRPr lang="en-GB" sz="2400" dirty="0" smtClean="0">
              <a:latin typeface="Arial" pitchFamily="34" charset="0"/>
              <a:cs typeface="Arial" pitchFamily="34" charset="0"/>
            </a:endParaRPr>
          </a:p>
          <a:p>
            <a:pPr>
              <a:spcBef>
                <a:spcPts val="0"/>
              </a:spcBef>
              <a:buNone/>
            </a:pPr>
            <a:r>
              <a:rPr lang="en-GB" sz="1000" dirty="0" smtClean="0">
                <a:latin typeface="Arial" pitchFamily="34" charset="0"/>
                <a:cs typeface="Arial" pitchFamily="34" charset="0"/>
              </a:rPr>
              <a:t>Chapman (2000-2014) </a:t>
            </a:r>
            <a:r>
              <a:rPr lang="en-GB" sz="1000" i="1" dirty="0" smtClean="0">
                <a:latin typeface="Arial" pitchFamily="34" charset="0"/>
                <a:cs typeface="Arial" pitchFamily="34" charset="0"/>
              </a:rPr>
              <a:t>Emotional Intelligence Theory  (EQ - Emotional Quotient). </a:t>
            </a:r>
            <a:r>
              <a:rPr lang="en-GB" sz="1000" dirty="0" smtClean="0">
                <a:latin typeface="Arial" pitchFamily="34" charset="0"/>
                <a:cs typeface="Arial" pitchFamily="34" charset="0"/>
              </a:rPr>
              <a:t>Available at </a:t>
            </a:r>
            <a:r>
              <a:rPr lang="en-GB" sz="1000" dirty="0" smtClean="0">
                <a:latin typeface="Arial" pitchFamily="34" charset="0"/>
                <a:cs typeface="Arial" pitchFamily="34" charset="0"/>
                <a:hlinkClick r:id="rId3"/>
              </a:rPr>
              <a:t>http://www.businessballs.com/eq.htm</a:t>
            </a:r>
            <a:r>
              <a:rPr lang="en-GB" sz="1000" dirty="0" smtClean="0">
                <a:latin typeface="Arial" pitchFamily="34" charset="0"/>
                <a:cs typeface="Arial" pitchFamily="34" charset="0"/>
              </a:rPr>
              <a:t> (Accessed 31/3/15)</a:t>
            </a:r>
            <a:endParaRPr lang="en-GB" sz="1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Mayer and </a:t>
            </a:r>
            <a:r>
              <a:rPr lang="en-GB" dirty="0" err="1" smtClean="0"/>
              <a:t>Salovey</a:t>
            </a:r>
            <a:r>
              <a:rPr lang="en-GB" dirty="0" smtClean="0"/>
              <a:t> (1997) </a:t>
            </a:r>
            <a:br>
              <a:rPr lang="en-GB" dirty="0" smtClean="0"/>
            </a:br>
            <a:r>
              <a:rPr lang="en-GB" dirty="0" smtClean="0"/>
              <a:t>4-part model</a:t>
            </a:r>
            <a:endParaRPr lang="en-GB" dirty="0"/>
          </a:p>
        </p:txBody>
      </p:sp>
      <p:graphicFrame>
        <p:nvGraphicFramePr>
          <p:cNvPr id="4" name="Content Placeholder 3"/>
          <p:cNvGraphicFramePr>
            <a:graphicFrameLocks noGrp="1"/>
          </p:cNvGraphicFramePr>
          <p:nvPr>
            <p:ph idx="1"/>
          </p:nvPr>
        </p:nvGraphicFramePr>
        <p:xfrm>
          <a:off x="457200" y="1600200"/>
          <a:ext cx="8229600" cy="48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800" dirty="0" smtClean="0">
                <a:hlinkClick r:id="rId2"/>
              </a:rPr>
              <a:t>https://</a:t>
            </a:r>
            <a:r>
              <a:rPr lang="en-GB" sz="2800" dirty="0" smtClean="0">
                <a:hlinkClick r:id="rId2"/>
              </a:rPr>
              <a:t>www.youtube.com/watch?v=weuLejJdUu0</a:t>
            </a:r>
            <a:endParaRPr lang="en-GB" sz="2800"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Christian\AppData\Local\Microsoft\Windows\Temporary Internet Files\Content.IE5\N9LYGFAO\EI_chart[1].png"/>
          <p:cNvPicPr>
            <a:picLocks noChangeAspect="1" noChangeArrowheads="1"/>
          </p:cNvPicPr>
          <p:nvPr/>
        </p:nvPicPr>
        <p:blipFill>
          <a:blip r:embed="rId2" cstate="print"/>
          <a:srcRect/>
          <a:stretch>
            <a:fillRect/>
          </a:stretch>
        </p:blipFill>
        <p:spPr bwMode="auto">
          <a:xfrm>
            <a:off x="611559" y="673024"/>
            <a:ext cx="7582175" cy="527625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b="1" dirty="0" smtClean="0">
                <a:latin typeface="Comic Sans MS" pitchFamily="66" charset="0"/>
              </a:rPr>
              <a:t>SELF-AWARENESS </a:t>
            </a:r>
            <a:endParaRPr lang="en-GB" b="1" dirty="0">
              <a:latin typeface="Comic Sans MS" pitchFamily="66" charset="0"/>
            </a:endParaRPr>
          </a:p>
        </p:txBody>
      </p:sp>
      <p:sp>
        <p:nvSpPr>
          <p:cNvPr id="3" name="Content Placeholder 2"/>
          <p:cNvSpPr>
            <a:spLocks noGrp="1"/>
          </p:cNvSpPr>
          <p:nvPr>
            <p:ph idx="1"/>
          </p:nvPr>
        </p:nvSpPr>
        <p:spPr>
          <a:xfrm>
            <a:off x="457200" y="1412776"/>
            <a:ext cx="8229600" cy="504056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marL="580050" lvl="1" indent="-457200">
              <a:lnSpc>
                <a:spcPct val="120000"/>
              </a:lnSpc>
              <a:buFont typeface="Calibri" pitchFamily="34" charset="0"/>
              <a:buChar char="•"/>
            </a:pPr>
            <a:r>
              <a:rPr lang="en-GB" dirty="0" smtClean="0">
                <a:latin typeface="Comic Sans MS" pitchFamily="66" charset="0"/>
              </a:rPr>
              <a:t>Recognize own emotions and their effects</a:t>
            </a:r>
          </a:p>
          <a:p>
            <a:pPr marL="580050" lvl="1" indent="-457200">
              <a:lnSpc>
                <a:spcPct val="120000"/>
              </a:lnSpc>
              <a:buFont typeface="Calibri" pitchFamily="34" charset="0"/>
              <a:buChar char="•"/>
            </a:pPr>
            <a:r>
              <a:rPr lang="en-GB" dirty="0" smtClean="0">
                <a:latin typeface="Comic Sans MS" pitchFamily="66" charset="0"/>
              </a:rPr>
              <a:t>Know which emotions one is feeling and why </a:t>
            </a:r>
          </a:p>
          <a:p>
            <a:pPr marL="580050" lvl="1" indent="-457200">
              <a:lnSpc>
                <a:spcPct val="120000"/>
              </a:lnSpc>
              <a:buFont typeface="Calibri" pitchFamily="34" charset="0"/>
              <a:buChar char="•"/>
            </a:pPr>
            <a:r>
              <a:rPr lang="en-GB" dirty="0" smtClean="0">
                <a:latin typeface="Comic Sans MS" pitchFamily="66" charset="0"/>
              </a:rPr>
              <a:t>Realise the links between own feelings and what you think, do, and  say </a:t>
            </a:r>
          </a:p>
          <a:p>
            <a:pPr marL="580050" lvl="1" indent="-457200">
              <a:lnSpc>
                <a:spcPct val="120000"/>
              </a:lnSpc>
              <a:buFont typeface="Calibri" pitchFamily="34" charset="0"/>
              <a:buChar char="•"/>
            </a:pPr>
            <a:r>
              <a:rPr lang="en-GB" dirty="0" smtClean="0">
                <a:latin typeface="Comic Sans MS" pitchFamily="66" charset="0"/>
              </a:rPr>
              <a:t>Have a guiding awareness of your values and goals </a:t>
            </a:r>
          </a:p>
          <a:p>
            <a:pPr marL="580050" lvl="1" indent="-457200">
              <a:lnSpc>
                <a:spcPct val="120000"/>
              </a:lnSpc>
              <a:buFont typeface="Calibri" pitchFamily="34" charset="0"/>
              <a:buChar char="•"/>
            </a:pPr>
            <a:r>
              <a:rPr lang="en-GB" dirty="0" smtClean="0">
                <a:latin typeface="Comic Sans MS" pitchFamily="66" charset="0"/>
              </a:rPr>
              <a:t>Know own strengths and limits </a:t>
            </a:r>
          </a:p>
          <a:p>
            <a:pPr marL="580050" lvl="1" indent="-457200">
              <a:lnSpc>
                <a:spcPct val="120000"/>
              </a:lnSpc>
              <a:buFont typeface="Calibri" pitchFamily="34" charset="0"/>
              <a:buChar char="•"/>
            </a:pPr>
            <a:r>
              <a:rPr lang="en-GB" dirty="0" smtClean="0">
                <a:latin typeface="Comic Sans MS" pitchFamily="66" charset="0"/>
              </a:rPr>
              <a:t>Be reflective, learning from experience </a:t>
            </a:r>
          </a:p>
          <a:p>
            <a:pPr marL="580050" lvl="1" indent="-457200">
              <a:lnSpc>
                <a:spcPct val="120000"/>
              </a:lnSpc>
              <a:buFont typeface="Calibri" pitchFamily="34" charset="0"/>
              <a:buChar char="•"/>
            </a:pPr>
            <a:r>
              <a:rPr lang="en-GB" dirty="0" smtClean="0">
                <a:latin typeface="Comic Sans MS" pitchFamily="66" charset="0"/>
              </a:rPr>
              <a:t>Be open to candid feedback, new perspectives, continuous learning, and self development</a:t>
            </a:r>
          </a:p>
          <a:p>
            <a:pPr marL="580050" lvl="1" indent="-457200">
              <a:lnSpc>
                <a:spcPct val="120000"/>
              </a:lnSpc>
              <a:buFont typeface="Calibri" pitchFamily="34" charset="0"/>
              <a:buChar char="•"/>
            </a:pPr>
            <a:r>
              <a:rPr lang="en-GB" dirty="0" smtClean="0">
                <a:latin typeface="Comic Sans MS" pitchFamily="66" charset="0"/>
              </a:rPr>
              <a:t>Able to show a sense of humour and perspective about yourself</a:t>
            </a:r>
            <a:endParaRPr lang="en-GB"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512</Words>
  <Application>Microsoft Office PowerPoint</Application>
  <PresentationFormat>On-screen Show (4:3)</PresentationFormat>
  <Paragraphs>85</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Be aware of Emotional Intelligence in Mentoring / Coaching</vt:lpstr>
      <vt:lpstr>Emotional Intelligence</vt:lpstr>
      <vt:lpstr>David Wechsler (1958) defined Emotional Intelligence as:</vt:lpstr>
      <vt:lpstr>Emotional Intelligence Theory  (EQ - Emotional Quotient)</vt:lpstr>
      <vt:lpstr>Mayer and Salovey (1997)  4-part model</vt:lpstr>
      <vt:lpstr>Slide 7</vt:lpstr>
      <vt:lpstr>Slide 8</vt:lpstr>
      <vt:lpstr>SELF-AWARENESS </vt:lpstr>
      <vt:lpstr>SELF - MANAGEMENT</vt:lpstr>
      <vt:lpstr>SOCIAL AWARENESS </vt:lpstr>
      <vt:lpstr>RELATIONSHIP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Christian</cp:lastModifiedBy>
  <cp:revision>39</cp:revision>
  <dcterms:created xsi:type="dcterms:W3CDTF">2015-02-21T21:42:56Z</dcterms:created>
  <dcterms:modified xsi:type="dcterms:W3CDTF">2015-04-02T23:41:04Z</dcterms:modified>
</cp:coreProperties>
</file>