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66" r:id="rId5"/>
    <p:sldId id="269" r:id="rId6"/>
    <p:sldId id="270" r:id="rId7"/>
    <p:sldId id="271" r:id="rId8"/>
    <p:sldId id="272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3" autoAdjust="0"/>
    <p:restoredTop sz="94660"/>
  </p:normalViewPr>
  <p:slideViewPr>
    <p:cSldViewPr>
      <p:cViewPr varScale="1">
        <p:scale>
          <a:sx n="65" d="100"/>
          <a:sy n="65" d="100"/>
        </p:scale>
        <p:origin x="126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D777D-0694-4F2D-90C7-54E5F9AB8A43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1C68F-02A5-40CC-9373-EC6FCED99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849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1C68F-02A5-40CC-9373-EC6FCED9917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715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BBE1-BCF3-4522-AD76-C472BDCC75AF}" type="datetime1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1291-6046-4CDE-A9A5-1BC5ED7F8FB9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512D-E983-4DB1-BD73-DE7487F57FE7}" type="datetime1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1291-6046-4CDE-A9A5-1BC5ED7F8FB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8450-2D04-49FA-803F-F8F665B504A7}" type="datetime1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1291-6046-4CDE-A9A5-1BC5ED7F8FB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9C98-DCB4-4B7B-808D-ACEF653618C3}" type="datetime1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1291-6046-4CDE-A9A5-1BC5ED7F8FB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0D72-9B94-4603-94B9-3422ED51FB38}" type="datetime1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1291-6046-4CDE-A9A5-1BC5ED7F8FB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015D-37F3-4BC4-B351-9113311C8CDF}" type="datetime1">
              <a:rPr lang="en-GB" smtClean="0"/>
              <a:t>09/10/2020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1291-6046-4CDE-A9A5-1BC5ED7F8FB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70F9-B234-4FA3-A138-26C696858D29}" type="datetime1">
              <a:rPr lang="en-GB" smtClean="0"/>
              <a:t>09/10/2020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1291-6046-4CDE-A9A5-1BC5ED7F8FB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31D6-70B4-4DF7-ABE2-B14A84D9E25C}" type="datetime1">
              <a:rPr lang="en-GB" smtClean="0"/>
              <a:t>09/10/2020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1291-6046-4CDE-A9A5-1BC5ED7F8FB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D3765-5E37-486D-BF81-F652DF3B17FD}" type="datetime1">
              <a:rPr lang="en-GB" smtClean="0"/>
              <a:t>09/10/2020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1291-6046-4CDE-A9A5-1BC5ED7F8FB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17C84-9510-43D9-AA81-DC7C9A421054}" type="datetime1">
              <a:rPr lang="en-GB" smtClean="0"/>
              <a:t>09/10/2020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1291-6046-4CDE-A9A5-1BC5ED7F8FB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4CF8-2164-4866-AA0E-65DBB309D75E}" type="datetime1">
              <a:rPr lang="en-GB" smtClean="0"/>
              <a:t>09/10/2020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1291-6046-4CDE-A9A5-1BC5ED7F8FB9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28C239-3CB1-4345-B6D9-12B3532A6DD7}" type="datetime1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CD1291-6046-4CDE-A9A5-1BC5ED7F8FB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933057"/>
            <a:ext cx="5637010" cy="720079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Planning for writing a scheme of work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1052736"/>
            <a:ext cx="7175351" cy="1800200"/>
          </a:xfrm>
        </p:spPr>
        <p:txBody>
          <a:bodyPr/>
          <a:lstStyle/>
          <a:p>
            <a:pPr marL="182880" indent="0" algn="ctr">
              <a:buNone/>
            </a:pPr>
            <a:r>
              <a:rPr lang="en-GB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Planning and assessment</a:t>
            </a:r>
            <a:endParaRPr lang="en-GB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1291-6046-4CDE-A9A5-1BC5ED7F8FB9}" type="slidenum">
              <a:rPr lang="en-GB" smtClean="0"/>
              <a:t>1</a:t>
            </a:fld>
            <a:endParaRPr lang="en-GB"/>
          </a:p>
        </p:txBody>
      </p:sp>
      <p:pic>
        <p:nvPicPr>
          <p:cNvPr id="1027" name="Picture 3" descr="N:\My Pictures\1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764703"/>
            <a:ext cx="1800201" cy="720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92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1484784"/>
            <a:ext cx="6512511" cy="4320480"/>
          </a:xfrm>
        </p:spPr>
        <p:txBody>
          <a:bodyPr/>
          <a:lstStyle/>
          <a:p>
            <a:pPr marL="0" indent="0" algn="l">
              <a:buNone/>
            </a:pPr>
            <a:r>
              <a:rPr lang="en-GB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Training resources should:</a:t>
            </a:r>
            <a:br>
              <a:rPr lang="en-GB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sz="2800" dirty="0" smtClean="0">
                <a:latin typeface="Comic Sans MS" panose="030F0702030302020204" pitchFamily="66" charset="0"/>
              </a:rPr>
              <a:t/>
            </a:r>
            <a:br>
              <a:rPr lang="en-GB" sz="2800" dirty="0" smtClean="0">
                <a:latin typeface="Comic Sans MS" panose="030F0702030302020204" pitchFamily="66" charset="0"/>
              </a:rPr>
            </a:br>
            <a:r>
              <a:rPr lang="en-GB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• </a:t>
            </a:r>
            <a:r>
              <a:rPr lang="en-GB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be simple and interesting</a:t>
            </a:r>
            <a:br>
              <a:rPr lang="en-GB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• help participants understand the topic</a:t>
            </a:r>
            <a:br>
              <a:rPr lang="en-GB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• help you to clarify and simplify the      topic</a:t>
            </a:r>
            <a:br>
              <a:rPr lang="en-GB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• help in promoting and maintaining interest</a:t>
            </a:r>
            <a:br>
              <a:rPr lang="en-GB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• help the trainer but must not replace him/her</a:t>
            </a:r>
            <a:endParaRPr lang="en-GB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5616" y="692696"/>
            <a:ext cx="6400800" cy="969288"/>
          </a:xfrm>
        </p:spPr>
        <p:txBody>
          <a:bodyPr>
            <a:normAutofit/>
          </a:bodyPr>
          <a:lstStyle/>
          <a:p>
            <a:r>
              <a:rPr lang="en-GB" sz="4000" b="1" dirty="0"/>
              <a:t>Designing resources</a:t>
            </a:r>
            <a:endParaRPr lang="en-GB" sz="4000" dirty="0"/>
          </a:p>
        </p:txBody>
      </p:sp>
      <p:pic>
        <p:nvPicPr>
          <p:cNvPr id="4" name="Picture 3" descr="N:\My Pictures\1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764704"/>
            <a:ext cx="1800201" cy="720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1291-6046-4CDE-A9A5-1BC5ED7F8FB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87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628800"/>
            <a:ext cx="7344816" cy="4392488"/>
          </a:xfrm>
        </p:spPr>
        <p:txBody>
          <a:bodyPr/>
          <a:lstStyle/>
          <a:p>
            <a:pPr algn="l"/>
            <a:r>
              <a:rPr lang="en-GB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Aim</a:t>
            </a:r>
            <a:br>
              <a:rPr lang="en-GB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GB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</a:t>
            </a:r>
            <a:r>
              <a:rPr lang="en-GB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promote an understanding of writing a</a:t>
            </a:r>
            <a:br>
              <a:rPr lang="en-GB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GB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scheme </a:t>
            </a:r>
            <a:r>
              <a:rPr lang="en-GB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 work</a:t>
            </a:r>
            <a:r>
              <a:rPr lang="en-GB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br>
              <a:rPr lang="en-GB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GB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GB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GB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Objectives</a:t>
            </a:r>
            <a:br>
              <a:rPr lang="en-GB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GB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• To recognise the importance of schemes of</a:t>
            </a:r>
            <a:br>
              <a:rPr lang="en-GB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GB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work</a:t>
            </a:r>
            <a:r>
              <a:rPr lang="en-GB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GB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GB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• To acknowledge the relationship between</a:t>
            </a:r>
            <a:br>
              <a:rPr lang="en-GB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GB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aims </a:t>
            </a:r>
            <a:r>
              <a:rPr lang="en-GB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 objectives</a:t>
            </a:r>
            <a:br>
              <a:rPr lang="en-GB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GB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• To plan a scheme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681256"/>
          </a:xfrm>
        </p:spPr>
        <p:txBody>
          <a:bodyPr/>
          <a:lstStyle/>
          <a:p>
            <a:r>
              <a:rPr lang="en-GB" b="1" dirty="0"/>
              <a:t>Aim and </a:t>
            </a:r>
            <a:r>
              <a:rPr lang="en-GB" b="1" dirty="0" smtClean="0"/>
              <a:t>Objective for this lesson</a:t>
            </a:r>
            <a:endParaRPr lang="en-GB" dirty="0"/>
          </a:p>
        </p:txBody>
      </p:sp>
      <p:pic>
        <p:nvPicPr>
          <p:cNvPr id="4" name="Picture 3" descr="N:\My Pictures\1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764703"/>
            <a:ext cx="1800201" cy="720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1291-6046-4CDE-A9A5-1BC5ED7F8FB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81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484784"/>
            <a:ext cx="6512511" cy="4320480"/>
          </a:xfrm>
        </p:spPr>
        <p:txBody>
          <a:bodyPr/>
          <a:lstStyle/>
          <a:p>
            <a:pPr marL="0" indent="0" algn="l">
              <a:buNone/>
            </a:pPr>
            <a:r>
              <a:rPr lang="en-GB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Programme structuring begins with </a:t>
            </a:r>
            <a:r>
              <a:rPr lang="en-GB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a scheme </a:t>
            </a:r>
            <a:r>
              <a:rPr lang="en-GB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of work </a:t>
            </a:r>
            <a:r>
              <a:rPr lang="en-GB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en-GB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• As you make decisions about the design of the programme and</a:t>
            </a:r>
            <a:br>
              <a:rPr lang="en-GB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continue to review and develop your planning </a:t>
            </a:r>
            <a:r>
              <a:rPr lang="en-GB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–</a:t>
            </a:r>
            <a:br>
              <a:rPr lang="en-GB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en-GB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• you are able to take into account new opportunities, resources</a:t>
            </a:r>
            <a:br>
              <a:rPr lang="en-GB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and changing learner needs.</a:t>
            </a:r>
            <a:endParaRPr lang="en-GB" sz="24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60924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GB" b="1" dirty="0"/>
              <a:t>Programme Structuring</a:t>
            </a:r>
          </a:p>
          <a:p>
            <a:pPr marL="45720" indent="0">
              <a:buNone/>
            </a:pPr>
            <a:endParaRPr lang="en-GB" dirty="0"/>
          </a:p>
        </p:txBody>
      </p:sp>
      <p:pic>
        <p:nvPicPr>
          <p:cNvPr id="4" name="Picture 3" descr="N:\My Pictures\1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92696"/>
            <a:ext cx="1800201" cy="720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1291-6046-4CDE-A9A5-1BC5ED7F8FB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38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3"/>
          </p:nvPr>
        </p:nvPicPr>
        <p:blipFill rotWithShape="1">
          <a:blip r:embed="rId2"/>
          <a:srcRect l="6489" t="13556" r="7870" b="6607"/>
          <a:stretch/>
        </p:blipFill>
        <p:spPr>
          <a:xfrm>
            <a:off x="44988" y="18581"/>
            <a:ext cx="10009112" cy="724542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1291-6046-4CDE-A9A5-1BC5ED7F8FB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64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628800"/>
            <a:ext cx="7776863" cy="3886368"/>
          </a:xfrm>
        </p:spPr>
        <p:txBody>
          <a:bodyPr/>
          <a:lstStyle/>
          <a:p>
            <a:pPr marL="0" indent="0" algn="l">
              <a:buNone/>
            </a:pPr>
            <a:r>
              <a:rPr lang="en-GB" sz="2800" b="0" dirty="0"/>
              <a:t>•</a:t>
            </a:r>
            <a:r>
              <a:rPr lang="en-GB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S</a:t>
            </a:r>
            <a:r>
              <a:rPr lang="en-GB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pecific </a:t>
            </a:r>
            <a:r>
              <a:rPr lang="en-GB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– are they clearly defined</a:t>
            </a:r>
            <a:r>
              <a:rPr lang="en-GB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?</a:t>
            </a:r>
            <a:br>
              <a:rPr lang="en-GB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en-GB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•</a:t>
            </a:r>
            <a:r>
              <a:rPr lang="en-GB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M</a:t>
            </a:r>
            <a:r>
              <a:rPr lang="en-GB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easurable – can they be met</a:t>
            </a:r>
            <a:r>
              <a:rPr lang="en-GB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?</a:t>
            </a:r>
            <a:br>
              <a:rPr lang="en-GB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en-GB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•</a:t>
            </a:r>
            <a:r>
              <a:rPr lang="en-GB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A</a:t>
            </a:r>
            <a:r>
              <a:rPr lang="en-GB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chievable – are they possible</a:t>
            </a:r>
            <a:r>
              <a:rPr lang="en-GB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?</a:t>
            </a:r>
            <a:br>
              <a:rPr lang="en-GB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en-GB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•</a:t>
            </a:r>
            <a:r>
              <a:rPr lang="en-GB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n-GB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ealistic – do they relate to the aim</a:t>
            </a:r>
            <a:r>
              <a:rPr lang="en-GB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?</a:t>
            </a:r>
            <a:br>
              <a:rPr lang="en-GB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en-GB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•</a:t>
            </a:r>
            <a:r>
              <a:rPr lang="en-GB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T</a:t>
            </a:r>
            <a:r>
              <a:rPr lang="en-GB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ime bound – can they be met in the tim</a:t>
            </a:r>
            <a:r>
              <a:rPr lang="en-GB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681256"/>
          </a:xfrm>
        </p:spPr>
        <p:txBody>
          <a:bodyPr>
            <a:normAutofit/>
          </a:bodyPr>
          <a:lstStyle/>
          <a:p>
            <a:r>
              <a:rPr lang="en-GB" sz="3200" b="1" dirty="0"/>
              <a:t>Objectives should be SMART</a:t>
            </a:r>
            <a:endParaRPr lang="en-GB" sz="3200" dirty="0"/>
          </a:p>
        </p:txBody>
      </p:sp>
      <p:pic>
        <p:nvPicPr>
          <p:cNvPr id="4" name="Picture 3" descr="N:\My Pictures\1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92696"/>
            <a:ext cx="1800201" cy="720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1291-6046-4CDE-A9A5-1BC5ED7F8FB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12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04864" y="-1683568"/>
            <a:ext cx="12192000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1291-6046-4CDE-A9A5-1BC5ED7F8FB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33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060848"/>
            <a:ext cx="6512511" cy="3384376"/>
          </a:xfrm>
        </p:spPr>
        <p:txBody>
          <a:bodyPr/>
          <a:lstStyle/>
          <a:p>
            <a:pPr algn="l"/>
            <a:r>
              <a:rPr lang="en-GB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Proper Preparation</a:t>
            </a:r>
            <a:br>
              <a:rPr lang="en-GB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GB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 Planning</a:t>
            </a:r>
            <a:br>
              <a:rPr lang="en-GB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GB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Prevents a Pretty</a:t>
            </a:r>
            <a:br>
              <a:rPr lang="en-GB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GB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Poor Performance</a:t>
            </a:r>
            <a:endParaRPr lang="en-GB" sz="4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969288"/>
          </a:xfrm>
        </p:spPr>
        <p:txBody>
          <a:bodyPr/>
          <a:lstStyle/>
          <a:p>
            <a:r>
              <a:rPr lang="en-GB" b="1" dirty="0"/>
              <a:t>Thought for the day</a:t>
            </a:r>
          </a:p>
          <a:p>
            <a:r>
              <a:rPr lang="en-GB" b="1" dirty="0"/>
              <a:t>Remember the seven Ps</a:t>
            </a:r>
            <a:endParaRPr lang="en-GB" dirty="0"/>
          </a:p>
        </p:txBody>
      </p:sp>
      <p:pic>
        <p:nvPicPr>
          <p:cNvPr id="4" name="Picture 3" descr="N:\My Pictures\1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92696"/>
            <a:ext cx="1800201" cy="720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1291-6046-4CDE-A9A5-1BC5ED7F8FB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4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68560" y="-1035496"/>
            <a:ext cx="8640960" cy="777686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753264"/>
          </a:xfrm>
        </p:spPr>
        <p:txBody>
          <a:bodyPr/>
          <a:lstStyle/>
          <a:p>
            <a:r>
              <a:rPr lang="en-GB" b="1" dirty="0"/>
              <a:t>A systematic approach to training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2" t="5006" r="-38483" b="-5006"/>
          <a:stretch/>
        </p:blipFill>
        <p:spPr bwMode="auto">
          <a:xfrm>
            <a:off x="-396552" y="-2043608"/>
            <a:ext cx="15792400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1291-6046-4CDE-A9A5-1BC5ED7F8FB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91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8720" y="-1611560"/>
            <a:ext cx="13249472" cy="921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1291-6046-4CDE-A9A5-1BC5ED7F8FB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06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420</TotalTime>
  <Words>261</Words>
  <Application>Microsoft Office PowerPoint</Application>
  <PresentationFormat>On-screen Show (4:3)</PresentationFormat>
  <Paragraphs>25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Comic Sans MS</vt:lpstr>
      <vt:lpstr>Georgia</vt:lpstr>
      <vt:lpstr>Trebuchet MS</vt:lpstr>
      <vt:lpstr>Slipstream</vt:lpstr>
      <vt:lpstr>Planning and assessment</vt:lpstr>
      <vt:lpstr>Aim To promote an understanding of writing a    scheme of work.  Objectives • To recognise the importance of schemes of    work • To acknowledge the relationship between    aims and objectives • To plan a scheme of work</vt:lpstr>
      <vt:lpstr>Programme structuring begins with a scheme of work   • As you make decisions about the design of the programme and continue to review and develop your planning –  • you are able to take into account new opportunities, resources and changing learner needs.</vt:lpstr>
      <vt:lpstr>PowerPoint Presentation</vt:lpstr>
      <vt:lpstr>•Specific – are they clearly defined?  •Measurable – can they be met?  •Achievable – are they possible?  •Realistic – do they relate to the aim?  •Time bound – can they be met in the time?</vt:lpstr>
      <vt:lpstr>PowerPoint Presentation</vt:lpstr>
      <vt:lpstr>Proper Preparation and Planning Prevents a Pretty Poor Performance</vt:lpstr>
      <vt:lpstr>PowerPoint Presentation</vt:lpstr>
      <vt:lpstr>PowerPoint Presentation</vt:lpstr>
      <vt:lpstr>Training resources should:  • be simple and interesting • help participants understand the topic • help you to clarify and simplify the      topic • help in promoting and maintaining interest • help the trainer but must not replace him/her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and assessment unit 3</dc:title>
  <dc:creator>Tony Burgoyne</dc:creator>
  <cp:lastModifiedBy>Burgoyne, Tony</cp:lastModifiedBy>
  <cp:revision>29</cp:revision>
  <dcterms:created xsi:type="dcterms:W3CDTF">2014-01-31T15:01:02Z</dcterms:created>
  <dcterms:modified xsi:type="dcterms:W3CDTF">2020-10-09T17:04:59Z</dcterms:modified>
</cp:coreProperties>
</file>