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327" r:id="rId6"/>
    <p:sldId id="256" r:id="rId7"/>
    <p:sldId id="257" r:id="rId8"/>
    <p:sldId id="258" r:id="rId9"/>
    <p:sldId id="259" r:id="rId10"/>
    <p:sldId id="260" r:id="rId11"/>
    <p:sldId id="261" r:id="rId12"/>
    <p:sldId id="263" r:id="rId13"/>
    <p:sldId id="266" r:id="rId14"/>
    <p:sldId id="268" r:id="rId15"/>
    <p:sldId id="269" r:id="rId16"/>
    <p:sldId id="271" r:id="rId17"/>
    <p:sldId id="273" r:id="rId18"/>
    <p:sldId id="275" r:id="rId19"/>
    <p:sldId id="282" r:id="rId20"/>
    <p:sldId id="283" r:id="rId21"/>
    <p:sldId id="287" r:id="rId22"/>
    <p:sldId id="288" r:id="rId23"/>
    <p:sldId id="289" r:id="rId24"/>
    <p:sldId id="293" r:id="rId25"/>
    <p:sldId id="294" r:id="rId26"/>
    <p:sldId id="296" r:id="rId27"/>
    <p:sldId id="297" r:id="rId28"/>
    <p:sldId id="298" r:id="rId29"/>
    <p:sldId id="303" r:id="rId30"/>
    <p:sldId id="305" r:id="rId31"/>
    <p:sldId id="308" r:id="rId32"/>
    <p:sldId id="311" r:id="rId33"/>
    <p:sldId id="315" r:id="rId34"/>
    <p:sldId id="316" r:id="rId35"/>
    <p:sldId id="317" r:id="rId36"/>
    <p:sldId id="318" r:id="rId37"/>
    <p:sldId id="331" r:id="rId38"/>
    <p:sldId id="33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sorterViewPr>
    <p:cViewPr>
      <p:scale>
        <a:sx n="47" d="100"/>
        <a:sy n="47" d="100"/>
      </p:scale>
      <p:origin x="0" y="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5DE46F-A7F7-4B95-9805-CE116B8E77A3}" type="datetimeFigureOut">
              <a:rPr lang="en-GB" smtClean="0"/>
              <a:pPr/>
              <a:t>05/10/2020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342182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5DE46F-A7F7-4B95-9805-CE116B8E77A3}" type="datetimeFigureOut">
              <a:rPr lang="en-GB" smtClean="0"/>
              <a:pPr/>
              <a:t>05/10/2020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382928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5DE46F-A7F7-4B95-9805-CE116B8E77A3}" type="datetimeFigureOut">
              <a:rPr lang="en-GB" smtClean="0"/>
              <a:pPr/>
              <a:t>05/10/2020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98089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5DE46F-A7F7-4B95-9805-CE116B8E77A3}" type="datetimeFigureOut">
              <a:rPr lang="en-GB" smtClean="0"/>
              <a:pPr/>
              <a:t>05/10/2020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170728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5DE46F-A7F7-4B95-9805-CE116B8E77A3}" type="datetimeFigureOut">
              <a:rPr lang="en-GB" smtClean="0"/>
              <a:pPr/>
              <a:t>05/10/2020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17215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5DE46F-A7F7-4B95-9805-CE116B8E77A3}" type="datetimeFigureOut">
              <a:rPr lang="en-GB" smtClean="0"/>
              <a:pPr/>
              <a:t>05/10/2020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275005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5DE46F-A7F7-4B95-9805-CE116B8E77A3}" type="datetimeFigureOut">
              <a:rPr lang="en-GB" smtClean="0"/>
              <a:pPr/>
              <a:t>05/10/2020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407907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5DE46F-A7F7-4B95-9805-CE116B8E77A3}" type="datetimeFigureOut">
              <a:rPr lang="en-GB" smtClean="0"/>
              <a:pPr/>
              <a:t>05/10/2020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372625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DE46F-A7F7-4B95-9805-CE116B8E77A3}" type="datetimeFigureOut">
              <a:rPr lang="en-GB" smtClean="0"/>
              <a:pPr/>
              <a:t>05/10/2020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287309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DE46F-A7F7-4B95-9805-CE116B8E77A3}" type="datetimeFigureOut">
              <a:rPr lang="en-GB" smtClean="0"/>
              <a:pPr/>
              <a:t>05/10/2020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376872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DE46F-A7F7-4B95-9805-CE116B8E77A3}" type="datetimeFigureOut">
              <a:rPr lang="en-GB" smtClean="0"/>
              <a:pPr/>
              <a:t>05/10/2020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908657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DE46F-A7F7-4B95-9805-CE116B8E77A3}" type="datetimeFigureOut">
              <a:rPr lang="en-GB" smtClean="0"/>
              <a:pPr/>
              <a:t>05/10/2020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329434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kegershon@hotmail.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geoffpetty.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2.xml"/><Relationship Id="rId18" Type="http://schemas.openxmlformats.org/officeDocument/2006/relationships/slide" Target="slide23.xml"/><Relationship Id="rId26" Type="http://schemas.openxmlformats.org/officeDocument/2006/relationships/slide" Target="slide32.xml"/><Relationship Id="rId3" Type="http://schemas.openxmlformats.org/officeDocument/2006/relationships/slide" Target="slide4.xml"/><Relationship Id="rId21" Type="http://schemas.openxmlformats.org/officeDocument/2006/relationships/slide" Target="slide26.xml"/><Relationship Id="rId7" Type="http://schemas.openxmlformats.org/officeDocument/2006/relationships/slide" Target="slide8.xml"/><Relationship Id="rId12" Type="http://schemas.openxmlformats.org/officeDocument/2006/relationships/slide" Target="slide16.xml"/><Relationship Id="rId17" Type="http://schemas.openxmlformats.org/officeDocument/2006/relationships/slide" Target="slide22.xml"/><Relationship Id="rId25" Type="http://schemas.openxmlformats.org/officeDocument/2006/relationships/slide" Target="slide31.xml"/><Relationship Id="rId33" Type="http://schemas.openxmlformats.org/officeDocument/2006/relationships/slide" Target="slide34.xml"/><Relationship Id="rId2" Type="http://schemas.openxmlformats.org/officeDocument/2006/relationships/slide" Target="slide3.xml"/><Relationship Id="rId16" Type="http://schemas.openxmlformats.org/officeDocument/2006/relationships/slide" Target="slide14.xml"/><Relationship Id="rId20" Type="http://schemas.openxmlformats.org/officeDocument/2006/relationships/slide" Target="slide25.xml"/><Relationship Id="rId29"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3.xml"/><Relationship Id="rId24" Type="http://schemas.openxmlformats.org/officeDocument/2006/relationships/slide" Target="slide30.xml"/><Relationship Id="rId32" Type="http://schemas.openxmlformats.org/officeDocument/2006/relationships/slide" Target="slide33.xml"/><Relationship Id="rId5" Type="http://schemas.openxmlformats.org/officeDocument/2006/relationships/slide" Target="slide6.xml"/><Relationship Id="rId15" Type="http://schemas.openxmlformats.org/officeDocument/2006/relationships/slide" Target="slide20.xml"/><Relationship Id="rId23" Type="http://schemas.openxmlformats.org/officeDocument/2006/relationships/slide" Target="slide15.xml"/><Relationship Id="rId28" Type="http://schemas.openxmlformats.org/officeDocument/2006/relationships/slide" Target="slide19.xml"/><Relationship Id="rId10" Type="http://schemas.openxmlformats.org/officeDocument/2006/relationships/slide" Target="slide9.xml"/><Relationship Id="rId19" Type="http://schemas.openxmlformats.org/officeDocument/2006/relationships/slide" Target="slide24.xml"/><Relationship Id="rId31" Type="http://schemas.openxmlformats.org/officeDocument/2006/relationships/slide" Target="slide29.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8.xml"/><Relationship Id="rId22" Type="http://schemas.openxmlformats.org/officeDocument/2006/relationships/slide" Target="slide27.xml"/><Relationship Id="rId27" Type="http://schemas.openxmlformats.org/officeDocument/2006/relationships/slide" Target="slide17.xml"/><Relationship Id="rId30"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hyperlink" Target="http://www.brookes.ac.uk/services/ocsd/teachingnews/archive/autumn04/tips_buzz.html" TargetMode="Externa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tes.co.uk/teaching-resource/Challenge-Toolkit-6063318/" TargetMode="Externa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62" y="0"/>
            <a:ext cx="9161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392"/>
            <a:ext cx="3347864" cy="1569660"/>
          </a:xfrm>
          <a:prstGeom prst="rect">
            <a:avLst/>
          </a:prstGeom>
          <a:noFill/>
          <a:ln>
            <a:noFill/>
          </a:ln>
        </p:spPr>
        <p:txBody>
          <a:bodyPr wrap="square" lIns="91440" tIns="45720" rIns="91440" bIns="45720">
            <a:spAutoFit/>
          </a:bodyPr>
          <a:lstStyle/>
          <a:p>
            <a:r>
              <a:rPr lang="en-US" sz="3200" b="1" cap="none" spc="0" dirty="0" smtClean="0">
                <a:ln w="10541" cmpd="sng">
                  <a:noFill/>
                  <a:prstDash val="solid"/>
                </a:ln>
                <a:solidFill>
                  <a:schemeClr val="bg1"/>
                </a:solidFill>
                <a:effectLst/>
              </a:rPr>
              <a:t>The Differentiation Deviser</a:t>
            </a:r>
            <a:endParaRPr lang="en-US" sz="3200" b="1" cap="none" spc="0" dirty="0">
              <a:ln w="10541" cmpd="sng">
                <a:noFill/>
                <a:prstDash val="solid"/>
              </a:ln>
              <a:solidFill>
                <a:schemeClr val="bg1"/>
              </a:solidFill>
              <a:effectLst/>
            </a:endParaRPr>
          </a:p>
        </p:txBody>
      </p:sp>
      <p:sp>
        <p:nvSpPr>
          <p:cNvPr id="6" name="TextBox 5"/>
          <p:cNvSpPr txBox="1"/>
          <p:nvPr/>
        </p:nvSpPr>
        <p:spPr>
          <a:xfrm>
            <a:off x="5004048" y="5272951"/>
            <a:ext cx="4202748" cy="1585049"/>
          </a:xfrm>
          <a:prstGeom prst="rect">
            <a:avLst/>
          </a:prstGeom>
          <a:solidFill>
            <a:schemeClr val="accent1"/>
          </a:solidFill>
        </p:spPr>
        <p:txBody>
          <a:bodyPr wrap="square" rtlCol="0">
            <a:spAutoFit/>
          </a:bodyPr>
          <a:lstStyle/>
          <a:p>
            <a:pPr algn="ctr"/>
            <a:r>
              <a:rPr lang="en-GB" sz="2000" dirty="0" smtClean="0">
                <a:solidFill>
                  <a:schemeClr val="bg1"/>
                </a:solidFill>
              </a:rPr>
              <a:t>80 ways to differentiate, for use across the curriculum and the Key Stages.</a:t>
            </a:r>
          </a:p>
          <a:p>
            <a:pPr algn="ctr"/>
            <a:endParaRPr lang="en-GB" dirty="0" smtClean="0">
              <a:solidFill>
                <a:schemeClr val="bg1"/>
              </a:solidFill>
            </a:endParaRPr>
          </a:p>
          <a:p>
            <a:pPr algn="ctr"/>
            <a:endParaRPr lang="en-GB" dirty="0">
              <a:solidFill>
                <a:schemeClr val="bg1"/>
              </a:solidFill>
            </a:endParaRPr>
          </a:p>
          <a:p>
            <a:pPr algn="ctr"/>
            <a:r>
              <a:rPr lang="en-GB" sz="1050" dirty="0" smtClean="0">
                <a:solidFill>
                  <a:schemeClr val="bg1"/>
                </a:solidFill>
              </a:rPr>
              <a:t>Made by Mike Gershon – </a:t>
            </a:r>
            <a:r>
              <a:rPr lang="en-GB" sz="1050" dirty="0" smtClean="0">
                <a:solidFill>
                  <a:schemeClr val="bg1"/>
                </a:solidFill>
                <a:hlinkClick r:id="rId3"/>
              </a:rPr>
              <a:t>mikegershon@hotmail.com</a:t>
            </a:r>
            <a:r>
              <a:rPr lang="en-GB" sz="1050" dirty="0" smtClean="0">
                <a:solidFill>
                  <a:schemeClr val="bg1"/>
                </a:solidFill>
              </a:rPr>
              <a:t> – with thanks to Ruth Sandler </a:t>
            </a:r>
            <a:r>
              <a:rPr lang="en-GB" sz="1050" smtClean="0">
                <a:solidFill>
                  <a:schemeClr val="bg1"/>
                </a:solidFill>
              </a:rPr>
              <a:t>and </a:t>
            </a:r>
            <a:r>
              <a:rPr lang="en-GB" sz="1050" smtClean="0">
                <a:solidFill>
                  <a:schemeClr val="bg1"/>
                </a:solidFill>
                <a:hlinkClick r:id="rId4"/>
              </a:rPr>
              <a:t>www.geoffpetty.com</a:t>
            </a:r>
            <a:r>
              <a:rPr lang="en-GB" sz="1050" smtClean="0">
                <a:solidFill>
                  <a:schemeClr val="bg1"/>
                </a:solidFill>
              </a:rPr>
              <a:t> </a:t>
            </a:r>
            <a:endParaRPr lang="en-GB" sz="1050" dirty="0">
              <a:solidFill>
                <a:schemeClr val="bg1"/>
              </a:solidFill>
            </a:endParaRPr>
          </a:p>
        </p:txBody>
      </p:sp>
    </p:spTree>
    <p:extLst>
      <p:ext uri="{BB962C8B-B14F-4D97-AF65-F5344CB8AC3E}">
        <p14:creationId xmlns:p14="http://schemas.microsoft.com/office/powerpoint/2010/main" val="3138079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11960" y="1108909"/>
            <a:ext cx="4871376" cy="5078313"/>
          </a:xfrm>
          <a:prstGeom prst="rect">
            <a:avLst/>
          </a:prstGeom>
          <a:noFill/>
        </p:spPr>
        <p:txBody>
          <a:bodyPr wrap="square" rtlCol="0">
            <a:spAutoFit/>
          </a:bodyPr>
          <a:lstStyle/>
          <a:p>
            <a:r>
              <a:rPr lang="en-GB" dirty="0" smtClean="0"/>
              <a:t>Think carefully about how you explain tasks in your lesson. The method I favour is as follows:</a:t>
            </a:r>
          </a:p>
          <a:p>
            <a:endParaRPr lang="en-GB" dirty="0"/>
          </a:p>
          <a:p>
            <a:pPr marL="285750" indent="-285750">
              <a:buFont typeface="Arial" pitchFamily="34" charset="0"/>
              <a:buChar char="•"/>
            </a:pPr>
            <a:r>
              <a:rPr lang="en-GB" dirty="0" smtClean="0"/>
              <a:t>Clear, simple instructions on the board.</a:t>
            </a:r>
          </a:p>
          <a:p>
            <a:pPr marL="285750" indent="-285750">
              <a:buFont typeface="Arial" pitchFamily="34" charset="0"/>
              <a:buChar char="•"/>
            </a:pPr>
            <a:r>
              <a:rPr lang="en-GB" dirty="0" smtClean="0"/>
              <a:t>Pictures where appropriate to accompany instructions.</a:t>
            </a:r>
          </a:p>
          <a:p>
            <a:pPr marL="285750" indent="-285750">
              <a:buFont typeface="Arial" pitchFamily="34" charset="0"/>
              <a:buChar char="•"/>
            </a:pPr>
            <a:r>
              <a:rPr lang="en-GB" dirty="0" smtClean="0"/>
              <a:t>Verbal explanation accompanied by modelling.</a:t>
            </a:r>
          </a:p>
          <a:p>
            <a:endParaRPr lang="en-GB" dirty="0"/>
          </a:p>
          <a:p>
            <a:r>
              <a:rPr lang="en-GB" dirty="0" smtClean="0"/>
              <a:t>Other options include:</a:t>
            </a:r>
          </a:p>
          <a:p>
            <a:endParaRPr lang="en-GB" dirty="0"/>
          </a:p>
          <a:p>
            <a:pPr marL="285750" indent="-285750">
              <a:buFont typeface="Arial" pitchFamily="34" charset="0"/>
              <a:buChar char="•"/>
            </a:pPr>
            <a:r>
              <a:rPr lang="en-GB" dirty="0" smtClean="0"/>
              <a:t>Students who understand what is being asked explain the task to the whole class.</a:t>
            </a:r>
          </a:p>
          <a:p>
            <a:pPr marL="285750" indent="-285750">
              <a:buFont typeface="Arial" pitchFamily="34" charset="0"/>
              <a:buChar char="•"/>
            </a:pPr>
            <a:r>
              <a:rPr lang="en-GB" dirty="0" smtClean="0"/>
              <a:t>The teacher shows work produced by last year’s students (this will indicate how the end result of the task ought to look).</a:t>
            </a:r>
          </a:p>
          <a:p>
            <a:pPr marL="285750" indent="-285750">
              <a:buFont typeface="Arial" pitchFamily="34" charset="0"/>
              <a:buChar char="•"/>
            </a:pPr>
            <a:r>
              <a:rPr lang="en-GB" dirty="0" smtClean="0"/>
              <a:t>Provide a checklist either on the board or in a hand-out. Students then work through this, one item at a time.</a:t>
            </a:r>
          </a:p>
        </p:txBody>
      </p:sp>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Task Explanation</a:t>
            </a:r>
            <a:endParaRPr lang="en-GB" sz="2400" b="1" u="sng" dirty="0"/>
          </a:p>
        </p:txBody>
      </p:sp>
      <p:pic>
        <p:nvPicPr>
          <p:cNvPr id="70658" name="Picture 2" descr="http://t2.gstatic.com/images?q=tbn:ANd9GcRjf1o3MP0mkt0vrU-8Dwk2siglUGJhHZQ8E_a9EVIYBsfrFapa"/>
          <p:cNvPicPr>
            <a:picLocks noChangeAspect="1" noChangeArrowheads="1"/>
          </p:cNvPicPr>
          <p:nvPr/>
        </p:nvPicPr>
        <p:blipFill>
          <a:blip r:embed="rId3" cstate="print"/>
          <a:srcRect/>
          <a:stretch>
            <a:fillRect/>
          </a:stretch>
        </p:blipFill>
        <p:spPr bwMode="auto">
          <a:xfrm>
            <a:off x="467544" y="1844824"/>
            <a:ext cx="3329480" cy="3329484"/>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Use seating plans to differentiate by:</a:t>
            </a:r>
          </a:p>
          <a:p>
            <a:endParaRPr lang="en-GB" dirty="0"/>
          </a:p>
          <a:p>
            <a:pPr marL="285750" indent="-285750">
              <a:buFont typeface="Arial" pitchFamily="34" charset="0"/>
              <a:buChar char="•"/>
            </a:pPr>
            <a:r>
              <a:rPr lang="en-GB" dirty="0" smtClean="0"/>
              <a:t>Placing students of differing abilities next to each other.</a:t>
            </a:r>
          </a:p>
          <a:p>
            <a:pPr marL="285750" indent="-285750">
              <a:buFont typeface="Arial" pitchFamily="34" charset="0"/>
              <a:buChar char="•"/>
            </a:pPr>
            <a:endParaRPr lang="en-GB" dirty="0" smtClean="0"/>
          </a:p>
          <a:p>
            <a:pPr marL="285750" indent="-285750">
              <a:buFont typeface="Arial" pitchFamily="34" charset="0"/>
              <a:buChar char="•"/>
            </a:pPr>
            <a:r>
              <a:rPr lang="en-GB" dirty="0" smtClean="0"/>
              <a:t>Sitting students next to each other where you feel one will have a positive influence on the other.</a:t>
            </a:r>
          </a:p>
          <a:p>
            <a:pPr marL="285750" indent="-285750">
              <a:buFont typeface="Arial" pitchFamily="34" charset="0"/>
              <a:buChar char="•"/>
            </a:pPr>
            <a:endParaRPr lang="en-GB" dirty="0"/>
          </a:p>
          <a:p>
            <a:pPr marL="285750" indent="-285750">
              <a:buFont typeface="Arial" pitchFamily="34" charset="0"/>
              <a:buChar char="•"/>
            </a:pPr>
            <a:r>
              <a:rPr lang="en-GB" dirty="0" smtClean="0"/>
              <a:t>Setting up the room so that when you go into group work, the groups you want are already sat next to or near each other.</a:t>
            </a:r>
          </a:p>
          <a:p>
            <a:pPr marL="285750" indent="-285750">
              <a:buFont typeface="Arial" pitchFamily="34" charset="0"/>
              <a:buChar char="•"/>
            </a:pPr>
            <a:endParaRPr lang="en-GB" dirty="0"/>
          </a:p>
          <a:p>
            <a:pPr marL="285750" indent="-285750">
              <a:buFont typeface="Arial" pitchFamily="34" charset="0"/>
              <a:buChar char="•"/>
            </a:pPr>
            <a:r>
              <a:rPr lang="en-GB" dirty="0" smtClean="0"/>
              <a:t>Placing students with certain skills next to students who need to develop those skills.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Seating Plans</a:t>
            </a:r>
            <a:endParaRPr lang="en-GB" sz="2400" b="1" u="sng" dirty="0"/>
          </a:p>
        </p:txBody>
      </p:sp>
      <p:pic>
        <p:nvPicPr>
          <p:cNvPr id="69634" name="Picture 2" descr="http://t2.gstatic.com/images?q=tbn:ANd9GcR6ivNBvNfRJg93nxnhVx5KOy-S1JR_f2m5Q81zXhyVfT5SSKXbOQ"/>
          <p:cNvPicPr>
            <a:picLocks noChangeAspect="1" noChangeArrowheads="1"/>
          </p:cNvPicPr>
          <p:nvPr/>
        </p:nvPicPr>
        <p:blipFill>
          <a:blip r:embed="rId3" cstate="print"/>
          <a:srcRect/>
          <a:stretch>
            <a:fillRect/>
          </a:stretch>
        </p:blipFill>
        <p:spPr bwMode="auto">
          <a:xfrm>
            <a:off x="467544" y="1484784"/>
            <a:ext cx="3520148" cy="393526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052736"/>
            <a:ext cx="4176464" cy="5355312"/>
          </a:xfrm>
          <a:prstGeom prst="rect">
            <a:avLst/>
          </a:prstGeom>
          <a:noFill/>
        </p:spPr>
        <p:txBody>
          <a:bodyPr wrap="square" rtlCol="0">
            <a:spAutoFit/>
          </a:bodyPr>
          <a:lstStyle/>
          <a:p>
            <a:r>
              <a:rPr lang="en-GB" dirty="0" smtClean="0"/>
              <a:t>Create opportunities for students to take over the teaching. Here are three ways in which this might be done:</a:t>
            </a:r>
          </a:p>
          <a:p>
            <a:endParaRPr lang="en-GB" dirty="0"/>
          </a:p>
          <a:p>
            <a:pPr marL="285750" indent="-285750">
              <a:buFont typeface="Arial" pitchFamily="34" charset="0"/>
              <a:buChar char="•"/>
            </a:pPr>
            <a:r>
              <a:rPr lang="en-GB" dirty="0" smtClean="0"/>
              <a:t>Ask a group of students to create a presentation or lesson segment on part of the topic. They then deliver this to the whole class.</a:t>
            </a:r>
          </a:p>
          <a:p>
            <a:pPr marL="285750" indent="-285750">
              <a:buFont typeface="Arial" pitchFamily="34" charset="0"/>
              <a:buChar char="•"/>
            </a:pPr>
            <a:endParaRPr lang="en-GB" dirty="0"/>
          </a:p>
          <a:p>
            <a:pPr marL="285750" indent="-285750">
              <a:buFont typeface="Arial" pitchFamily="34" charset="0"/>
              <a:buChar char="•"/>
            </a:pPr>
            <a:r>
              <a:rPr lang="en-GB" dirty="0" smtClean="0"/>
              <a:t>Choose students who are particularly knowledgeable about the topic. Pair each of them with a group of their peers and ask them to lead some pre-prepared activities.</a:t>
            </a:r>
          </a:p>
          <a:p>
            <a:pPr marL="285750" indent="-285750">
              <a:buFont typeface="Arial" pitchFamily="34" charset="0"/>
              <a:buChar char="•"/>
            </a:pPr>
            <a:endParaRPr lang="en-GB" dirty="0"/>
          </a:p>
          <a:p>
            <a:pPr marL="285750" indent="-285750">
              <a:buFont typeface="Arial" pitchFamily="34" charset="0"/>
              <a:buChar char="•"/>
            </a:pPr>
            <a:r>
              <a:rPr lang="en-GB" dirty="0" smtClean="0"/>
              <a:t>If it is appropriate, ask students who have personal experience of a topic to teach the rest of the class about this (for example in Religious Studies).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Students Teaching</a:t>
            </a:r>
            <a:endParaRPr lang="en-GB" sz="2400" b="1" u="sng" dirty="0"/>
          </a:p>
        </p:txBody>
      </p:sp>
      <p:pic>
        <p:nvPicPr>
          <p:cNvPr id="67586" name="Picture 2" descr="http://t3.gstatic.com/images?q=tbn:ANd9GcQFihFZ2s-MAR0OHBVYpMa00aJuGYzB1_d-CEPeIP4VV_39YKfwHw"/>
          <p:cNvPicPr>
            <a:picLocks noChangeAspect="1" noChangeArrowheads="1"/>
          </p:cNvPicPr>
          <p:nvPr/>
        </p:nvPicPr>
        <p:blipFill>
          <a:blip r:embed="rId3" cstate="print"/>
          <a:srcRect/>
          <a:stretch>
            <a:fillRect/>
          </a:stretch>
        </p:blipFill>
        <p:spPr bwMode="auto">
          <a:xfrm>
            <a:off x="539552" y="1556792"/>
            <a:ext cx="3458060" cy="347350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3851920" y="1268760"/>
            <a:ext cx="5114800" cy="5078313"/>
          </a:xfrm>
          <a:prstGeom prst="rect">
            <a:avLst/>
          </a:prstGeom>
          <a:noFill/>
        </p:spPr>
        <p:txBody>
          <a:bodyPr wrap="square" rtlCol="0">
            <a:spAutoFit/>
          </a:bodyPr>
          <a:lstStyle/>
          <a:p>
            <a:r>
              <a:rPr lang="en-GB" dirty="0" smtClean="0"/>
              <a:t>Socrates was an philosopher in Ancient Greece. We know about him through the writings of Plato. He used to engage people in philosophical conversation. This involved challenging the arguments that people put forward and the concepts and assumptions on which these were based.</a:t>
            </a:r>
          </a:p>
          <a:p>
            <a:endParaRPr lang="en-GB" dirty="0"/>
          </a:p>
          <a:p>
            <a:r>
              <a:rPr lang="en-GB" dirty="0" smtClean="0"/>
              <a:t>A Socratic dialogue in the classroom involves the teacher talking at length with a pupil about their ideas concerning a topic.</a:t>
            </a:r>
          </a:p>
          <a:p>
            <a:endParaRPr lang="en-GB" dirty="0"/>
          </a:p>
          <a:p>
            <a:r>
              <a:rPr lang="en-GB" dirty="0" smtClean="0"/>
              <a:t>The teacher should ask questions and offer counter-examples. The purpose is to improve the quality of the student’s arguments and to encourage them to look more critically at their ideas.</a:t>
            </a:r>
          </a:p>
          <a:p>
            <a:endParaRPr lang="en-GB" dirty="0"/>
          </a:p>
          <a:p>
            <a:r>
              <a:rPr lang="en-GB" dirty="0" smtClean="0"/>
              <a:t>Doing this with one or two students while the rest of the class listen is a good differentiation technique.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Socratic Dialogue</a:t>
            </a:r>
            <a:endParaRPr lang="en-GB" sz="2400" b="1" u="sng" dirty="0"/>
          </a:p>
        </p:txBody>
      </p:sp>
      <p:pic>
        <p:nvPicPr>
          <p:cNvPr id="65538" name="Picture 2" descr="http://t2.gstatic.com/images?q=tbn:ANd9GcSoMeQaotD6JsJRAh13aOdQ_zqtt_WVhw1m_maOE0LyqeS1Poo2Qg"/>
          <p:cNvPicPr>
            <a:picLocks noChangeAspect="1" noChangeArrowheads="1"/>
          </p:cNvPicPr>
          <p:nvPr/>
        </p:nvPicPr>
        <p:blipFill>
          <a:blip r:embed="rId3" cstate="print"/>
          <a:srcRect/>
          <a:stretch>
            <a:fillRect/>
          </a:stretch>
        </p:blipFill>
        <p:spPr bwMode="auto">
          <a:xfrm>
            <a:off x="755576" y="1340768"/>
            <a:ext cx="2487698" cy="4371876"/>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524315"/>
          </a:xfrm>
          <a:prstGeom prst="rect">
            <a:avLst/>
          </a:prstGeom>
          <a:noFill/>
        </p:spPr>
        <p:txBody>
          <a:bodyPr wrap="square" rtlCol="0">
            <a:spAutoFit/>
          </a:bodyPr>
          <a:lstStyle/>
          <a:p>
            <a:r>
              <a:rPr lang="en-GB" dirty="0" smtClean="0"/>
              <a:t>Ask for a student who feels they are an expert in the topic being studied.</a:t>
            </a:r>
          </a:p>
          <a:p>
            <a:endParaRPr lang="en-GB" dirty="0"/>
          </a:p>
          <a:p>
            <a:r>
              <a:rPr lang="en-GB" dirty="0" smtClean="0"/>
              <a:t>This student is then asked to sit in a corner of the room. They should be given their own table and two chairs (one for them, one for the students who go up to them).</a:t>
            </a:r>
          </a:p>
          <a:p>
            <a:endParaRPr lang="en-GB" dirty="0"/>
          </a:p>
          <a:p>
            <a:r>
              <a:rPr lang="en-GB" dirty="0" smtClean="0"/>
              <a:t>The class is set a task. They are informed that if anyone has any questions or concerns, they should head over to Expert’s Corner for help.</a:t>
            </a:r>
          </a:p>
          <a:p>
            <a:endParaRPr lang="en-GB" dirty="0"/>
          </a:p>
          <a:p>
            <a:r>
              <a:rPr lang="en-GB" dirty="0" smtClean="0"/>
              <a:t>You might develop the activity by having two or three experts in different parts of the room.</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Expert Corner</a:t>
            </a:r>
            <a:endParaRPr lang="en-GB" sz="2400" b="1" u="sng" dirty="0"/>
          </a:p>
        </p:txBody>
      </p:sp>
      <p:pic>
        <p:nvPicPr>
          <p:cNvPr id="63490" name="Picture 2" descr="http://t1.gstatic.com/images?q=tbn:ANd9GcRuXiMxl2g3N7rfgevO1DP4xjSslZ9pyhXby_UkJ3QPzVQXjHQpVQ"/>
          <p:cNvPicPr>
            <a:picLocks noChangeAspect="1" noChangeArrowheads="1"/>
          </p:cNvPicPr>
          <p:nvPr/>
        </p:nvPicPr>
        <p:blipFill>
          <a:blip r:embed="rId3" cstate="print"/>
          <a:srcRect/>
          <a:stretch>
            <a:fillRect/>
          </a:stretch>
        </p:blipFill>
        <p:spPr bwMode="auto">
          <a:xfrm>
            <a:off x="611560" y="1700808"/>
            <a:ext cx="3329480" cy="3329484"/>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078313"/>
          </a:xfrm>
          <a:prstGeom prst="rect">
            <a:avLst/>
          </a:prstGeom>
          <a:noFill/>
        </p:spPr>
        <p:txBody>
          <a:bodyPr wrap="square" rtlCol="0">
            <a:spAutoFit/>
          </a:bodyPr>
          <a:lstStyle/>
          <a:p>
            <a:r>
              <a:rPr lang="en-GB" dirty="0" smtClean="0"/>
              <a:t>Stepped activities take students on a learning journey that gets progressively more challenging.</a:t>
            </a:r>
          </a:p>
          <a:p>
            <a:endParaRPr lang="en-GB" dirty="0"/>
          </a:p>
          <a:p>
            <a:r>
              <a:rPr lang="en-GB" dirty="0" smtClean="0"/>
              <a:t>Plan for your lessons to include tasks which get increasingly complex or which require increasingly sophisticated thinking.</a:t>
            </a:r>
          </a:p>
          <a:p>
            <a:endParaRPr lang="en-GB" dirty="0"/>
          </a:p>
          <a:p>
            <a:r>
              <a:rPr lang="en-GB" dirty="0" smtClean="0"/>
              <a:t>It is not necessary for all students to reach the top of the steps. Encourage them to keep working upwards, but if some reach a point that is causing them problems, let them stop there and work through it.</a:t>
            </a:r>
          </a:p>
          <a:p>
            <a:endParaRPr lang="en-GB" dirty="0"/>
          </a:p>
          <a:p>
            <a:r>
              <a:rPr lang="en-GB" dirty="0" smtClean="0"/>
              <a:t>Stepped activities can be based on Bloom’s Taxonomy of educational activities. See my Bloom-Buster resource for ideas on how to use this.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Stepped Activities</a:t>
            </a:r>
            <a:endParaRPr lang="en-GB" sz="2400" b="1" u="sng" dirty="0"/>
          </a:p>
        </p:txBody>
      </p:sp>
      <p:pic>
        <p:nvPicPr>
          <p:cNvPr id="56322" name="Picture 2" descr="http://t3.gstatic.com/images?q=tbn:ANd9GcRADDILWNh8z-LgC99mLpj-BO0Qp_V4QoPYdkj10qAdFI6G2J06"/>
          <p:cNvPicPr>
            <a:picLocks noChangeAspect="1" noChangeArrowheads="1"/>
          </p:cNvPicPr>
          <p:nvPr/>
        </p:nvPicPr>
        <p:blipFill>
          <a:blip r:embed="rId3" cstate="print"/>
          <a:srcRect/>
          <a:stretch>
            <a:fillRect/>
          </a:stretch>
        </p:blipFill>
        <p:spPr bwMode="auto">
          <a:xfrm>
            <a:off x="251520" y="1556792"/>
            <a:ext cx="3473496" cy="347350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Provide students with a  range of options as to how they might access a task. For example:</a:t>
            </a:r>
          </a:p>
          <a:p>
            <a:endParaRPr lang="en-GB" dirty="0"/>
          </a:p>
          <a:p>
            <a:r>
              <a:rPr lang="en-GB" dirty="0" smtClean="0"/>
              <a:t>Set students two questions they must answer and then provide them with a range of options to select from:</a:t>
            </a:r>
          </a:p>
          <a:p>
            <a:endParaRPr lang="en-GB" dirty="0"/>
          </a:p>
          <a:p>
            <a:pPr marL="285750" indent="-285750">
              <a:buFont typeface="Arial" pitchFamily="34" charset="0"/>
              <a:buChar char="•"/>
            </a:pPr>
            <a:r>
              <a:rPr lang="en-GB" dirty="0" smtClean="0"/>
              <a:t>Write an essay.</a:t>
            </a:r>
          </a:p>
          <a:p>
            <a:pPr marL="285750" indent="-285750">
              <a:buFont typeface="Arial" pitchFamily="34" charset="0"/>
              <a:buChar char="•"/>
            </a:pPr>
            <a:r>
              <a:rPr lang="en-GB" dirty="0" smtClean="0"/>
              <a:t>Create an extended cartoon strip.</a:t>
            </a:r>
          </a:p>
          <a:p>
            <a:pPr marL="285750" indent="-285750">
              <a:buFont typeface="Arial" pitchFamily="34" charset="0"/>
              <a:buChar char="•"/>
            </a:pPr>
            <a:r>
              <a:rPr lang="en-GB" dirty="0" smtClean="0"/>
              <a:t>Make a poster advertising your answer.</a:t>
            </a:r>
          </a:p>
          <a:p>
            <a:pPr marL="285750" indent="-285750">
              <a:buFont typeface="Arial" pitchFamily="34" charset="0"/>
              <a:buChar char="•"/>
            </a:pPr>
            <a:r>
              <a:rPr lang="en-GB" dirty="0" smtClean="0"/>
              <a:t>Write a poem.</a:t>
            </a:r>
          </a:p>
          <a:p>
            <a:pPr marL="285750" indent="-285750">
              <a:buFont typeface="Arial" pitchFamily="34" charset="0"/>
              <a:buChar char="•"/>
            </a:pPr>
            <a:r>
              <a:rPr lang="en-GB" dirty="0" smtClean="0"/>
              <a:t>Come up with a short drama piece.</a:t>
            </a:r>
          </a:p>
          <a:p>
            <a:pPr marL="285750" indent="-285750">
              <a:buFont typeface="Arial" pitchFamily="34" charset="0"/>
              <a:buChar char="•"/>
            </a:pPr>
            <a:r>
              <a:rPr lang="en-GB" dirty="0" smtClean="0"/>
              <a:t>Draft a speech in which you put forward your point of view.</a:t>
            </a:r>
          </a:p>
          <a:p>
            <a:pPr marL="285750" indent="-285750">
              <a:buFont typeface="Arial" pitchFamily="34" charset="0"/>
              <a:buChar char="•"/>
            </a:pPr>
            <a:r>
              <a:rPr lang="en-GB" dirty="0" smtClean="0"/>
              <a:t>Create a song inspired by one of the questions.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Options</a:t>
            </a:r>
            <a:endParaRPr lang="en-GB" sz="2400" b="1" u="sng" dirty="0"/>
          </a:p>
        </p:txBody>
      </p:sp>
      <p:sp>
        <p:nvSpPr>
          <p:cNvPr id="55298" name="AutoShape 2" descr="data:image/jpeg;base64,/9j/4AAQSkZJRgABAQAAAQABAAD/2wCEAAkGBhQQEBUUEBQUFBUQFRUQFBQVFBUUEBUUFRQVFRYUFRQXHCYeFxkjGRQUHy8gJCcpLCwsFR4xNTAqNSYrLCkBCQoKDgwOGg8PGikgHyQpLCwpKS8pLCkpLDQqKSwsLDIwLCwpLCwsLCwsLCwpLCwpLCwvLCksLCwsKSksLCwsKf/AABEIAL0BCwMBIgACEQEDEQH/xAAbAAABBQEBAAAAAAAAAAAAAAAFAQIDBAYAB//EAEAQAAIBAgQDBQUGBAUDBQAAAAECAAMRBBIhMQVBUQYTImFxMoGRscEUQlKh0fAjYnLhFTNDgvFTksIkY3Oi0v/EABoBAAIDAQEAAAAAAAAAAAAAAAABAgMEBQb/xAArEQACAgIBAwMDBAMBAAAAAAAAAQIRAxIhBDFBIlFhEzKRI3Gh8EKxwQX/2gAMAwEAAhEDEQA/ALoEdaKBFAmgwCARbRwSHuEdk6lazP8Aw0OtyPEfQfUxNpDUW+wAyy3huD1ansU3I62NvidJvcNwWhhxogJH3m8Tf290dUxxO2glMstdi9YfcyCdj8Qd1Uerr9I49ja//t/9/wDaag1TGmqZD6zJ/RiZKt2XxC/6ZP8ASQ3yN4Mq4YqbMCD0IIPwM3/2phOfFK4tVUMP5hf4dJJZvci8C8HnhpSM4ebLG9l0cFsObH/pk6H+k8vQzO1MMVJDAgjQg7iXxmn2KJY2u4LbDSJ8JCxoxpoSaZXqA3wkgbCzQNhpG2D8pJSFqZ84aNOHh44GNOBktiOoBNCN7mHjw+RnAQ2DUCd3O7uGDgIw4CPYVAvJOywkcDEOCjsKB4EWXTg404UwsVFS87NLJw0YaEAIc0XPH9zGmnADg8etT93keSKFgBYWp5mSd6evyldVj8sVEg6B5x6pFCwnwDhwrV1UjQeJvQa2+Uzt0XJW6DXZjs2LCrWF+aKdv6iPkJqybCKBbaZ7tPxw017ulq53PJZky5FBWzfjx36US8R4ko1ZgqjqYFftPT2TM3oNJm66s5vUJJ8/oOUjDW2nMlnk+3BuWCK78mhbtI3JLerAfrIX7S1Bsq/G/wBBAuf0+MQ1PMSLnP3JKEfYN0+1R++lvO94QocVSpsbfL+0yXeRcvQ2PlvBZZryDxQfwbMVypup/ST43Cri6eZf8xB72A5H6TJ4HjBQ5amx58v7TRcJxWWqtjo+k14c9sy5cNIC9zLCcKqEaU3P+0zd0cDTQkqigk3vbXXzk86O5iWI85fCFTYgg+YtG/Z56DicKlQWYA/MehmXx3De6fLuNweojUrIyhQH+zRfskIijHCjJEKBX2OIcFDAoRRQjsVAQ4CIeHw79ni/ZoWFGfPDow8O8po/ssT7LHsLUzR4d5Rh4fNMcJGnCR7BqZZuHyNuH+U1LYKRNgY9haGVbAeUjbATUtgPKRPgY9haGXbAxv2KaRsDGHAx7C0AAwcX7LDn2Kd9jhsLQjCzS9i1HeOeeUfOZ8LC3ZrF93XF9nBX37iUT7F2P7jW8Wx3dUzb2m0X16zH1Op1J1hftJUvVA/Co/OBMSZyM89pP4OzijUf3K9ZA0oYjBHlCAEkCzNVlvYzzU7bxpHrDWKwwt0+EGvS9DAdlQiOR5z6e+NERIsMbjWFOyVctWFL8LBl9OYgm02XYXgPd3xFQWLjKgO4Xm3vt8B5y3DFymqKsskoOzQ8T4kaVgo1Ivc7QHXxNV9392w+EI8b1dfT6ygFnailVnHnJ3QmDV82p5bg6y7japanqLtTI9SrafQSxw7B6Zjz29IzFixI6gD87/SQv1cE19vIH7+26kRy4pfP4S6FnGkDuAfdLigrCuvUfKSowOxB94inBIfuj5fKMPDk6Ee/9YDJgkULK/8Ah34WYTvstQbP8f2YCLOScUle1YfhP79044ioBql/T9mMZY7uJklX/E/xIw/fnaKOJp5j3fpACc0400o0Y5D94fKPFZTsR8REBE1KRtRlkxjQAqtRkbUJaYxjGAFU0Y3upOxjLwAF5YypcC43U3EsFYx10gyIfw2IXF0wCQKiDQ8j5GUMVhipswIPT97wPhq5Q3BtaaXC8ZWooWsAR+Y9DynPy4bZ0MWalTBBSJeGqnCEfWnUt5Nr+Ylap2fq8grejD62mR4prwalki/IKroGFjBdbDBefwsJo24FX5Ifiv6ys3ZHEMdQq+rgfK8hpJ+GT3j7mdqf8dItKgWNgCSdAALn4TWYbsUq61qo/pQf+R/SFsMKGGH8FAD+I6sfeZZHBJ9+CuWeK7cgvgXZC1qmJ0A1FPr/AF/pNMcTc2Gwgmrjyx1lzBrcX85txwUOEZJzcuWM4v7S/wBP1MfgOG5tX0HIdZbakC4JF7C35mWmqBRcm1pftxRVrzbOchR0AgWrUzMT1j8Zj85sPZ/MyBZKEfLITlfCHgR1oiiPtLSoTLOyxTOgAkSLeITADol4hMaTABSYx1B3APuE4tGM0QxjYZPwj5fKQvgE6H4/rJi8jNSAEBwQGzERhouNn+f95OXkbPARCWqDofh/aMOIYbr+/dJWeRs8AI2xfUfP6iN+2D9kRWeMzwAcVjWWVzxQD2lYfvztG/4rT5kj1B+kYrRDXWxPxk2HqSKviEf2GBNthv8AD3yPC1ZTkRbBhmjiDLtPGsOcE0mllDKS0KLxBupinGE8/wA5QVo4NChlhq5kLvGkyN2gBPTaHeHVbKRz3meotDeCO3wghi4riGViANRKNTEs58Rv8vhFreJiepM5KU0KCXJQ5NnJJ0WclOSBZMgKIt46hRzG0WvT110+ULCvIy8QmQuxXeJ3sYiW8aTIzUjTUgBIWkZaMNSMZ4gJM0YXkbVJEakAJneRNUkZeRO8AJGeRtUkbPI2eAEjPI2qSNnkbPGKx7PGZ4wtG5oCC7LKtXBI26KfcJeaVq2IVd2ERIonhdMHMq2Oo0Jtr5bQZRazEdCRLuL7QUk5k+kCYfiy1qjlQRrex39fjFJcDTD9GpLtN4Jw9SXqVSZ2i5Muq0eGldWjw0RIkLSN3iBo2r5SLZJIsUDrDGBfT0v8bQDh6mo8oZ7ommADYk3v6RwVsJukSinJAspClVGzA+8/URTWqLuPkfrNZlLs5dTYb7+g6mDFxJqkAHLbfl85K2ENNmNJa7Z/E2XEBELWsLKTmA0A0lc8ldi3Hj27hxbJlH4jbzJ5kdbbxamu8y9PGmxszJV5U3V0q5hrZc5Jrbi13C9RC1DiZaoEawJuMoUm5WwYZ7DYnUqpA/FKY5fc0TwccE9WjbQ6iDa1JgCQNLn1sOenKFO9DLdSGHVTcH0kZNweX1mlPyjG1ToFrXnGpJMdSUDNcKTy5E+nWUjV6xkSfPGObby1h8MbXI1O06stxYwGUWeRmpHYiiRqNR+fwlQ1ICJTUkbPGF5GWgKx7VJGXjSY0mMQpaNJiExCYxHExLxJ0BCVcUzbkylWp3lu0aUgADxeHgVqhoVA42GjDqOf6zXVcPeCOIcNuDAaYUwmIDAMpuDqDCNKpMPwvHnDP3dT/LY6H8JP0M11GrKpRLU6CiPHmpKdOrJc0qaLUy9QrKAbmQ4rGC2n95TcnlIMhJlbTLU0F+HDMRD4MEcMoZR+9oVU2Evxx1RTklbJb2mb4/2hKt3NAGpVIJCgXygC5ZugA1tB/a7tj3RNKh7dvE24T3c28uUA9lu1qYYkOgbvGLPXu3fE2JAYa38Vttrk2JAlOfPqtY9zT0/SuS3ate3uS8O7XsDapqb7jS/0mq4d2pDW1+OhgfiHZWlXp95SFOkzqrBlLGjbxElfxkgi5O3hHiYmZLEB8LVNOpoRrbn116Ha43F7TletO4s7C+llVNUeypiaddMrgMPPz3t0lTEcGqKb0KgZLFe6qlxZW3VK1M5lBsNNRpMBwntIVO9x0m+4TxoOt78vdNGLOpOprkx5umli5j2EcVKFPPY+0qsi/wAUJRW57umoQG2gA03a5Mi4lx8qtqafxiL92zXCX2zsBp6SnxPjz12NPCmwGj1twOoTqfPYecrU6SYdLk25lmN2YnmSdSTOnGOvN8HLnNz4rkq4OhXLZ8Q3eO2wFsq/yqLaQ1hqNQPd6TMBYqVZCL87qzAi0p8N7RUs2jAH+YW+BMNNVpVrd4itbYkXt6GVPPGXCZYumnDmSIf8XBJGwX2jmUgAb+L2B5+InynNWDWKtfMAwFjmsdiRy99o08Dy64eoyj/puTUpDrlVvY9x06QXXqtQK94lRAGHipZnpWAN72BYMSQS7BjodolOceSbhCXATatY6yN8IGBOx6/2lajxRXDMSjqoaozoVIVdbIBo1wLXLAXvoDG8R4qmFALEnN90DxHTYDe+2k0Qnt+5lnjce5HWoFd9uvKQyJeI1axDZe7T8DC9Rj1ax08hDOCwgGrDX8hJt0VKNiYbCqBZwCTv+kr4vhhGqajpzH6y+dQCOeoiLVtEnfI2q4AMSGMVhFqbaNa9wNP90G1cGynUfDUSVkWiC06OKGJAiJadacIojAaUkb0LycRbRgBcfwRagIIlDCJWwvhINSmNrauo+omqyzu6BiaGnQOwuPSp7LC/TZvep1l1bzqnDUb2lU+oB+cdQ4Ih2X8zb5yLiSUjiQPaYL6m0vYHCZtbEDqRa/oDr8bSfB8Kp09Qov1tLOJxS0kLuwVVFySdBFSRK2yemAg6TJcf7dAEphyGI0zE6E9EH3j57esA9o+2L4g5KN0p7b2ap69B5QfgHooc9QZ23AtdgfSYc/U1xE63S9DfqyfgqYsM4LkZb9TqSd/O8KcD7Md/TFQ1CrOWWmqpm1QElqrXtTXS2uvPaQcSx1OqAEUqbkm9treUr8N4nUwzE0mKk6EEAo3S4OhsdRfYzFFtrk6WRP8AwDz8Qr8PqikWFQUyrqpF6dmW+ZGPiRrFtdxc6QljuKYPFYYtV8K072pjSsjtf2Le0Sb2t4QAS12NgzFdqcNicKftCN4Ki/whVAqE21dSQCRqdrljqxtYTAuxdrLck6Ac7ev1jjFt8FFJq5cNeR+FrkMLXNzYdZt+D8PqVF8d1QjWxIJ6geXnK3ZnsoEAqVtSdh+9h84d4nxhaIyjV7ezyUdW6enObo4IY/1J9zm9T1zmtIvgsVaq0Usq35Ki2BJ5AX0nnvGeL1q1X+LdLbJqAo625+vOF62Lq3L5i991b2SOa6ageQlhatHGKykHPpZNBUW1vZY6W030Cg7TBm6yUnVen+9yfTRWL9T7vleCCjw+nVpgU3Lnk3Nm0uSn+mi33OvkdL9T4pWwxAfVWvl1BuBpcdQesoY/h74Q56LFlygudLWJ0zrzQ6WJGsvYLjlPEXWtlUkXIb2HIBu5Y66DZBb9MfqXqjyv5NayyXq+6P8AJpeF9qA1rmabD4wOOvw0njNXHolT/wBOWyj8dvF525C1vOaThXHar+CiLm259hPM/pznQwSnskLqMePTfsabtBxUUz3SAvUqDwoLX/qJIIUA21MFcM4Vk1fxVDz6X1IF9d9zuZJQwy0gWYlmbV6jasx+g6AQWe1ZR/Y8PK9w1us6GXLHErfc5eHBkz8R7GpPCjYPeoGU3Ap5CTpbUOCDKmIxvjWm7ul7aYjwh7/dVEC0yR/Mxv0tH8N7Sq+xt5H9YaWslVbMAR0OsyLPHL5o0/Rlh7oHDHsmYOPZKqGdhYXW4DMg8bG9wqA2FtZcQZlBFj5r19L6W6HWVa3BGpgHDMAFBtTe7UxcEHKfaQkEi41lGklS6qaT02RRRU2SpRWn97Iy2KubDxMDbpLoua+SuUYSXhBem1jH3DeFgNfh/aVBjlzsjeFlJAHiJZVABc6eEZri53tpA+K47UqErhlAANjVbVB/SPvH8pqjJS5RknFw4Zf4lhhSeyudRmy3uQOR9P0lTMevy/SRUKGXVmLsfadjdmP0Hlykl5OiqxJwnCKJIiKIsQRRABRHqL7SSlhr7y0iBdoh0R0sL+L4S2mm0izSvxOvVp0WejT7xgNFv/8Aa27AdBIt0rZOMbdIdxXjdPCpmqnf2VGrMegH12nmnGu1VTFP/EA7v7tMbDzvzbzg7iWNqVnL1WLMeulh0A2A8ozC1qbDJVGXXSqouw6hl+8PlMc8m/C7HVw4Fh5fccFv/lnMOn3h7ucl/wASqAWzHpYyOvw/u2FzdT7NRNVN9vTbbfSTrhcw0dW/q3/PUTJOl3OjBuS4KneneSrVuNY2rhip1t7jf8jEw1BqrhEFz8vWSS34QOWiuQ9aZchU1Lcvnfy1m47OdlxRAeoLudbEbfvpH8C4AmFXM9i1rsx2X1P7tAXaLttnJp0L93s73IZxt4Oajz5zbCCxK33ORlyy6mWseEH+L9oct0w5VmGjNe6r6dT+UytShVNySDqCSbnMfPrKGEQr46TZlG4++v8AUOnnCNHjY0zrcDppry0mDNmm37oWb/zZSXof9/0S4U2BzsQVGwFriCatXxXHI30OoPUHrLHEMeKhuL9NZRvfaVRTbtnS6Xpo9Pj18+Q9gO0rWKVMt2I/iMt9STcvrqbWAblbaRdoeGIqmrTsvs51uCt2UMe78hmHxgF6lvX5zR8D4BUxKoa5PdU9UXYm/Ty0tc8hYSzH0rc9ocLyUZ5RwvaLr4B3Auz74lrm60wdWtv5DqZuD3WDo3NkRefMn/yYyyFWmoVRYDRVH7284D4xw4Vtaoqtl9nKFFNf6QxFz585sy9Ti6b0+TLjw5erls+ED63Ea2J/iKQia93TtmzWuBmPUnkL/AXiLisx7t1CsdwTdD/QwPiJ5DlqTeBadNqbkISL3B5eE7+nuhqhXp1Vy5QuXxd2NwRzW2410A1J1Ok5WduUt3z/AMPQdPGMIqEeK8e5Xr0WokspugtrcX6WI56jQ84V4X2mI5+46/nKVeu9Jr1D4WYC4BLBVvcsLWO4BYW2tIa/Dwwz0beIF8uuVrk6gnY8h1PICVKmlt+ScoJ9vweh8M42KltbGEcRXUKWJAyi5OwtPLuE8VIO9su5Olrb3mjLviQO8utIahDoan8z9F6L8ek6fR/UbafZeThddHHDt58C4jEHFMcgyUmsGcDLUrW2Fxrk8+fKWkQKAFFgBYAaACdaLOqkkcdts68SdOgIb3Yiin0Jj0p3lmmgEYEFPCsefxEmWgw2I/MSUPOzxEqGio45X+H9p32o81PwMfnnZoARPjOmk7DcbNLSvqnKso2/+RRsP5hp1A3kh1laphgeX0+UQyDtP2Op4pe9olVqEZsw1pv0zW3v+IfnPOKuFbDORiKeo0ynZh1VvqJ6NhKTYe/cE5SbmkzE0z1ynemfTTqJPisJQx9MpUUhl1KnSqhP3lI5eYuDM88KfKNuHqnHh8o89wIXK3dtdHIzK1sttgrj7h5CoOvKS4+klTIrNk1KhmANWmBsGtYVE5BuQJ6SLjfZevgHzqSyA+GqOV+TjkfyMhVqmKyU6aWsLnKL21N8t/ZU6HLe19Zn1ldI3KcXHZ9iLCcDq1qmRNVBK94PYNvw336+XOb/AITwD7NSY0k7xwL6mxY9Ax5yTheEWhTVbagWJIPW9r+uvnCHD+OJnFKpZHPsG/gqehOzfyn3XmyEFFfJy8uZ5JfB5tx7tDiahKVB3ag601Fjp+InU/vSDMJWp3Iqg2bTMPaU9QOfK/lPXuP9l6eLXxDLUGiuBr6MOY/OeZ8a4E+GYJWW175WGqsPIzLk2i/Vz8nS6dwmqhw/Yp1+HmkQ6vdG9mql8l+hG6nyl1MM7i5VX/nQ2J940PvElwOEW5ak/wDDIu9NxmANreMfh1PjG1+Um+w5FYrmUjxkqSXpDlcf6tK33hrKJLfszVCWn3IFV6GXfMP6l+o0lR36c9rc/fLOMx9dSEqXuwBGguQRpqPWabs12Wy2q1x4jqqW282HXylmHDJ9yvqOrjBenuRdnOyF7Va481Qj8z5eUP8AFeN08MMu72uEG9up6D5wZ2i7XCjdKBDVNi26p/8ApvyH5TJd4KxzZstU6tmPhc9bnYzRlyaKo/n2OfhwvNLfJ+Pc9KwwWooqIc4caG/5eRHSQ1O8Qklh3QtcMOX3rt16TA4bHVaDaF0J3AYqD7hofWWMZxw1RZsxPm5YfAzzz6XJtd2n58ndhJJUNxzZnZlGl9+Y15DmZGmJsQb6jUMN+mvSRJiL7aHp909PfEqVQNdjzHX1tN6jS1ZFy5tFutxioikaXYklrCxuANRbSw2189ZT4djaguiC+9r3shIy5hbnY2nYfAtiD4NFW1z0LbADdibaDy6Ta8D4AtABiPFuL2NvMnm3y2Hnqw9LFrlHP6jrnB+l8kHAuz2QZ6urHxWOpv8Aibz8uXrD868SdFJJUjiyk5O2IViWjrTjGRGzrRYkBCfaYoxMBfb4ox8s1IbB4YiL38Brj5IuOi1HsGhWi97BK4ySDFw1JbBPvIveQaMVHjExUFl4m8grUA1jqCuqsDZ1PkeUjGIi99FQ7LdLipylMQneAggOqg5v5XTYE9fZ9JS4fwynRzGmgXOSxA1sOSg9BHipH97Fqrse7qiYyHEYZXFnVWHQgH5xRUi54CEwnEXw9g+apSHPU1qQ8+dRR/3DzhXF4Sji6NnC1EcZgRr/ALlYbHz/AOIKJkVJmosWo28Ru9M/5b9SPwN5jfmDE1ZJSoxvaDspXwLd7RZnpg3Dj208nHTz2MpDi+ekQVIe3dqqg2ufvIfu/wAy7HNPVcNxRKqsdso/iK9gyC2uYbW311BmcwnCqIqtVp08gJugJ2vu4X7l+Q+V7Sh4E2bY9W1HnuDezXZxlIeupZxpTXcKN9r6HU/nIu1/Fq6MaKq1Ic2++4/lI2X0/KaXEIWUhWZDyZdGB6iVamODp3HElFtqeJXRb/zW/wAtvP2TztLJwetQKMeSLntk5PM6ZAIzC4uLi9iRzF+UIV+EB0NTDkugsWX/AFad97rzUHmIY7Q9nKmEuWUPSO1QLtfk1vZP5GCsDh7nNQqZaqnwroMy8wL6E/yneYbp1JUdetlcXYzBLUZbKRUX8LDMR7tx7o+vhCBfIy+niX9RCI4fdkbKFcjxWfKtVhrlRjqlW97g6G3npBja1ZS3dlnRNWzJarTvpaoLb76jpeUOEm7jRdHJFcSsDn3H8j8DJsMrVXCqL3GU6cj9bxlNqmIcKNSf5dB9Zu+z/BRh1u6nP6g2999/+PXVixbcyMnUdSoKo9yXgfBhh0F/a38hff1bz+EJtEzjqR6gxRY7EfGb+DjNtu2NtFtHZDEtAQkS8WJADrzrxDEgIxHfzhXledebKM1loYiSLiZRvHAxUFhBcVJFxcGho4PE0OwquMj1xsEh44PFRKwwuOki42BO8MeKpi1Cw4uNki4yARWMkWsYtR7B5cVJBiICXEGTpXMi4j2DIrxe+gta5ki1jFqS2Lr01YgsASNj+dvTbTykoeURWMkWpFQ7Loec6hhZgCDoQdpWV5IHioZHhmqYYFaY72gRZsOx1Uc+6Y7D+Q6ekz3F+ya1VNfh5JA/zMObirTbcgLv/t+BM0waQ1cLdg6MUqDQOu9vwsNmXyMhKCl3LceWUHaMVhONE3SvzAUuRfb/AKi/ettf2h5xMVjWetlouzFl7v2swA2Kq+7J0J1N7TR47hyY6hVrMop1aJZWZB4auXmynY+8++L2Z4SlNc+7G2tttAfrMiweqjovqlpsu5Z4BwJcOtyBnOp8v7/v1LXjc0cJsSrhHLlJydsWIVixICEyj/jSdc9T+/WLEgFjhUPkfdOLjpGzoUFnG3nO0iTrQoLP/9k="/>
          <p:cNvSpPr>
            <a:spLocks noChangeAspect="1" noChangeArrowheads="1"/>
          </p:cNvSpPr>
          <p:nvPr/>
        </p:nvSpPr>
        <p:spPr bwMode="auto">
          <a:xfrm>
            <a:off x="63500" y="-860425"/>
            <a:ext cx="2543175" cy="18002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55300" name="AutoShape 4" descr="data:image/jpeg;base64,/9j/4AAQSkZJRgABAQAAAQABAAD/2wCEAAkGBhQQEBUUEBQUFBUQFRUQFBQVFBUUEBUUFRQVFRYUFRQXHCYeFxkjGRQUHy8gJCcpLCwsFR4xNTAqNSYrLCkBCQoKDgwOGg8PGikgHyQpLCwpKS8pLCkpLDQqKSwsLDIwLCwpLCwsLCwsLCwpLCwpLCwvLCksLCwsKSksLCwsKf/AABEIAL0BCwMBIgACEQEDEQH/xAAbAAABBQEBAAAAAAAAAAAAAAAFAQIDBAYAB//EAEAQAAIBAgQDBQUGBAUDBQAAAAECAAMRBBIhMQVBUQYTImFxMoGRscEUQlKh0fAjYnLhFTNDgvFTksIkY3Oi0v/EABoBAAIDAQEAAAAAAAAAAAAAAAABAgMEBQb/xAArEQACAgIBAwMDBAMBAAAAAAAAAQIRAxIhBDFBIlFhEzKRI3Gh8EKxwQX/2gAMAwEAAhEDEQA/ALoEdaKBFAmgwCARbRwSHuEdk6lazP8Aw0OtyPEfQfUxNpDUW+wAyy3huD1ansU3I62NvidJvcNwWhhxogJH3m8Tf290dUxxO2glMstdi9YfcyCdj8Qd1Uerr9I49ja//t/9/wDaag1TGmqZD6zJ/RiZKt2XxC/6ZP8ASQ3yN4Mq4YqbMCD0IIPwM3/2phOfFK4tVUMP5hf4dJJZvci8C8HnhpSM4ebLG9l0cFsObH/pk6H+k8vQzO1MMVJDAgjQg7iXxmn2KJY2u4LbDSJ8JCxoxpoSaZXqA3wkgbCzQNhpG2D8pJSFqZ84aNOHh44GNOBktiOoBNCN7mHjw+RnAQ2DUCd3O7uGDgIw4CPYVAvJOywkcDEOCjsKB4EWXTg404UwsVFS87NLJw0YaEAIc0XPH9zGmnADg8etT93keSKFgBYWp5mSd6evyldVj8sVEg6B5x6pFCwnwDhwrV1UjQeJvQa2+Uzt0XJW6DXZjs2LCrWF+aKdv6iPkJqybCKBbaZ7tPxw017ulq53PJZky5FBWzfjx36US8R4ko1ZgqjqYFftPT2TM3oNJm66s5vUJJ8/oOUjDW2nMlnk+3BuWCK78mhbtI3JLerAfrIX7S1Bsq/G/wBBAuf0+MQ1PMSLnP3JKEfYN0+1R++lvO94QocVSpsbfL+0yXeRcvQ2PlvBZZryDxQfwbMVypup/ST43Cri6eZf8xB72A5H6TJ4HjBQ5amx58v7TRcJxWWqtjo+k14c9sy5cNIC9zLCcKqEaU3P+0zd0cDTQkqigk3vbXXzk86O5iWI85fCFTYgg+YtG/Z56DicKlQWYA/MehmXx3De6fLuNweojUrIyhQH+zRfskIijHCjJEKBX2OIcFDAoRRQjsVAQ4CIeHw79ni/ZoWFGfPDow8O8po/ssT7LHsLUzR4d5Rh4fNMcJGnCR7BqZZuHyNuH+U1LYKRNgY9haGVbAeUjbATUtgPKRPgY9haGXbAxv2KaRsDGHAx7C0AAwcX7LDn2Kd9jhsLQjCzS9i1HeOeeUfOZ8LC3ZrF93XF9nBX37iUT7F2P7jW8Wx3dUzb2m0X16zH1Op1J1hftJUvVA/Co/OBMSZyM89pP4OzijUf3K9ZA0oYjBHlCAEkCzNVlvYzzU7bxpHrDWKwwt0+EGvS9DAdlQiOR5z6e+NERIsMbjWFOyVctWFL8LBl9OYgm02XYXgPd3xFQWLjKgO4Xm3vt8B5y3DFymqKsskoOzQ8T4kaVgo1Ivc7QHXxNV9392w+EI8b1dfT6ygFnailVnHnJ3QmDV82p5bg6y7japanqLtTI9SrafQSxw7B6Zjz29IzFixI6gD87/SQv1cE19vIH7+26kRy4pfP4S6FnGkDuAfdLigrCuvUfKSowOxB94inBIfuj5fKMPDk6Ee/9YDJgkULK/8Ah34WYTvstQbP8f2YCLOScUle1YfhP79044ioBql/T9mMZY7uJklX/E/xIw/fnaKOJp5j3fpACc0400o0Y5D94fKPFZTsR8REBE1KRtRlkxjQAqtRkbUJaYxjGAFU0Y3upOxjLwAF5YypcC43U3EsFYx10gyIfw2IXF0wCQKiDQ8j5GUMVhipswIPT97wPhq5Q3BtaaXC8ZWooWsAR+Y9DynPy4bZ0MWalTBBSJeGqnCEfWnUt5Nr+Ylap2fq8grejD62mR4prwalki/IKroGFjBdbDBefwsJo24FX5Ifiv6ys3ZHEMdQq+rgfK8hpJ+GT3j7mdqf8dItKgWNgCSdAALn4TWYbsUq61qo/pQf+R/SFsMKGGH8FAD+I6sfeZZHBJ9+CuWeK7cgvgXZC1qmJ0A1FPr/AF/pNMcTc2Gwgmrjyx1lzBrcX85txwUOEZJzcuWM4v7S/wBP1MfgOG5tX0HIdZbakC4JF7C35mWmqBRcm1pftxRVrzbOchR0AgWrUzMT1j8Zj85sPZ/MyBZKEfLITlfCHgR1oiiPtLSoTLOyxTOgAkSLeITADol4hMaTABSYx1B3APuE4tGM0QxjYZPwj5fKQvgE6H4/rJi8jNSAEBwQGzERhouNn+f95OXkbPARCWqDofh/aMOIYbr+/dJWeRs8AI2xfUfP6iN+2D9kRWeMzwAcVjWWVzxQD2lYfvztG/4rT5kj1B+kYrRDXWxPxk2HqSKviEf2GBNthv8AD3yPC1ZTkRbBhmjiDLtPGsOcE0mllDKS0KLxBupinGE8/wA5QVo4NChlhq5kLvGkyN2gBPTaHeHVbKRz3meotDeCO3wghi4riGViANRKNTEs58Rv8vhFreJiepM5KU0KCXJQ5NnJJ0WclOSBZMgKIt46hRzG0WvT110+ULCvIy8QmQuxXeJ3sYiW8aTIzUjTUgBIWkZaMNSMZ4gJM0YXkbVJEakAJneRNUkZeRO8AJGeRtUkbPI2eAEjPI2qSNnkbPGKx7PGZ4wtG5oCC7LKtXBI26KfcJeaVq2IVd2ERIonhdMHMq2Oo0Jtr5bQZRazEdCRLuL7QUk5k+kCYfiy1qjlQRrex39fjFJcDTD9GpLtN4Jw9SXqVSZ2i5Muq0eGldWjw0RIkLSN3iBo2r5SLZJIsUDrDGBfT0v8bQDh6mo8oZ7ommADYk3v6RwVsJukSinJAspClVGzA+8/URTWqLuPkfrNZlLs5dTYb7+g6mDFxJqkAHLbfl85K2ENNmNJa7Z/E2XEBELWsLKTmA0A0lc8ldi3Hj27hxbJlH4jbzJ5kdbbxamu8y9PGmxszJV5U3V0q5hrZc5Jrbi13C9RC1DiZaoEawJuMoUm5WwYZ7DYnUqpA/FKY5fc0TwccE9WjbQ6iDa1JgCQNLn1sOenKFO9DLdSGHVTcH0kZNweX1mlPyjG1ToFrXnGpJMdSUDNcKTy5E+nWUjV6xkSfPGObby1h8MbXI1O06stxYwGUWeRmpHYiiRqNR+fwlQ1ICJTUkbPGF5GWgKx7VJGXjSY0mMQpaNJiExCYxHExLxJ0BCVcUzbkylWp3lu0aUgADxeHgVqhoVA42GjDqOf6zXVcPeCOIcNuDAaYUwmIDAMpuDqDCNKpMPwvHnDP3dT/LY6H8JP0M11GrKpRLU6CiPHmpKdOrJc0qaLUy9QrKAbmQ4rGC2n95TcnlIMhJlbTLU0F+HDMRD4MEcMoZR+9oVU2Evxx1RTklbJb2mb4/2hKt3NAGpVIJCgXygC5ZugA1tB/a7tj3RNKh7dvE24T3c28uUA9lu1qYYkOgbvGLPXu3fE2JAYa38Vttrk2JAlOfPqtY9zT0/SuS3ate3uS8O7XsDapqb7jS/0mq4d2pDW1+OhgfiHZWlXp95SFOkzqrBlLGjbxElfxkgi5O3hHiYmZLEB8LVNOpoRrbn116Ha43F7TletO4s7C+llVNUeypiaddMrgMPPz3t0lTEcGqKb0KgZLFe6qlxZW3VK1M5lBsNNRpMBwntIVO9x0m+4TxoOt78vdNGLOpOprkx5umli5j2EcVKFPPY+0qsi/wAUJRW57umoQG2gA03a5Mi4lx8qtqafxiL92zXCX2zsBp6SnxPjz12NPCmwGj1twOoTqfPYecrU6SYdLk25lmN2YnmSdSTOnGOvN8HLnNz4rkq4OhXLZ8Q3eO2wFsq/yqLaQ1hqNQPd6TMBYqVZCL87qzAi0p8N7RUs2jAH+YW+BMNNVpVrd4itbYkXt6GVPPGXCZYumnDmSIf8XBJGwX2jmUgAb+L2B5+InynNWDWKtfMAwFjmsdiRy99o08Dy64eoyj/puTUpDrlVvY9x06QXXqtQK94lRAGHipZnpWAN72BYMSQS7BjodolOceSbhCXATatY6yN8IGBOx6/2lajxRXDMSjqoaozoVIVdbIBo1wLXLAXvoDG8R4qmFALEnN90DxHTYDe+2k0Qnt+5lnjce5HWoFd9uvKQyJeI1axDZe7T8DC9Rj1ax08hDOCwgGrDX8hJt0VKNiYbCqBZwCTv+kr4vhhGqajpzH6y+dQCOeoiLVtEnfI2q4AMSGMVhFqbaNa9wNP90G1cGynUfDUSVkWiC06OKGJAiJadacIojAaUkb0LycRbRgBcfwRagIIlDCJWwvhINSmNrauo+omqyzu6BiaGnQOwuPSp7LC/TZvep1l1bzqnDUb2lU+oB+cdQ4Ih2X8zb5yLiSUjiQPaYL6m0vYHCZtbEDqRa/oDr8bSfB8Kp09Qov1tLOJxS0kLuwVVFySdBFSRK2yemAg6TJcf7dAEphyGI0zE6E9EH3j57esA9o+2L4g5KN0p7b2ap69B5QfgHooc9QZ23AtdgfSYc/U1xE63S9DfqyfgqYsM4LkZb9TqSd/O8KcD7Md/TFQ1CrOWWmqpm1QElqrXtTXS2uvPaQcSx1OqAEUqbkm9treUr8N4nUwzE0mKk6EEAo3S4OhsdRfYzFFtrk6WRP8AwDz8Qr8PqikWFQUyrqpF6dmW+ZGPiRrFtdxc6QljuKYPFYYtV8K072pjSsjtf2Le0Sb2t4QAS12NgzFdqcNicKftCN4Ki/whVAqE21dSQCRqdrljqxtYTAuxdrLck6Ac7ev1jjFt8FFJq5cNeR+FrkMLXNzYdZt+D8PqVF8d1QjWxIJ6geXnK3ZnsoEAqVtSdh+9h84d4nxhaIyjV7ezyUdW6enObo4IY/1J9zm9T1zmtIvgsVaq0Usq35Ki2BJ5AX0nnvGeL1q1X+LdLbJqAo625+vOF62Lq3L5i991b2SOa6ageQlhatHGKykHPpZNBUW1vZY6W030Cg7TBm6yUnVen+9yfTRWL9T7vleCCjw+nVpgU3Lnk3Nm0uSn+mi33OvkdL9T4pWwxAfVWvl1BuBpcdQesoY/h74Q56LFlygudLWJ0zrzQ6WJGsvYLjlPEXWtlUkXIb2HIBu5Y66DZBb9MfqXqjyv5NayyXq+6P8AJpeF9qA1rmabD4wOOvw0njNXHolT/wBOWyj8dvF525C1vOaThXHar+CiLm259hPM/pznQwSnskLqMePTfsabtBxUUz3SAvUqDwoLX/qJIIUA21MFcM4Vk1fxVDz6X1IF9d9zuZJQwy0gWYlmbV6jasx+g6AQWe1ZR/Y8PK9w1us6GXLHErfc5eHBkz8R7GpPCjYPeoGU3Ap5CTpbUOCDKmIxvjWm7ul7aYjwh7/dVEC0yR/Mxv0tH8N7Sq+xt5H9YaWslVbMAR0OsyLPHL5o0/Rlh7oHDHsmYOPZKqGdhYXW4DMg8bG9wqA2FtZcQZlBFj5r19L6W6HWVa3BGpgHDMAFBtTe7UxcEHKfaQkEi41lGklS6qaT02RRRU2SpRWn97Iy2KubDxMDbpLoua+SuUYSXhBem1jH3DeFgNfh/aVBjlzsjeFlJAHiJZVABc6eEZri53tpA+K47UqErhlAANjVbVB/SPvH8pqjJS5RknFw4Zf4lhhSeyudRmy3uQOR9P0lTMevy/SRUKGXVmLsfadjdmP0Hlykl5OiqxJwnCKJIiKIsQRRABRHqL7SSlhr7y0iBdoh0R0sL+L4S2mm0izSvxOvVp0WejT7xgNFv/8Aa27AdBIt0rZOMbdIdxXjdPCpmqnf2VGrMegH12nmnGu1VTFP/EA7v7tMbDzvzbzg7iWNqVnL1WLMeulh0A2A8ozC1qbDJVGXXSqouw6hl+8PlMc8m/C7HVw4Fh5fccFv/lnMOn3h7ucl/wASqAWzHpYyOvw/u2FzdT7NRNVN9vTbbfSTrhcw0dW/q3/PUTJOl3OjBuS4KneneSrVuNY2rhip1t7jf8jEw1BqrhEFz8vWSS34QOWiuQ9aZchU1Lcvnfy1m47OdlxRAeoLudbEbfvpH8C4AmFXM9i1rsx2X1P7tAXaLttnJp0L93s73IZxt4Oajz5zbCCxK33ORlyy6mWseEH+L9oct0w5VmGjNe6r6dT+UytShVNySDqCSbnMfPrKGEQr46TZlG4++v8AUOnnCNHjY0zrcDppry0mDNmm37oWb/zZSXof9/0S4U2BzsQVGwFriCatXxXHI30OoPUHrLHEMeKhuL9NZRvfaVRTbtnS6Xpo9Pj18+Q9gO0rWKVMt2I/iMt9STcvrqbWAblbaRdoeGIqmrTsvs51uCt2UMe78hmHxgF6lvX5zR8D4BUxKoa5PdU9UXYm/Ty0tc8hYSzH0rc9ocLyUZ5RwvaLr4B3Auz74lrm60wdWtv5DqZuD3WDo3NkRefMn/yYyyFWmoVRYDRVH7284D4xw4Vtaoqtl9nKFFNf6QxFz585sy9Ti6b0+TLjw5erls+ED63Ea2J/iKQia93TtmzWuBmPUnkL/AXiLisx7t1CsdwTdD/QwPiJ5DlqTeBadNqbkISL3B5eE7+nuhqhXp1Vy5QuXxd2NwRzW2410A1J1Ok5WduUt3z/AMPQdPGMIqEeK8e5Xr0WokspugtrcX6WI56jQ84V4X2mI5+46/nKVeu9Jr1D4WYC4BLBVvcsLWO4BYW2tIa/Dwwz0beIF8uuVrk6gnY8h1PICVKmlt+ScoJ9vweh8M42KltbGEcRXUKWJAyi5OwtPLuE8VIO9su5Olrb3mjLviQO8utIahDoan8z9F6L8ek6fR/UbafZeThddHHDt58C4jEHFMcgyUmsGcDLUrW2Fxrk8+fKWkQKAFFgBYAaACdaLOqkkcdts68SdOgIb3Yiin0Jj0p3lmmgEYEFPCsefxEmWgw2I/MSUPOzxEqGio45X+H9p32o81PwMfnnZoARPjOmk7DcbNLSvqnKso2/+RRsP5hp1A3kh1laphgeX0+UQyDtP2Op4pe9olVqEZsw1pv0zW3v+IfnPOKuFbDORiKeo0ynZh1VvqJ6NhKTYe/cE5SbmkzE0z1ynemfTTqJPisJQx9MpUUhl1KnSqhP3lI5eYuDM88KfKNuHqnHh8o89wIXK3dtdHIzK1sttgrj7h5CoOvKS4+klTIrNk1KhmANWmBsGtYVE5BuQJ6SLjfZevgHzqSyA+GqOV+TjkfyMhVqmKyU6aWsLnKL21N8t/ZU6HLe19Zn1ldI3KcXHZ9iLCcDq1qmRNVBK94PYNvw336+XOb/AITwD7NSY0k7xwL6mxY9Ax5yTheEWhTVbagWJIPW9r+uvnCHD+OJnFKpZHPsG/gqehOzfyn3XmyEFFfJy8uZ5JfB5tx7tDiahKVB3ag601Fjp+InU/vSDMJWp3Iqg2bTMPaU9QOfK/lPXuP9l6eLXxDLUGiuBr6MOY/OeZ8a4E+GYJWW175WGqsPIzLk2i/Vz8nS6dwmqhw/Yp1+HmkQ6vdG9mql8l+hG6nyl1MM7i5VX/nQ2J940PvElwOEW5ak/wDDIu9NxmANreMfh1PjG1+Um+w5FYrmUjxkqSXpDlcf6tK33hrKJLfszVCWn3IFV6GXfMP6l+o0lR36c9rc/fLOMx9dSEqXuwBGguQRpqPWabs12Wy2q1x4jqqW282HXylmHDJ9yvqOrjBenuRdnOyF7Va481Qj8z5eUP8AFeN08MMu72uEG9up6D5wZ2i7XCjdKBDVNi26p/8ApvyH5TJd4KxzZstU6tmPhc9bnYzRlyaKo/n2OfhwvNLfJ+Pc9KwwWooqIc4caG/5eRHSQ1O8Qklh3QtcMOX3rt16TA4bHVaDaF0J3AYqD7hofWWMZxw1RZsxPm5YfAzzz6XJtd2n58ndhJJUNxzZnZlGl9+Y15DmZGmJsQb6jUMN+mvSRJiL7aHp909PfEqVQNdjzHX1tN6jS1ZFy5tFutxioikaXYklrCxuANRbSw2189ZT4djaguiC+9r3shIy5hbnY2nYfAtiD4NFW1z0LbADdibaDy6Ta8D4AtABiPFuL2NvMnm3y2Hnqw9LFrlHP6jrnB+l8kHAuz2QZ6urHxWOpv8Aibz8uXrD868SdFJJUjiyk5O2IViWjrTjGRGzrRYkBCfaYoxMBfb4ox8s1IbB4YiL38Brj5IuOi1HsGhWi97BK4ySDFw1JbBPvIveQaMVHjExUFl4m8grUA1jqCuqsDZ1PkeUjGIi99FQ7LdLipylMQneAggOqg5v5XTYE9fZ9JS4fwynRzGmgXOSxA1sOSg9BHipH97Fqrse7qiYyHEYZXFnVWHQgH5xRUi54CEwnEXw9g+apSHPU1qQ8+dRR/3DzhXF4Sji6NnC1EcZgRr/ALlYbHz/AOIKJkVJmosWo28Ru9M/5b9SPwN5jfmDE1ZJSoxvaDspXwLd7RZnpg3Dj208nHTz2MpDi+ekQVIe3dqqg2ufvIfu/wAy7HNPVcNxRKqsdso/iK9gyC2uYbW311BmcwnCqIqtVp08gJugJ2vu4X7l+Q+V7Sh4E2bY9W1HnuDezXZxlIeupZxpTXcKN9r6HU/nIu1/Fq6MaKq1Ic2++4/lI2X0/KaXEIWUhWZDyZdGB6iVamODp3HElFtqeJXRb/zW/wAtvP2TztLJwetQKMeSLntk5PM6ZAIzC4uLi9iRzF+UIV+EB0NTDkugsWX/AFad97rzUHmIY7Q9nKmEuWUPSO1QLtfk1vZP5GCsDh7nNQqZaqnwroMy8wL6E/yneYbp1JUdetlcXYzBLUZbKRUX8LDMR7tx7o+vhCBfIy+niX9RCI4fdkbKFcjxWfKtVhrlRjqlW97g6G3npBja1ZS3dlnRNWzJarTvpaoLb76jpeUOEm7jRdHJFcSsDn3H8j8DJsMrVXCqL3GU6cj9bxlNqmIcKNSf5dB9Zu+z/BRh1u6nP6g2999/+PXVixbcyMnUdSoKo9yXgfBhh0F/a38hff1bz+EJtEzjqR6gxRY7EfGb+DjNtu2NtFtHZDEtAQkS8WJADrzrxDEgIxHfzhXledebKM1loYiSLiZRvHAxUFhBcVJFxcGho4PE0OwquMj1xsEh44PFRKwwuOki42BO8MeKpi1Cw4uNki4yARWMkWsYtR7B5cVJBiICXEGTpXMi4j2DIrxe+gta5ki1jFqS2Lr01YgsASNj+dvTbTykoeURWMkWpFQ7Loec6hhZgCDoQdpWV5IHioZHhmqYYFaY72gRZsOx1Uc+6Y7D+Q6ekz3F+ya1VNfh5JA/zMObirTbcgLv/t+BM0waQ1cLdg6MUqDQOu9vwsNmXyMhKCl3LceWUHaMVhONE3SvzAUuRfb/AKi/ettf2h5xMVjWetlouzFl7v2swA2Kq+7J0J1N7TR47hyY6hVrMop1aJZWZB4auXmynY+8++L2Z4SlNc+7G2tttAfrMiweqjovqlpsu5Z4BwJcOtyBnOp8v7/v1LXjc0cJsSrhHLlJydsWIVixICEyj/jSdc9T+/WLEgFjhUPkfdOLjpGzoUFnG3nO0iTrQoLP/9k="/>
          <p:cNvSpPr>
            <a:spLocks noChangeAspect="1" noChangeArrowheads="1"/>
          </p:cNvSpPr>
          <p:nvPr/>
        </p:nvSpPr>
        <p:spPr bwMode="auto">
          <a:xfrm>
            <a:off x="63500" y="-860425"/>
            <a:ext cx="2543175" cy="18002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5302" name="Picture 6" descr="http://www.twiningsfs.co.uk/images/hot_choc/pic_options.jpg"/>
          <p:cNvPicPr>
            <a:picLocks noChangeAspect="1" noChangeArrowheads="1"/>
          </p:cNvPicPr>
          <p:nvPr/>
        </p:nvPicPr>
        <p:blipFill>
          <a:blip r:embed="rId3" cstate="print"/>
          <a:srcRect/>
          <a:stretch>
            <a:fillRect/>
          </a:stretch>
        </p:blipFill>
        <p:spPr bwMode="auto">
          <a:xfrm>
            <a:off x="323528" y="1844824"/>
            <a:ext cx="3867150" cy="2743201"/>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Group work allows students to talk with one another and to share their understanding of the topic.</a:t>
            </a:r>
          </a:p>
          <a:p>
            <a:endParaRPr lang="en-GB" dirty="0"/>
          </a:p>
          <a:p>
            <a:r>
              <a:rPr lang="en-GB" dirty="0" smtClean="0"/>
              <a:t>In turn, it can allow all members of a group the chance to develop their understanding. This comes through the discussion group work involves and the working-together which it entails.</a:t>
            </a:r>
          </a:p>
          <a:p>
            <a:endParaRPr lang="en-GB" dirty="0"/>
          </a:p>
          <a:p>
            <a:r>
              <a:rPr lang="en-GB" dirty="0" smtClean="0"/>
              <a:t>Think carefully about the make-up of your groups. Mixed-ability is often best.</a:t>
            </a:r>
          </a:p>
          <a:p>
            <a:endParaRPr lang="en-GB" dirty="0"/>
          </a:p>
          <a:p>
            <a:r>
              <a:rPr lang="en-GB" dirty="0" smtClean="0"/>
              <a:t>You may also likely to allocate roles to members of the groups so as to ensure that everybody knows what is expected of them.</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Group Work</a:t>
            </a:r>
            <a:endParaRPr lang="en-GB" sz="2400" b="1" u="sng" dirty="0"/>
          </a:p>
        </p:txBody>
      </p:sp>
      <p:pic>
        <p:nvPicPr>
          <p:cNvPr id="51202" name="Picture 2" descr="http://t2.gstatic.com/images?q=tbn:ANd9GcSrpeg4BdsDD_OBqDXqMvsD90LdGeaoAFtNng6jk_xzFWaP0Roxlg"/>
          <p:cNvPicPr>
            <a:picLocks noChangeAspect="1" noChangeArrowheads="1"/>
          </p:cNvPicPr>
          <p:nvPr/>
        </p:nvPicPr>
        <p:blipFill>
          <a:blip r:embed="rId3" cstate="print"/>
          <a:srcRect/>
          <a:stretch>
            <a:fillRect/>
          </a:stretch>
        </p:blipFill>
        <p:spPr bwMode="auto">
          <a:xfrm>
            <a:off x="323528" y="1844824"/>
            <a:ext cx="4089562" cy="272142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3970318"/>
          </a:xfrm>
          <a:prstGeom prst="rect">
            <a:avLst/>
          </a:prstGeom>
          <a:noFill/>
        </p:spPr>
        <p:txBody>
          <a:bodyPr wrap="square" rtlCol="0">
            <a:spAutoFit/>
          </a:bodyPr>
          <a:lstStyle/>
          <a:p>
            <a:r>
              <a:rPr lang="en-GB" dirty="0" smtClean="0"/>
              <a:t>Pair work allows students to discuss a question or task. This helps them to develop their understanding.</a:t>
            </a:r>
          </a:p>
          <a:p>
            <a:endParaRPr lang="en-GB" dirty="0"/>
          </a:p>
          <a:p>
            <a:r>
              <a:rPr lang="en-GB" dirty="0" smtClean="0"/>
              <a:t>You might like to pair stronger and weaker students so that the former can help the latter to access what they might find difficult on their own.</a:t>
            </a:r>
          </a:p>
          <a:p>
            <a:endParaRPr lang="en-GB" dirty="0"/>
          </a:p>
          <a:p>
            <a:r>
              <a:rPr lang="en-GB" dirty="0" smtClean="0"/>
              <a:t>Alternatively, you might want to pair two weaker students so that you can then work with them yourself. This will allow you to help them both make  good progress.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Pair Work</a:t>
            </a:r>
            <a:endParaRPr lang="en-GB" sz="2400" b="1" u="sng" dirty="0"/>
          </a:p>
        </p:txBody>
      </p:sp>
      <p:pic>
        <p:nvPicPr>
          <p:cNvPr id="50180" name="Picture 4" descr="http://t0.gstatic.com/images?q=tbn:ANd9GcT1MqPBy3fCvOI4jFvfwBz3dBVjh8nLU-VvaHo49zveSeS1_Jyv"/>
          <p:cNvPicPr>
            <a:picLocks noChangeAspect="1" noChangeArrowheads="1"/>
          </p:cNvPicPr>
          <p:nvPr/>
        </p:nvPicPr>
        <p:blipFill>
          <a:blip r:embed="rId3" cstate="print"/>
          <a:srcRect/>
          <a:stretch>
            <a:fillRect/>
          </a:stretch>
        </p:blipFill>
        <p:spPr bwMode="auto">
          <a:xfrm>
            <a:off x="755576" y="1412776"/>
            <a:ext cx="2768750" cy="421605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139952" y="1124744"/>
            <a:ext cx="4595928" cy="5355312"/>
          </a:xfrm>
          <a:prstGeom prst="rect">
            <a:avLst/>
          </a:prstGeom>
          <a:noFill/>
        </p:spPr>
        <p:txBody>
          <a:bodyPr wrap="square" rtlCol="0">
            <a:spAutoFit/>
          </a:bodyPr>
          <a:lstStyle/>
          <a:p>
            <a:r>
              <a:rPr lang="en-GB" dirty="0" smtClean="0"/>
              <a:t>Discussion helps students in the following ways (among others):</a:t>
            </a:r>
          </a:p>
          <a:p>
            <a:endParaRPr lang="en-GB" dirty="0"/>
          </a:p>
          <a:p>
            <a:pPr marL="285750" indent="-285750">
              <a:buFont typeface="Arial" pitchFamily="34" charset="0"/>
              <a:buChar char="•"/>
            </a:pPr>
            <a:r>
              <a:rPr lang="en-GB" dirty="0" smtClean="0"/>
              <a:t>It allows them to explore a topic or an idea and to hear what others think.</a:t>
            </a:r>
          </a:p>
          <a:p>
            <a:pPr marL="285750" indent="-285750">
              <a:buFont typeface="Arial" pitchFamily="34" charset="0"/>
              <a:buChar char="•"/>
            </a:pPr>
            <a:r>
              <a:rPr lang="en-GB" dirty="0" smtClean="0"/>
              <a:t>It lets them articulate their own thoughts. This, in turn, helps them to form and refine those thoughts.</a:t>
            </a:r>
          </a:p>
          <a:p>
            <a:pPr marL="285750" indent="-285750">
              <a:buFont typeface="Arial" pitchFamily="34" charset="0"/>
              <a:buChar char="•"/>
            </a:pPr>
            <a:r>
              <a:rPr lang="en-GB" dirty="0" smtClean="0"/>
              <a:t>It gives them space in which to make mistakes and to clarify meaning – this is harder to do in writing.</a:t>
            </a:r>
          </a:p>
          <a:p>
            <a:pPr marL="285750" indent="-285750">
              <a:buFont typeface="Arial" pitchFamily="34" charset="0"/>
              <a:buChar char="•"/>
            </a:pPr>
            <a:r>
              <a:rPr lang="en-GB" dirty="0" smtClean="0"/>
              <a:t>It allows them to make use of a skill which they most are likely to be highly competent in (talking). This is less likely to be the case with writing.</a:t>
            </a:r>
          </a:p>
          <a:p>
            <a:pPr marL="285750" indent="-285750">
              <a:buFont typeface="Arial" pitchFamily="34" charset="0"/>
              <a:buChar char="•"/>
            </a:pPr>
            <a:r>
              <a:rPr lang="en-GB" dirty="0" smtClean="0"/>
              <a:t>It is an excellent precursor to writing, allowing students to prepare and develop their thoughts before committing them to paper.</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Discussion</a:t>
            </a:r>
            <a:endParaRPr lang="en-GB" sz="2400" b="1" u="sng" dirty="0"/>
          </a:p>
        </p:txBody>
      </p:sp>
      <p:pic>
        <p:nvPicPr>
          <p:cNvPr id="49154" name="Picture 2" descr="http://t2.gstatic.com/images?q=tbn:ANd9GcSQ0iaTO6E4e5OEK3ticFo0Gocmx3_HSCpGoe6y01bGGL3rxvcCHw"/>
          <p:cNvPicPr>
            <a:picLocks noChangeAspect="1" noChangeArrowheads="1"/>
          </p:cNvPicPr>
          <p:nvPr/>
        </p:nvPicPr>
        <p:blipFill>
          <a:blip r:embed="rId3" cstate="print"/>
          <a:srcRect/>
          <a:stretch>
            <a:fillRect/>
          </a:stretch>
        </p:blipFill>
        <p:spPr bwMode="auto">
          <a:xfrm>
            <a:off x="395536" y="1879848"/>
            <a:ext cx="3310390" cy="2845296"/>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08720"/>
            <a:ext cx="9144000" cy="5262979"/>
          </a:xfrm>
          <a:prstGeom prst="rect">
            <a:avLst/>
          </a:prstGeom>
          <a:noFill/>
        </p:spPr>
        <p:txBody>
          <a:bodyPr wrap="square" rtlCol="0">
            <a:spAutoFit/>
          </a:bodyPr>
          <a:lstStyle/>
          <a:p>
            <a:pPr>
              <a:lnSpc>
                <a:spcPct val="150000"/>
              </a:lnSpc>
            </a:pPr>
            <a:r>
              <a:rPr lang="en-GB" sz="1400" dirty="0" smtClean="0">
                <a:hlinkClick r:id="rId2" action="ppaction://hlinksldjump"/>
              </a:rPr>
              <a:t>Keywords</a:t>
            </a:r>
            <a:r>
              <a:rPr lang="en-GB" sz="1400" dirty="0" smtClean="0"/>
              <a:t>		</a:t>
            </a:r>
            <a:r>
              <a:rPr lang="en-GB" sz="1400" dirty="0" smtClean="0">
                <a:hlinkClick r:id="rId3" action="ppaction://hlinksldjump"/>
              </a:rPr>
              <a:t>Simple Language</a:t>
            </a:r>
            <a:r>
              <a:rPr lang="en-GB" sz="1400" dirty="0" smtClean="0"/>
              <a:t>	</a:t>
            </a:r>
            <a:r>
              <a:rPr lang="en-GB" sz="1400" dirty="0" smtClean="0">
                <a:hlinkClick r:id="rId4" action="ppaction://hlinksldjump"/>
              </a:rPr>
              <a:t>Keyword Display</a:t>
            </a:r>
            <a:r>
              <a:rPr lang="en-GB" sz="1400" dirty="0" smtClean="0"/>
              <a:t>	</a:t>
            </a:r>
            <a:r>
              <a:rPr lang="en-GB" sz="1400" dirty="0" smtClean="0">
                <a:hlinkClick r:id="rId5" action="ppaction://hlinksldjump"/>
              </a:rPr>
              <a:t>Images</a:t>
            </a:r>
            <a:r>
              <a:rPr lang="en-GB" sz="1400" dirty="0" smtClean="0"/>
              <a:t>		</a:t>
            </a:r>
            <a:r>
              <a:rPr lang="en-GB" sz="1400" dirty="0" smtClean="0">
                <a:hlinkClick r:id="rId6" action="ppaction://hlinksldjump"/>
              </a:rPr>
              <a:t>Keyword Discussion</a:t>
            </a:r>
            <a:endParaRPr lang="en-GB" sz="1400" dirty="0" smtClean="0"/>
          </a:p>
          <a:p>
            <a:pPr>
              <a:lnSpc>
                <a:spcPct val="150000"/>
              </a:lnSpc>
            </a:pPr>
            <a:r>
              <a:rPr lang="en-GB" sz="1400" dirty="0" smtClean="0">
                <a:hlinkClick r:id="rId7" action="ppaction://hlinksldjump"/>
              </a:rPr>
              <a:t>Exemplify</a:t>
            </a:r>
            <a:r>
              <a:rPr lang="en-GB" sz="1400" dirty="0" smtClean="0"/>
              <a:t>		</a:t>
            </a:r>
            <a:r>
              <a:rPr lang="en-GB" sz="1400" dirty="0" smtClean="0">
                <a:hlinkClick r:id="rId7" action="ppaction://hlinksldjump"/>
              </a:rPr>
              <a:t>Keyword Context</a:t>
            </a:r>
            <a:r>
              <a:rPr lang="en-GB" sz="1400" dirty="0" smtClean="0"/>
              <a:t>	</a:t>
            </a:r>
            <a:r>
              <a:rPr lang="en-GB" sz="1400" dirty="0" smtClean="0">
                <a:hlinkClick r:id="rId8" action="ppaction://hlinksldjump"/>
              </a:rPr>
              <a:t>Antonyms</a:t>
            </a:r>
            <a:r>
              <a:rPr lang="en-GB" sz="1400" dirty="0" smtClean="0"/>
              <a:t>		</a:t>
            </a:r>
            <a:r>
              <a:rPr lang="en-GB" sz="1400" dirty="0" smtClean="0">
                <a:hlinkClick r:id="rId9" action="ppaction://hlinksldjump"/>
              </a:rPr>
              <a:t>Modelling Conversation</a:t>
            </a:r>
            <a:r>
              <a:rPr lang="en-GB" sz="1400" dirty="0" smtClean="0"/>
              <a:t>	</a:t>
            </a:r>
            <a:r>
              <a:rPr lang="en-GB" sz="1400" dirty="0" smtClean="0">
                <a:hlinkClick r:id="rId10" action="ppaction://hlinksldjump"/>
              </a:rPr>
              <a:t>New Words</a:t>
            </a:r>
            <a:endParaRPr lang="en-GB" sz="1400" dirty="0" smtClean="0"/>
          </a:p>
          <a:p>
            <a:pPr>
              <a:lnSpc>
                <a:spcPct val="150000"/>
              </a:lnSpc>
            </a:pPr>
            <a:r>
              <a:rPr lang="en-GB" sz="1400" dirty="0" smtClean="0">
                <a:hlinkClick r:id="rId11" action="ppaction://hlinksldjump"/>
              </a:rPr>
              <a:t>Dictionary Champions</a:t>
            </a:r>
            <a:r>
              <a:rPr lang="en-GB" sz="1400" dirty="0" smtClean="0"/>
              <a:t>	</a:t>
            </a:r>
            <a:r>
              <a:rPr lang="en-GB" sz="1400" dirty="0" smtClean="0">
                <a:hlinkClick r:id="rId8" action="ppaction://hlinksldjump"/>
              </a:rPr>
              <a:t>Task Explanation</a:t>
            </a:r>
            <a:r>
              <a:rPr lang="en-GB" sz="1400" dirty="0" smtClean="0"/>
              <a:t>	</a:t>
            </a:r>
            <a:r>
              <a:rPr lang="en-GB" sz="1400" dirty="0" smtClean="0">
                <a:hlinkClick r:id="rId9" action="ppaction://hlinksldjump"/>
              </a:rPr>
              <a:t>Seating Plans</a:t>
            </a:r>
            <a:r>
              <a:rPr lang="en-GB" sz="1400" dirty="0" smtClean="0"/>
              <a:t>	</a:t>
            </a:r>
            <a:r>
              <a:rPr lang="en-GB" sz="1400" dirty="0" smtClean="0">
                <a:hlinkClick r:id="rId12" action="ppaction://hlinksldjump"/>
              </a:rPr>
              <a:t>Hot-Seating</a:t>
            </a:r>
            <a:r>
              <a:rPr lang="en-GB" sz="1400" dirty="0" smtClean="0"/>
              <a:t>		</a:t>
            </a:r>
            <a:r>
              <a:rPr lang="en-GB" sz="1400" dirty="0" smtClean="0">
                <a:hlinkClick r:id="rId13" action="ppaction://hlinksldjump"/>
              </a:rPr>
              <a:t>Students Teaching</a:t>
            </a:r>
            <a:endParaRPr lang="en-GB" sz="1400" dirty="0" smtClean="0"/>
          </a:p>
          <a:p>
            <a:pPr>
              <a:lnSpc>
                <a:spcPct val="150000"/>
              </a:lnSpc>
            </a:pPr>
            <a:r>
              <a:rPr lang="en-GB" sz="1400" dirty="0" smtClean="0">
                <a:hlinkClick r:id="rId14" action="ppaction://hlinksldjump"/>
              </a:rPr>
              <a:t>Envoys</a:t>
            </a:r>
            <a:r>
              <a:rPr lang="en-GB" sz="1400" dirty="0" smtClean="0"/>
              <a:t>		</a:t>
            </a:r>
            <a:r>
              <a:rPr lang="en-GB" sz="1400" dirty="0" smtClean="0">
                <a:hlinkClick r:id="rId11" action="ppaction://hlinksldjump"/>
              </a:rPr>
              <a:t>Socratic Dialogue</a:t>
            </a:r>
            <a:r>
              <a:rPr lang="en-GB" sz="1400" dirty="0" smtClean="0"/>
              <a:t>	</a:t>
            </a:r>
            <a:r>
              <a:rPr lang="en-GB" sz="1400" dirty="0" smtClean="0">
                <a:hlinkClick r:id="rId15" action="ppaction://hlinksldjump"/>
              </a:rPr>
              <a:t>Confidence Indicators</a:t>
            </a:r>
            <a:r>
              <a:rPr lang="en-GB" sz="1400" dirty="0" smtClean="0"/>
              <a:t>	</a:t>
            </a:r>
            <a:r>
              <a:rPr lang="en-GB" sz="1400" dirty="0" smtClean="0">
                <a:hlinkClick r:id="rId16" action="ppaction://hlinksldjump"/>
              </a:rPr>
              <a:t>Expert Corner</a:t>
            </a:r>
            <a:r>
              <a:rPr lang="en-GB" sz="1400" dirty="0" smtClean="0"/>
              <a:t>	</a:t>
            </a:r>
            <a:r>
              <a:rPr lang="en-GB" sz="1400" dirty="0" smtClean="0">
                <a:hlinkClick r:id="rId17" action="ppaction://hlinksldjump"/>
              </a:rPr>
              <a:t>Helpers</a:t>
            </a:r>
            <a:endParaRPr lang="en-GB" sz="1400" dirty="0" smtClean="0"/>
          </a:p>
          <a:p>
            <a:pPr>
              <a:lnSpc>
                <a:spcPct val="150000"/>
              </a:lnSpc>
            </a:pPr>
            <a:r>
              <a:rPr lang="en-GB" sz="1400" dirty="0" smtClean="0">
                <a:hlinkClick r:id="rId18" action="ppaction://hlinksldjump"/>
              </a:rPr>
              <a:t>Model Answers</a:t>
            </a:r>
            <a:r>
              <a:rPr lang="en-GB" sz="1400" dirty="0" smtClean="0"/>
              <a:t>	</a:t>
            </a:r>
            <a:r>
              <a:rPr lang="en-GB" sz="1400" dirty="0" smtClean="0">
                <a:hlinkClick r:id="rId19" action="ppaction://hlinksldjump"/>
              </a:rPr>
              <a:t>Photocopy Good Work</a:t>
            </a:r>
            <a:r>
              <a:rPr lang="en-GB" sz="1400" dirty="0" smtClean="0"/>
              <a:t>	</a:t>
            </a:r>
            <a:r>
              <a:rPr lang="en-GB" sz="1400" dirty="0" smtClean="0">
                <a:hlinkClick r:id="rId20" action="ppaction://hlinksldjump"/>
              </a:rPr>
              <a:t>By Outcome</a:t>
            </a:r>
            <a:r>
              <a:rPr lang="en-GB" sz="1400" dirty="0" smtClean="0"/>
              <a:t>		</a:t>
            </a:r>
            <a:r>
              <a:rPr lang="en-GB" sz="1400" dirty="0" smtClean="0">
                <a:hlinkClick r:id="rId21" action="ppaction://hlinksldjump"/>
              </a:rPr>
              <a:t>Open Activities</a:t>
            </a:r>
            <a:r>
              <a:rPr lang="en-GB" sz="1400" dirty="0" smtClean="0"/>
              <a:t>	</a:t>
            </a:r>
            <a:r>
              <a:rPr lang="en-GB" sz="1400" dirty="0" smtClean="0">
                <a:hlinkClick r:id="rId22" action="ppaction://hlinksldjump"/>
              </a:rPr>
              <a:t>Prior Knowledge</a:t>
            </a:r>
            <a:endParaRPr lang="en-GB" sz="1400" dirty="0" smtClean="0"/>
          </a:p>
          <a:p>
            <a:pPr>
              <a:lnSpc>
                <a:spcPct val="150000"/>
              </a:lnSpc>
            </a:pPr>
            <a:r>
              <a:rPr lang="en-GB" sz="1400" dirty="0" smtClean="0">
                <a:hlinkClick r:id="rId23" action="ppaction://hlinksldjump"/>
              </a:rPr>
              <a:t>Stepped Activities</a:t>
            </a:r>
            <a:r>
              <a:rPr lang="en-GB" sz="1400" dirty="0" smtClean="0"/>
              <a:t>	</a:t>
            </a:r>
            <a:r>
              <a:rPr lang="en-GB" sz="1400" dirty="0" smtClean="0">
                <a:hlinkClick r:id="rId12" action="ppaction://hlinksldjump"/>
              </a:rPr>
              <a:t>Options</a:t>
            </a:r>
            <a:r>
              <a:rPr lang="en-GB" sz="1400" dirty="0" smtClean="0"/>
              <a:t>		</a:t>
            </a:r>
            <a:r>
              <a:rPr lang="en-GB" sz="1400" dirty="0" smtClean="0">
                <a:hlinkClick r:id="rId24" action="ppaction://hlinksldjump"/>
              </a:rPr>
              <a:t>Choices</a:t>
            </a:r>
            <a:r>
              <a:rPr lang="en-GB" sz="1400" dirty="0" smtClean="0"/>
              <a:t>		</a:t>
            </a:r>
            <a:r>
              <a:rPr lang="en-GB" sz="1400" dirty="0" smtClean="0">
                <a:hlinkClick r:id="rId25" action="ppaction://hlinksldjump"/>
              </a:rPr>
              <a:t>Extensions</a:t>
            </a:r>
            <a:r>
              <a:rPr lang="en-GB" sz="1400" dirty="0" smtClean="0"/>
              <a:t>		</a:t>
            </a:r>
            <a:r>
              <a:rPr lang="en-GB" sz="1400" dirty="0" smtClean="0">
                <a:hlinkClick r:id="rId26" action="ppaction://hlinksldjump"/>
              </a:rPr>
              <a:t>Wonder Wall</a:t>
            </a:r>
            <a:endParaRPr lang="en-GB" sz="1400" dirty="0" smtClean="0"/>
          </a:p>
          <a:p>
            <a:pPr>
              <a:lnSpc>
                <a:spcPct val="150000"/>
              </a:lnSpc>
            </a:pPr>
            <a:r>
              <a:rPr lang="en-GB" sz="1400" dirty="0" smtClean="0">
                <a:hlinkClick r:id="rId27" action="ppaction://hlinksldjump"/>
              </a:rPr>
              <a:t>Group Work	</a:t>
            </a:r>
            <a:r>
              <a:rPr lang="en-GB" sz="1400" dirty="0" smtClean="0"/>
              <a:t>	</a:t>
            </a:r>
            <a:r>
              <a:rPr lang="en-GB" sz="1400" dirty="0" smtClean="0">
                <a:hlinkClick r:id="rId14" action="ppaction://hlinksldjump"/>
              </a:rPr>
              <a:t>Pair Work</a:t>
            </a:r>
            <a:r>
              <a:rPr lang="en-GB" sz="1400" dirty="0" smtClean="0"/>
              <a:t>		</a:t>
            </a:r>
            <a:r>
              <a:rPr lang="en-GB" sz="1400" dirty="0" smtClean="0">
                <a:hlinkClick r:id="rId28" action="ppaction://hlinksldjump"/>
              </a:rPr>
              <a:t>Discussion</a:t>
            </a:r>
            <a:r>
              <a:rPr lang="en-GB" sz="1400" dirty="0" smtClean="0"/>
              <a:t>		</a:t>
            </a:r>
            <a:r>
              <a:rPr lang="en-GB" sz="1400" dirty="0" smtClean="0">
                <a:hlinkClick r:id="" action="ppaction://noaction"/>
              </a:rPr>
              <a:t>Personal Experience</a:t>
            </a:r>
            <a:r>
              <a:rPr lang="en-GB" sz="1400" dirty="0" smtClean="0"/>
              <a:t>	</a:t>
            </a:r>
            <a:r>
              <a:rPr lang="en-GB" sz="1400" dirty="0" smtClean="0">
                <a:hlinkClick r:id="" action="ppaction://noaction"/>
              </a:rPr>
              <a:t>Pace Yourself</a:t>
            </a:r>
            <a:endParaRPr lang="en-GB" sz="1400" dirty="0" smtClean="0"/>
          </a:p>
          <a:p>
            <a:pPr>
              <a:lnSpc>
                <a:spcPct val="150000"/>
              </a:lnSpc>
            </a:pPr>
            <a:r>
              <a:rPr lang="en-GB" sz="1400" dirty="0" smtClean="0">
                <a:hlinkClick r:id="" action="ppaction://noaction"/>
              </a:rPr>
              <a:t>Card Sorts</a:t>
            </a:r>
            <a:r>
              <a:rPr lang="en-GB" sz="1400" dirty="0" smtClean="0"/>
              <a:t>		</a:t>
            </a:r>
            <a:r>
              <a:rPr lang="en-GB" sz="1400" dirty="0" smtClean="0">
                <a:hlinkClick r:id="rId15" action="ppaction://hlinksldjump"/>
              </a:rPr>
              <a:t>Match Group Rank</a:t>
            </a:r>
            <a:r>
              <a:rPr lang="en-GB" sz="1400" dirty="0" smtClean="0"/>
              <a:t>	</a:t>
            </a:r>
            <a:r>
              <a:rPr lang="en-GB" sz="1400" dirty="0" smtClean="0">
                <a:hlinkClick r:id="rId29" action="ppaction://hlinksldjump"/>
              </a:rPr>
              <a:t>Buzz Groups</a:t>
            </a:r>
            <a:r>
              <a:rPr lang="en-GB" sz="1400" dirty="0" smtClean="0"/>
              <a:t>		</a:t>
            </a:r>
            <a:r>
              <a:rPr lang="en-GB" sz="1400" dirty="0" smtClean="0">
                <a:hlinkClick r:id="" action="ppaction://noaction"/>
              </a:rPr>
              <a:t>Design Brief</a:t>
            </a:r>
            <a:r>
              <a:rPr lang="en-GB" sz="1400" dirty="0" smtClean="0"/>
              <a:t>		</a:t>
            </a:r>
            <a:r>
              <a:rPr lang="en-GB" sz="1400" dirty="0" smtClean="0">
                <a:hlinkClick r:id="rId17" action="ppaction://hlinksldjump"/>
              </a:rPr>
              <a:t>Worksheets</a:t>
            </a:r>
            <a:endParaRPr lang="en-GB" sz="1400" dirty="0" smtClean="0"/>
          </a:p>
          <a:p>
            <a:pPr>
              <a:lnSpc>
                <a:spcPct val="150000"/>
              </a:lnSpc>
            </a:pPr>
            <a:r>
              <a:rPr lang="en-GB" sz="1400" dirty="0" smtClean="0">
                <a:hlinkClick r:id="rId18" action="ppaction://hlinksldjump"/>
              </a:rPr>
              <a:t>Visits and Visitors</a:t>
            </a:r>
            <a:r>
              <a:rPr lang="en-GB" sz="1400" dirty="0" smtClean="0"/>
              <a:t>	</a:t>
            </a:r>
            <a:r>
              <a:rPr lang="en-GB" sz="1400" dirty="0" smtClean="0">
                <a:hlinkClick r:id="rId19" action="ppaction://hlinksldjump"/>
              </a:rPr>
              <a:t>Student Presentations</a:t>
            </a:r>
            <a:r>
              <a:rPr lang="en-GB" sz="1400" dirty="0" smtClean="0"/>
              <a:t>	</a:t>
            </a:r>
            <a:r>
              <a:rPr lang="en-GB" sz="1400" dirty="0" smtClean="0">
                <a:hlinkClick r:id="" action="ppaction://noaction"/>
              </a:rPr>
              <a:t>Case Studies</a:t>
            </a:r>
            <a:r>
              <a:rPr lang="en-GB" sz="1400" dirty="0" smtClean="0"/>
              <a:t>		</a:t>
            </a:r>
            <a:r>
              <a:rPr lang="en-GB" sz="1400" dirty="0" smtClean="0">
                <a:hlinkClick r:id="" action="ppaction://noaction"/>
              </a:rPr>
              <a:t>Discovery Learning</a:t>
            </a:r>
            <a:r>
              <a:rPr lang="en-GB" sz="1400" dirty="0" smtClean="0"/>
              <a:t>	</a:t>
            </a:r>
            <a:r>
              <a:rPr lang="en-GB" sz="1400" dirty="0" smtClean="0">
                <a:hlinkClick r:id="" action="ppaction://noaction"/>
              </a:rPr>
              <a:t>Experiments</a:t>
            </a:r>
            <a:endParaRPr lang="en-GB" sz="1400" dirty="0" smtClean="0"/>
          </a:p>
          <a:p>
            <a:pPr>
              <a:lnSpc>
                <a:spcPct val="150000"/>
              </a:lnSpc>
            </a:pPr>
            <a:r>
              <a:rPr lang="en-GB" sz="1400" dirty="0" smtClean="0">
                <a:hlinkClick r:id="" action="ppaction://noaction"/>
              </a:rPr>
              <a:t>Question Range</a:t>
            </a:r>
            <a:r>
              <a:rPr lang="en-GB" sz="1400" dirty="0" smtClean="0"/>
              <a:t>	</a:t>
            </a:r>
            <a:r>
              <a:rPr lang="en-GB" sz="1400" dirty="0" smtClean="0">
                <a:hlinkClick r:id="rId20" action="ppaction://hlinksldjump"/>
              </a:rPr>
              <a:t>Question Planning</a:t>
            </a:r>
            <a:r>
              <a:rPr lang="en-GB" sz="1400" dirty="0" smtClean="0"/>
              <a:t>	</a:t>
            </a:r>
            <a:r>
              <a:rPr lang="en-GB" sz="1400" dirty="0" smtClean="0">
                <a:hlinkClick r:id="" action="ppaction://noaction"/>
              </a:rPr>
              <a:t>Justify</a:t>
            </a:r>
            <a:r>
              <a:rPr lang="en-GB" sz="1400" dirty="0" smtClean="0"/>
              <a:t>		</a:t>
            </a:r>
            <a:r>
              <a:rPr lang="en-GB" sz="1400" dirty="0" smtClean="0">
                <a:hlinkClick r:id="rId21" action="ppaction://hlinksldjump"/>
              </a:rPr>
              <a:t>Open and Closed</a:t>
            </a:r>
            <a:r>
              <a:rPr lang="en-GB" sz="1400" dirty="0" smtClean="0"/>
              <a:t>	</a:t>
            </a:r>
            <a:r>
              <a:rPr lang="en-GB" sz="1400" dirty="0" smtClean="0">
                <a:hlinkClick r:id="" action="ppaction://noaction"/>
              </a:rPr>
              <a:t>Clarification</a:t>
            </a:r>
            <a:endParaRPr lang="en-GB" sz="1400" dirty="0" smtClean="0"/>
          </a:p>
          <a:p>
            <a:pPr>
              <a:lnSpc>
                <a:spcPct val="150000"/>
              </a:lnSpc>
            </a:pPr>
            <a:r>
              <a:rPr lang="en-GB" sz="1400" dirty="0" smtClean="0">
                <a:hlinkClick r:id="" action="ppaction://noaction"/>
              </a:rPr>
              <a:t>Challenging Questions</a:t>
            </a:r>
            <a:r>
              <a:rPr lang="en-GB" sz="1400" dirty="0" smtClean="0"/>
              <a:t>	</a:t>
            </a:r>
            <a:r>
              <a:rPr lang="en-GB" sz="1400" dirty="0" smtClean="0">
                <a:hlinkClick r:id="rId22" action="ppaction://hlinksldjump"/>
              </a:rPr>
              <a:t>Students Ask Questions</a:t>
            </a:r>
            <a:r>
              <a:rPr lang="en-GB" sz="1400" dirty="0" smtClean="0"/>
              <a:t>	</a:t>
            </a:r>
            <a:r>
              <a:rPr lang="en-GB" sz="1400" dirty="0" smtClean="0">
                <a:hlinkClick r:id="" action="ppaction://noaction"/>
              </a:rPr>
              <a:t>Serial Questioning</a:t>
            </a:r>
            <a:r>
              <a:rPr lang="en-GB" sz="1400" dirty="0" smtClean="0"/>
              <a:t>	</a:t>
            </a:r>
            <a:r>
              <a:rPr lang="en-GB" sz="1400" dirty="0" smtClean="0">
                <a:hlinkClick r:id="" action="ppaction://noaction"/>
              </a:rPr>
              <a:t>Thinking Time</a:t>
            </a:r>
            <a:r>
              <a:rPr lang="en-GB" sz="1400" dirty="0" smtClean="0"/>
              <a:t>	</a:t>
            </a:r>
            <a:r>
              <a:rPr lang="en-GB" sz="1400" dirty="0" smtClean="0">
                <a:hlinkClick r:id="rId30" action="ppaction://hlinksldjump"/>
              </a:rPr>
              <a:t>Individual Questioning</a:t>
            </a:r>
            <a:endParaRPr lang="en-GB" sz="1400" dirty="0" smtClean="0"/>
          </a:p>
          <a:p>
            <a:pPr>
              <a:lnSpc>
                <a:spcPct val="150000"/>
              </a:lnSpc>
            </a:pPr>
            <a:r>
              <a:rPr lang="en-GB" sz="1400" dirty="0" smtClean="0">
                <a:hlinkClick r:id="" action="ppaction://noaction"/>
              </a:rPr>
              <a:t>Assertive Questioning</a:t>
            </a:r>
            <a:r>
              <a:rPr lang="en-GB" sz="1400" dirty="0" smtClean="0"/>
              <a:t>	</a:t>
            </a:r>
            <a:r>
              <a:rPr lang="en-GB" sz="1400" dirty="0" smtClean="0">
                <a:hlinkClick r:id="" action="ppaction://noaction"/>
              </a:rPr>
              <a:t>Task Mixture</a:t>
            </a:r>
            <a:r>
              <a:rPr lang="en-GB" sz="1400" dirty="0" smtClean="0"/>
              <a:t>	</a:t>
            </a:r>
            <a:r>
              <a:rPr lang="en-GB" sz="1400" dirty="0" smtClean="0">
                <a:hlinkClick r:id="" action="ppaction://noaction"/>
              </a:rPr>
              <a:t>Task Mixture II</a:t>
            </a:r>
            <a:r>
              <a:rPr lang="en-GB" sz="1400" dirty="0" smtClean="0"/>
              <a:t>	</a:t>
            </a:r>
            <a:r>
              <a:rPr lang="en-GB" sz="1400" dirty="0" smtClean="0">
                <a:hlinkClick r:id="rId31" action="ppaction://hlinksldjump"/>
              </a:rPr>
              <a:t>Blooming Extensions</a:t>
            </a:r>
            <a:r>
              <a:rPr lang="en-GB" sz="1400" dirty="0" smtClean="0"/>
              <a:t>	</a:t>
            </a:r>
            <a:r>
              <a:rPr lang="en-GB" sz="1400" dirty="0" smtClean="0">
                <a:hlinkClick r:id="rId24" action="ppaction://hlinksldjump"/>
              </a:rPr>
              <a:t>Evaluate and Create</a:t>
            </a:r>
            <a:endParaRPr lang="en-GB" sz="1400" dirty="0" smtClean="0"/>
          </a:p>
          <a:p>
            <a:pPr>
              <a:lnSpc>
                <a:spcPct val="150000"/>
              </a:lnSpc>
            </a:pPr>
            <a:r>
              <a:rPr lang="en-GB" sz="1400" dirty="0" smtClean="0">
                <a:hlinkClick r:id="rId25" action="ppaction://hlinksldjump"/>
              </a:rPr>
              <a:t>Blooming Questions</a:t>
            </a:r>
            <a:r>
              <a:rPr lang="en-GB" sz="1400" dirty="0" smtClean="0"/>
              <a:t>	</a:t>
            </a:r>
            <a:r>
              <a:rPr lang="en-GB" sz="1400" dirty="0" smtClean="0">
                <a:hlinkClick r:id="rId26" action="ppaction://hlinksldjump"/>
              </a:rPr>
              <a:t>Top Middle and Bottom</a:t>
            </a:r>
            <a:r>
              <a:rPr lang="en-GB" sz="1400" dirty="0" smtClean="0"/>
              <a:t>	</a:t>
            </a:r>
            <a:r>
              <a:rPr lang="en-GB" sz="1400" dirty="0" smtClean="0">
                <a:hlinkClick r:id="" action="ppaction://noaction"/>
              </a:rPr>
              <a:t>AFL</a:t>
            </a:r>
            <a:r>
              <a:rPr lang="en-GB" sz="1400" dirty="0" smtClean="0"/>
              <a:t>		</a:t>
            </a:r>
            <a:r>
              <a:rPr lang="en-GB" sz="1400" dirty="0" smtClean="0">
                <a:hlinkClick r:id="" action="ppaction://noaction"/>
              </a:rPr>
              <a:t>Listening Frame</a:t>
            </a:r>
            <a:r>
              <a:rPr lang="en-GB" sz="1400" dirty="0" smtClean="0"/>
              <a:t>	</a:t>
            </a:r>
            <a:r>
              <a:rPr lang="en-GB" sz="1400" dirty="0" smtClean="0">
                <a:hlinkClick r:id="" action="ppaction://noaction"/>
              </a:rPr>
              <a:t>Modelling</a:t>
            </a:r>
            <a:endParaRPr lang="en-GB" sz="1400" dirty="0" smtClean="0"/>
          </a:p>
          <a:p>
            <a:pPr>
              <a:lnSpc>
                <a:spcPct val="150000"/>
              </a:lnSpc>
            </a:pPr>
            <a:r>
              <a:rPr lang="en-GB" sz="1400" dirty="0" smtClean="0">
                <a:hlinkClick r:id="" action="ppaction://noaction"/>
              </a:rPr>
              <a:t>Check Sheets</a:t>
            </a:r>
            <a:r>
              <a:rPr lang="en-GB" sz="1400" dirty="0" smtClean="0"/>
              <a:t>	</a:t>
            </a:r>
            <a:r>
              <a:rPr lang="en-GB" sz="1400" dirty="0" smtClean="0">
                <a:hlinkClick r:id="" action="ppaction://noaction"/>
              </a:rPr>
              <a:t>Structure Guidelines</a:t>
            </a:r>
            <a:r>
              <a:rPr lang="en-GB" sz="1400" dirty="0" smtClean="0"/>
              <a:t>	</a:t>
            </a:r>
            <a:r>
              <a:rPr lang="en-GB" sz="1400" dirty="0" smtClean="0">
                <a:hlinkClick r:id="" action="ppaction://noaction"/>
              </a:rPr>
              <a:t>Sentence Starters</a:t>
            </a:r>
            <a:r>
              <a:rPr lang="en-GB" sz="1400" dirty="0" smtClean="0"/>
              <a:t>	</a:t>
            </a:r>
            <a:r>
              <a:rPr lang="en-GB" sz="1400" dirty="0" smtClean="0">
                <a:hlinkClick r:id="" action="ppaction://noaction"/>
              </a:rPr>
              <a:t>Writing Frame</a:t>
            </a:r>
            <a:r>
              <a:rPr lang="en-GB" sz="1400" dirty="0" smtClean="0"/>
              <a:t>	</a:t>
            </a:r>
            <a:r>
              <a:rPr lang="en-GB" sz="1400" dirty="0" smtClean="0">
                <a:hlinkClick r:id="" action="ppaction://noaction"/>
              </a:rPr>
              <a:t>Planning Pro-Forma</a:t>
            </a:r>
            <a:endParaRPr lang="en-GB" sz="1400" dirty="0" smtClean="0"/>
          </a:p>
          <a:p>
            <a:pPr>
              <a:lnSpc>
                <a:spcPct val="150000"/>
              </a:lnSpc>
            </a:pPr>
            <a:r>
              <a:rPr lang="en-GB" sz="1400" dirty="0" smtClean="0">
                <a:hlinkClick r:id="" action="ppaction://noaction"/>
              </a:rPr>
              <a:t>Scrap Paper</a:t>
            </a:r>
            <a:r>
              <a:rPr lang="en-GB" sz="1400" dirty="0"/>
              <a:t>		</a:t>
            </a:r>
            <a:r>
              <a:rPr lang="en-GB" sz="1400" dirty="0" smtClean="0">
                <a:hlinkClick r:id="" action="ppaction://noaction"/>
              </a:rPr>
              <a:t>Bullet Points and Tables</a:t>
            </a:r>
            <a:r>
              <a:rPr lang="en-GB" sz="1400" dirty="0"/>
              <a:t>	</a:t>
            </a:r>
            <a:r>
              <a:rPr lang="en-GB" sz="1400" dirty="0" smtClean="0">
                <a:hlinkClick r:id="" action="ppaction://noaction"/>
              </a:rPr>
              <a:t>Individual Writing</a:t>
            </a:r>
            <a:r>
              <a:rPr lang="en-GB" sz="1400" dirty="0"/>
              <a:t>	</a:t>
            </a:r>
            <a:r>
              <a:rPr lang="en-GB" sz="1400" dirty="0" smtClean="0">
                <a:hlinkClick r:id="rId32" action="ppaction://hlinksldjump"/>
              </a:rPr>
              <a:t>Challenge</a:t>
            </a:r>
            <a:r>
              <a:rPr lang="en-GB" sz="1400" dirty="0"/>
              <a:t>		</a:t>
            </a:r>
            <a:r>
              <a:rPr lang="en-GB" sz="1400" dirty="0" smtClean="0">
                <a:hlinkClick r:id="" action="ppaction://noaction"/>
              </a:rPr>
              <a:t>Different Media</a:t>
            </a:r>
            <a:endParaRPr lang="en-GB" sz="1400" dirty="0"/>
          </a:p>
          <a:p>
            <a:pPr>
              <a:lnSpc>
                <a:spcPct val="150000"/>
              </a:lnSpc>
            </a:pPr>
            <a:r>
              <a:rPr lang="en-GB" sz="1400" dirty="0" smtClean="0">
                <a:hlinkClick r:id="" action="ppaction://noaction"/>
              </a:rPr>
              <a:t>Activity Stations</a:t>
            </a:r>
            <a:r>
              <a:rPr lang="en-GB" sz="1400" dirty="0"/>
              <a:t>	</a:t>
            </a:r>
            <a:r>
              <a:rPr lang="en-GB" sz="1400" dirty="0" smtClean="0">
                <a:hlinkClick r:id="" action="ppaction://noaction"/>
              </a:rPr>
              <a:t>Narrative</a:t>
            </a:r>
            <a:r>
              <a:rPr lang="en-GB" sz="1400" dirty="0"/>
              <a:t>		</a:t>
            </a:r>
            <a:r>
              <a:rPr lang="en-GB" sz="1400" dirty="0" smtClean="0">
                <a:hlinkClick r:id="" action="ppaction://noaction"/>
              </a:rPr>
              <a:t>Peer Research</a:t>
            </a:r>
            <a:r>
              <a:rPr lang="en-GB" sz="1400" dirty="0"/>
              <a:t>	</a:t>
            </a:r>
            <a:r>
              <a:rPr lang="en-GB" sz="1400" dirty="0" smtClean="0">
                <a:hlinkClick r:id="" action="ppaction://noaction"/>
              </a:rPr>
              <a:t>Talk To Me</a:t>
            </a:r>
            <a:r>
              <a:rPr lang="en-GB" sz="1400" dirty="0"/>
              <a:t>		</a:t>
            </a:r>
            <a:r>
              <a:rPr lang="en-GB" sz="1400" dirty="0" smtClean="0">
                <a:hlinkClick r:id="rId33" action="ppaction://hlinksldjump"/>
              </a:rPr>
              <a:t>Humour</a:t>
            </a:r>
            <a:endParaRPr lang="en-GB" sz="1400" dirty="0"/>
          </a:p>
        </p:txBody>
      </p:sp>
      <p:sp>
        <p:nvSpPr>
          <p:cNvPr id="5" name="TextBox 4"/>
          <p:cNvSpPr txBox="1"/>
          <p:nvPr/>
        </p:nvSpPr>
        <p:spPr>
          <a:xfrm>
            <a:off x="899592" y="123634"/>
            <a:ext cx="6984776" cy="461665"/>
          </a:xfrm>
          <a:prstGeom prst="rect">
            <a:avLst/>
          </a:prstGeom>
          <a:noFill/>
        </p:spPr>
        <p:txBody>
          <a:bodyPr wrap="square" rtlCol="0">
            <a:spAutoFit/>
          </a:bodyPr>
          <a:lstStyle/>
          <a:p>
            <a:pPr algn="ctr"/>
            <a:r>
              <a:rPr lang="en-GB" sz="2400" b="1" u="sng" dirty="0" smtClean="0"/>
              <a:t>The Differentiation Deviser</a:t>
            </a:r>
            <a:endParaRPr lang="en-GB" sz="2400" b="1" u="sng" dirty="0"/>
          </a:p>
        </p:txBody>
      </p:sp>
      <p:sp>
        <p:nvSpPr>
          <p:cNvPr id="2" name="TextBox 1"/>
          <p:cNvSpPr txBox="1"/>
          <p:nvPr/>
        </p:nvSpPr>
        <p:spPr>
          <a:xfrm>
            <a:off x="7367113" y="6427113"/>
            <a:ext cx="1800200" cy="430887"/>
          </a:xfrm>
          <a:prstGeom prst="rect">
            <a:avLst/>
          </a:prstGeom>
          <a:noFill/>
        </p:spPr>
        <p:txBody>
          <a:bodyPr wrap="square" rtlCol="0">
            <a:spAutoFit/>
          </a:bodyPr>
          <a:lstStyle/>
          <a:p>
            <a:pPr algn="r"/>
            <a:r>
              <a:rPr lang="en-GB" sz="1100" dirty="0" smtClean="0"/>
              <a:t>Made by  Mike </a:t>
            </a:r>
            <a:r>
              <a:rPr lang="en-GB" sz="1100" dirty="0" err="1" smtClean="0"/>
              <a:t>Gershon</a:t>
            </a:r>
            <a:r>
              <a:rPr lang="en-GB" sz="1100" dirty="0" smtClean="0"/>
              <a:t> – mikegershon@hotmail.com</a:t>
            </a:r>
            <a:endParaRPr lang="en-GB" sz="1100" dirty="0"/>
          </a:p>
        </p:txBody>
      </p:sp>
    </p:spTree>
    <p:extLst>
      <p:ext uri="{BB962C8B-B14F-4D97-AF65-F5344CB8AC3E}">
        <p14:creationId xmlns:p14="http://schemas.microsoft.com/office/powerpoint/2010/main" val="3949138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descr="http://t0.gstatic.com/images?q=tbn:ANd9GcQIFXSYR2q1qTFEsRwsZIjmbxSVD6V2uBYjyB7RKgYUcJyMeuUS"/>
          <p:cNvPicPr>
            <a:picLocks noChangeAspect="1" noChangeArrowheads="1"/>
          </p:cNvPicPr>
          <p:nvPr/>
        </p:nvPicPr>
        <p:blipFill>
          <a:blip r:embed="rId2" cstate="print"/>
          <a:srcRect/>
          <a:stretch>
            <a:fillRect/>
          </a:stretch>
        </p:blipFill>
        <p:spPr bwMode="auto">
          <a:xfrm>
            <a:off x="1547664" y="4221088"/>
            <a:ext cx="1765498" cy="1572630"/>
          </a:xfrm>
          <a:prstGeom prst="rect">
            <a:avLst/>
          </a:prstGeom>
          <a:noFill/>
        </p:spPr>
      </p:pic>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3" action="ppaction://hlinksldjump"/>
              </a:rPr>
              <a:t>Back to </a:t>
            </a:r>
          </a:p>
          <a:p>
            <a:pPr algn="ctr"/>
            <a:r>
              <a:rPr lang="en-GB" sz="1050" dirty="0" smtClean="0">
                <a:solidFill>
                  <a:schemeClr val="bg1"/>
                </a:solidFill>
                <a:hlinkClick r:id="rId3" action="ppaction://hlinksldjump"/>
              </a:rPr>
              <a:t>the start</a:t>
            </a:r>
            <a:endParaRPr lang="en-GB" sz="1050" dirty="0">
              <a:solidFill>
                <a:schemeClr val="bg1"/>
              </a:solidFill>
            </a:endParaRPr>
          </a:p>
        </p:txBody>
      </p:sp>
      <p:sp>
        <p:nvSpPr>
          <p:cNvPr id="7" name="TextBox 6"/>
          <p:cNvSpPr txBox="1"/>
          <p:nvPr/>
        </p:nvSpPr>
        <p:spPr>
          <a:xfrm>
            <a:off x="3923928" y="1268760"/>
            <a:ext cx="4811952" cy="4524315"/>
          </a:xfrm>
          <a:prstGeom prst="rect">
            <a:avLst/>
          </a:prstGeom>
          <a:noFill/>
        </p:spPr>
        <p:txBody>
          <a:bodyPr wrap="square" rtlCol="0">
            <a:spAutoFit/>
          </a:bodyPr>
          <a:lstStyle/>
          <a:p>
            <a:r>
              <a:rPr lang="en-GB" dirty="0" smtClean="0"/>
              <a:t>Matching, grouping and ranking activities are good because they  are accessible to all students.</a:t>
            </a:r>
          </a:p>
          <a:p>
            <a:endParaRPr lang="en-GB" dirty="0"/>
          </a:p>
          <a:p>
            <a:r>
              <a:rPr lang="en-GB" dirty="0" smtClean="0"/>
              <a:t>At the same time, they invite different levels of thought. For example, a high-ability student may be able to give a detailed argument explaining their ranking of a set of items, while a lower-ability student may choose instead to refer to experience and comparisons.</a:t>
            </a:r>
          </a:p>
          <a:p>
            <a:endParaRPr lang="en-GB" dirty="0"/>
          </a:p>
          <a:p>
            <a:r>
              <a:rPr lang="en-GB" dirty="0" smtClean="0"/>
              <a:t>The three activity types also invite a close examination of ideas and items through a concrete process. That is because the matching, grouping and ranking will either involve physical materials such as cards, or the writing down and rearranging of words.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Matching, Grouping and Ranking</a:t>
            </a:r>
            <a:endParaRPr lang="en-GB" sz="2400" b="1" u="sng" dirty="0"/>
          </a:p>
        </p:txBody>
      </p:sp>
      <p:pic>
        <p:nvPicPr>
          <p:cNvPr id="45058" name="Picture 2" descr="http://t2.gstatic.com/images?q=tbn:ANd9GcRc9ALIzUF54zPZCMfj3AzEhv1G1uOS4iYp6cw6F_xdJ8v6Vr140A"/>
          <p:cNvPicPr>
            <a:picLocks noChangeAspect="1" noChangeArrowheads="1"/>
          </p:cNvPicPr>
          <p:nvPr/>
        </p:nvPicPr>
        <p:blipFill>
          <a:blip r:embed="rId4" cstate="print"/>
          <a:srcRect/>
          <a:stretch>
            <a:fillRect/>
          </a:stretch>
        </p:blipFill>
        <p:spPr bwMode="auto">
          <a:xfrm>
            <a:off x="467544" y="1196752"/>
            <a:ext cx="2819400" cy="1619251"/>
          </a:xfrm>
          <a:prstGeom prst="rect">
            <a:avLst/>
          </a:prstGeom>
          <a:noFill/>
        </p:spPr>
      </p:pic>
      <p:pic>
        <p:nvPicPr>
          <p:cNvPr id="45060" name="Picture 4" descr="http://t1.gstatic.com/images?q=tbn:ANd9GcQb8eG9qmCtinsr374z0bYvgAbDnd1AhTnkLmxfnw4Gkwe9tKcu"/>
          <p:cNvPicPr>
            <a:picLocks noChangeAspect="1" noChangeArrowheads="1"/>
          </p:cNvPicPr>
          <p:nvPr/>
        </p:nvPicPr>
        <p:blipFill>
          <a:blip r:embed="rId5" cstate="print"/>
          <a:srcRect/>
          <a:stretch>
            <a:fillRect/>
          </a:stretch>
        </p:blipFill>
        <p:spPr bwMode="auto">
          <a:xfrm>
            <a:off x="467544" y="3068960"/>
            <a:ext cx="1594048" cy="1201764"/>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3725016" y="980728"/>
            <a:ext cx="5010864" cy="5386090"/>
          </a:xfrm>
          <a:prstGeom prst="rect">
            <a:avLst/>
          </a:prstGeom>
          <a:noFill/>
        </p:spPr>
        <p:txBody>
          <a:bodyPr wrap="square" rtlCol="0">
            <a:spAutoFit/>
          </a:bodyPr>
          <a:lstStyle/>
          <a:p>
            <a:r>
              <a:rPr lang="en-GB" sz="1600" dirty="0"/>
              <a:t>Buzz groups are simply small groups of two or three students formed impromptu to discuss a topic for a short period. In a pair it is almost impossible for a student to stay silent and once students have spoken "in private" they are much more likely to speak afterwards "in public" in the whole group. </a:t>
            </a:r>
            <a:endParaRPr lang="en-GB" sz="1600" dirty="0" smtClean="0"/>
          </a:p>
          <a:p>
            <a:endParaRPr lang="en-GB" sz="1600" dirty="0"/>
          </a:p>
          <a:p>
            <a:r>
              <a:rPr lang="en-GB" sz="1600" dirty="0" smtClean="0"/>
              <a:t>Buzz </a:t>
            </a:r>
            <a:r>
              <a:rPr lang="en-GB" sz="1600" dirty="0"/>
              <a:t>groups are very useful to get things going. The sound of ten pairs buzzing is quite energising compared with one person speaking in a group of 20. </a:t>
            </a:r>
            <a:endParaRPr lang="en-GB" sz="1600" dirty="0" smtClean="0"/>
          </a:p>
          <a:p>
            <a:endParaRPr lang="en-GB" sz="1600" dirty="0"/>
          </a:p>
          <a:p>
            <a:r>
              <a:rPr lang="en-GB" sz="1600" dirty="0" smtClean="0"/>
              <a:t>Buzzes </a:t>
            </a:r>
            <a:r>
              <a:rPr lang="en-GB" sz="1600" dirty="0"/>
              <a:t>can also tune students in to your subject matter and wind up their ideas; for example</a:t>
            </a:r>
            <a:r>
              <a:rPr lang="en-GB" sz="1600" dirty="0" smtClean="0"/>
              <a:t>:</a:t>
            </a:r>
          </a:p>
          <a:p>
            <a:endParaRPr lang="en-GB" sz="1600" dirty="0"/>
          </a:p>
          <a:p>
            <a:r>
              <a:rPr lang="en-GB" sz="1600" dirty="0"/>
              <a:t>"To start off, let's buzz for five minutes on what your initial reactions were to the readings I set for this week's seminar. Off you go</a:t>
            </a:r>
            <a:r>
              <a:rPr lang="en-GB" sz="1600" dirty="0" smtClean="0"/>
              <a:t>.“</a:t>
            </a:r>
          </a:p>
          <a:p>
            <a:endParaRPr lang="en-GB" sz="1600" dirty="0"/>
          </a:p>
          <a:p>
            <a:r>
              <a:rPr lang="en-GB" sz="1600" dirty="0"/>
              <a:t>Taken from - </a:t>
            </a:r>
            <a:r>
              <a:rPr lang="en-GB" sz="1600" dirty="0">
                <a:hlinkClick r:id="rId3"/>
              </a:rPr>
              <a:t>http://</a:t>
            </a:r>
            <a:r>
              <a:rPr lang="en-GB" sz="1600" dirty="0" smtClean="0">
                <a:hlinkClick r:id="rId3"/>
              </a:rPr>
              <a:t>www.brookes.ac.uk/services/ocsd/teachingnews/archive/autumn04/tips_buzz.html</a:t>
            </a:r>
            <a:r>
              <a:rPr lang="en-GB" sz="1600" dirty="0" smtClean="0"/>
              <a:t> </a:t>
            </a:r>
            <a:endParaRPr lang="en-GB" sz="1600" dirty="0"/>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Buzz Groups</a:t>
            </a:r>
            <a:endParaRPr lang="en-GB" sz="2400" b="1" u="sng" dirty="0"/>
          </a:p>
        </p:txBody>
      </p:sp>
      <p:pic>
        <p:nvPicPr>
          <p:cNvPr id="44034" name="Picture 2" descr="http://t2.gstatic.com/images?q=tbn:ANd9GcRmYEQkQUWJ8v0coWV9NemBATP21xN-Xb6tjA7F54K9RqmeLXG7TQ"/>
          <p:cNvPicPr>
            <a:picLocks noChangeAspect="1" noChangeArrowheads="1"/>
          </p:cNvPicPr>
          <p:nvPr/>
        </p:nvPicPr>
        <p:blipFill>
          <a:blip r:embed="rId4" cstate="print"/>
          <a:srcRect/>
          <a:stretch>
            <a:fillRect/>
          </a:stretch>
        </p:blipFill>
        <p:spPr bwMode="auto">
          <a:xfrm>
            <a:off x="251520" y="1556792"/>
            <a:ext cx="3473496" cy="347350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139952" y="1268760"/>
            <a:ext cx="4595928" cy="4801314"/>
          </a:xfrm>
          <a:prstGeom prst="rect">
            <a:avLst/>
          </a:prstGeom>
          <a:noFill/>
        </p:spPr>
        <p:txBody>
          <a:bodyPr wrap="square" rtlCol="0">
            <a:spAutoFit/>
          </a:bodyPr>
          <a:lstStyle/>
          <a:p>
            <a:r>
              <a:rPr lang="en-GB" dirty="0" smtClean="0"/>
              <a:t>Here are five ways you can use worksheets to differentiate:</a:t>
            </a:r>
          </a:p>
          <a:p>
            <a:endParaRPr lang="en-GB" dirty="0"/>
          </a:p>
          <a:p>
            <a:pPr marL="285750" indent="-285750">
              <a:buFont typeface="Arial" pitchFamily="34" charset="0"/>
              <a:buChar char="•"/>
            </a:pPr>
            <a:r>
              <a:rPr lang="en-GB" dirty="0" smtClean="0"/>
              <a:t>Create a variety of worksheets in advance of the lesson. These should be aimed at various ability-levels in your class.</a:t>
            </a:r>
          </a:p>
          <a:p>
            <a:pPr marL="285750" indent="-285750">
              <a:buFont typeface="Arial" pitchFamily="34" charset="0"/>
              <a:buChar char="•"/>
            </a:pPr>
            <a:r>
              <a:rPr lang="en-GB" dirty="0" smtClean="0"/>
              <a:t>Use a number of worksheets akin to the model outline din the ‘Pace Yourself’ entry.</a:t>
            </a:r>
          </a:p>
          <a:p>
            <a:pPr marL="285750" indent="-285750">
              <a:buFont typeface="Arial" pitchFamily="34" charset="0"/>
              <a:buChar char="•"/>
            </a:pPr>
            <a:r>
              <a:rPr lang="en-GB" dirty="0" smtClean="0"/>
              <a:t>Create a range of worksheets which gradually increase in difficulty. Students then work their way through these, getting as far as they can.</a:t>
            </a:r>
          </a:p>
          <a:p>
            <a:pPr marL="285750" indent="-285750">
              <a:buFont typeface="Arial" pitchFamily="34" charset="0"/>
              <a:buChar char="•"/>
            </a:pPr>
            <a:r>
              <a:rPr lang="en-GB" dirty="0" smtClean="0"/>
              <a:t>Create worksheets which include open questions or tasks. </a:t>
            </a:r>
          </a:p>
          <a:p>
            <a:pPr marL="285750" indent="-285750">
              <a:buFont typeface="Arial" pitchFamily="34" charset="0"/>
              <a:buChar char="•"/>
            </a:pPr>
            <a:r>
              <a:rPr lang="en-GB" dirty="0" smtClean="0"/>
              <a:t>Create worksheets which provide students with various options or choices (see the ‘Options’ and ‘Choices’ slides).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Worksheets</a:t>
            </a:r>
            <a:endParaRPr lang="en-GB" sz="2400" b="1" u="sng" dirty="0"/>
          </a:p>
        </p:txBody>
      </p:sp>
      <p:pic>
        <p:nvPicPr>
          <p:cNvPr id="41986" name="Picture 2" descr="http://t1.gstatic.com/images?q=tbn:ANd9GcQb3yVUua6b6R3aI_U4wzy6unHQzhwTG50VvQOmMcWaoJyTk0apEg"/>
          <p:cNvPicPr>
            <a:picLocks noChangeAspect="1" noChangeArrowheads="1"/>
          </p:cNvPicPr>
          <p:nvPr/>
        </p:nvPicPr>
        <p:blipFill>
          <a:blip r:embed="rId3" cstate="print"/>
          <a:srcRect/>
          <a:stretch>
            <a:fillRect/>
          </a:stretch>
        </p:blipFill>
        <p:spPr bwMode="auto">
          <a:xfrm>
            <a:off x="611560" y="1412776"/>
            <a:ext cx="2889040" cy="375428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078313"/>
          </a:xfrm>
          <a:prstGeom prst="rect">
            <a:avLst/>
          </a:prstGeom>
          <a:noFill/>
        </p:spPr>
        <p:txBody>
          <a:bodyPr wrap="square" rtlCol="0">
            <a:spAutoFit/>
          </a:bodyPr>
          <a:lstStyle/>
          <a:p>
            <a:r>
              <a:rPr lang="en-GB" dirty="0" smtClean="0"/>
              <a:t>Visits and visitors are a great way of differentiating. They are engaging for students for the following reasons:</a:t>
            </a:r>
          </a:p>
          <a:p>
            <a:endParaRPr lang="en-GB" dirty="0"/>
          </a:p>
          <a:p>
            <a:pPr marL="285750" indent="-285750">
              <a:buFont typeface="Arial" pitchFamily="34" charset="0"/>
              <a:buChar char="•"/>
            </a:pPr>
            <a:r>
              <a:rPr lang="en-GB" dirty="0" smtClean="0"/>
              <a:t>They are interactive.</a:t>
            </a:r>
          </a:p>
          <a:p>
            <a:pPr marL="285750" indent="-285750">
              <a:buFont typeface="Arial" pitchFamily="34" charset="0"/>
              <a:buChar char="•"/>
            </a:pPr>
            <a:r>
              <a:rPr lang="en-GB" dirty="0" smtClean="0"/>
              <a:t>They are unusual.</a:t>
            </a:r>
          </a:p>
          <a:p>
            <a:pPr marL="285750" indent="-285750">
              <a:buFont typeface="Arial" pitchFamily="34" charset="0"/>
              <a:buChar char="•"/>
            </a:pPr>
            <a:r>
              <a:rPr lang="en-GB" dirty="0" smtClean="0"/>
              <a:t>They are a change to the routine.</a:t>
            </a:r>
          </a:p>
          <a:p>
            <a:pPr marL="285750" indent="-285750">
              <a:buFont typeface="Arial" pitchFamily="34" charset="0"/>
              <a:buChar char="•"/>
            </a:pPr>
            <a:r>
              <a:rPr lang="en-GB" dirty="0" smtClean="0"/>
              <a:t>They bring learning alive.</a:t>
            </a:r>
          </a:p>
          <a:p>
            <a:pPr marL="285750" indent="-285750">
              <a:buFont typeface="Arial" pitchFamily="34" charset="0"/>
              <a:buChar char="•"/>
            </a:pPr>
            <a:r>
              <a:rPr lang="en-GB" dirty="0" smtClean="0"/>
              <a:t>They are different to most of what goes on in the classroom.</a:t>
            </a:r>
          </a:p>
          <a:p>
            <a:pPr marL="285750" indent="-285750">
              <a:buFont typeface="Arial" pitchFamily="34" charset="0"/>
              <a:buChar char="•"/>
            </a:pPr>
            <a:endParaRPr lang="en-GB" dirty="0"/>
          </a:p>
          <a:p>
            <a:r>
              <a:rPr lang="en-GB" dirty="0" smtClean="0"/>
              <a:t>It is a good idea to plan work around a visit or visitor. This means: </a:t>
            </a:r>
          </a:p>
          <a:p>
            <a:endParaRPr lang="en-GB" dirty="0"/>
          </a:p>
          <a:p>
            <a:pPr marL="285750" indent="-285750">
              <a:buFont typeface="Arial" pitchFamily="34" charset="0"/>
              <a:buChar char="•"/>
            </a:pPr>
            <a:r>
              <a:rPr lang="en-GB" dirty="0" smtClean="0"/>
              <a:t>You can prepare students so as to ensure they get the most out of it.</a:t>
            </a:r>
          </a:p>
          <a:p>
            <a:pPr marL="285750" indent="-285750">
              <a:buFont typeface="Arial" pitchFamily="34" charset="0"/>
              <a:buChar char="•"/>
            </a:pPr>
            <a:r>
              <a:rPr lang="en-GB" dirty="0" smtClean="0"/>
              <a:t>You can capture their learning afterwards and build on this.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Visits and Visitors</a:t>
            </a:r>
            <a:endParaRPr lang="en-GB" sz="2400" b="1" u="sng" dirty="0"/>
          </a:p>
        </p:txBody>
      </p:sp>
      <p:pic>
        <p:nvPicPr>
          <p:cNvPr id="40962" name="Picture 2" descr="http://t2.gstatic.com/images?q=tbn:ANd9GcQIkhuWrDoL01sQ-kTRKTkr2AUScnXFZHKkElCuP1aATsYdNLfp"/>
          <p:cNvPicPr>
            <a:picLocks noChangeAspect="1" noChangeArrowheads="1"/>
          </p:cNvPicPr>
          <p:nvPr/>
        </p:nvPicPr>
        <p:blipFill>
          <a:blip r:embed="rId3" cstate="print"/>
          <a:srcRect/>
          <a:stretch>
            <a:fillRect/>
          </a:stretch>
        </p:blipFill>
        <p:spPr bwMode="auto">
          <a:xfrm>
            <a:off x="467151" y="2132856"/>
            <a:ext cx="3570886" cy="2376264"/>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124744"/>
            <a:ext cx="4176464" cy="5355312"/>
          </a:xfrm>
          <a:prstGeom prst="rect">
            <a:avLst/>
          </a:prstGeom>
          <a:noFill/>
        </p:spPr>
        <p:txBody>
          <a:bodyPr wrap="square" rtlCol="0">
            <a:spAutoFit/>
          </a:bodyPr>
          <a:lstStyle/>
          <a:p>
            <a:r>
              <a:rPr lang="en-GB" dirty="0" smtClean="0"/>
              <a:t>Divide the class into groups.</a:t>
            </a:r>
          </a:p>
          <a:p>
            <a:endParaRPr lang="en-GB" dirty="0"/>
          </a:p>
          <a:p>
            <a:r>
              <a:rPr lang="en-GB" dirty="0" smtClean="0"/>
              <a:t>Give each group a topic to research or a question to answer.</a:t>
            </a:r>
          </a:p>
          <a:p>
            <a:endParaRPr lang="en-GB" dirty="0"/>
          </a:p>
          <a:p>
            <a:r>
              <a:rPr lang="en-GB" dirty="0" smtClean="0"/>
              <a:t>Provide appropriate resources and ask the groups to create a presentation they will give to the whole class.</a:t>
            </a:r>
          </a:p>
          <a:p>
            <a:endParaRPr lang="en-GB" dirty="0"/>
          </a:p>
          <a:p>
            <a:r>
              <a:rPr lang="en-GB" dirty="0" smtClean="0"/>
              <a:t>To avoid boring presentations, set students some ground rules. For example:</a:t>
            </a:r>
          </a:p>
          <a:p>
            <a:endParaRPr lang="en-GB" dirty="0"/>
          </a:p>
          <a:p>
            <a:pPr marL="285750" indent="-285750">
              <a:buFont typeface="Arial" pitchFamily="34" charset="0"/>
              <a:buChar char="•"/>
            </a:pPr>
            <a:r>
              <a:rPr lang="en-GB" dirty="0" smtClean="0"/>
              <a:t>No reading off slides.</a:t>
            </a:r>
          </a:p>
          <a:p>
            <a:pPr marL="285750" indent="-285750">
              <a:buFont typeface="Arial" pitchFamily="34" charset="0"/>
              <a:buChar char="•"/>
            </a:pPr>
            <a:r>
              <a:rPr lang="en-GB" dirty="0" smtClean="0"/>
              <a:t>Make a hand-out.</a:t>
            </a:r>
          </a:p>
          <a:p>
            <a:pPr marL="285750" indent="-285750">
              <a:buFont typeface="Arial" pitchFamily="34" charset="0"/>
              <a:buChar char="•"/>
            </a:pPr>
            <a:r>
              <a:rPr lang="en-GB" dirty="0" smtClean="0"/>
              <a:t>Include one piece of drama.</a:t>
            </a:r>
          </a:p>
          <a:p>
            <a:pPr marL="285750" indent="-285750">
              <a:buFont typeface="Arial" pitchFamily="34" charset="0"/>
              <a:buChar char="•"/>
            </a:pPr>
            <a:r>
              <a:rPr lang="en-GB" dirty="0" smtClean="0"/>
              <a:t>Include one game or interactive element.</a:t>
            </a:r>
          </a:p>
          <a:p>
            <a:pPr marL="285750" indent="-285750">
              <a:buFont typeface="Arial" pitchFamily="34" charset="0"/>
              <a:buChar char="•"/>
            </a:pPr>
            <a:r>
              <a:rPr lang="en-GB" dirty="0" smtClean="0"/>
              <a:t>Include one discussion question (and then lead the discussion).</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Student Presentations</a:t>
            </a:r>
            <a:endParaRPr lang="en-GB" sz="2400" b="1" u="sng" dirty="0"/>
          </a:p>
        </p:txBody>
      </p:sp>
      <p:pic>
        <p:nvPicPr>
          <p:cNvPr id="39938" name="Picture 2" descr="http://t0.gstatic.com/images?q=tbn:ANd9GcRmJvX2hgPRHxMnRGtgKtgRGKcycFwBR2I6AOFE8AMac870XTQu"/>
          <p:cNvPicPr>
            <a:picLocks noChangeAspect="1" noChangeArrowheads="1"/>
          </p:cNvPicPr>
          <p:nvPr/>
        </p:nvPicPr>
        <p:blipFill>
          <a:blip r:embed="rId3" cstate="print"/>
          <a:srcRect/>
          <a:stretch>
            <a:fillRect/>
          </a:stretch>
        </p:blipFill>
        <p:spPr bwMode="auto">
          <a:xfrm>
            <a:off x="467544" y="1844824"/>
            <a:ext cx="3493352" cy="2616646"/>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139952" y="1052736"/>
            <a:ext cx="4826768" cy="5355312"/>
          </a:xfrm>
          <a:prstGeom prst="rect">
            <a:avLst/>
          </a:prstGeom>
          <a:noFill/>
        </p:spPr>
        <p:txBody>
          <a:bodyPr wrap="square" rtlCol="0">
            <a:spAutoFit/>
          </a:bodyPr>
          <a:lstStyle/>
          <a:p>
            <a:r>
              <a:rPr lang="en-GB" dirty="0" smtClean="0"/>
              <a:t>Plan your questions in advance. The advantage of this is that you can set up a range of different questions which are specific to the topic and to your students.</a:t>
            </a:r>
          </a:p>
          <a:p>
            <a:endParaRPr lang="en-GB" dirty="0"/>
          </a:p>
          <a:p>
            <a:r>
              <a:rPr lang="en-GB" dirty="0" smtClean="0"/>
              <a:t>You might like to keep a note of your questions so that you can use them when you teach the topic again.</a:t>
            </a:r>
          </a:p>
          <a:p>
            <a:endParaRPr lang="en-GB" dirty="0"/>
          </a:p>
          <a:p>
            <a:r>
              <a:rPr lang="en-GB" dirty="0" smtClean="0"/>
              <a:t>If you feel you do not have time to plan questions, make use of categories and question types.</a:t>
            </a:r>
          </a:p>
          <a:p>
            <a:endParaRPr lang="en-GB" dirty="0"/>
          </a:p>
          <a:p>
            <a:r>
              <a:rPr lang="en-GB" dirty="0" smtClean="0"/>
              <a:t>You can call on these during a lesson and create questions based on them. This will stop you falling back onto questions you have used previously or which do not move learning forwards. See other slides in this PowerPoint for useful question types and categories.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Question Planning</a:t>
            </a:r>
            <a:endParaRPr lang="en-GB" sz="2400" b="1" u="sng" dirty="0"/>
          </a:p>
        </p:txBody>
      </p:sp>
      <p:pic>
        <p:nvPicPr>
          <p:cNvPr id="34818" name="Picture 2" descr="http://t1.gstatic.com/images?q=tbn:ANd9GcRDK8a7Wh4nQqAku611zWHZztKUkATbiq-F9AkRaJ9eiIVsLSFM"/>
          <p:cNvPicPr>
            <a:picLocks noChangeAspect="1" noChangeArrowheads="1"/>
          </p:cNvPicPr>
          <p:nvPr/>
        </p:nvPicPr>
        <p:blipFill>
          <a:blip r:embed="rId3" cstate="print"/>
          <a:srcRect/>
          <a:stretch>
            <a:fillRect/>
          </a:stretch>
        </p:blipFill>
        <p:spPr bwMode="auto">
          <a:xfrm>
            <a:off x="467544" y="2314020"/>
            <a:ext cx="3255960" cy="196034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3923928" y="1052736"/>
            <a:ext cx="4820457" cy="5355312"/>
          </a:xfrm>
          <a:prstGeom prst="rect">
            <a:avLst/>
          </a:prstGeom>
          <a:noFill/>
        </p:spPr>
        <p:txBody>
          <a:bodyPr wrap="square" rtlCol="0">
            <a:spAutoFit/>
          </a:bodyPr>
          <a:lstStyle/>
          <a:p>
            <a:r>
              <a:rPr lang="en-GB" dirty="0" smtClean="0"/>
              <a:t>Think carefully about when to use open and closed questions.</a:t>
            </a:r>
          </a:p>
          <a:p>
            <a:endParaRPr lang="en-GB" dirty="0"/>
          </a:p>
          <a:p>
            <a:r>
              <a:rPr lang="en-GB" dirty="0" smtClean="0"/>
              <a:t>As a rule I would generally favour open questions. This is because they allow students the opportunity to reason, to advance positions, to make claims and to think carefully about a topic.</a:t>
            </a:r>
          </a:p>
          <a:p>
            <a:endParaRPr lang="en-GB" dirty="0"/>
          </a:p>
          <a:p>
            <a:r>
              <a:rPr lang="en-GB" dirty="0" smtClean="0"/>
              <a:t>Closed questions are more likely to see students attempting to guess the correct answer. </a:t>
            </a:r>
          </a:p>
          <a:p>
            <a:endParaRPr lang="en-GB" dirty="0"/>
          </a:p>
          <a:p>
            <a:r>
              <a:rPr lang="en-GB" dirty="0" smtClean="0"/>
              <a:t>Use the word ‘might’ to open up your questions:</a:t>
            </a:r>
          </a:p>
          <a:p>
            <a:endParaRPr lang="en-GB" dirty="0"/>
          </a:p>
          <a:p>
            <a:r>
              <a:rPr lang="en-GB" dirty="0" smtClean="0"/>
              <a:t>What is democracy?</a:t>
            </a:r>
          </a:p>
          <a:p>
            <a:r>
              <a:rPr lang="en-GB" dirty="0" smtClean="0"/>
              <a:t>What might democracy be?</a:t>
            </a:r>
          </a:p>
          <a:p>
            <a:endParaRPr lang="en-GB" dirty="0"/>
          </a:p>
          <a:p>
            <a:r>
              <a:rPr lang="en-GB" dirty="0" smtClean="0"/>
              <a:t>Clearly there is greater scope for thinking and discussion in the second case then there is in the first.</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Open and Closed</a:t>
            </a:r>
            <a:endParaRPr lang="en-GB" sz="2400" b="1" u="sng" dirty="0"/>
          </a:p>
        </p:txBody>
      </p:sp>
      <p:pic>
        <p:nvPicPr>
          <p:cNvPr id="32770" name="Picture 2" descr="http://t1.gstatic.com/images?q=tbn:ANd9GcR-a40duWaeRJfOHF03MXqlXuEMdYYJFQeubokWWUVlcmsJqGJ7Ew"/>
          <p:cNvPicPr>
            <a:picLocks noChangeAspect="1" noChangeArrowheads="1"/>
          </p:cNvPicPr>
          <p:nvPr/>
        </p:nvPicPr>
        <p:blipFill>
          <a:blip r:embed="rId3" cstate="print"/>
          <a:srcRect/>
          <a:stretch>
            <a:fillRect/>
          </a:stretch>
        </p:blipFill>
        <p:spPr bwMode="auto">
          <a:xfrm>
            <a:off x="323528" y="2117127"/>
            <a:ext cx="3498510" cy="207987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Encourage your students to ask questions. There are many benefits to this, including:</a:t>
            </a:r>
          </a:p>
          <a:p>
            <a:endParaRPr lang="en-GB" dirty="0"/>
          </a:p>
          <a:p>
            <a:pPr marL="285750" indent="-285750">
              <a:buFont typeface="Arial" pitchFamily="34" charset="0"/>
              <a:buChar char="•"/>
            </a:pPr>
            <a:r>
              <a:rPr lang="en-GB" dirty="0" smtClean="0"/>
              <a:t>Students can ask questions at the level with which they are comfortable.</a:t>
            </a:r>
          </a:p>
          <a:p>
            <a:pPr marL="285750" indent="-285750">
              <a:buFont typeface="Arial" pitchFamily="34" charset="0"/>
              <a:buChar char="•"/>
            </a:pPr>
            <a:endParaRPr lang="en-GB" dirty="0"/>
          </a:p>
          <a:p>
            <a:pPr marL="285750" indent="-285750">
              <a:buFont typeface="Arial" pitchFamily="34" charset="0"/>
              <a:buChar char="•"/>
            </a:pPr>
            <a:r>
              <a:rPr lang="en-GB" dirty="0" smtClean="0"/>
              <a:t>Students can hear other people’s questions.</a:t>
            </a:r>
          </a:p>
          <a:p>
            <a:pPr marL="285750" indent="-285750">
              <a:buFont typeface="Arial" pitchFamily="34" charset="0"/>
              <a:buChar char="•"/>
            </a:pPr>
            <a:endParaRPr lang="en-GB" dirty="0"/>
          </a:p>
          <a:p>
            <a:pPr marL="285750" indent="-285750">
              <a:buFont typeface="Arial" pitchFamily="34" charset="0"/>
              <a:buChar char="•"/>
            </a:pPr>
            <a:r>
              <a:rPr lang="en-GB" dirty="0" smtClean="0"/>
              <a:t>Students can observe how the teacher goes about answering questions.</a:t>
            </a:r>
          </a:p>
          <a:p>
            <a:pPr marL="285750" indent="-285750">
              <a:buFont typeface="Arial" pitchFamily="34" charset="0"/>
              <a:buChar char="•"/>
            </a:pPr>
            <a:endParaRPr lang="en-GB" dirty="0"/>
          </a:p>
          <a:p>
            <a:pPr marL="285750" indent="-285750">
              <a:buFont typeface="Arial" pitchFamily="34" charset="0"/>
              <a:buChar char="•"/>
            </a:pPr>
            <a:r>
              <a:rPr lang="en-GB" dirty="0" smtClean="0"/>
              <a:t>The teacher can find out what areas students want to know about.</a:t>
            </a:r>
          </a:p>
          <a:p>
            <a:pPr marL="285750" indent="-285750">
              <a:buFont typeface="Arial" pitchFamily="34" charset="0"/>
              <a:buChar char="•"/>
            </a:pPr>
            <a:endParaRPr lang="en-GB" dirty="0"/>
          </a:p>
          <a:p>
            <a:pPr marL="285750" indent="-285750">
              <a:buFont typeface="Arial" pitchFamily="34" charset="0"/>
              <a:buChar char="•"/>
            </a:pPr>
            <a:r>
              <a:rPr lang="en-GB" dirty="0" smtClean="0"/>
              <a:t>Students can find out information from the teacher’s responses.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Students Ask Questions</a:t>
            </a:r>
            <a:endParaRPr lang="en-GB" sz="2400" b="1" u="sng" dirty="0"/>
          </a:p>
        </p:txBody>
      </p:sp>
      <p:pic>
        <p:nvPicPr>
          <p:cNvPr id="29698" name="Picture 2" descr="http://t3.gstatic.com/images?q=tbn:ANd9GcRyNxRtP0z_24rDqMllPNH3yAnskZ63uAE3b7nUNZ5LoLcdboxpwQ"/>
          <p:cNvPicPr>
            <a:picLocks noChangeAspect="1" noChangeArrowheads="1"/>
          </p:cNvPicPr>
          <p:nvPr/>
        </p:nvPicPr>
        <p:blipFill>
          <a:blip r:embed="rId3" cstate="print"/>
          <a:srcRect/>
          <a:stretch>
            <a:fillRect/>
          </a:stretch>
        </p:blipFill>
        <p:spPr bwMode="auto">
          <a:xfrm>
            <a:off x="755576" y="1628800"/>
            <a:ext cx="2723460" cy="369713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078313"/>
          </a:xfrm>
          <a:prstGeom prst="rect">
            <a:avLst/>
          </a:prstGeom>
          <a:noFill/>
        </p:spPr>
        <p:txBody>
          <a:bodyPr wrap="square" rtlCol="0">
            <a:spAutoFit/>
          </a:bodyPr>
          <a:lstStyle/>
          <a:p>
            <a:r>
              <a:rPr lang="en-GB" dirty="0" smtClean="0"/>
              <a:t>If you go and spend time with individual students then you are differentiating.</a:t>
            </a:r>
          </a:p>
          <a:p>
            <a:endParaRPr lang="en-GB" dirty="0"/>
          </a:p>
          <a:p>
            <a:r>
              <a:rPr lang="en-GB" dirty="0" smtClean="0"/>
              <a:t>Even better is if you ask different individuals different questions.</a:t>
            </a:r>
          </a:p>
          <a:p>
            <a:endParaRPr lang="en-GB" dirty="0"/>
          </a:p>
          <a:p>
            <a:r>
              <a:rPr lang="en-GB" dirty="0" smtClean="0"/>
              <a:t>These should take account of what those students know, where they are at and what your experience of them is.</a:t>
            </a:r>
          </a:p>
          <a:p>
            <a:endParaRPr lang="en-GB" dirty="0"/>
          </a:p>
          <a:p>
            <a:r>
              <a:rPr lang="en-GB" dirty="0" smtClean="0"/>
              <a:t>In essence: </a:t>
            </a:r>
          </a:p>
          <a:p>
            <a:endParaRPr lang="en-GB" dirty="0" smtClean="0"/>
          </a:p>
          <a:p>
            <a:pPr marL="285750" indent="-285750">
              <a:buFont typeface="Arial" pitchFamily="34" charset="0"/>
              <a:buChar char="•"/>
            </a:pPr>
            <a:r>
              <a:rPr lang="en-GB" dirty="0" smtClean="0"/>
              <a:t>Create </a:t>
            </a:r>
            <a:r>
              <a:rPr lang="en-GB" dirty="0"/>
              <a:t>opportunities where you can go and work with individual students</a:t>
            </a:r>
            <a:r>
              <a:rPr lang="en-GB" dirty="0" smtClean="0"/>
              <a:t>.</a:t>
            </a:r>
            <a:endParaRPr lang="en-GB" dirty="0"/>
          </a:p>
          <a:p>
            <a:pPr marL="285750" indent="-285750">
              <a:buFont typeface="Arial" pitchFamily="34" charset="0"/>
              <a:buChar char="•"/>
            </a:pPr>
            <a:r>
              <a:rPr lang="en-GB" dirty="0" smtClean="0"/>
              <a:t>Tailor your questioning to the student with whom you are working.</a:t>
            </a:r>
          </a:p>
          <a:p>
            <a:pPr marL="285750" indent="-285750">
              <a:buFont typeface="Arial" pitchFamily="34" charset="0"/>
              <a:buChar char="•"/>
            </a:pPr>
            <a:r>
              <a:rPr lang="en-GB" dirty="0" smtClean="0"/>
              <a:t>Respond to what they say with further questions.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Individual Questioning</a:t>
            </a:r>
            <a:endParaRPr lang="en-GB" sz="2400" b="1" u="sng" dirty="0"/>
          </a:p>
        </p:txBody>
      </p:sp>
      <p:pic>
        <p:nvPicPr>
          <p:cNvPr id="26626" name="Picture 2" descr="http://t1.gstatic.com/images?q=tbn:ANd9GcQ3YHCZvYzA703ke85A0bkViFSDRDzUAuV-8UeAxDZPc5iq-jZmqA"/>
          <p:cNvPicPr>
            <a:picLocks noChangeAspect="1" noChangeArrowheads="1"/>
          </p:cNvPicPr>
          <p:nvPr/>
        </p:nvPicPr>
        <p:blipFill>
          <a:blip r:embed="rId3" cstate="print"/>
          <a:srcRect/>
          <a:stretch>
            <a:fillRect/>
          </a:stretch>
        </p:blipFill>
        <p:spPr bwMode="auto">
          <a:xfrm>
            <a:off x="194135" y="2036491"/>
            <a:ext cx="3877890" cy="290467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388532" y="722313"/>
            <a:ext cx="4574740" cy="5909310"/>
          </a:xfrm>
          <a:prstGeom prst="rect">
            <a:avLst/>
          </a:prstGeom>
          <a:noFill/>
        </p:spPr>
        <p:txBody>
          <a:bodyPr wrap="square" rtlCol="0">
            <a:spAutoFit/>
          </a:bodyPr>
          <a:lstStyle/>
          <a:p>
            <a:r>
              <a:rPr lang="en-GB" dirty="0" smtClean="0"/>
              <a:t>Use Bloom’s Taxonomy to create extension questions and tasks. Here are a list of words linked to the top three levels:</a:t>
            </a:r>
          </a:p>
          <a:p>
            <a:endParaRPr lang="en-GB" dirty="0"/>
          </a:p>
          <a:p>
            <a:pPr>
              <a:spcBef>
                <a:spcPct val="50000"/>
              </a:spcBef>
            </a:pPr>
            <a:r>
              <a:rPr lang="en-GB" b="1" dirty="0" smtClean="0"/>
              <a:t>Analysis</a:t>
            </a:r>
            <a:r>
              <a:rPr lang="en-GB" dirty="0" smtClean="0"/>
              <a:t>:  Analyse, Appraise, Categorize,</a:t>
            </a:r>
            <a:r>
              <a:rPr lang="en-GB" dirty="0"/>
              <a:t>	</a:t>
            </a:r>
            <a:r>
              <a:rPr lang="en-GB" dirty="0" smtClean="0"/>
              <a:t>Compare,</a:t>
            </a:r>
            <a:r>
              <a:rPr lang="en-GB" dirty="0"/>
              <a:t>	</a:t>
            </a:r>
            <a:r>
              <a:rPr lang="en-GB" dirty="0" smtClean="0"/>
              <a:t> Contrast, Differentiate,</a:t>
            </a:r>
            <a:r>
              <a:rPr lang="en-GB" dirty="0"/>
              <a:t>	</a:t>
            </a:r>
            <a:r>
              <a:rPr lang="en-GB" dirty="0" smtClean="0"/>
              <a:t>Discriminate, Distinguish, Examine,</a:t>
            </a:r>
            <a:r>
              <a:rPr lang="en-GB" dirty="0"/>
              <a:t>	</a:t>
            </a:r>
            <a:r>
              <a:rPr lang="en-GB" dirty="0" smtClean="0"/>
              <a:t>Experiment, Explore, Investigate, 	Question</a:t>
            </a:r>
            <a:r>
              <a:rPr lang="en-GB" dirty="0"/>
              <a:t>,</a:t>
            </a:r>
            <a:r>
              <a:rPr lang="en-GB" dirty="0" smtClean="0"/>
              <a:t> Research, Test.</a:t>
            </a:r>
          </a:p>
          <a:p>
            <a:pPr>
              <a:spcBef>
                <a:spcPct val="50000"/>
              </a:spcBef>
            </a:pPr>
            <a:endParaRPr lang="en-GB" dirty="0"/>
          </a:p>
          <a:p>
            <a:r>
              <a:rPr lang="en-GB" b="1" dirty="0" smtClean="0"/>
              <a:t>Synthesis</a:t>
            </a:r>
            <a:r>
              <a:rPr lang="en-GB" dirty="0" smtClean="0"/>
              <a:t>: Combine, Compose, Construct,</a:t>
            </a:r>
          </a:p>
          <a:p>
            <a:r>
              <a:rPr lang="en-GB" dirty="0"/>
              <a:t>	 </a:t>
            </a:r>
            <a:r>
              <a:rPr lang="en-GB" dirty="0" smtClean="0"/>
              <a:t> Create, Devise, Design</a:t>
            </a:r>
            <a:r>
              <a:rPr lang="en-GB" dirty="0"/>
              <a:t>		</a:t>
            </a:r>
            <a:r>
              <a:rPr lang="en-GB" dirty="0" smtClean="0"/>
              <a:t>  Formulate, Hypothesise, Integrate,</a:t>
            </a:r>
            <a:r>
              <a:rPr lang="en-GB" dirty="0"/>
              <a:t>	</a:t>
            </a:r>
            <a:r>
              <a:rPr lang="en-GB" dirty="0" smtClean="0"/>
              <a:t>  Merge, Organise, Plan, Propose,</a:t>
            </a:r>
            <a:r>
              <a:rPr lang="en-GB" dirty="0"/>
              <a:t>	</a:t>
            </a:r>
            <a:r>
              <a:rPr lang="en-GB" dirty="0" smtClean="0"/>
              <a:t>  Synthesise, Unite.</a:t>
            </a:r>
          </a:p>
          <a:p>
            <a:endParaRPr lang="en-GB" dirty="0"/>
          </a:p>
          <a:p>
            <a:r>
              <a:rPr lang="en-GB" b="1" dirty="0" smtClean="0"/>
              <a:t>Evaluate</a:t>
            </a:r>
            <a:r>
              <a:rPr lang="en-GB" dirty="0" smtClean="0"/>
              <a:t>: Appraise, Argue, Assess, Critique, 	Defend, Evaluate, Examine, Grade,</a:t>
            </a:r>
          </a:p>
          <a:p>
            <a:r>
              <a:rPr lang="en-GB" dirty="0"/>
              <a:t>	</a:t>
            </a:r>
            <a:r>
              <a:rPr lang="en-GB" dirty="0" smtClean="0"/>
              <a:t>Inspect, Judge, Justify, Rank, Rate,</a:t>
            </a:r>
          </a:p>
          <a:p>
            <a:r>
              <a:rPr lang="en-GB" dirty="0"/>
              <a:t>	</a:t>
            </a:r>
            <a:r>
              <a:rPr lang="en-GB" dirty="0" smtClean="0"/>
              <a:t>Review, Value.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Blooming Extensions</a:t>
            </a:r>
            <a:endParaRPr lang="en-GB" sz="2400" b="1" u="sng" dirty="0"/>
          </a:p>
        </p:txBody>
      </p:sp>
      <p:pic>
        <p:nvPicPr>
          <p:cNvPr id="22530" name="Picture 2" descr="http://t1.gstatic.com/images?q=tbn:ANd9GcRBeUZyJCRie0kwSKoISsStUDduoT3rtKaTe0hKlxnr0a0HZqws2Q"/>
          <p:cNvPicPr>
            <a:picLocks noChangeAspect="1" noChangeArrowheads="1"/>
          </p:cNvPicPr>
          <p:nvPr/>
        </p:nvPicPr>
        <p:blipFill>
          <a:blip r:embed="rId3" cstate="print"/>
          <a:srcRect/>
          <a:stretch>
            <a:fillRect/>
          </a:stretch>
        </p:blipFill>
        <p:spPr bwMode="auto">
          <a:xfrm>
            <a:off x="323528" y="2088442"/>
            <a:ext cx="3466476" cy="288873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3970318"/>
          </a:xfrm>
          <a:prstGeom prst="rect">
            <a:avLst/>
          </a:prstGeom>
          <a:noFill/>
        </p:spPr>
        <p:txBody>
          <a:bodyPr wrap="square" rtlCol="0">
            <a:spAutoFit/>
          </a:bodyPr>
          <a:lstStyle/>
          <a:p>
            <a:r>
              <a:rPr lang="en-GB" dirty="0" smtClean="0"/>
              <a:t>Language is integral to learning. Keywords are those words which are central to the topic you are teaching.  Differentiate by:</a:t>
            </a:r>
          </a:p>
          <a:p>
            <a:endParaRPr lang="en-GB" dirty="0"/>
          </a:p>
          <a:p>
            <a:pPr marL="285750" indent="-285750">
              <a:buFont typeface="Arial" pitchFamily="34" charset="0"/>
              <a:buChar char="•"/>
            </a:pPr>
            <a:r>
              <a:rPr lang="en-GB" dirty="0" smtClean="0"/>
              <a:t>Providing students with a glossary of key words.</a:t>
            </a:r>
          </a:p>
          <a:p>
            <a:pPr marL="285750" indent="-285750">
              <a:buFont typeface="Arial" pitchFamily="34" charset="0"/>
              <a:buChar char="•"/>
            </a:pPr>
            <a:endParaRPr lang="en-GB" dirty="0" smtClean="0"/>
          </a:p>
          <a:p>
            <a:pPr marL="285750" indent="-285750">
              <a:buFont typeface="Arial" pitchFamily="34" charset="0"/>
              <a:buChar char="•"/>
            </a:pPr>
            <a:r>
              <a:rPr lang="en-GB" dirty="0" smtClean="0"/>
              <a:t>Providing a list of key words and definitions which will be appropriate for the lesson.</a:t>
            </a:r>
          </a:p>
          <a:p>
            <a:pPr marL="285750" indent="-285750">
              <a:buFont typeface="Arial" pitchFamily="34" charset="0"/>
              <a:buChar char="•"/>
            </a:pPr>
            <a:endParaRPr lang="en-GB" dirty="0"/>
          </a:p>
          <a:p>
            <a:pPr marL="285750" indent="-285750">
              <a:buFont typeface="Arial" pitchFamily="34" charset="0"/>
              <a:buChar char="•"/>
            </a:pPr>
            <a:r>
              <a:rPr lang="en-GB" dirty="0" smtClean="0"/>
              <a:t>Providing a list of key words and examples of how to use them in a sentence.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Keywords</a:t>
            </a:r>
            <a:endParaRPr lang="en-GB" sz="2400" b="1" u="sng" dirty="0"/>
          </a:p>
        </p:txBody>
      </p:sp>
      <p:pic>
        <p:nvPicPr>
          <p:cNvPr id="81922" name="Picture 2" descr="http://t3.gstatic.com/images?q=tbn:ANd9GcQ4kj6sTGRywY-1x223WuVkK42Fdhnxg4LFql-oI1unX52sSKRtxQ"/>
          <p:cNvPicPr>
            <a:picLocks noChangeAspect="1" noChangeArrowheads="1"/>
          </p:cNvPicPr>
          <p:nvPr/>
        </p:nvPicPr>
        <p:blipFill>
          <a:blip r:embed="rId3" cstate="print"/>
          <a:srcRect/>
          <a:stretch>
            <a:fillRect/>
          </a:stretch>
        </p:blipFill>
        <p:spPr bwMode="auto">
          <a:xfrm>
            <a:off x="611560" y="1988840"/>
            <a:ext cx="3323838" cy="2896294"/>
          </a:xfrm>
          <a:prstGeom prst="rect">
            <a:avLst/>
          </a:prstGeom>
          <a:noFill/>
        </p:spPr>
      </p:pic>
    </p:spTree>
    <p:extLst>
      <p:ext uri="{BB962C8B-B14F-4D97-AF65-F5344CB8AC3E}">
        <p14:creationId xmlns:p14="http://schemas.microsoft.com/office/powerpoint/2010/main" val="1070285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355312"/>
          </a:xfrm>
          <a:prstGeom prst="rect">
            <a:avLst/>
          </a:prstGeom>
          <a:noFill/>
        </p:spPr>
        <p:txBody>
          <a:bodyPr wrap="square" rtlCol="0">
            <a:spAutoFit/>
          </a:bodyPr>
          <a:lstStyle/>
          <a:p>
            <a:r>
              <a:rPr lang="en-GB" dirty="0" smtClean="0"/>
              <a:t>When  setting extension tasks and extension questions, focus on asking students to evaluate and create.</a:t>
            </a:r>
          </a:p>
          <a:p>
            <a:endParaRPr lang="en-GB" dirty="0"/>
          </a:p>
          <a:p>
            <a:r>
              <a:rPr lang="en-GB" dirty="0" smtClean="0"/>
              <a:t>These are the highest level skills in Bloom’s Taxonomy and they require the greatest degree of mastery over the material being studied.</a:t>
            </a:r>
          </a:p>
          <a:p>
            <a:endParaRPr lang="en-GB" dirty="0"/>
          </a:p>
          <a:p>
            <a:r>
              <a:rPr lang="en-GB" dirty="0" smtClean="0"/>
              <a:t>In addition, when you are planning to include stepped activities or a mixture of tasks (see slides in this PowerPoint), use evaluate and create based activities as the end-points of the lesson.</a:t>
            </a:r>
          </a:p>
          <a:p>
            <a:endParaRPr lang="en-GB" dirty="0"/>
          </a:p>
          <a:p>
            <a:r>
              <a:rPr lang="en-GB" dirty="0" smtClean="0"/>
              <a:t>Making these that which everything else is building up to will ensure the level of challenge gets progressively higher as the lesson progresses.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Evaluate and Create</a:t>
            </a:r>
            <a:endParaRPr lang="en-GB" sz="2400" b="1" u="sng" dirty="0"/>
          </a:p>
        </p:txBody>
      </p:sp>
      <p:sp>
        <p:nvSpPr>
          <p:cNvPr id="21506" name="AutoShape 2" descr="data:image/jpeg;base64,/9j/4AAQSkZJRgABAQAAAQABAAD/2wCEAAkGBg8QDxAQEBAQDxAQEA8PDg8PEA8QDw8OFhAVFBUQFBUYGyYfFxkjGRQUHy8gJScpLCwsFR4xNTMqNSYrLCkBCQoKDgwOFA8PGikcHyIsLSkqLCktNS0pLC8zLDU1KS0qLC4pNSwpKSwqLjUvKSwsKTAsLC8pLCwpKTUqKiwpKf/AABEIALcBEwMBIgACEQEDEQH/xAAbAAEAAgMBAQAAAAAAAAAAAAAABAUBAgYDB//EAEAQAAEDAgQDBQQHBgUFAAAAAAEAAgMEEQUSITFBUXEGEyJhgTJSkaEUIzNicoKxQlPB0eHwB3OSssIVFiU0VP/EABkBAQEBAQEBAAAAAAAAAAAAAAABAgMEBf/EACkRAQADAAEDAgUEAwAAAAAAAAABAhEDEiExBEETUXGB8BShscEiYXL/2gAMAwEAAhEDEQA/APuKIiAiIgIiICIiAiIgIiICIiAiIgIiICIiAiIgIoOKYxFThpkJu8kMa0XcbbnoP4hZoMYhn0Y7xAXLHCzrc/NHT4d+nryc+aaiIjmIiICIiAiIgIiICIiAiIgIiICIiAiIgIiICIiAiIgIiICIiAiIgIircZxDuwGNPjfex91vF3XgP6IOdxJrqupLrODI7xMOhbYON3243sPQBSsG7PyR1DJnPBDGvAY0EElwtqTwsT8lPoIA0DRWkRCxStqx3nXp/VX6Phx2h6h/p1Wy8ZHCyU82a44j9OBW3meyIiAiIgIiICIiAiIgIiICIiAiIgIiICIiAiIgIiICIiAiIgIiIC4jGKwmtl1Nm92weWjdvVxK7CvrWQxSTSGzImOkeeTWi5/RfGsE7RPqXTSSayPkdI5t9mOfmYB+G1h5NCky3FJms2j2fToKnTfbS/NSWVK5uir7gKwZUhVhaSVOi0w2ovNbmx3yIVbJViyk9m2l8kkn7LR3YPNxsT8AB8UHQoiICIiAiIgIiICIiAiIgIiICIiAiISgItTIOa0M4QeqLwM58loZTzQSlqZBzUUuWMyglNlB0W6g5lLikzDz4qjdERARRPppc8tZazTYuO1+IC9u+sQHW10B8+SDhf8AFzFy2niooz9ZVvGYDcQsIJ+LsvoHL5VSwSxVkbWXzve2KNvvlxDWs+Nvgu9pv/JYrVVXtQ0/1FPyNrgEdfG784XKYs102KZISWiE5A9hIIdYh5BHqF55tM2fcpxV4+CYnz5n7uwqojTymLvI5COMbw4dHDdp8ipcFW4qRgmCRxtHhGg2touqoiwWa1rQePhGi7w+LZzVFQzVLsrPC0HxyHZvkObvJdpR0jImNjYLNaLDmeZPMk6pa3i297pzXsqyIiICIiAiIgIiICIiAiIgwStTKOa85t+u3Ubj++RXldEe5nHJamc+S8bpdDXoZTzWhctbpdQZzJda3WLqja6xdYusXRGbpda3S6DN1lsuU3/srQuXhJIgt4Zg4XHr5HksvvY23sbdeC5+OtdG649RwIV3S1jZG5mnqOIPIornsHxNoYAdHDRwO4cNwfO6j9sseayklIdZ2RwbY2dnIs23neyscd7KsnvJHI6ml3MjdWu83tuL9dD1XP4T2GilDX1UklS5rs7LueyIWPhIYDr+a6zbc7O3FNItE28IVCwYZhJebCQR5z5zPFmj00+C53sDhpIdO/V0jibnfXcr6H2n7HNrY2RulfGxkge5rQ0iS37J5cdfNR8I7Iuga1mcOyi1w0i/nuucUmJe/m9VW9JiPMzs/wBJkQDW3OgCsMIp3WL3aF5zW90cB8Ehw0Cxeb22HAL2nrQ0WC7PmPSuqg1tl7UMmaJh5tC5auri45W6uPyHMrqaH7KP/LZ/tCI90REBERAREQEREBERAREQayMuLfA8jzUR3nuNCPP+SlufZRKiUb+h8x/P++KI1ul1i/qNweYUavxCKCN0sz2xRttme42AubD5kBESbpdcse3scmlHS1dafejiMcPrJJa3wUXEMcxeNrJXU9HC10scbKYySTTzvc6wiD22Y0kX14WTWorNpyHZXWLqDhGMRVULZoibG4cxws+OQaOjeODgdCFMJRltdYutS5a5kG5K1LloXrVz0G75FDmnSSVQah6oxPOFHixB0bszTY/IjkeYUWeQqBJUKo6ut7VRfRZ3SHunCJ+upaSWkC3ncjRedBjbcgsRsF89x176h0NJH7Uz236XsL+W5/Ks45hdVh/dRsn7zvXZImPbcgaC9wdtQuVr5OPfx+ltfji2+f4fTG46OYWTjg5hcRj8sTaSFkbCyUSAyS5ruk8BB13AJ1y7KDhtI6S13OPqVrXmiuxruantAwbvHS+qjRyzVB8ILGcXuGtvILXDcEjbYkAlXjLAWAsEZQhRtjbYdSTuTzK6DDTeGP8AA0fKypao6K3wg/UR9CPg4hVExERAREQEREBERAREQYRLrUlB5ytUCdpViSvCVgKggU89jkOx9k8jy6Fb1lKyWN8UjQ9j2lj2O2c07heFXEsUlbm8Dj4h7J94cuqqS5qnxaXDHNo52TVMR0w6VmQvez/5n5nAd40ba3cLW5KFjvaqCoqsLjic4ObXMdNFIx8ckbtGtD2uH3yuuxXDYqmJ0MzczHbjYtI2c08HA6gqhPZB8hjNTWzT9zpE5kcMEwGwzTAF5NuIIWL1m3aJev03Px8U9V67PfMn5xnf8g7RvbQymuikjY99hVUskjYxWNGz2A7TAbHjsV0VBiDJ4mSszBsjQ5oe0scByLTsVAoMBpKc5ooGNfxlIzynzMjruPxUmrr44m55ZGRt96RzWN+JXR40svWpeqei7T0k8hijmDpLZmtLXsL2+8zMBnHm26sC9B6l60L15F61LkQmVbUPKsCVDqWqipqJVWTSbq1qGhUWPzhkRA9p/hAG9uPy09UmcjXTj455LxWPdP8A8PaDv6qarcPDH9XFf3iP4N/3KHjOIipxGSTeOnHdRcswuC745j8F0wH/AEzCeUuT41En8v8AiuLoaUsjF93eJ3U/0svPWNmIn6vq+ovFOO01/wCY+nv+f7WFZJnYBv4h+hUvA5rOynhxVWzcdVYYeLSu6j9F1t5fMp4dtT7BSmqJRnwhTGhGZeFTsrPBJB3LRcXBfcXFx4zwVbU7Ks4+qsMu1RcnDiMrdnu6HxD5qbF2hePaa13S7T/FXDV+irYceiO+ZnUXHyU2KqY/2XNd0Iv8FFeqIiAiIgIiINCtSt7LGVB5uXi9SSxamNQQJW3VTW0Z3H9V0ToF4SUd0FHS4pc5JfC7ZrzoHeR5FS3Gy1rsHDgbhVgkmg8L2mWIbW+0YPLmPJWJSYQO00lc1zXROeaUD69tK1n00feYX3Dh5NAd1UChxLCmnvmiWYjR1VLDVVLmu4tMjmuLCOWi6mKZsjc0bg5vG27TycNwVV13Z2GSTvmmSnm2dNTPMUj2+6+2jh1F0nfZaTWJ/wAo36Tn9S5rBMQpKmKtfWOjyurXvjfK4scBkaIzEdHBwa0Dw67K1wWtq+9DGCWoo+FRVN7iZg4AX8Uw8y1p8yrOhwOnhcXsjHeHeZ5dJM7rI8l3zW2IYxBAAZpWsJ9lpN5Hnk1gu53oFKV6YyXTn5Y5OSbVjI+ScStS5UhxSqm+wp+6Z++rLs9Wwt8R/MWquw7FK50lSxr4ar6PN3bo3t+jSEZQczHNu218wAcP2d1rYc4pMxMx7eXVF6j1B0VW3tLECG1DZKRx0tUNtGT92Vt2H4qxzhwuCHAi4IIII5ghVlV1TrKo7nPWQPdYxQujc8G+vjva3oPgrXEWWuq2lNmvdbM4ublHG40A+IXHmnKvR6e00v1Qse1db9NqoaaO5hivJI61g4/y0t6lKjDV74fT5GknVztXH9B0ClZladu8+V5uX4nTEdoj81y8kBY8A8dlNpPtj5gKzqaRrxqPMEbg81Xx0sjJsztWEAZhwP3uSszrlHZ19BsFYNCr8O2CsmNRJR6gaKrfuVa1b2tF3EDqqstzEmxF9gd7K6zLVZTKi0giBe7YLEAgucdo2+11d7o6po9KarmHsvcANTmN2ged9AugoJy9gcbE8wCAfOxUGkwi9jLbTVsbfYaeZ94+ZVs1ttlFZRERRERBhLLKIMWSyyiDFkssog1LAvGWka7cKQsIKKq7MtLs8TjFJwc3T0I2I8iocsEzPtWXH72IEt6uZuPS66lLIOROouCHN95puFSVvZuJ8pqInPpqk6GeEi7vJ7HXa8aDcLvKnCY3nNYsf77DlcevA+t1VVWEyt1sJRzZZkn+k+E/JNZxw1aMVjNy/vYwLZqWKASdXRS7n8L/AEVXhVFWiskqYQ9/etyzOq4PokRdYAHIHFziLX0A466rvMoJyg+L3Hgsk/0nf0WHMI3FlJrEzrtX1F6VmkZkxk9o/nNUn/b5l1rJn1PHuh9VSg/5bT4vzEq0jiaxoa1rWtaLBrQGtaPIDQBekgNjltmscua+XNbS9uC4+pinzuOKMmlhvdopLuo2t5yxt+sP5rhacU7FMfhdmZA19XI2+YQAGNlt88p8A6XJVZgWMwj/ANh/dXJMPeNcyIh2ptIRlJubb8PNXNP2moshZAyV8TfDenppHRNHLwjT4Kh7JYzHGJqSfSCMyPhlnaWM7nN7Dw8ab3F+ZHJcLWjqrD6PFwW/T8lun5T9vfP2+zsG2IBGoOxGoI8lmy5NtMZnXwuOWmbe7qkudFSPF9csDge86gNXXU8Tgxoe4PeAA54bkDncTlubLo8OgC3YFnKshqmGvSIAbC34SW/ovcSn3n/63/zUYBbBMNeosNQBfnufjuhctLrLWk6DVVGSVsyEkEmzWjdztAF6MhAOW3eSe43Zv43cOm6taTCLkOlIcR7LQLMZ0H8URCo6Nz/YBY3jK4eM/gH7PU6q6o6BkQs0a8SdSTzJ4qQ1oCyqosoioIiICIiAiIgIiICIiAiIgLCyiDCWREEWsw+OUWexrh5gadFT1GBSs+xkzN/dzXe3oHe0PiV0SwQg42WUMNpmOgPvHxxH8429QFuYzYEWIOzmm4PQhdXLA1wsQD1VPUdm2gl0LnQOO+T2D1adD8E1MctiHZummdnLO7l4TwOMMw/M3f1uo9P2ViDxJPJLWSN9h1U4PbGPusADb+drq/nimj+1izj95Bv1MZ/gStIi14JjcH23A0c3q06hEaWSy2LViyYa1slltZLIrFksvSOIuNgLle8bADlYO9k42+zYfvHifIKDyZBpmcQxvvHieQHEqbS0b5PZBij4uP2rx/xHzUykwjUPlOd/Dg1vk0cFaNZZFR6ShZGLNAClIioLKIgIiICIiAiIgIiICIiAiIgIiICIiAiIgwiyiDCwQsog0cwFVtdgEMupblcNntu146Eaq1RBy0+GVMe2WpZyf4ZQPJw0PqPVRG1EZOUkxP8AcmGUk/dds70K7MtUWqw2OUEPY1wPMAqJjnHU7hwK2NOGjNIcgOw3c7ya3irFnZ0sP1M0sQ90Ou30Dr29FJpsFY05nEyP4vecxTTFfT0UkuljDF7oP1jx948OgVzS0TIwA0AAclIa2yymKWRFlUYWURAREQEREBERAREQEREBERAREQEREBERAREQEREBERAWERAREQEREGUREBERAREQEREBERAREQEREH//2Q=="/>
          <p:cNvSpPr>
            <a:spLocks noChangeAspect="1" noChangeArrowheads="1"/>
          </p:cNvSpPr>
          <p:nvPr/>
        </p:nvSpPr>
        <p:spPr bwMode="auto">
          <a:xfrm>
            <a:off x="63500" y="-639763"/>
            <a:ext cx="2019300" cy="1343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508" name="Picture 4" descr="http://t3.gstatic.com/images?q=tbn:ANd9GcQ9BPqjUQS1yZHWqD_ACnJ2qgbFnPzFvKFmid-W7q2El-LM_Ko2xQ"/>
          <p:cNvPicPr>
            <a:picLocks noChangeAspect="1" noChangeArrowheads="1"/>
          </p:cNvPicPr>
          <p:nvPr/>
        </p:nvPicPr>
        <p:blipFill>
          <a:blip r:embed="rId3" cstate="print"/>
          <a:srcRect/>
          <a:stretch>
            <a:fillRect/>
          </a:stretch>
        </p:blipFill>
        <p:spPr bwMode="auto">
          <a:xfrm>
            <a:off x="539552" y="1268760"/>
            <a:ext cx="2466975" cy="1847851"/>
          </a:xfrm>
          <a:prstGeom prst="rect">
            <a:avLst/>
          </a:prstGeom>
          <a:noFill/>
        </p:spPr>
      </p:pic>
      <p:sp>
        <p:nvSpPr>
          <p:cNvPr id="21510" name="AutoShape 6" descr="data:image/jpeg;base64,/9j/4AAQSkZJRgABAQAAAQABAAD/2wCEAAkGBhQRERUTEhQVFRQVGRsYGBYXGBcYGhodHhwaGBoYHhoYHSceHBwjGhcdIDEgIycpLiwtGR4xNTAqNSgrLCkBCQoKDgwOGg8PGi0hHyMsKy0uMCw0NTIpNTUyMi4pMiw0KTIyLDIsMCw0MzQsKikqKSowKTMxLTYwKjAvNSwsKf/AABEIALgBEgMBIgACEQEDEQH/xAAbAAEAAwEBAQEAAAAAAAAAAAAABAUGAwcCAf/EADwQAAIBAgQEBAMHBAEDBQEAAAECEQADBBIhMQUGQVETImFxMoGRFCNCobHB0QdSYvDhFTPxQ3KSouIk/8QAGwEBAAMBAQEBAAAAAAAAAAAAAAMEBQIBBgf/xAA1EQABAwIFAQYGAgEEAwAAAAABAAIRAyEEEjFBUWEFEyJxgfAykaGxweHR8RQGI0JSJGKS/9oADAMBAAIRAxEAPwD3GlKURKUpREpSlESlKURKV+MYE1ieJ8+MrnwwMiyCd9QJj5+n7VXr4htGJvPCLau4AJJgDUmqLE85WVOgZgPxaAfnWd4/zY97DQiHPlL5dZP9ojffp1jSsc+EPgrbxTsxu3FKwCSp3g9h6e9UKuNLz/tOAAIB3PWB03WjQw7MuZ4JkEjYep6lexcN47av/CYMTlO/uO49qoOYOcvDzrahnQBigMNlJgv7DfToaxmBupaLW7VyXXXLO3QiY0BmD710Yhry31tLDILjX8znZIYAaBSF2kayDGtV6uLfU8F7SZFp0I1IIBE6X4sj8MKfiG/rHOi0uA54JueEZNzIHK9NQWyhj+KCDr7VX2uYne61y3dRxHlAMsGnXN2WdPbaqvCY9ioxCMLdqPOGVM5IGxYwXLQCNR20iuHD7C2rbXSVY+ZzcG5HxH5abTVKu5wFyZbECZMzcbRECLkwbSCuqOGFZ3A3PRbW9zm3lhQojzTr7Edu9QLXNF4wRcmJnaD7+1YvhXLeI4q3iXCyWfw2wYEdz3NXq8qJgGKIfiAJHQevvVrFU8TTomtUqwbWGm3v5qzh34d9XumU7cn1WowHNziBcAYaydj8uhqz4hzRbt2vEUgiCTMjKBvP8V5Lw6/jbua+qhrOYwkR5QYnNvMVa4rGnwjdRTcOUgW4GvdWn2j5V4+tjMPTDHmc0QeOk8+fnKiqUaFfM6jYjb376L0DgnNiYjLqPPOVhsY6a7GrV+J2wSC22+9ea8I4iEwpxV5TaVAYRR5QukQI1YnYiN4qrtczcRxE3LOHRbfQNmJI9wRr7VzTx+MILGNHhJBc4/IbAny1VNtFgALzrwvY7OJV/hYH/e1da855c4+90xcU2ryawDoRtI7j0NbTh3GVe0GuEK40ZZmCP2139a0cL2hnL2Vxkc3WTaOZ96hR1KOWC24KsqVys4lX+Eg11rSa9rxmaZHRQRCUpSukSlKURKUpREpSlESlKURKUpREpSlESlKURQuJ8WSwsudeiiJPrBqhs8/22fLlBiZhwWA6eWs7/UjE3GLqhI1RAewYjN+u/rWZfhmHtKgQgXMwAIbzE9Tv03rHqYiq6pDXQM2UWm43PA8lqMoU205IkxmN4t06r1HivNVsIoWSLpCAwdz0ivNL3mvXQtwMUeMhXRdw5EDcz8Qg766A193sXcTEoEdlBSXCtodQPh6e/autnDIhYqoBYkn1J1J+tZ1Ws93+5UOotERrfbpyZ6aK3S7NbUcWjQG/OkqJhMawvZLaE2UlWY75iZJnt0/nSuvD7VxbhY386kkFToANwI6EfzUqqjF8Itqt1zmMy3t/xXjKlNxIiJEGRJJ52gq7/hPpMAaS6DOsW+sr9ueFhlZU8ztmzN2BMkHsf4qtwmPa0AtpmUdgd9t1J12HTWK5cQwi2GCoPKSh17MJk/OKuuXf6eLewxxN24AdSWJiI9elajMO55cHOnmd46KQ1sNhaFJ3c5i6/lN9eT+CuWGxjYllD3fKmoXo0ROnWMsx6GrjFcUtWrQe46hG0BjRp7AelYtm8IllOoYFdt+pg994rW2OHLiTh/EbxArkM2XKPNpMehgVSr0GvfTY6wmLdb8e+FxWDaGd9IaiYPQlp6xafyrrgfM8WwuGuJlAiAAY+uo+dUac0vexBXw3Zc5U3SeoMTEbT61qOLf08SyPHseVk1PqOoPpFUeP4kmGtkx8R0UDVmP+6mvMRQ7up3dQuqZh4b6H3v8ARUaFbOzPTAZB8Vtvey1fJmJs2bPguQsExOxBM7+lUXNWBVWurazMGIIFpgDJIBGbYDv6TVFZ4rij5jhTk9G1A+mv5VN4ww8JsylhuVDBDAMkzI2rzE1cS1jKVZouRfy9fyEoUqBc6pRcbA2819NaGIwItZsxttbZ0/tUN8PqAFJn0NWl7mHD4aUuuLeTYEHUdCsDX2FVmBuPhrdhkACMQblsZSx3UQSdDP6V+X+PYO6iviLeT7woquNdGylvLplHXXSq+JoNBdQqNJaXZgWQTJGhHuFUZmgPbxF/5Vpy7iRiE8fKVl3yTochMgGoNjGG/ZxAwTMt0XDPig5gZWTDSQNGUTt6dOdzmVLq3LWGlEtx/wD0LoiqAC7LKkFhtlPxdDUK1icOmHFy3bvZ2uG0WD+Hc8yhzcGh3KkgE6S2tQupvr1C/IR8IaDfTTNprxP75LgxuWZ1n9LVYDEXbCWc7BrwKl48uZdQ5y6dCvQSVmtnguK27uinzf2nQ15XiOGrZS7cuPdUYlf+4wJe3MwpIByAZlAloO9duHYv7McOttjcW20s5OpUg6DWDM7a6RV3sypWa/uqYzNLjoDFxJg6AA2hZ2JrMp+KoQB1K9apVfwzjtrEaI3m6qdD9DVhX05BFio2Pa8ZmGR0SlKV4u0pSlESlKURKUpREpSlESlKq+L8Sy+RZkxJHQGq2JxLMPTNR/8AfRdsYXmApGN4tbtfEf8AjtJ6VXNzG2fKLfSZkkbxHvWf4vxm1hkL3n031Mn2HpWZTnXFX9cLg2ZOjuSoPtpXyru0sdiSXUfC297D5k7+S0m4ekweK597BXnGFN03L7QkSCpBIaDAbv6etZbidsWbouHCsbjRlbSCImZE6jaDrVpa5wuoQuMwjW1P4084+akT9CaubwtOBicxuIFlQske4A1LTp6VAMTiKFTNiQS13/U2Pq2xPmrTXMc3IyJGkiY+ayfDblwj75MrjXNA1mfTpFfHHMa9tFW0JuXGCr6dZrpi+K3fHAvWriC5OVmjboIG3bpuKmIozIxE5GDD/fUGr80++DyIYfW397LWYajsMQx0vAievvdQ8Lylj7a+KXZ+pRogjt6fKpZAYQRoRsfXpWyxnO6eFlt22zER5ogeum9YfHY5bKG45gD6n0HrU+OdRe5oo69PooOzWYhjXGuTHX6qhxrm9dbwlJFsZWkdjEd9Kjf9VWMuXXqNfXXLtpHbrWg4LxT7rFmwuQ5QwLLrJ+PQ7Egz8qruIY6xctKRbK4ifMRAQjvvOvbvWiA0UxJIMb7/ALTDGs+oW5Q5odltILR6RbpzKqMPcN9xMraBBdoPvEddRvWzxZOGZTJe1dC+G0+RQdTP++lZZeKfc+AoSAcxI+LrAOu38V1vcwNcw6YaVy22kH8XaD6Ca4q91UYWEdesqZuBxDqjajiJmCBplGgA+a9Dw/ObXbBtqyuslM+s6aEevvVbh8Aj4m1cukeHbDaHuYgx10/SsDbvGytsq7fd5jl/DJ6x6/vVrgmxgWyPLqjABiZcnWd5kelVhQxAqioxwdlsJ9fJUa7KVOl3dRpYXSYGtovvbX0C9K45zTaS0y2V0Cks0awN8q7/ADrz8FMXdJYIyWjK3IcBlIBZSdhG/qR71CTAligxGI8qoV8kkkE6qSNTtse1XPFcMiW7tm0y62/LDyWEAt5dtBpPyrzEU6kd498umBGgB3UVIBnhFMhsE+IfFGyhNxl2AZGt2bPwo90F3uAdQo6e9dLWMJA8bw7lp5TxrYylcx1DKdgSNxVny1ywuLvy3wLbTIOwAgj5MDNd+cuX7eCR8h0dIy/5SMv5zXpwbO6FQbkedzGusj5dFEMW/vCw9fLSdOD8+q4qLiI1vDFVvFl8oAJKz5h5h5oUgnTTWpL8QS2GzZWezlL+FbBAZjkRhLAEpmMgCPN6TVZiGuLctMrZSg8zMwyCFEhgPNq0aDepf/VrNu0ctlbouSnkLKCwyNDA6oSQTpsAIqlTLniSMxcRpEnaCT0Egc3UGNpik8xYAbrueHWRh7zvcF0XiGAeVbxFkEwxmQHG01R4PhrtfZnuAAyqW80KFjQ6bHrMTNd+LE4hlLkhLZlUQeUamDsYaDBjfQmon2dPFDGc7GVK65oj9t6+owNCpQY51XUmdrCIExA2vovicbiqeIqxTMjKRoTfW3nyJhSuEXhhzCXSXTXfUR3/AHFew8G4h49i3dH41BrxFmWzcKJbZmc53JGwYyY6HXp6Qa2nJvHGtvbtM0ggAydJgQdYgkzp0mKle8ucG02yORcfNXMDLMz6hjNEZoBJi9rfyvR6UpXi1UpSlESlKURKUpREpSlEXzcfKCT0rI3MUCGu5swPm9NNNPpWm4ncK2nIEmDp3rIYiWw7eXISvw6SOsaaTXyv+onuhjNj5fbW3Kv4JoLli+H4QY/E3MRf81mw2VEOzP1JHUDaPb1pd5nxWJuFMEgFtTHiETMf2jaKkcAsE8Ouovx/efUj+a3XIHA7drCWyANVBmpcFhKVas8VBIpwGjbzjrqpMRVcxoLbF0z/AB6LG2MVi7WmNtq9ptCwWCvqQNCPz/SpfC1+zYk2Qfu7ozL79x9IPfymvS8XhFdCrAEEV5hxVcuLwdtTJDH/AOIH/wCa87SwtKj4WCA8OkbWEh0bQucO9zwc22h/HquXNWEdVa+14N4cslmFUR1Ekkkx1qj4XxC4VJvqtsHVNdxrprvAH51dc4YrDLK3bDs5AK3PDJSRt5wazHGeNnEBVgBUEKoG2g3jfYxVfs2iKuHOcGdjFo96raoVKmcZSMo1HWLDz45hWOC4/auhirRlE+YZR8id6or/ABm7iLZQ20GdhBzfCJkHXr618Jk0RlBURI6dNuxirXjWJwz27fgBwy6QQAI9wda02YajTl29on9cqx/5FV4pkeEyCW7TyDMRuJ9VTYnHeErDMcp0IB+KNtOtVjI1z4yR2XaO3vU21iUYiIJU7EdR71ouIXbGKtDKotYhBt+F/QHofQ1OwA62dtwp8S6oyMvipRDiPinSTGvX+lHx3K6YfDWb9syt7+JqLa5btnBXMU5hvEKqOpYnQfqfYV+2eLk4b7M34XzpPTQh19NYP1qJjOLE4a1ZXXKzNHd22+QX9TU4d4i4bgLMdQilTpONmucZ6CD9ZUCxdYPlUM6ga9cvz/arS3i2Z1bMfKNDOogeUCdq+8HjBh7JRIzNrcuHf2E7D1/SoNrEBvhMjvUDoB8F414WpR7yowjEkNzHwj/lHHruFMtq9x2KuqqgmDEsanYDGMjnLJCjMQpWTH4ddgTHvVNbQouj6mZkTqes0sEgkmTMZjtPbb2/KndtcIMERFvyoMRVc5rgcwJIPi0Gtm+em32nZ4O7BDWbnhkkDKNVzkTCnfT9q54rFAnxLjm8yr4igbQDDMO7DsayOGtBroLEqoIEhiInc/KtRw7gaWHLIWmMup6bif1+dUK1A02ZnP8Apf8A+vLdVmNDqwY1tuZ4/wDXodhZRMFbe6WvXB5bgAUBQHhGzIzdC2nsR8qmY7iBDhTmbxGFx3YKuwyquUGBE6zXPEcyWUuG2SxI0YhSQD2JFTrlpXXMAGlSAe4PSe1eU63dVGPeyBt9I+w87WUGK7OZiqVSmypLiIPTmw+iqTwo3bpd75thAMokjXqYG8nX5+lSb/E0sOhcMcxYDKASARq0bx6etRMNYvWkzXX8iiSApZxsABGkzG/cmetSMFjLGa3de2wYhhLEGACBLAHSSSZHrNbmIxlFzXU7nNYx8/cSvjaHY+KL2GrlaGabE7enrH5V6mIt+Ig8S2Ha20IxIbzgFD/j7Eg61n1JD3HBcsvlNrQFWXSPQkj/AM1aY25bVrua6ieMVd1yFrkLAGQgbGOu2vvVTjrqYi4XKMqMSzLAmRsSZ3gA/WuOwq9RjckeGJva/nadTzpO4UvauEaImxBjm2v4tEar2XlTHG7hbbMZbKA3v61cV5PyPxdrWIRPw3JkT8wYr1ir9Roa6ApKLy9slKUpUalSlKURKUpREpSlEXHGW8yMBuQaxuEcgZbzhnZiIiIifLHeOvWtxWH5owQw18YlFDu4KlB8RGh8vroPlNZHa2BOLo+D4hcdenRT0a7aJl5gKhvWWwV1mVS1pzJA9d49QdY6yR2rRcu8zWwkWmR03yzDL3EHUexFRbWOBtoHIuG42XyjTU7EHYKNDOtVuN5Pwl5yCCHEE5TBAMxuDvBr5mjjTTd4yWPFiQJBAtdpjTSVpOaKgkQ5pv8AsHqr/mHnu1ZtnMwT0kFj6ACsxwG0z3Gx2JHh5hksoxjKh/EZ2LaADtPevvC8v4HChbwUNmYBbjnPBOgOug16xpTj/MHg3fAvWxct3l8sESDoCrqTsZnNXlbEPxLoZLnEESYFhqGjbreSu2Uw0RED3uq7m3FYoHwAbTpc1UgFXHcETB0O9ZIKVDE9Om1ajgXCPAcXJ1EhQSWVVP4Rm7VIxXB1uFmb4j20+v6VrUK2GwtMMBk7kDX+CFo4YVg4h9mzzoRO1pB48ljsxifQafLvv86jJbCIe8Enr3NXtvlYsR9oeFM6DvuB7mNKqsTbtAlbQIU/3RPaYG29aRc1zMzXAzx/Kt4WqX1w3I6GyZJgXEfDexiwkx9vvheIwgw4S7Zdn3zKV3+dQ7zBT93my9nj9RTC8Im2Ge9l3ARfi002H71xuWUTUy3YEyT8qne4mxIPRU8LSawmpTa5gGriYH5n5K+5V4AmMuOXuG3kE6QWJMiQDpHl1PqO81S4q2LNxkEMysyhvwmDEjtPauWHvMXE+UwYCkgge411+lfFnEEDUZlmIgadKgymVfa+HF5f4SLW0iJPRfdu3mM3Zf8AxBgfpVpieMA21tJZtouYaiS31P8AFQrGCsndTHoYI+tT8RwXDIguWrpZp/7ZDAj1PSPnU2aWkB0dIhUxRLa7XOpFxJEOzZh5qPYspnJuExlgR0Pc1ye2VJB3/KO/tUnh9uwbga8WyjTyw0H2mrTjF61eyZLZUKsGYOs76eleZmtYJN/JdmhWq4l4pshpkkl1t4O8eV+qogpPlGrHaK2OAxAYEZSpUwQfYa1QYa+EYFGUNqNCpP8ANd7nE72YMbnlBltASRsR9Kq4loqsy6H6KduHq03940hzdLXM73459LLV8r8Hwdu3c8c+Ysx2JJBMjYb1DFoKITQCcoPQToKq7HM1tmYEMqDa4whT+/5dK4PffF2irKbSmGD5vKVkaFuhOunpVes6tVDW1RlAi/v7BU6DcNQLn0TmJm3lt08yvhEcor3LsNbZwxUHVjAERoYEjoNQKltfBIykAmCkoBkXUETG5I9tJ0muwwSWiqIyK0gFWYeZZkgg69vpXHxbxYKLKq5lVJJLQJ1yjaS0g+hrpsVHZWX40Gt9D+Jt9aT3FgzPtzqdLa/zF1ZcIwZe8niqWy2spYxDPvlLCdR1n/zaY+7hEf7w21bTy6kgbkGJ371xw63LWGCzF1ytsuHz6ndyIgNE6eg3rrgcBc8yYW0MqmCxEliNySdyTVOkcTiXd3TcQGz8Jj1m/oIO+irV+6HicJnm/wBFI4FhMOlz7Rai4NZKsW66AbkV6LhsQrrKmR/uleY+CUbxQnh3FYLdUaBwesd+oNaTgfEPCxIsyMt1SQoB+Jd2J9Qfyq5gcVWZX/x6xJmYnUEXIJ35B6jTRVq1JhZnYI+y19KUr6FUUpSlESlKURKUpRErAcexBbFPJ1UoF1IaNoXpBkzvvsYrf1kecOSRiznRilwaSpIP1FdNdBVTF4c12ZQYIMrEcT4XddkFpwlyyZYghSoGYCP7yZJ9u2wjPjcTYuuftNpndR8dswR+BpQQNzJmNBX1xHl5cLZe097I91wrXSpZmHxG3mXWD6+tSMNhUtIr5ldbalVLaAgkEAlo2YnQ9DXz2LfTr1SXgZQcvw30/wCxEa2j1U+DY7DUwwOVcuCx91Th/EQISSAEWYJJkEyY3NS+GcCSwpLQ7gybjHMTA7nWBXSyt60jXC+dmYEEGYzeVl8piCCPQa96/eNqxwtwGMxWDHrofyqpWe3KKNPKCXQS30/m87rfwBLi6o+TA9FV2buKx7kYcm1YH4xozes9B7VY4XkjEDW1i2ZwJy58/wD9TINaNsAMPhLNtBAYS3rppUIXihzAwV1B9RViviaWEqdw2mCBEzqV3RoVMUzvnPIJ0jQKuFpn+7xCZblshtJAPZh1+VZDH3rQLkAyHYZjuRtGXeZn6CvVOKOt+yl8AZg7IT3H+x9Kx9zh/wBoxio1ryorEMSIftsOh/WpWUxRxRosPhcJidPRSU8RNAYh4Bcw2/FxxPkshdunKCgzExHYT1NWWK4B9ktB7xzX7vwg/hXq0dOw/wCKhX7dzxGAtaKTn6Ae1c8aWunW4SQoXzHNAGwHUCrbT3QIiJ3WpVZ/nOa8PzBmrRpOtjuv3BYEm22I/DmCL+etd7vCow4vAaZ2Vvrof2+lXGL4nY+wWsPaDB1YFpAjQHYg66mv3hfGrSYO9h7qMzOSViIGm5JMjX0rsuZmIm0Ks2liRSZUyHNnJI6ER8l8cL4QmMssVYW8RaWWkgBlH4tdNOv/ADVDcuhBLED1/iucZAT8TAbD+Kl4LBMXtG9aJBYQBJBB/eK4vWi2mp3ViW9nB8Pu4EtafhEa3+wsvvC4ez4S5fjB83+QMwwj21nuK74fhP2hnLkixZALR+InWPzAjvWj5w5YXCG09vRbgM/ITHvrXTlzCC7hMVbX4zDR1gR+4rsT3pBuQLKq4sOAY5oysc/xxx56kefkqCzYw0gNYhOpBlh67Qam8a5e+zhSrZ7NwSrenaqS/jcpK5XL7Zcp399q1HFMSUwOGsP/ANwedh/aNYHzJ/KuCXmm7vfRWWNwzMbSGCOs5oMiOvvhOBXEbDvbZEJDAKTuARIMdQDNc05fGKuQ1xBZHwBT5Z6k9JmqvgTHxWlmIkDykBVBB1bvE1Y4LgdrD2A5cq4nMBOkGN/XpUGcipmc4CAIBvM8bz89VmYxjMz2MaYLnSdIj6R8tBuu/wD0K212416dEUA92WVOu2wBmo+E4wrubdpXi2src3LFdSonuBUdr8rPhswvMVZSxBAUBliBvrPyq3sY2yLJUKqZNSW8pEyIJ21mJqGqIpy8Hw/DGk9dd7XgfNRUzL4YR4vinWOn3tJU7h2J+0WSBIuIQYK5QrD4QT+Ikaz61peA8xW7alWUq0kkdZ679PWsZwTgd02luWAqOD8LkuhjYtl3I3BA/Wp+Ix16zaQ38O7tkMlFFyCp8ztEBVIMge/as01DhKxFFwM7AiROoIvx6c3vCS2qPHaPfT7Kz4rjftN2VEWwQzt002Wep6ntUAcTC8QtFnKogadQRmaIOmvwj5TVLi+dwVBtqyyWyKwALKF1GWY3OkkdBVTicX4zG5bRRdMEodMgfSdDG4GnSR7Vsdl4Co+v/kYrwgAwNTJ1J9NoG2gF8fHdoNaBRoXMwTt5fOxP3Nl78jAgEag9a/aqOVbbLhbavqyqBVvWyukpSlESlKURKUpREpSlEXnvO2EQXZvaW2IYN/ayzrtJkafOs9e4Vmuu11kW2VNsKGWAs6H3FwA7b16txXhSYhCjiQaxF3+liyQrHKZ0npM/rWdWwRc8uY6J139RcQev7n2VkOJwyKlv4SczvlOpWR5QYMgz7zVjgnVreRrouE5hJ0Y9Yg66A/Sq3jvC3tk2bLZcjQT1y67fOoHw4iyVAuXlBkaCZEE6ag9jVvG9jB2FzNcS4eKbXJ2nbb5aKv2d2s6nisjgMpJbF5EbkL0Nl+04ZbQfJftaKTHmA2idDpuKzr8t45zlvOiW+rARI+ZrjgOLOSwvoLWv3akklhBkbQTpsO9fFzmi34Bu7MMwW2/lYsNlj19KxDiKwIFWjmeIE/bb8r6MUaRH+3WytM29laHEXVW2lm38Cdf7j3rLYXFXhdVrgW47OyJ4ZIAQEBzodTqBB7GuF65cx7Wra23tQQ7XC0RoRAI6a7mKuPsDWbIs2boTIxIffMuuZZg5SCd/aon06jT31eJcYg2gXEgiTGkxtryvH4ikGijS0G/PoVyuYF7ouKCgRiQjoRDRsDB82ogjeqJOUsmD+1MZdm0/OY7xVziTaS5bc3Ea4iwLVoT55JLwNBuCdtRVeca6kWEl1t6uTMa6wFmJjrU+FqOghomR5aTNzzbSxJsNV1TJ8L3OhrXTze0Wt99N1S2+GXFt+LcaJJ8h6D5bV0wfA7zWDiTLJJERsJ3q0CuGZnJyBpAYDUdI/atByxzIi2WtsCbdwHKGjMH1JER/PTvVplRp+MWI1Gn9/NW6lauwA03mWuJh2p0HOny3hZPhvLatbXLKuR5ifX4dDuKkpxgE5bVq7dCyuYtA7eXc6RoanX7+IN/w8OoK21DOCCZJ1gE6jSrPB8ftYWAEWbktlKTGup0IjWqwLqjw+sCWu+HL+Yvoq76mSn3dFwBabz14nqody+2LsMhzjLtbc6A7rB6Df13qkw+Pu2LpIzWinwvqMw1BIB/CY61ccX4nfu3xawsZyA7tlBEH4VA9tfpTG4ZHyG8nxeVwAfiEj4tgARoPU1zRa/O0mQxxhs6j+1ZZjxhmPFiQJeIsf6UHE80NGdjbBP4wiz+Wn5VV3MWbtwpGfMPM0z3kH5DvVncwOGsQz5U3UZjI19DuY6gVIS1at22KBcjCZGszEGRvvHzrafgH5SS6SFg0v9YUM4ZRo921xAzAa8jTe0cKFgwqWsnhwpiU3J9/pUhcetyExE/dkuWUZV0MBCN20PT09ahX28MfAwAAgH4R6zufpUu3bkBSMytLs2kEyI9dpqPD9nVcS7NcRoTt9/XrGq8xvatDCty2M6gb/bpG8TYK6xnGbCsLghQmRsurb6CRA0IaKh3sT9svrby/dl4uBUVgRuCD0g6/nrtVV/045FBy5swLHuAxP6RVpY4x4SXF8MKq6i4CVadDoR9J7mrFbsOuGOdmzG5G1419+izmdv0HHKG5dp1tOnr/AGrXiK38Xi2wtq61ixYVc7JozsQD+GNACBGg39KlcPwN7C31stea/ZuAgi5qRuJ1JO+hExBrlh7wvzdw7i1fdQxVspIjygkdiIGvpXbh+EfDl8Xj8QrFQBoIVBOmijqT0B1r4t2WnT7p0AZYLI8efSdJ13lagObxC/XaFQcwYZExbIjJ5Bm8MRIDDRQTqD1idAQe1QVlTGniPlUKIJGokk7xC9ak4vjBxZuMLDfeFlWFUKwkBLjyMwYAdK3fLPIVu3luEDNAr63A1avcNZVbBAA11tr7+6xH4Jpql4NpmI6zr59J6rX8OP3STvAqTXyiwIFfVWVeSlKURKUpREpSlESlKURKUpRFieceRTiG8Sy5R+sGJ9+9Q+UP6eGxcN28S7nqxk/nXoVK9zGIlc5RMxdZHnrh1sWA2Vc2YRI/T1rza07s9zxLahFPkY6k+uvcdRtXsnMPCvtFlkmDuD69K8nx3LXEFYqCuURrlEmO86a9alZUDWwsjHYKrXqZmRpF5teZCnY/iTJbtLkDXX8iWyMgJAl2f/Fd5+m9VacXd2yjEWnaYKmwRaJ/tFyc2vc1O4rZGa1cOiZLlomCMmeIaDqBIirvhnB8Hbwg8QjMF19/Q7R618fh6dKvmqYh0OM6xyRF+LWEG/ktoWELNXrSt9+lo+JmIuLrIYfFmfYAaAaag1FtXLouOWIKKxI0HwwCNQJ0/WpmNGbD33jS8xKZlJ0yhFO4gmJBNVwzZRbcSpyiVIQKBpr3M6xtVjB0atWm4tbmDbcxofpcflX8LjaVId1UflJMi8T0+3PkuYuDKIL3Q7zLSoSNevofnX7i8WFtoUVgWaQpU6wQD5l+HTWRrpU/h+H8UDwkuXFYt5gDlUrtJ/yn519YDDMWtvctkXLjEJbdmVEyAZmI/uMwB+s16ajJymbG9x9rcXsNOq031O7GYESRAi8et+bXOvRX3LWOS1ca9lzC4gGxHmXQfFrB7+lZ7HcbstiIW34rrIZljKsmSvrr9O9fWI4kLJUohYXGcEKZ1TKNNzkAM6djvVhw/EWcJnbw1AJZjnB6HU7jedBUVOplc1tYnKJyxrxePlZcuaKjS6iBmMZp+e6lcscTsrdN/KTpkYRDAjbQ6dfpFUfM/E5xKAKurFyDmGUE7/29d+4NdcVxh7zXBg7XiOMxY2wMqmBlbswMxEzoavuEcjW7RzuxuF184IgCdcqgE5VE7TUf+azDPaapOVpJaP8Al68dJ1VfFsZUpOY2MzxDiNPfKzKYGzdvJdu+ZApHlg7mZHT0+lc+JXVtIwt5VGuRWI7ydOpjpWix/JJS2zYd3Lgnw7RIFvKT8JnciSc0jpWZxHK2ItQ99xce2YUaRLazMTGn5V9Nge1MLjHxSPiNo32vC+Hq9mYmkwNqEd2ySPr7Pmuxx3jBGlCFXKxA1PaekioD4skHJlS2uhc6AR0A/wBHvXXGOVssYCtGoG0+8CelfXCeWjjMQlj/ANK2oYjuT3+n5mvp6zxh6dhYKlh6ZxNSSbn8b9TsoNnH22MLfBPqsD66frUw348twAj11+fqJ76ivTV/pjhvDylRMVgePcEOFuNZOoWCv/tOkfSRVbDYs1HEEQeiu4vBCm0GZExfUdQfwq/FA5tbxQucqZPKSDEgkakdew+danCf0yu3nV8Rde4BEBmJEDbT51l8Ozm0pQKWGnmmNDBOmvSvYORsYbmDTMczLKk+o0iq3aNBgeKoFzv+1N2TVJa6kdveil4Dl21bQLlGlWirAgV+0rOWylKUoiUpSiJSlKIlKUoiUpSiJSlKIlKUoiV8tbB6V9Uoi805o4fcwjs62/EsvJKiJBMd91/x9azFzmDCLtbedYXw23G2hOXWvb71kOIYSKqLnKGHJnIJ9qz6vZ9Ko8vu0nWDE+a9leRNjLuIY3Wtm3ZXQZvi7ySNIGwHSd64i0bbXLly4cnY7KP97b17Vd5ftG2beUQRWGvf0gQ3JzEpM5ZMa+la+DqMwlIUmNsLj98rOxOC79+bNEiDaetuFR4HDJibVp1svesrZKrattlNu9mYlmEjcRDH13rpiMdda4mHCJf8O2PGJlvvOwZTuFgE9TM1rcd/Ti2ygIcpiDGn6VZ8scoJhBoBJrFb2e3vMzzIuQL79Z+wE2JWqKhAgLHW2a3ZzG2FZQ0InQKC2VZ6tG+u5qDwjFXMVbYYiyFVogSWBDT/AHyQwgGRp6CBWm5ytPh7huC2z2mgkJoykfiHTbp/zOOxfNxYZMNZutcIgG4oVUncwNz/ALNZFfA1A97W05LjLXTp7/a0addsNJdEC45V/wAvX8Ph8E+It6qqsXA0krOnXXUCZI1qhwXLV/iJ8fFXWXNqqKSFQHYAfvua1NrD3cTw827qhbj2ysDYkaA+kkbetL/GVwiW2uI/hMgEqslWGhBA1/iKq0DVjEVKYmsHRyQNLc8aKB2WWg/CqbCcpXcG+fD3WJGuQklbgG6kHr67jcVJ52UHDeIiXPvChd03VBrLdgBpIG9fmB5n+2Yy0LCOLNrMWdhlzEiIA3gDvvPprN5vfLhGRbiWyYBUgMWVjlKqJkfFuAdjUj6lVlTDVagiqTfaRNpAUbmNc17R8MLDWMly0VXPl1ALZpPrLanfer7kfjiYe/mu6SuVyNY7NHUfz6VS4m21lyXf7tF0AG/uepHb1r8e2GgjRiJAOjDvtqPXcV+otdTxVKWmR0XxAL8LVg2g2Oo9efRex4jnPCIubxg3ZVksfl0+cV5TzPxw4i690iCxAC7wB8K+/U/OoBs3Nv1b+Fmvk2xbDOZcoNljTqYE7xrrqaUcK2jJH1UlfGurQCQeAJ16kr5v20S0qXA5XSSobQ7ycuo1Nesf02sZcGmkTrFeW8OwT4q8bdm4zI0MwjRRp5QdxPUV7lwnBi1aVQIgVnY6sKj4G3vVanZtB1OmXO1PvTYqZSlKz1qJSlKIlKUoiUpSiJSlKIlKUoiUpSiJSlKIlKUoiUpSiJSlKIlKUoi53rAcQwkVAtcu2VbMEAPtVnSiLEcfwzYO8cRFx7TKQUU7GQcwUmJ0j51HscYsX7NtnKp4xC+GzAnOZhDH4tK3d6wHEMARXnXOnLtqxcW7btZrjdtxqBmHqJmelYfaPZzHE4hji1/IMTt0jqVMyqWiDcKUOJYWw7WQ1tLiqGKHQkHbWNSewk1jOLcWOJy3rlkWbiwgYfeGCCxGYRAnbfc965shRGJm6EFw+I7h2DAwqSNgw6eppwfh+KaGt2lW0q6W9WB6ySdZB1FVcH2c0tdWzF1QRqfnzrwdLeahq16rqgYGjJ7/AFtzfn8vWSWVQ41aCD5swkADQGBqdDqCBXPBcIvXWuYhVD5C1tNI0B7jepa4a+TktWfDZjq5ZmKzuVnY+tencm8AGGw4tke81tYEVqLi42042339LlR1KTKnxCV483CMSiW7eRywYMWzdJJynSTvU/hvJ2KxDOxHhZoDBZ1A03PWNNIr21sCh/CPpXRLIGwArTOIqkQSom4Si1xcG3P9rP8ALXKdvDKCBDQJrR0pUCspSlKIlKUoiUpSiJSlKIlKUoiUpSiJSlKIlKUoiUpSiJSlKIlKUoiUpSiJSlKIlUPNfBGxFubZh12NX1K8LQ4QbhF4rjeH38P5XVYJGgRVG8knTXT9an8B5iOGYtJKCQQ2mYbDvB9a9C5j4CMTbjqNqxt7+njlSZJIGk613SDGCALKnUoOL87T79/c2Ws4DxqziSQECuNYMGR3BFX4Fee8lcuXrN8u+w0AGnzr0Kj8s+HRWaebKM+qUpSuV2lKUoiUpSiJSlKIlKUoiUpSiJSlKIlKUoiUpSiJSlKIlKUoiUpSiJSlKIlKUoiUpSiJSlKIlKUoi/AK/aUoiUpSiJSlKIlKUoiUpSiJSlKIlKUoi//Z"/>
          <p:cNvSpPr>
            <a:spLocks noChangeAspect="1" noChangeArrowheads="1"/>
          </p:cNvSpPr>
          <p:nvPr/>
        </p:nvSpPr>
        <p:spPr bwMode="auto">
          <a:xfrm>
            <a:off x="63500" y="-838200"/>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512" name="Picture 8" descr="http://www.the-factory.co.uk/wp-content/uploads/2011/12/creative-brain.png"/>
          <p:cNvPicPr>
            <a:picLocks noChangeAspect="1" noChangeArrowheads="1"/>
          </p:cNvPicPr>
          <p:nvPr/>
        </p:nvPicPr>
        <p:blipFill>
          <a:blip r:embed="rId4" cstate="print"/>
          <a:srcRect/>
          <a:stretch>
            <a:fillRect/>
          </a:stretch>
        </p:blipFill>
        <p:spPr bwMode="auto">
          <a:xfrm>
            <a:off x="323528" y="3284984"/>
            <a:ext cx="4295775" cy="2895601"/>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84873" y="1795226"/>
            <a:ext cx="4574740" cy="4801314"/>
          </a:xfrm>
          <a:prstGeom prst="rect">
            <a:avLst/>
          </a:prstGeom>
          <a:noFill/>
        </p:spPr>
        <p:txBody>
          <a:bodyPr wrap="square" rtlCol="0">
            <a:spAutoFit/>
          </a:bodyPr>
          <a:lstStyle/>
          <a:p>
            <a:pPr>
              <a:spcBef>
                <a:spcPct val="50000"/>
              </a:spcBef>
            </a:pPr>
            <a:r>
              <a:rPr lang="en-GB" b="1" dirty="0" smtClean="0"/>
              <a:t>Analysis</a:t>
            </a:r>
            <a:r>
              <a:rPr lang="en-GB" dirty="0" smtClean="0"/>
              <a:t>:  Analyse, Appraise, Categorize,</a:t>
            </a:r>
            <a:r>
              <a:rPr lang="en-GB" dirty="0"/>
              <a:t>	</a:t>
            </a:r>
            <a:r>
              <a:rPr lang="en-GB" dirty="0" smtClean="0"/>
              <a:t>Compare,</a:t>
            </a:r>
            <a:r>
              <a:rPr lang="en-GB" dirty="0"/>
              <a:t>	</a:t>
            </a:r>
            <a:r>
              <a:rPr lang="en-GB" dirty="0" smtClean="0"/>
              <a:t> Contrast, Differentiate,</a:t>
            </a:r>
            <a:r>
              <a:rPr lang="en-GB" dirty="0"/>
              <a:t>	</a:t>
            </a:r>
            <a:r>
              <a:rPr lang="en-GB" dirty="0" smtClean="0"/>
              <a:t>Discriminate, Distinguish, Examine,</a:t>
            </a:r>
            <a:r>
              <a:rPr lang="en-GB" dirty="0"/>
              <a:t>	</a:t>
            </a:r>
            <a:r>
              <a:rPr lang="en-GB" dirty="0" smtClean="0"/>
              <a:t>Experiment, Explore, Investigate, 	Question</a:t>
            </a:r>
            <a:r>
              <a:rPr lang="en-GB" dirty="0"/>
              <a:t>,</a:t>
            </a:r>
            <a:r>
              <a:rPr lang="en-GB" dirty="0" smtClean="0"/>
              <a:t> Research, Test.</a:t>
            </a:r>
          </a:p>
          <a:p>
            <a:endParaRPr lang="en-GB" b="1" dirty="0" smtClean="0"/>
          </a:p>
          <a:p>
            <a:r>
              <a:rPr lang="en-GB" b="1" dirty="0" smtClean="0"/>
              <a:t>Synthesis</a:t>
            </a:r>
            <a:r>
              <a:rPr lang="en-GB" dirty="0" smtClean="0"/>
              <a:t>: Combine, Compose, Construct,</a:t>
            </a:r>
          </a:p>
          <a:p>
            <a:r>
              <a:rPr lang="en-GB" dirty="0"/>
              <a:t>	 </a:t>
            </a:r>
            <a:r>
              <a:rPr lang="en-GB" dirty="0" smtClean="0"/>
              <a:t> Create, Devise, Design</a:t>
            </a:r>
            <a:r>
              <a:rPr lang="en-GB" dirty="0"/>
              <a:t>		</a:t>
            </a:r>
            <a:r>
              <a:rPr lang="en-GB" dirty="0" smtClean="0"/>
              <a:t>  Formulate, Hypothesise, Integrate,</a:t>
            </a:r>
            <a:r>
              <a:rPr lang="en-GB" dirty="0"/>
              <a:t>	</a:t>
            </a:r>
            <a:r>
              <a:rPr lang="en-GB" dirty="0" smtClean="0"/>
              <a:t>  Merge, Organise, Plan, Propose,</a:t>
            </a:r>
            <a:r>
              <a:rPr lang="en-GB" dirty="0"/>
              <a:t>	</a:t>
            </a:r>
            <a:r>
              <a:rPr lang="en-GB" dirty="0" smtClean="0"/>
              <a:t>  Synthesise, Unite.</a:t>
            </a:r>
          </a:p>
          <a:p>
            <a:endParaRPr lang="en-GB" dirty="0"/>
          </a:p>
          <a:p>
            <a:endParaRPr lang="en-GB" b="1" dirty="0" smtClean="0"/>
          </a:p>
          <a:p>
            <a:r>
              <a:rPr lang="en-GB" b="1" dirty="0" smtClean="0"/>
              <a:t>Evaluate</a:t>
            </a:r>
            <a:r>
              <a:rPr lang="en-GB" dirty="0" smtClean="0"/>
              <a:t>: Appraise, Argue, Assess, Critique, 	Defend, Evaluate, Examine, Grade,</a:t>
            </a:r>
          </a:p>
          <a:p>
            <a:r>
              <a:rPr lang="en-GB" dirty="0"/>
              <a:t>	</a:t>
            </a:r>
            <a:r>
              <a:rPr lang="en-GB" dirty="0" smtClean="0"/>
              <a:t>Inspect, Judge, Justify, Rank, Rate,</a:t>
            </a:r>
          </a:p>
          <a:p>
            <a:r>
              <a:rPr lang="en-GB" dirty="0"/>
              <a:t>	</a:t>
            </a:r>
            <a:r>
              <a:rPr lang="en-GB" dirty="0" smtClean="0"/>
              <a:t>Review, Value.</a:t>
            </a:r>
          </a:p>
        </p:txBody>
      </p:sp>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Blooming Questions</a:t>
            </a:r>
            <a:endParaRPr lang="en-GB" sz="2400" b="1" u="sng" dirty="0"/>
          </a:p>
        </p:txBody>
      </p:sp>
      <p:sp>
        <p:nvSpPr>
          <p:cNvPr id="20482" name="AutoShape 2" descr="data:image/jpeg;base64,/9j/4AAQSkZJRgABAQAAAQABAAD/2wCEAAkGBhQRERQQEBQSFRUVEhUYGRcYFRoaHBwYHRYYFxYVGhwYHygeFxojHBgWHy8gIycpLCwsGR4xNTEqNSYrLCkBCQoKDgwOGg8PGiskHyUpKjEyMC01MDUqNDUuLCksLi41MjAyKi8vMCk0KiwqLSwvKTIuLDQsLCwsKjEsLDUpL//AABEIAOEA4QMBIgACEQEDEQH/xAAcAAEAAgMBAQEAAAAAAAAAAAAAAQYDBAUHAgj/xABBEAACAgEDAgUBBgMGAwcFAAABAgMRAAQSIQUxBhMiQVFhBxQycYGRQqGxIzNSYsHwFRfRFlRkgpTT8SRTc5Ki/8QAGgEAAQUBAAAAAAAAAAAAAAAAAAECAwQFBv/EADURAAEDAwMCBQMDAwMFAAAAAAEAAhEDBCESMUEFURNhcYHwIpGhMrHBFCPxYtHhBhUkM1L/2gAMAwEAAhEDEQA/APaMYxmMpkxjGCExjGCExjGCFOMYxUJjGMEKcYxjkiYxjFQmTkZOOCFOMYx4SIMYGMcEinGMY8IU5ORk5IEiZORk5IEinGMY9ItbGMZjKZMYxghMYxghMYxghTjIZgBZ4GYo9YjGgwu67/0+f0xpe1pAJyUoBOyzYyCcnHpFOMZoa/qRjYKADxfOMq1mUW637IW7JIFBZiAALJJoAfJJ7Zi0mtjlXfE6SLdWjBhfxYOUnxhHNqNOUW3/ALRGaPgb1U2VF8fBr3rOJ4Q6umh1MrakPAsmnG1WSt7KxNmuFIAKi++78rZaXIujFMZ7cq422Y6gamrI4XrGTlA6R9qcXkIdUD57SFSigABSQUdixCotMOSfYnLRP4jRdbDoatpYJJQ18UrKAK97Bc3/AJfrmjUoPpmHBU3AjddjMc0wRSzdh+vvQAA7kmhWaUnXIjHNJG6SeSWVtp3U4AOw7bo8i/i8r/hnxkOoPJAyFKsgi7FEFfagRV2e5A4xzKTnAujA3StpucNQ2Vp0OuWVd6Gxdfr/ALrtn3q9WkSNLIwVEUszH2A7nKZ1/qur6edsaQeQeQ6xcg+4dQwAPw1Ue3HbKx1vxdq3hkQsjxyRsrAoooEfiUrVV9ScnZQ1OGcFApk7L1jp/UEnjWaI7kYWpoixdXTAHNjKF9kXUnfTPC5JEbei/YGyV/IHkfmcvuNqs8N5b2THCDCnJyMnECamTkZOSBIpxjGPSLWxjGYymTGMYITGMYITGMnBC1epITGwX9qux8ZWdFccv9o4Xu3J7AH1NR7AWP3GZfHfV9MsR087yI5AdCiMSrC9r3wO98XdXlEl1M8g+8PIGfyfLshT6aPe+C1ker6A98zLu2ZUqte50bD7Gcdlv2No51ElxgHuPtHcd+y2vEfjaTcI2fcFk3KygL2NA8UbA5Fj3zqxfaBJ9z1GoZ1MmxREm0cEmixrg1YJBPtlLj6ck1bWYsCL4PPPPNe/YWfjO51LSDR6V4JEDNKFVJFo1tYM4Jr3FDgc851VerbeAAI1HjE/O6kNp/fFFwxIjEHcT87LknVTqfPGrn8/bu3ebx2uq7bf5fTLXL47j+7nUScyrp1mMbeksL2kp7FdwI9N1ldHhVjo/vnmLVXsr+Hdt733+lZwD1ErJE+ojOqh0yufKcKFVWsABttt6iDRsCh24zmtFO7BE6tJ22yOM4ztuN91L1agx1LXSzpMHy7/AO+PNe4nrsGoEsMLCRotu7aCQpPIXd23ADlRyPfvnm/jKGaOWM6mSEpubywnpKihv3AqxIqgRZs1+m14B0ksYkUvNCFdn+7COPy9khJR0lrc61x3sFaPxlv6v0KFWj1U21nBVQW+SbG2zVknvV9ssU7pttdmpo1Q0bROZiJ7+U4xlc0w6TleUdXmRqWFT6gF22vO5ABYYUfSQt7uPpdno9Q8DaiKESRaiUyxwmNFU0FRvxxBmNhTubmxV9hnem8KRwwSLSsVkeRd6muaCKQpB4AA4Pz37ZV+uda1bxFZdvluVqgOSGDAqb3Xa5fqXr+o1WNs3hrWuhxcN/TnacY9VcewBpe4TjCvHhDqUsMEej/4c+miEZ9Tyo+6+7EDa1sb5A/YZ1unaUaZjJEgXdfNcEGuPy4BzQ8OrKIlbUMzMxDkMACt0Wj49gboe117Za9d1CNoyAbJHA+P+lZztS5fWdUPi6dPAJg/ff571DLPpXL+7vI/nlWba10m3mlX0HcQQLB7Xe5u1kmtL0uXq6+jTw6LTh7LFAZXZbFcBeAbv6juaOXTocRstfp7V8ng/wC/zz40PR5EmVy3pVdv4jyApUemuCeGPJ5vvY29F0y7e+3D3/qjB/n3TJhZvDvhyPRReVFZ+WPc/wDQcn9znVxjJ5JMlRkypycjJxwSJk5GfWSBImMYx6Ra2MnGY6mUYycYIUYycYITNHqctLw+1gbq+/0zQ8YdWm0sAngCHa4DhwT6TY4ojm6zzufxlM076naKdAuw3tBA4I7Wbs/rWWR02vdUHGjHuef47hVK15Tou0uV46zHqHiZ4Qm9gF3EgBQRRf8AMfFdzlOTwwfPXSGU7W05csB2a2TbXxZXjvz3vLh0rrxmgUB0Y7BuIJ4O2yO9g3mxpJ0W2exXfi+O/tznMeJ4NbwDvJnV/wDS3LO8q06Z8MYP78HnZcvpuu+5Qn78u7YQgZAGsfwuRxz7fPH1zg9e8TRzltPGQIZFvcVJIYNuAruOBt/83053/FvXRKG0+naMoVtmb3HehY49uSO/xlK0+oVRwvrvufj/AEzsemdGpvpl9YfUCSIxv38/eO4WLe3le3umOI0yQdvPtP3C+5J0jUwPI+0m6N0OLDV2PPuMzQdOIWRhGzxLGDIxAoBmCgci75/CD/TNLW9MDuzK6gDluboUTZs+5HYZva3WxLogkRDSvIAacmolAkJq/dhXN8A5YuLCk+nppDK7IXrxPi5aT/tn7KweHPF8KROs5dLkLDiwQAAQD2BsHv8APfOBrtVPqd0AlM0aSlo3ogkBW2UxAB5IsHkH5HbS6XrVdREVApST2rv359z3zJF0+aOB9bGoWLdtUqfUQbQEUeFDUT8n8so9NoUqVUio2HYiY9o5n4VUv6NIO8WnsT+fnmu30/xMTJK+umJO0KkWxlQ2RuK8bfoCxs8/IydZ1bTabUiVAshdaO07mUAAACzSEnuPf9M+IfB00SvPPGjI8akMtWrkqCpU8gG27cWPbtlV6r0xo5liAAZ+QpFAAn09/oDjq1pY1HuraiGlsEAwHCBxjbf13UFCkaoAZG/2Vy0vVXWWQx7VRzvoi/Ue54P5fTjLBpupBozI3oC3d9uBZYfTPMZNPPCm4SAhRZHsPoPnv9MuHWYTrNHp5YB5i7Vd4iQv4QRJHvUbwTtaMbKvfzxnK9QtaT3h1Mw0kCeRj8zCvXtFrGh5bJVr0HWCLEbDmj2/mL/32y06WTcitxyBdfPvnmnhXo0kCnzaB3MQoIbubB3fibggern0/FX6J0rTBIxRJ3U37gY7pTnNruosdqYB32WTdtbpDoglbmTkZOdOFmoMnAxkgSKckZGSMkCamMYxyFr4xjMdTJjGMEJjPiWZUFswUfJIH6c4MlruWm4sc8Hjjn4PzghU/wC06GL7ukkm/wAzfsjAahuPJJBsGgCfnsL5zzSeVgm1uAvPb2/2ct/jXxJFrNKqhWTURagXG34kIVwzWO4BFX7e9ZS9V1B3Bj2gNYUkGxyaABHFHt9c17C9rsHhU26vXif47q3W6BSqNFWuS0zkd48/MbfyvR+kabbpIXSNU3xBvTzuP+MmzZIo/S6z60rMQ2+9tHvf6/XtnK0vjaMwQ6WKFx5emAMhPCsEqlH8Y3irJHvV5w9f46kaTagCrRU9zdkerldw4vjObuegXtzdPeAIcZknI/f2381cty2lRDIwMD5+64+rib7wwj37N522D+Df7gc7bzZ1MgkmWDaAESmoBQR+LiuWNt3J7flnV0XX40aOQ6fzAqOrhjwzEnYbrigQKI9s7fWfBC6ibT63QGPyjQkCm6q7ZQe/+EjuKHHfOq6lUrUaIGRg59j25Kgs7ywrVSHZjMkds+qrGq6QzRN5ScAUTz278kd/Y85reG0iLBJrokjkg87SHqhYXbwTddvccXLqvVtQmpSGGDdFtBd6NBSaJDfhXb3575UtS8MCmEryxO6TuxUjb3+ByaFXu9+My+h1qlem9rhEgQRk5n9o7cq7We6uA4gNHr/HdWXqvh5dRHMjQxQeUP7KW15VfUb7bVNVyf4vpn34f8SadI10hjKRUSjyvu9rO7ivx3VUAM1+neIYIGj1MkLk+X5arGaXZtG7ejsVJYkHirKk5XNF1RELFot4NivMIO0ggpYFUbBJq7UVWDKFClSqUq8lx2icGAOS48TvGTAVQ9N6jXLBT/8AWCJyPeJXpk3WWE0WisESRM4YfA5UWO4NN+wygeNtQia5Z42DLsVJCtEBhYIB+ar+efGm048oPuYEKQvqbgeu1HvRtrA70frmtq9BL5SxGNkDKGWyKZSfxci6NXYzOsLanUqlsnaMyVs07NlqTUYZIERtO8nPtgLDrOtoUIQksy0BtuieKP1/fPR/A/hd49FGHO1juYg9wSbr6VwPzvKF4W6UwlUsdhYjaaFg/wBQe375dZ/tAWHTyrCyvLGdgVwQwcttsrxuANnjJbrpzRVbbulwO8TucCTGBv7qj1G6dVY1rRHK5HiLq851B0GlNPKjxnekkWx1O/esjLtcFVIoWexHBOWvwH4tbWiQy2rl2KxrDII40U7QomK7JWPckNXwODlD8V9Q0+sUO5aSV4hS36YS1MzAVRc/h5N0B297N9nPXY43bSbfKDuzohb0BmN+XEpFoCOa3VYNAWct9P6fUp25cGEAd98EyfTbjiZMyucq3LRU0PP1L0TJyMkZME5SMYxkgQpyRkZIyQJqYxjHIWvjFYrMhTJkO4AJJAAFkn2Hzk1nN8RatItNJLKwVYwJCT2Owh9v1vbXHPOKBJSLj+KvEEKPpo3b0TGYM6MPQqqu57HwWUH/ACls6+s6ZIYBFppjCw/jKByRzd38k3Yzz7qAg1Omh1ujlaVUZxIXILxlwm0OB2optJ99wPIzV6F9qiQad9K8ck8om8qGJCRcZVQBvrimLqALPYdheSFpP0jhOY7S4O/5/BWMK0k8ybzqHLFTKq8EhTZ9XpHAI5718Zw4H8nUMJbZlamsMDywHPO0LyGsjvVfI9G+8iNFCoVBAIQ0K4qjXFjtmDWwefBMqKoeRCpvizQqyBz7V+QzDset/wBNWLnM+h2NxO+8xtHH5XSXBNcAgRt8jAH2wqX0jSLrdV5SyGFnUlK3UWUEiMndQFAkEL7dhlh6h9nLpICAHJjZi9sF3Ajgnkg9qIHYnjjKjJ0d9PIkltDID6XQ+oEcHsaJHwcunQvHjmN4dZLvJG0OIttiiCfRyCfyzr6lzXq0jXtwS2DEZJzGI7bweyxbuuy0q+C57Sf2xPOPtK1f+w7ejdMgRyxcL/BQFfird3Px2zbj8b6kCtPCjwaa1dlHDqBQb/JYG6lvv8ZZOiaiOTejgMmxCr2SGU+khiQBu3LyATw3NXWVSTwjqULpBIFgmZtw4UBeaFE2ePT6T/LOcq9Uurhg8ZzfIdo3nmY2UvSbeypOeagEmN5jz25jbz2Wl4h8WCRYPuxO+T+zkgdH8sM17JFm20GU1a2bHHcZwtZ05ZHb1AMm3zKUgDi2JPbd249h3y4dT8IoujU6knyYYnO0cI0zAqs7Aep2FqFHa/zrOV0hdNB07VMjyJINABNDIvpeYoI01CXdMXJWwedwsA5odOvGUhFIR5RHv7+nbKUnSXmm0mnq9guC2pXy4xGwZSoJAFWL7kdxdH+vxnW8T+INPqFRdPEUMbGztVfTtHp4783/APr9cqnSdPEIBu3+e0oYWVVPKAqtxN7ibNgHtX5dbXdGEcavuB3Dj1Kvdi1kk0SFIAA49+w5v1Oltuntr1XEO47efrj91o0eohopnRls7HeR87q3dM8FUdM0mySF4ZGdkJ23zsFjksN4o/5T8ZZeh9IOlj2kh43JCFgCyobuMn3F2fbuc0en+OYl0IYaeWJYwqKHPDACrRq9ZFC+B3x4c8SpqE3gUy0Nu496O417Dt898xb62uKE1W4a3c/JnHbuqVe6ubofVt29zn8xPZdyeRNJp9mmjWRlsqrMB6ru2ajR/wCnt3zyzVu0mseTVxrE7MjMqqNu6/QwO8ncT8XfNjucu2u1jK1Dji7/APnONJ4UWZZZwWeeUExknhWsFNoHfgBbN8HI+l9d0vJuYDXQBEkyfxHPdK61LG69yqjqmCuVhBZWHA2Dtdlg1k7rFE0PccDOp4c8SnQasSzxsYyuxm71dHcD71XYEXznJ0OhMczxzBkkjc9yO4NMvwf0+ct/h7TRSSMrqkjqm5EYAiwR6uboix7fxHNm/wCrOafDp/p5xn4VL/2u3DTc1my6OD8yF6tHIGAZSCCAQR7g8g595yfD00rRDzgFbaLANgH4HyM62Q0KgqsDwN1hOEGFOMYywExTkjIGTkgSJjGMchYMYxmSpUzj9X6dK8ivEVH4RZriixYcg8Na3XJ2Afl2MYoMIVL8XfZbpdaC0arBL7sigBvo4HBP1q/zzS8G/ZJFo5fPmYTOL232BIrdyBzyf637Z6DjHFxIg7IVS1/TCeWVlAPB/wBPrnJ61q100DgOEkMbMl8k1xYFGxYrtx3zH1jreoGpdSxUK5XbYYBWMXmDzNm0V6eSDs3/AJZxvGukkg1EXnTvOzgusRBJjH+FfLIU2QVsKBSkkfOTY9DpVq+lzzpGYjfntELdqOqUWs1Rn584Vbm6hK+0S7mINWfqA3f3NUca/XPC0LIhVo2U7mW4iCyj+0PsASOe4PbI6x1JJGBUBaFcXxxdiiFong8Xx7+2smoMm0SWwQ7hfI3cUWB/FQBoGxznd1NFO2cxgAGZAjlZj+mf1dw15nUYA3jz74jttkra3amGYaEazekYADQtQogu11yW9RFWf+m9DqpNEySxySMm9d8bNYYHuaP8X9M5Wn6E6RLKorb2cV7E813I571m+NLP5K68GLULp5UaSAWGVQeJGFcqaNkXV38gccaYqO0gg8HAyefvuulZQZa2n90DzjOTwfMbL1Tq+jbUadtKxAFKQwHI2sGU88cED9s8o8TaCzBAk6vJqG2sdmxUQOoWxZPLeon4QZZvFXitNVGmp0yuBsPqNd+CykXxtNg0ffK10vXNJuVu2080OLJPJJuvYDNSz6Q5tPWXnynj5hYtMObS8PUfqzGPmf8AKu/UfDT6iKLS6V4ESCt+4/gAUFBtomjy3NA1ycpOo0LGWXThy+3gNuBDXJu3t88Me3I/fM2skkBd2e/O/ER/FyG5H5gHMk3UYll3aZCiBFtWckk2Ax71fNAfHOWHW13063DaR1YOf9WCSZ9wPLfKp9Gr0ryq6m7BEwMQcxvO+2ys/ReqPrBHpNY8McEMS+ZudQ0hApeW5HFE18G+4quarVCP06dpEh9MsVrtL1arIAOwPqIv2Pvnzoo1n1SLO3oQJLLsDMQnls4jPsm+hf8AIjMGoll1v9szCJSAI40QAKi8IOOWAHHOQWl//TyawmePNafUOmOuopW79IET255mSZ3mIj0XUbqU3lhXMcomhbbTqXQ1Xqrm/faf0PBGdDw/1iZJIYA6RLEo3sWXc6huEXd23AAfNWeMquk17KdojAeOw7At6gSArML2ir9qu86Om1kLSg6pd6FT2Leg2asDuaAuvkfXMx1hUrPdVoUvpyRHBjjzztyrVe5trOgKFd4mAONU7TpmPv6nK9E6vpI9VGU1CF4ywZe49Q5sMO3uOPbNbpn2Z6MTfeCrtRBEbOSoI9zfqbn2JrjNjS9URtGogi2oqWAB7AmqUc8nn9c0vA3i5tTO8JQgKGo0TXagT7Dg8n5GMsaNZz3Hdrd5xB5EcwsOnUqhh8Jx0q9AZOMnNgKkmMYx4SKcnIyceEiYxjHIWDGMZlqVMYxghcrrXVDEPT8c8fPAr+eR0TqhlFN8ccfHBs/tm7rdAsopr4uv1+R75Gh6esQ9N8gX+nwPbMvwbn+q1z9HriI2j15/wrWul4OmPqWZoFLBiBYDAGuQDW4frQ/bNPqsAWOWeONGmEDhTtBY0rFUvvV+31zD17rw0gR2QsjNtJUi1P8ACdvdgTwa7cd7zQ8KeKG1W2N0IdIgZXJAG8nhUXu1gEk8AfrmnqAMTlDbeqafjR9I+fPUd15L0fQRtCCVDFu5I+vb6fpmvoyux0CkkSnY3+WjuBFc/wAPN8c/OerdR+yvRyyGRfNiDG2SNwFPN9iDt59hxlF6n0c6OaZYFkaKIhS7LxzXcjj8RrNDpNuHVyXmR2Kn611j/wAXTbyHHnaBz99vRacWsldBpoxuvgAC2rvQyNPq30zkqWjkB2stVY4JRhxYJAtTnfj00GkgTVMrM5UH1Xw1XYWuKPGbUkEOtT724c1EV2iuwtgDQtjZ4544qsgp39ta1X1mUj4JOmYH6pjGSYPdV6tO7vbVjKz4IJJI5nOdtuPTuqnoptNDOiudumnKPIoP9xJyjLtIIKhgG+QlDuovH1vWfdNW+kKLSCmYCydw3ggj+EhlP65j6wEdnVPwkkEcHndbcbbB3C7vkV7cDXdNk0ck4atirbA/hVNkZ5HqAUAfplu5uRbu0Uz7fn+VsW3T61WnMww+k87b/lZZNSpkSJH8wFgoNMoFiyaYAgf1zIehSmXkE36vqRf5d65/LMyyJJOGW2KgUY7sMSAhJ7D1FQPrQ751tZ1iUwxwvDJHqYmALneCYwC43bze8sCb7Edu9ZZd1B/9OKtSM8e3yVUtelUre4NOgD6k7efGBO+6t3hXpdxEIb3rTXQAAsbfrfOUbrnRJunnYjxsjMwUH8a882OxA7Xf6Z3+seLNQYp59GjRxxAXISqHfwVFPwwJoFKJIYdiRnE0Onl1hmgjP3oovmI3EO1pJWec7JDvkp90YN7VqqvOUax9V5qunJMjcRxEDBEjeCcqa3rvtruKuA6J2xO0+nPkubo+jyeWZzRskn5+Ca+O+N67Kr1X3+mdL/hmsSQaDYwdhYT0/hI3H1dtve+a7jLv4N8DbFjn1UZSaN5DtsEEEAKWAJFj1VX650XSr40GuZUHJiP5VP8A6m6b472121BwAJ4nBA7bznJWb7OOn3pfNaVpFe1EZHpSiQV55/oOe2T4z1cXT4C2mURzyMNjKosAbd55FBaUCvk5boNOqCkVVF3SgAX7nj3ymfaX4fknVJYlLbByoFmuea/X+X1ytdVSS57Rufm3zlQdIpsbWp06p+nnsf8Aj/C63TPGenaNA8yl/LTeQrbdxUFuQNo5+vGbWr6yr7Rp5oj6vUFdS23/ACryT+VfGUjwx0BdRGvlyxI4sPHR3oQfi7I97+vzlq8I9OSHdSNvYG5H/EdpFrVelQWHA9wb7WatKpWeYcABweVfura3olxYSSOD/gY7RP8AKscDEqpYU20WPrXOfeMZfCxCpycjJx4TUxjGOQsGMmsVmapFGMmsYIUYzV1nV4YSqzSxRs34Q7qpP5AnnNsYJSCMqueJ/Cv3pkZBEjA+qUrb7QPSi+xsnkk8D5vOd4T8JsjpqNSkTM0YamX1xSA8BfYij9CCBl0xjPDbq1RlXG31VtLwgcfn7/NvVMx6jTh1KN2Ir/d5lxjy2RBVJUjrHTg9xmmpj39/bNeDT+RE5AHCkhR9ATWXefQo4IIHPuAL/O80tf0GJ4TG26hzuB9Vj+v5HjOfb0qvIol/9uZjPfaJ/K1W3zdOkryHqOuh84uwpmYMRVgEeqwK7HixzZv5zN4u6+2p2BlVQoYjv/FXBv4r+ea/UPCcrSIdrL5ppQVNk17bu/qIFD5ywazwWH6XqvMjkWeFS6Xur0Lv4v8AFdMOb9s667sbXSx7R9TdvJaLb00HeI8Tp/Tn2WL7OtZHPpn0GoLws82+MxNtLDaGrcoN0QT6uOR8ZxpuqQw6iRIWeRedrOQWYDu1gXtLVX0N5yPB/X0Or0scyjZ56BiQCOfSCRVfi2/kOctHT+ix67r+tjcUkaUAtCvLMCAD2ANMP1yC9tqDwBTJIj8rK6b1CrTLxdDDjx65Pr2/ZdDwz4eSbUyQ6k6iGZCJFRWCBlBB3AgcsDzuB54I7HPSND0mKEARoooyEHuR5jmSSieaLG6/L4zJqCi077bFgEjkX3A9xeRpuoJJwp5+D3ysx1OkRT1Ce3KivLp1y4OIiBtx7LY2++MZh10jLG7ILYKSBYHNfJ4/fLQCpASYWbJyg+BvEmrn1MiTg7PUeaH+HkcfFekV+K8vOpnCIXPsPmr+mSVm+DOs7CVJUpOY7Sqxr+kQ6vVRyvGVeOUeoHmQDd6W4/hIBP0se4y0Q6ZUsqACe59+Ows+30zkaPr6vIRtUWQL7EDtyffO5lO1uKVcF1MzntCnuXVBpY6QAMCUyRkZOXgqSZORk44JExjGOQsWMYzPhSJjGMIQvMfGPhfUvrJZUgadJggUgr6aQKY23EbRYLX25+cvvh3QvBpYIZW3PHEisfqBVD5A7X9M6GTjQwAk91brXb6tNtMgQ1M43ibxGNHGJCFY3+EtRqjZHzzQ/XOznH8SeHV1kYjO1TfLbbO2jajkEXx75NTDdQ17KClp1DXsuF4P8e/enEUmwH1WxO0k36FA7X/vvl1yn+EvAY0j+axUm3BWt3v6WDHsa+nY5cKyW48PX/b2T6+jV9H42UZzOt9RbT7ZiahX+8IQsa7A8cgXXPYc3mLUU8rrIxQDsL/Y/wCuE0rajTtGWYW34r5I9x/PMqjeCpW8OO/43kceUqEjCrniX7S9NEImVd7ieOt6NwrErI6kcFlUn0ki/wBMsv8AwiRpWdtS7Qvu/sdiVtZSNu7vXN3V/JyoQeCV10v/ANSYokglJEEAf1C/Q8jvxyFBCqvFm+TQ9GVQBQ7AZoEbAoa8jZfkvUQGN2j7FHZf1Ukf1GeofYzrGn6hrNRJW54tzfm0oY/0yi+NoNnUdYv/AImU/u5b/XLl9haBtRqkPvp14+m/n+oxylOy9X6hqEloROjlW5QMDfpDdr54IPHs2NKpeUSBCigV+f0/38Zxdbo9H0qtVI0l8hFsEngWAOL5BayRW74oZYuh9SOo08c7LsLqGK7g1fSx9K49rrM82eup4rjGQY9Ns7j0TKrqQdopmccreycw6nVJGu+Rgq2BZNDngZrdL67DqP7pwTRJHuADts/HOaYaYlM0uI1AYW8qAXQAs2fqaAs/JoAfpmPV6bzEK8c9j8H2OZsY17A9pa7YpASDIXB0XhrZIWNVY+tjv+md7IZgBZ4A98oWq+04rK22HdGu5C3mLtMm8BHEgsCPYCSavkfBxll09lEEUR6yfspXvqVzJyr9k5i02oWRQ8bKysLDKQQR8gjgjMuWVAgycDGOCRMYxioWLGTispQnqMZNYrCEKMZNYrCEKMZNYwQoycr3i7xX9yQUhdnV1Tb6j5u24VZB6yrt6dwujV1d5m8L+J11qM6qVCkL6uCWAqSkPqVVa1tqJIPHuVhC6k+iR+WUE/PvmVIwooAAfAz6xjBTaHFwAkoXOk1KKWCrVmmZRXJ7Gx79++fPS+hiBi4m1MlrVSTFx+dH3+uZ5OmgtdkWbI9r9sxtqphMIxADDX975o44/wAFX34xtu2uS7xIjjZI4gL89faQtdU1f/5Qf3RTmb7L+sfdupwEmllJhb8n4X/+wmav2gSbup6w/wDiGH7Uv+mcCOQqQymmUgg/BBsH98nViJC/Q/2j9NimjjZyS8LiTyl/E8e5VkCj/FXI/IjNXwx0SWKWWPTzbYq5BiIux3Hq/s3F1ZF2DY4oWnpUseqhg1e0EvEjg/FgNX1o/PY5R/EXUtauvKx+aFDKFCAshQmP7wS5j3JS+SfQkm0u9HvtXSJlU9H1Eq19f6BJNo/u6yMX4FlqDc/x3yQBz+gzjfZ94Pm0jM8pIB3UA1chtvqX3BHIN5eIyaG4AGhYBsX7gEgWP0GfWTtquDCzhWW1i1mgJjGMjUKhlsUeQco+p+zBWlLCZljcyOyqqqFfcDEEXbt2qLu7JoZecnJWVHM/SnBxbsvmNNoAFcADgV/L2z6xjGpqnGMY4JExjGKhY8YxlWE9MYxhCExjGEITGTjCEKr+MfB33wCSIrHNGrsjqiiQyBT5IMpG5Yw3JA78cgWDm8J+EF0W82ru53GRkXzbajKrSj1SKXthfIuuaFWKsYsJFp9W1MkcMkkMfmyKpKx3W4/F5RV8a9RvjS7m4/s/u06n243k0PzIrPRsYxzCdjCtUazKYIcwO9ZWpPqJBEHWLdJtU+XvUUT3Xd24+fpmLo+ukmTfLEIrqqkWQEEA7rXsM1/FnTpZ9M8cBpyRXb5HuT6a739K98qfToZ+m9L1c2oJDCIlAa/ERsS/cHcVFHLAYNGqc9lGGAsLpz2XivW9Z52pnm/+5PK/6M7Ef1zTyAMnIE9foD7HeqiTpaqxA8iSSMknsL8xb+lPX6Zb9J1SCZqilhkYC/S6sQD78Hsa/lnln2CaqxrIDyP7J6/Perf0XPV9N06KMkxxxoT3Koq/0GSDZV3YKarWhKFEk9gMyaecOu4dsxarR7yCCVI7EZk02nCLtGV2+N4xmNHHz7/hJiFlxjJy2kUZOMYqEwMZOKkTGMYqExjGKhfNYrGMghOSsVjGEISsVjGEISsVjGLCExjGEITNSbRszbhIQOOOePy5rn6g5t5xvEmu1MSA6SJZWvsb+D7Cq9ubxjqLasNd+8JzAXGAuzle8b+FW6jpxphN5K+YrMdm/cFul/EKF0f0GaHhXrPUJWA1UAVPV6iCp4Pv7cc8UL+cuGTPYWmClew0zC8j/wCQI/76f/Tj/wBzH/IEf99P/px/7meq63WpEpeQgAfUcn4F9z9Mrf8AzP0HfzW2V/eeW+3fu2+V2vzPeq7e+M0hJqctTwH9mv8AwyWSUagy+ZGEry9lUwa73m8u2YNFrUmUPGQQfqLH0Ndj9M0+l9DMDs51Gpl3CtsjhgObsChz7flixGECCCScrp4rDNQs8AZWupfaJo4G2s5J3V6Rf/mB7Efkce1hdgBI1jnbBWbGczpHiODVWYHDfnwT9QDyR+mdPAgjBSOaWmCmMZOCamMYxUJjGMVCYxjBC+cZOMZCVRjJxhCFGMnGEITFZOMWEKKxWTjCEKKxWTjCEKMZOMISL4kjDAqwsEEEH3B7g5zv+zGl3b/u8G7y/L/u1/Bu3baqqvntnUxghfEcYUBVAAAAAHYAdgM+snGEIUVnM1nhjTSktJDGxLBia5v8+/6Z1MY4SNk4OLditbR9NjhBESKgPcKKH7DjNnGMRISTkpjGMEiYxjFQmMYwQmMYwQmMYwQmMYwQmMYwQmMYwQmMYwQmMYwQmMYwQmMYwQmMYwQmMYwQmMYwQmMYwQmMYwQmMYwQmMYwQv/Z"/>
          <p:cNvSpPr>
            <a:spLocks noChangeAspect="1" noChangeArrowheads="1"/>
          </p:cNvSpPr>
          <p:nvPr/>
        </p:nvSpPr>
        <p:spPr bwMode="auto">
          <a:xfrm>
            <a:off x="6350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484" name="Picture 4" descr="http://t3.gstatic.com/images?q=tbn:ANd9GcQU97B1FVhaJi7_A1osDlWNp7Fa7vNudOw4lqBzwxNQxC_x1EYI"/>
          <p:cNvPicPr>
            <a:picLocks noChangeAspect="1" noChangeArrowheads="1"/>
          </p:cNvPicPr>
          <p:nvPr/>
        </p:nvPicPr>
        <p:blipFill>
          <a:blip r:embed="rId3" cstate="print"/>
          <a:srcRect/>
          <a:stretch>
            <a:fillRect/>
          </a:stretch>
        </p:blipFill>
        <p:spPr bwMode="auto">
          <a:xfrm>
            <a:off x="0" y="0"/>
            <a:ext cx="1010890" cy="757192"/>
          </a:xfrm>
          <a:prstGeom prst="rect">
            <a:avLst/>
          </a:prstGeom>
          <a:noFill/>
        </p:spPr>
      </p:pic>
      <p:sp>
        <p:nvSpPr>
          <p:cNvPr id="9" name="TextBox 8"/>
          <p:cNvSpPr txBox="1"/>
          <p:nvPr/>
        </p:nvSpPr>
        <p:spPr>
          <a:xfrm>
            <a:off x="-8582" y="1379728"/>
            <a:ext cx="4574740" cy="5493812"/>
          </a:xfrm>
          <a:prstGeom prst="rect">
            <a:avLst/>
          </a:prstGeom>
          <a:noFill/>
        </p:spPr>
        <p:txBody>
          <a:bodyPr wrap="square" rtlCol="0">
            <a:spAutoFit/>
          </a:bodyPr>
          <a:lstStyle/>
          <a:p>
            <a:endParaRPr lang="en-GB" dirty="0"/>
          </a:p>
          <a:p>
            <a:pPr>
              <a:spcBef>
                <a:spcPct val="50000"/>
              </a:spcBef>
            </a:pPr>
            <a:r>
              <a:rPr lang="en-GB" b="1" dirty="0" smtClean="0"/>
              <a:t>Knowledge: </a:t>
            </a:r>
            <a:r>
              <a:rPr lang="en-GB" dirty="0" smtClean="0"/>
              <a:t>Arrange, Define, Describe, List, 	     Match, Memorise, Name, Order, 	     Quote, Recognise, Recall, Repeat 	     Reproduce, Restate, Retain.</a:t>
            </a:r>
          </a:p>
          <a:p>
            <a:pPr>
              <a:spcBef>
                <a:spcPct val="50000"/>
              </a:spcBef>
            </a:pPr>
            <a:endParaRPr lang="en-GB" dirty="0"/>
          </a:p>
          <a:p>
            <a:pPr>
              <a:spcBef>
                <a:spcPct val="50000"/>
              </a:spcBef>
            </a:pPr>
            <a:r>
              <a:rPr lang="en-GB" b="1" dirty="0" smtClean="0"/>
              <a:t>Comprehension: </a:t>
            </a:r>
            <a:r>
              <a:rPr lang="en-GB" dirty="0" smtClean="0"/>
              <a:t>Characterise, Classify, 		Complete, Describe, Discuss, 	Establish, explain, Express, Identify, 	Illustrate, Recognise, Report, Relate,	Sort, Translate.</a:t>
            </a:r>
            <a:endParaRPr lang="en-GB" dirty="0"/>
          </a:p>
          <a:p>
            <a:pPr>
              <a:spcBef>
                <a:spcPct val="50000"/>
              </a:spcBef>
            </a:pPr>
            <a:endParaRPr lang="en-GB" dirty="0" smtClean="0"/>
          </a:p>
          <a:p>
            <a:pPr>
              <a:spcBef>
                <a:spcPct val="50000"/>
              </a:spcBef>
            </a:pPr>
            <a:r>
              <a:rPr lang="en-GB" b="1" dirty="0" smtClean="0"/>
              <a:t>Application: </a:t>
            </a:r>
            <a:r>
              <a:rPr lang="en-GB" dirty="0" smtClean="0"/>
              <a:t>Apply, Calculate, Choose, 	Demonstrate, Dramatise, Employ, 	Implement, Interpret, Operate, 	Perform, Practise, Role-Play, Sketch, 	Solve, Suggest. </a:t>
            </a:r>
            <a:endParaRPr lang="en-GB" b="1" dirty="0" smtClean="0"/>
          </a:p>
        </p:txBody>
      </p:sp>
      <p:sp>
        <p:nvSpPr>
          <p:cNvPr id="2" name="Rectangle 1"/>
          <p:cNvSpPr/>
          <p:nvPr/>
        </p:nvSpPr>
        <p:spPr>
          <a:xfrm>
            <a:off x="393514" y="733397"/>
            <a:ext cx="7996932" cy="646331"/>
          </a:xfrm>
          <a:prstGeom prst="rect">
            <a:avLst/>
          </a:prstGeom>
        </p:spPr>
        <p:txBody>
          <a:bodyPr wrap="square">
            <a:spAutoFit/>
          </a:bodyPr>
          <a:lstStyle/>
          <a:p>
            <a:pPr algn="ctr"/>
            <a:r>
              <a:rPr lang="en-GB" dirty="0"/>
              <a:t>Use Bloom’s Taxonomy to inform questioning throughout your lessons. </a:t>
            </a:r>
            <a:endParaRPr lang="en-GB" dirty="0" smtClean="0"/>
          </a:p>
          <a:p>
            <a:pPr algn="ctr"/>
            <a:r>
              <a:rPr lang="en-GB" dirty="0" smtClean="0"/>
              <a:t>Here </a:t>
            </a:r>
            <a:r>
              <a:rPr lang="en-GB" dirty="0"/>
              <a:t>are a list of words linked to </a:t>
            </a:r>
            <a:r>
              <a:rPr lang="en-GB" dirty="0" smtClean="0"/>
              <a:t>all six levels</a:t>
            </a:r>
            <a:r>
              <a:rPr lang="en-GB" dirty="0"/>
              <a:t>:</a:t>
            </a:r>
          </a:p>
        </p:txBody>
      </p:sp>
      <p:pic>
        <p:nvPicPr>
          <p:cNvPr id="11" name="Picture 4" descr="http://t3.gstatic.com/images?q=tbn:ANd9GcQU97B1FVhaJi7_A1osDlWNp7Fa7vNudOw4lqBzwxNQxC_x1EYI"/>
          <p:cNvPicPr>
            <a:picLocks noChangeAspect="1" noChangeArrowheads="1"/>
          </p:cNvPicPr>
          <p:nvPr/>
        </p:nvPicPr>
        <p:blipFill>
          <a:blip r:embed="rId3" cstate="print"/>
          <a:srcRect/>
          <a:stretch>
            <a:fillRect/>
          </a:stretch>
        </p:blipFill>
        <p:spPr bwMode="auto">
          <a:xfrm>
            <a:off x="8133110" y="909592"/>
            <a:ext cx="1010890" cy="75719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355312"/>
          </a:xfrm>
          <a:prstGeom prst="rect">
            <a:avLst/>
          </a:prstGeom>
          <a:noFill/>
        </p:spPr>
        <p:txBody>
          <a:bodyPr wrap="square" rtlCol="0">
            <a:spAutoFit/>
          </a:bodyPr>
          <a:lstStyle/>
          <a:p>
            <a:r>
              <a:rPr lang="en-GB" dirty="0" smtClean="0"/>
              <a:t>When teaching mixed-ability classes we often teach to the ‘middle’. </a:t>
            </a:r>
          </a:p>
          <a:p>
            <a:endParaRPr lang="en-GB" dirty="0"/>
          </a:p>
          <a:p>
            <a:r>
              <a:rPr lang="en-GB" dirty="0" smtClean="0"/>
              <a:t>To some extent this is inevitable. It is the safest position for ensuring that most of the students get what we are talking about.</a:t>
            </a:r>
          </a:p>
          <a:p>
            <a:endParaRPr lang="en-GB" dirty="0"/>
          </a:p>
          <a:p>
            <a:r>
              <a:rPr lang="en-GB" dirty="0" smtClean="0"/>
              <a:t>It can be good to mix this up though. Try to teach to the ‘bottom’ and the ‘top’ at least a couple of a times a lesson.</a:t>
            </a:r>
          </a:p>
          <a:p>
            <a:endParaRPr lang="en-GB" dirty="0"/>
          </a:p>
          <a:p>
            <a:r>
              <a:rPr lang="en-GB" dirty="0" smtClean="0"/>
              <a:t>Make a conscious effort to do this. </a:t>
            </a:r>
          </a:p>
          <a:p>
            <a:endParaRPr lang="en-GB" dirty="0"/>
          </a:p>
          <a:p>
            <a:r>
              <a:rPr lang="en-GB" dirty="0" smtClean="0"/>
              <a:t>You might preface it by saying, ‘This might seem obvious but I just want to make it clear for you,’ or, ‘This next bit is a bit complicated, but stick with it, it’ll be worth it.’</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Top, Middle and Bottom</a:t>
            </a:r>
            <a:endParaRPr lang="en-GB" sz="2400" b="1" u="sng" dirty="0"/>
          </a:p>
        </p:txBody>
      </p:sp>
      <p:pic>
        <p:nvPicPr>
          <p:cNvPr id="19458" name="Picture 2" descr="http://t3.gstatic.com/images?q=tbn:ANd9GcS6tiSQtCk7YcKvOWYccLfKYg4ufqJKQhG61TSZIhfF-1FU_CTmjg"/>
          <p:cNvPicPr>
            <a:picLocks noChangeAspect="1" noChangeArrowheads="1"/>
          </p:cNvPicPr>
          <p:nvPr/>
        </p:nvPicPr>
        <p:blipFill>
          <a:blip r:embed="rId3" cstate="print"/>
          <a:srcRect/>
          <a:stretch>
            <a:fillRect/>
          </a:stretch>
        </p:blipFill>
        <p:spPr bwMode="auto">
          <a:xfrm>
            <a:off x="323528" y="1484784"/>
            <a:ext cx="3560094" cy="360799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2497192"/>
            <a:ext cx="4176464" cy="1477328"/>
          </a:xfrm>
          <a:prstGeom prst="rect">
            <a:avLst/>
          </a:prstGeom>
          <a:noFill/>
        </p:spPr>
        <p:txBody>
          <a:bodyPr wrap="square" rtlCol="0">
            <a:spAutoFit/>
          </a:bodyPr>
          <a:lstStyle/>
          <a:p>
            <a:r>
              <a:rPr lang="en-GB" dirty="0" smtClean="0"/>
              <a:t>Stretch and challenge your students by using my challenge toolkit:</a:t>
            </a:r>
          </a:p>
          <a:p>
            <a:endParaRPr lang="en-GB" dirty="0"/>
          </a:p>
          <a:p>
            <a:r>
              <a:rPr lang="en-GB" dirty="0">
                <a:hlinkClick r:id="rId3"/>
              </a:rPr>
              <a:t>http://www.tes.co.uk/teaching-resource/Challenge-Toolkit-6063318</a:t>
            </a:r>
            <a:r>
              <a:rPr lang="en-GB" dirty="0" smtClean="0">
                <a:hlinkClick r:id="rId3"/>
              </a:rPr>
              <a:t>/</a:t>
            </a:r>
            <a:r>
              <a:rPr lang="en-GB" dirty="0" smtClean="0"/>
              <a:t> </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Challenge</a:t>
            </a:r>
            <a:endParaRPr lang="en-GB" sz="2400" b="1" u="sng" dirty="0"/>
          </a:p>
        </p:txBody>
      </p:sp>
      <p:sp>
        <p:nvSpPr>
          <p:cNvPr id="7170" name="AutoShape 2" descr="data:image/jpeg;base64,/9j/4AAQSkZJRgABAQAAAQABAAD/2wCEAAkGBhQSEBQUEBQVFBQVFBQQFBQUEBQUFBQPFBQVFBQUFBQXHCYeFxkkGRQUHy8gJCcpLCwsFR4xNTAqNSYsLCkBCQoKDgwOGg8PGiwkHCQsLCwsLCwsLCwsLCwsLCwsLCwsLCwpKSwsLCwsLCksKSwpLCwpKSksLCwpLCwsLCkpKf/AABEIALcBEwMBIgACEQEDEQH/xAAcAAACAgMBAQAAAAAAAAAAAAAAAgEDBAUGBwj/xAA+EAACAgECAwUGAgcIAgMAAAAAAQIRAwQhEjFBBQYTUWEHIjJxgZFSoRQWI0KisdFTYnKCkpPB8IOyJDNj/8QAGgEAAgMBAQAAAAAAAAAAAAAAAAECAwUEBv/EACQRAAICAgICAgMBAQAAAAAAAAABAhEDIRJRBDETQSJhwXGB/9oADAMBAAIRAxEAPwDNoKE0sWscFL4uCKl/iUVf52W0els8rQtEDUFDI0LRNE0FBY6IoKGoKHYULQUNQUKx0LQUNRFDsKFChqCgsKFoih6CgsKEoKGoKCwoWiKHoigsKFoihgodkRKIY7RFBYC0RQ9EUOxUJRDQ9EUFiEoih6CgsKK2iOEydNpnOSiur+x1PZ/Ysca33b531KsmZYy7Fgll/wAOM8N+X5C8B3vgY1yik/ka/U9k4+K0kq322Kl5Sf0Wy8Jr0zkOEDZans1ucuHle26A6VkXZxPDJP0azuv2wtTpceT95Lw8l/2kEuJ/J7S/zGJ2P340+pzeFDjjJ3wOcVU6t7U3TpXT/nscnn75Yo9nQ0+ljOGWUVHI+GKirSWRqV25S336J/bM7n9xs2LUxy6hKKguKKUoycptUl7r2q7+iMyOecnGMN9mzPx4QjKU9dI9BoKOJ9ofeTNp54seCfBcXkk01xPeopp8ls36/Q13ZftQnGDWoxrJJLaUWoNv+8qr7UXy8mEZcWUR8TJOKlH7PR6Jo4ru77Q3qNRDFPEoqb4YuMm6lTau/PZHbFuPLHIriVZMUsTqRFBRNATK6IAmgoAoWgoagoBC0FDUFAOhaChqCgChKCjF7S7UhgUXktKTpPp67v8Alz5eZX2l2h4UoTbXh+J+j5eXuTk6jJvpwzXC1/f9CLmkSUGzOoih6CiRGhKIoeiKHYqEaIoeiKCxULQtFlEUOxUJRFD0RQWFC0NiwuTpfMhoyuz4+99KFJ0rHGNyo3XYegUd3zNhqdRwlHZ00ouV+iMHXZ22Z0rlLZrRqMKQ2bUe8UZ8zrZlDkxYSdk0qISdmJPnu9wNxjUK+H+QFvy/oo+D9nzPFHY9pe0HNkk4Yp+Dh8Pw9opylJR2k5VcfeS5VS+pxyRBiqTSaT9m44ptSa9Fuo1MsknLJKU5PnKUnJ/dlQARGdH7P9I56/E+kOLI/wDLF1/E4nsSPN/ZNN+LnVbeHGTfW1Okv4n9j0qjX8NVjMXzG3l/wigomiaOs5KFomgJoB0LQUNQUFioWgoaiKAKIoCQoBmn7z9iLVaacK9+nLG7a/aLeK9U2q38zldT25CXZGNxvihmw48sZO5LJGbySb8+Jxcvq10Z6DR5b7Qey3p8spY//q1XvuPSOeDuVf6m1/jkuhyeRcU5rqmdfjfk1B92v6eosKON7f78vTYNP4cFKeXBDLcntCLiknS5u+L7dTcd0u8X6Zg42uGcHwZEl7vFVqUfRrp039C9ZouXFPZQ8M4x5NaNzRFDAW2VULRFDURQWFC0RQ9EUFioSgodQvkZ+Ls+lchOaRKMHL0ayh4z2Mt6RX6BDQ26QuaGscjI0OptV9R9XifDZZptDw36l0sdRpnLJq9HbBOqZpMmWgwatXT5BrcKMDHD3iaSaINtM6GOVUBrVjf4vzAhROz56bIHy5XJtvm/JJL6JbIQyDWGWNtN06XN1shRnN1XRchQA9Q9mHYs8WPJlyRcfFWPw7/ex05cS+dr7M7g8S7M74anT4vCw5OGKk5K4xk1fNLiTpda9X5nRdh+1Kcfd1cfEX9pBRjNejjtGX5fU0sPkY4xUfRl5vGySk5+z0wKMPsntfFqcayYJcUeT6SjL8Mo9GZp3Jp7RwuNaZFASABRFBRIAFEUBNBQxUQFEgIdC0cd7UcF6KMusc0PtKM0/wDj7HZ0anvf2U82g1C4W+HG8q+eL9p/KLX1Ks24NFuHWRP9njGjwZNTlx4lK5OsUOOdJL92Kb5LfZep7J3Y7CWk08cVqUrc5ySpOcquvRJJfQ8RxZHGSktmmpJrzW6PoiELr13+j3OTw62/s7fN5aS9FZFGyw9nJvfkXR0EVuvodrypHCsMmadxDhNjqdPb9R8GHhjukHyaD4ndGqoijYz0Ke8WUfom9WNTTIvFJFen2d82Zngzk91S9f6GxxRjBKopepGXJH77lDy29I6Y4qW2arNgkuX5GRp8W6dmYla2Dw9xPJaoksdOyyE/Mr1ERd+gkp3sV0WWa3U4zWZY0zf5MXoYWp0t8i2MiqSNX4wFr0T8gLdFezwEAAwzaJSMnW6NY6XHCcquSg3JQ5UnP4W/8La9TFAAJRAAAG87od43o9QptOUJLgyRTfwNp8SXJyXNX6+dntmDMpxjKDUoySlFrk4tWmvofO57F7M9f4mgUXzxTli/yv34/wDu1/lO7xMjvgcHmY1XNHVUBNBRoWZxFEDUFBYChQ1A4/8AVzCwK8uRRTc2opK25NRSS5tt7UPE8+7f9nEsk5PTKd3byZ9VFpt7uoKDk+fNyW97Pm10/eHW9mKENbh8XAqhCcZK0ktorItnstoyV0udI5/maf5Kl2dPwppcJW+j0zTYHJ7bHG+0Tv8AwwLJpMC4szi8eWb+DGpxalFL96fC/kr6vZbCftQ0OPTLLBynOSdYUqnGS6ZXygr6q76HjPa3actTnyZZ1xZJzyNRVJOcnJpdetb9Ejmz5r1E6sGGtyLe7vZD1Wqw4I3+0yRi2lfDjv35fJRt/Q+ldTgSXupenovI869nHdHLpIeNkbx5cj4ZY5RT/wDjc6fWM3KpenCk1u67nJmaHgxtKxZsiZXNyj1Kf0l+ZOXLZUdqXZwyl0WS1LIlqGyugUR0hcmTHK0T475iUA9Ctmc9VxJeiooyZ9i7SJOLVbmtzXdFSSui/k6s2Gh1b4t+Rnyy3uaDDkozlq09kRnDZKE9Gzx519Ahh3voa/Hnpl+TVbFfGvRYpIu1M10NdqM30Ks2s3H1WX3UTUaIOVlXGwK1qEBOiFnzuAEpmOa5MYWun3FAAABuHa761W915+QoAAHa+yvtLg1csTdLLjaS3p5Ye8v4fE+5xR1Xs0wKXaOO792OSarzUGt/TctwupqirMk8bs9lChqCjXsxqFoKGoKCwoWiaGoKCwoWhNRpIZccseaKnCaqUZLZr/h+q3XQtobwnV06IunpjVp2jyDvN7Nc+GblpVLNib91LfLG+kor4q/Evqkb/uN7PfBcdRq0nkVSx4nuoPpLJ5y6qPJdd9l3zRBQsEE7L5eTNx4jSyWRJ2W4NK5cti+XZzW9lvKKK0pMwpYmuaoSjYzlez+RhThQ4ysUo0JFb7m1bjFVFfU1scLfJGRjk/tsyM9k8ehZ6S96+hbp+yW95bL8zL08Zc6fzKdTqn5kOcvSLPjj7Zfh0KgnW5ptbiqTMvH2k3KnshNZhtNhG09jlTWjUylTJhloScSqMTpo5rozv0qhnqG0zAZbjjLomyLiiSkyiWVp7kZNe30LuH0E0+glkvh2Xm+RLX2QfL0jDepYE5OzMib91v1QFn49lP59HhwAB549GAAAAAAAAB2Psrwt6+1yjiySl8nUF+cl9jjj1T2QaBLBmzfvSyLF8owipbfNz/hRdgVzRR5DrGzvwJos4VRp2ZdFaiDiZeOaS22FnFP+pHkS4GLRbg07k6ROTh6D6eTSY29Ao72ZmPTRiq2b6tluRrkuRgPPsJHVFPFsutIu1GmT+Hmyp9nvzRfg1CTL/Gi9w5SQuEXsp0+Jwjv5/kUz1F7GZlypqkYMsXvAne2NqlSKskqKbLdRzDBhba22Lk6VlDTbozMU6il6F6Ua326lUcavzRGryKttqKHtnStIs1Oqr4Xsa1zthlzWq6lWLZ7k4xpEHK2ZUMK5smSa5ciG6KFNt2HsfoxM+Bt7FWLSu/Uz4YFzk6KsudJ7edfQtUvpFTj9syNP2fHnLd+Rk5ZxiqRgY8972V5p3zK2m3ssTSWjG1E7dIzNBilGFfNlUdPB7p7mVhlSpXRKT1RCMd2y6KfmwLU0BTZdR8wgAGcaIAAAAAAAAHqXsh7dwY8OXDmywhOWWM8cZvhu4U+GT2u1Ha72PLQJRlxdkZx5Kj6czRsoPIu5ftInplHDqLyYE6UrfiYovovxRXPh+z6HsWCUMkVOElKEkpRlF2pRfJpmhjyqSM3JicWVhY0sbRHCXWU0KMpkyxNCB7D0T4THjpHzY+JNluRPoQcvosUfso8CiK9S2MWxnhQrHXQuNbEuVosTrZIx52L2S9DrH5l2KbSMeOTzGyZNthMFRZPUpfMx8qbWxVKTJhkl1JKNC5WY/hST5GTjja3CU2Iht2JaIz5ehRGRfKIkkNCZXlk3E12WZsuNiNE46IS2a5Z5VQmTJN9DZ8IPGS5IrpmpjOcd9x32pP8A6jbYsK6ky00fITnH7Q1CVaZopa2bfNgbl6WP4UA+cehcJdnzsAAYhugAAAAAAAAAAAAdR3T7/wCfRVBftMFtvFJ8r5vHLnB9fLzRy4DTa2hNJqmfTHZPaePUYYZsTvHNXFtU9m0010aaafyMiWVHLeznFwdl4E+cvEyf6sk6/JI6G15GhHatmbJ06RY7Y+LCuoscyRW8m5PZHRlcSS2KHqVZC3FeLyEkvsbfRleIq5kSyoxnZM2kLiHIyI5EJKZRxJohIfEOQ0miuUyziSKqsaIseEglkJhGlYjyWAfQeKEW2IWKNRGwVsK5iKXmLB2SqAZVNbk4sdvctckL4g7ZGkDir22COHfcSyZZaFseiyc0lSFTKHkCLDiLkWfpAFTggHSC2fOwABkmuAAAAAAAAAASgAg2/dbu/LWamGGOy+LJL8OJVxS+e6S9WjUpHs3s47qy0uGWTMnHLlq4NK4Qi3StN7u02tqpLoW4ocn+irLPhH9nW6PRQxY4Y4KoQjHHFc3wxVK31ZY0QQd6M1gSmQkTYxUMsgcQoCJDJkTp8xeIWwCx4pJAmitgAhmyBWTxDAi/UmOxDaIbABrIchLBhQWFIjYGIMRNEcRDJTAQNiNjNIS0MTBg0QRYxEgQSID55AAMg2wAAAAAAAAAAACUz6K7Kyt4MTlLik8WOUpfik4Rbl9W7+p86H0Vo5Lw4VsuCFL04VR1eP8AZx+U/RlcQcRXxEWddHHZbYWV8QcQAPYWJxBxDAZkWK5EWAh7BsrsOIAG4gsSyOIALOIhyK7DiCgsdsRkWRxDENYcQjZFgAzkQ5Cti2FAM5EWK5EcQyNjWFicRHEFCsewK7AAs8BAAMc3QAAAAAAAAAAACUj1WHfXLFcPhwTjUetbbb7/AMgA0vBinyv9f0zvNbXH/v8AC/8AW3Ue9UMXu8/i8ny39GY8u/Ga/gx/aXl8wA0FCPRnqTF/XfO1ajj/ANL5/cl99NRvSx0urg/Or+IAHwj0HJkY++epfTFd18L9K6kfrpqKbrHt/ce33fqgAOEeh8mRj736qV1wbK/gS5Jvz8kyt98dT54/9vkSAcI9D5MjL3u1UficE2rXuR5XX80LDvjqXJJOG9V+zj1AA4R6Gmxf1u1XWUeV14ceREu9+q6Sj8/Dj6AAcI9CtkS73apbOUbXP9nHpz/kK++Gq/Ev9uH9AAOEehpjfrTqvxrzrw4ct+f2K33t1P8AaL/bj/QADiugi7JfezU7++tv/wA4ffkQu9eqv415fBD+gACiuh2R+tuq6yV1y8OHMn9atT0yRf8A448vt8/sAC4oYke9Wq/Gn/44eTf/AAE+9Oq/Gq5fBD+hABxXQr2D706rrNda/Zw6UK+9Wp/Gv9uH9CQDihohd6NU91Nf6If0AADghN0z/9k="/>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172" name="Picture 4" descr="http://runwithmark.files.wordpress.com/2011/02/do-something-scares-you_ways-challenge-yourself.jpg"/>
          <p:cNvPicPr>
            <a:picLocks noChangeAspect="1" noChangeArrowheads="1"/>
          </p:cNvPicPr>
          <p:nvPr/>
        </p:nvPicPr>
        <p:blipFill>
          <a:blip r:embed="rId4" cstate="print"/>
          <a:srcRect/>
          <a:stretch>
            <a:fillRect/>
          </a:stretch>
        </p:blipFill>
        <p:spPr bwMode="auto">
          <a:xfrm>
            <a:off x="428682" y="1962592"/>
            <a:ext cx="3812168" cy="2546528"/>
          </a:xfrm>
          <a:prstGeom prst="rect">
            <a:avLst/>
          </a:prstGeom>
          <a:noFill/>
        </p:spPr>
      </p:pic>
    </p:spTree>
    <p:extLst>
      <p:ext uri="{BB962C8B-B14F-4D97-AF65-F5344CB8AC3E}">
        <p14:creationId xmlns:p14="http://schemas.microsoft.com/office/powerpoint/2010/main" val="2875505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709807"/>
            <a:ext cx="4176464" cy="2862322"/>
          </a:xfrm>
          <a:prstGeom prst="rect">
            <a:avLst/>
          </a:prstGeom>
          <a:noFill/>
        </p:spPr>
        <p:txBody>
          <a:bodyPr wrap="square" rtlCol="0">
            <a:spAutoFit/>
          </a:bodyPr>
          <a:lstStyle/>
          <a:p>
            <a:r>
              <a:rPr lang="en-GB" dirty="0" smtClean="0"/>
              <a:t>Humour is a great way of motivating and engaging students as well as making all of them feel involved and included in the lesson.</a:t>
            </a:r>
          </a:p>
          <a:p>
            <a:endParaRPr lang="en-GB" dirty="0"/>
          </a:p>
          <a:p>
            <a:r>
              <a:rPr lang="en-GB" dirty="0" smtClean="0"/>
              <a:t>Look for opportunities to use humour.</a:t>
            </a:r>
          </a:p>
          <a:p>
            <a:endParaRPr lang="en-GB" dirty="0"/>
          </a:p>
          <a:p>
            <a:r>
              <a:rPr lang="en-GB" dirty="0" smtClean="0"/>
              <a:t>Search the web for jokes, even if they are bad ones, and don’t be afraid to laugh at yourself as well.</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Humour</a:t>
            </a:r>
            <a:endParaRPr lang="en-GB" sz="2400" b="1" u="sng" dirty="0"/>
          </a:p>
        </p:txBody>
      </p:sp>
      <p:pic>
        <p:nvPicPr>
          <p:cNvPr id="1026" name="Picture 2" descr="http://t3.gstatic.com/images?q=tbn:ANd9GcQK426OPXoKMZzBXg792sylGopJvksiM7hgA6sekeceNxH8s78jEg"/>
          <p:cNvPicPr>
            <a:picLocks noChangeAspect="1" noChangeArrowheads="1"/>
          </p:cNvPicPr>
          <p:nvPr/>
        </p:nvPicPr>
        <p:blipFill>
          <a:blip r:embed="rId3" cstate="print"/>
          <a:srcRect l="1704" t="3271" r="2878" b="5139"/>
          <a:stretch>
            <a:fillRect/>
          </a:stretch>
        </p:blipFill>
        <p:spPr bwMode="auto">
          <a:xfrm>
            <a:off x="251520" y="2132856"/>
            <a:ext cx="4032448" cy="2016224"/>
          </a:xfrm>
          <a:prstGeom prst="rect">
            <a:avLst/>
          </a:prstGeom>
          <a:noFill/>
        </p:spPr>
      </p:pic>
    </p:spTree>
    <p:extLst>
      <p:ext uri="{BB962C8B-B14F-4D97-AF65-F5344CB8AC3E}">
        <p14:creationId xmlns:p14="http://schemas.microsoft.com/office/powerpoint/2010/main" val="2875505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078313"/>
          </a:xfrm>
          <a:prstGeom prst="rect">
            <a:avLst/>
          </a:prstGeom>
          <a:noFill/>
        </p:spPr>
        <p:txBody>
          <a:bodyPr wrap="square" rtlCol="0">
            <a:spAutoFit/>
          </a:bodyPr>
          <a:lstStyle/>
          <a:p>
            <a:r>
              <a:rPr lang="en-GB" dirty="0" smtClean="0"/>
              <a:t>The more complex the language you use, the less likely all your students will be able to access the meaning.</a:t>
            </a:r>
          </a:p>
          <a:p>
            <a:endParaRPr lang="en-GB" dirty="0"/>
          </a:p>
          <a:p>
            <a:r>
              <a:rPr lang="en-GB" dirty="0" smtClean="0"/>
              <a:t>Differentiate by simplifying your language.</a:t>
            </a:r>
          </a:p>
          <a:p>
            <a:endParaRPr lang="en-GB" dirty="0"/>
          </a:p>
          <a:p>
            <a:r>
              <a:rPr lang="en-GB" dirty="0" smtClean="0"/>
              <a:t>Consider the different places you might do this:</a:t>
            </a:r>
          </a:p>
          <a:p>
            <a:endParaRPr lang="en-GB" dirty="0"/>
          </a:p>
          <a:p>
            <a:pPr marL="285750" indent="-285750">
              <a:buFont typeface="Arial" pitchFamily="34" charset="0"/>
              <a:buChar char="•"/>
            </a:pPr>
            <a:r>
              <a:rPr lang="en-GB" dirty="0" smtClean="0"/>
              <a:t>When speaking to the whole class.</a:t>
            </a:r>
          </a:p>
          <a:p>
            <a:pPr marL="285750" indent="-285750">
              <a:buFont typeface="Arial" pitchFamily="34" charset="0"/>
              <a:buChar char="•"/>
            </a:pPr>
            <a:r>
              <a:rPr lang="en-GB" dirty="0" smtClean="0"/>
              <a:t>When speaking to individuals</a:t>
            </a:r>
          </a:p>
          <a:p>
            <a:pPr marL="285750" indent="-285750">
              <a:buFont typeface="Arial" pitchFamily="34" charset="0"/>
              <a:buChar char="•"/>
            </a:pPr>
            <a:r>
              <a:rPr lang="en-GB" dirty="0" smtClean="0"/>
              <a:t>When writing comments.</a:t>
            </a:r>
          </a:p>
          <a:p>
            <a:pPr marL="285750" indent="-285750">
              <a:buFont typeface="Arial" pitchFamily="34" charset="0"/>
              <a:buChar char="•"/>
            </a:pPr>
            <a:r>
              <a:rPr lang="en-GB" dirty="0" smtClean="0"/>
              <a:t>On PowerPoint or IWB slides.</a:t>
            </a:r>
          </a:p>
          <a:p>
            <a:pPr marL="285750" indent="-285750">
              <a:buFont typeface="Arial" pitchFamily="34" charset="0"/>
              <a:buChar char="•"/>
            </a:pPr>
            <a:r>
              <a:rPr lang="en-GB" dirty="0" smtClean="0"/>
              <a:t>On hand-outs.</a:t>
            </a:r>
          </a:p>
          <a:p>
            <a:endParaRPr lang="en-GB" dirty="0" smtClean="0"/>
          </a:p>
          <a:p>
            <a:r>
              <a:rPr lang="en-GB" dirty="0" smtClean="0"/>
              <a:t>Simplifying does not mean dumbing down. It means making things clear and easy to understand.</a:t>
            </a:r>
          </a:p>
        </p:txBody>
      </p:sp>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Simple Language</a:t>
            </a:r>
            <a:endParaRPr lang="en-GB" sz="2400" b="1" u="sng" dirty="0"/>
          </a:p>
        </p:txBody>
      </p:sp>
      <p:pic>
        <p:nvPicPr>
          <p:cNvPr id="80898" name="Picture 2" descr="http://t1.gstatic.com/images?q=tbn:ANd9GcTnx9YG7OK5x1cOIddQy5C_Xn6CvvrM2i73I3st9jR5_W5PwvfsKw"/>
          <p:cNvPicPr>
            <a:picLocks noChangeAspect="1" noChangeArrowheads="1"/>
          </p:cNvPicPr>
          <p:nvPr/>
        </p:nvPicPr>
        <p:blipFill>
          <a:blip r:embed="rId3" cstate="print"/>
          <a:srcRect/>
          <a:stretch>
            <a:fillRect/>
          </a:stretch>
        </p:blipFill>
        <p:spPr bwMode="auto">
          <a:xfrm>
            <a:off x="0" y="1844824"/>
            <a:ext cx="4290184" cy="297135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3970318"/>
          </a:xfrm>
          <a:prstGeom prst="rect">
            <a:avLst/>
          </a:prstGeom>
          <a:noFill/>
        </p:spPr>
        <p:txBody>
          <a:bodyPr wrap="square" rtlCol="0">
            <a:spAutoFit/>
          </a:bodyPr>
          <a:lstStyle/>
          <a:p>
            <a:r>
              <a:rPr lang="en-GB" dirty="0" smtClean="0"/>
              <a:t>A good way to help students get to grips with keywords is to display them in your room. Here are five ways you might do this:</a:t>
            </a:r>
          </a:p>
          <a:p>
            <a:endParaRPr lang="en-GB" dirty="0"/>
          </a:p>
          <a:p>
            <a:pPr marL="285750" indent="-285750">
              <a:buFont typeface="Arial" pitchFamily="34" charset="0"/>
              <a:buChar char="•"/>
            </a:pPr>
            <a:r>
              <a:rPr lang="en-GB" dirty="0" smtClean="0"/>
              <a:t>A list of keywords and definitions.</a:t>
            </a:r>
          </a:p>
          <a:p>
            <a:pPr marL="285750" indent="-285750">
              <a:buFont typeface="Arial" pitchFamily="34" charset="0"/>
              <a:buChar char="•"/>
            </a:pPr>
            <a:r>
              <a:rPr lang="en-GB" dirty="0" smtClean="0"/>
              <a:t>Keywords accompanied by relevant images.</a:t>
            </a:r>
          </a:p>
          <a:p>
            <a:pPr marL="285750" indent="-285750">
              <a:buFont typeface="Arial" pitchFamily="34" charset="0"/>
              <a:buChar char="•"/>
            </a:pPr>
            <a:r>
              <a:rPr lang="en-GB" dirty="0" smtClean="0"/>
              <a:t>Sentences in which the key words are being used.</a:t>
            </a:r>
          </a:p>
          <a:p>
            <a:pPr marL="285750" indent="-285750">
              <a:buFont typeface="Arial" pitchFamily="34" charset="0"/>
              <a:buChar char="•"/>
            </a:pPr>
            <a:r>
              <a:rPr lang="en-GB" dirty="0" smtClean="0"/>
              <a:t>Key words in a table with synonyms and antonyms.</a:t>
            </a:r>
          </a:p>
          <a:p>
            <a:pPr marL="285750" indent="-285750">
              <a:buFont typeface="Arial" pitchFamily="34" charset="0"/>
              <a:buChar char="•"/>
            </a:pPr>
            <a:r>
              <a:rPr lang="en-GB" dirty="0" smtClean="0"/>
              <a:t>Get your class to make collages or posters of keywords and display these.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Keyword Display</a:t>
            </a:r>
            <a:endParaRPr lang="en-GB" sz="2400" b="1" u="sng" dirty="0"/>
          </a:p>
        </p:txBody>
      </p:sp>
      <p:sp>
        <p:nvSpPr>
          <p:cNvPr id="79874" name="AutoShape 2" descr="data:image/jpeg;base64,/9j/4AAQSkZJRgABAQAAAQABAAD/2wCEAAkGBhQRERUUExMVFRUWGBwYGBgYGBoeHBsbHRwcFhwaHhgYHSYeGxsjGxgYIC8gJCcpLSwsGB8xNTAqNSYrLCkBCQoKDgwOGg8PGiwkHyQpLCwsLCwsLCwsLCwvLCwsLCwsLCwsLCwsKSwsLCwsLCwsLCwsLCwsLCwsLCwsLCwsLP/AABEIALcBFAMBIgACEQEDEQH/xAAbAAACAwEBAQAAAAAAAAAAAAADBAACBQEGB//EAEAQAAEDAgQEBAMGBAUEAgMAAAECESEDMQAEEkEFIlFhEzJxgUKRoQYUUmKx0SNywfAHgqLh8RVDg5IzUySTsv/EABoBAAMBAQEBAAAAAAAAAAAAAAECAwAEBQb/xAAvEQACAgICAQIEBQMFAAAAAAAAAQIRAxIhMUEiUQQTYfAFMnGRoRSB8SMzQrHR/9oADAMBAAIRAxEAPwBbha1U0A1Gqsx5ABMTqZiOwGGswsopk+EgOXIXMCTJbqIbrjSyNKilXhoJUUjSosCARcEwHfYWxTPUaK2prId4GrSCWeTtbfHBPDrVnJCcnLVeDBqcbWlOvwaAbUFJFJFjpTbS3Wf3xeh9oirzJpIh3AZ2EswJ26YPmatBCimpQqJBFtV3LkguxEgjC/3XLLWrnXSkByNQSNidi736thUizTfDZpZfj1GoAkEkl5AXt3bHE60r10iFD4kFg6SwUGsqIbvgOW4GlS3TUFVNgTqJnqCfS3pjTq8BSlrpE2J306fVnPq2GsVcOqM/NAhBqUk6EvKT5kGOVjOl7KmAHL46nPqKE31GCHEbyALeuC0+IKQQwC0MHSbspWkJ6lLAbixw5leFaiVpSdBPkKpT/exBtgP3QZJeBbJ5s8zpCmGladlAgnTIhxYiMJcQ4cadRJQD4dTUUqOz6lEEdQSROw7jHo6/DdKVGfIpM3ZiQD1Y27KwqrMhWtCvKqpMOwDpSoN5ZSxZ/d43HkeD8GZRoFdJRdl0RrSEtKPjTYuxU9rFWH+G5HUFUuYoqJ1IJLhK0wE7By7H1GEaZ8GtMkEMwcF0u9i4Kev4jGPQ8KySEu3lUStHRjDN1BSQfTBhzwCc9UZyuGKNEJWnmSolJlwDBSz733Zh7tcXpOg1CknX5ju3MFzBkpPuodcM0+MJqVdAQq5HiQBqudIZyB1P++AVeJJUW/CJN7kAquzAhCv+cVnjcPzCwmpuuxFNELWFMyqtNVM7HUDpYKeDqSJi/TAuGo1KCTLgpDfmSpDQ7edod/fDqM0TScuFJqaksC7EFJcxPvu+D5bh2itqQCyVBUtbVqYw3Sd2nEUvJSckkKUgFUknUAfCSn1KFR1ASPS6R/Ni1HNMOYDo+x9Pl1DuOowSvkWSlKgyQlaXGwBKi07un5ts4QI5VsHAILH3HsQygepBDhMIL4Nqprkvmczp1ICQkmLHfbcyxgdNsUTQ1iQwZM/lKdWkDYcwEbs5IwxxHL6VKYOQoMkDzMNekFrkLtPo7FJqFRKErYagRqT3YCmnzC40kl5Hq+GUXKVCS1xRFeH0FaiohgxbYOqLndtRjr74rnKgrZla1agkK1GQ7JHKHIj4WG5Avh/JcaVURU8Sl4WlgOfUFOwvpT+mMerVYqAELLO3QhbAuzDlDv0uzYaeOWN6yGw5FJ8Oyn3gVFEqIJdyw3/MFTqkyADzMdiNlFZVOmrSJES9/iPWIHzxg5EKBBUyyggBKA6SowhIHlP8oM6TjRrZjwyATLbTqI8ygehU4BOwnCxersfPByjS7GuG8VqqRU8bQ6YSpAbU4IsSf1sHNsJ5qrrqK0gOoEF9khQUo/lBABKohg18B++rUdZS6UmElvM07fhl/Z9sd+6qDlRMjnckkktyBTNuHggB92wck95WlX0FxQmlc3bLZKqAwSSSPIZGlJvVIs6Q4SzAT+V2qmYBCk2B8rD0Ykby74VrFQKgSSXBqK7g+QMwASQLQbWQDhVNbUolJ5ZcvAZy0cxJYRBtbeadPgbJD5i1GeH0E5da1jTqWAGDkQYJDQ03ku1i+Jns+SxJZIEDdXebJZua6nLabhXL1QPOXd9IUBP5iSIB2Fy42uVCWPiVSnUSPMxaHGpO7iAnd5hgaTyynLaQuPCoKgKKZJcpClKCVBLRpcEKIYDQzEJgWgiDoUa+kEQSZPyb1NxhL76pnli5LOVLJ0kqUokteR1Dy2B0s2xASnawbYS0dv1whZ8qi/GOGCsS8JJ1vqSFJmQ56GXHbGnU4sAksB6lQ+bSWksGJNyLAZtfPIVBUFH8KSFAG86eb5YTziVVLpLMWKCSIDOEFx7j9wDLLPIkpProhi+HULrydzXFU6jyhf5lKWCfbQYxzEGSSmHAbbwqSu0lS0TuwDTc4mFKaDmW4shuQtqP9ycI8UyilMSpJCzEgE3BY7wTjynAKrdSq82HXHqaT1EBJ5giE9iffq2Nkm5OmcEYKDdHOFcdUDoq001EOU6VC7aTBdxc41f+hUaq0mkot8VNTBn2BMkDlPywinhaVMpYhgpKg+oX6+YAh2PUSIxSpl6lFlIJ08rVA4ANmUxcRpZ4LQ+2XHBdy2jR6OtVRl0pSlDlVgLBpJJaB7SW7nB83mORIIA1FIKTsT64wU8ShPiBzBBkkQ9rne/ywzxElSNSDrSCDqDQbgkOejN/xispQcaS59ycIyUtvCBZLMU1KSeZMAaZLAWZXoe++N3iFZQpNQLKJAchyE9QNzpZu/s/i0E8gb0M/wBAVE/+vtjVocQUkJcegYk+oEhIPcq7E4nHJqxnDZ2uzep1CKYSpWou5cuR2f2nHnMzmiKiiAzF2bbxFkCdiD/b4IriClHxEEKCZWkkEpESeokdL2wQUkVEOCPC1ArXBVTUSxsXUju0E+6mnLd7D44aKg5JqoTyqdj4RuT1pkgOSkKBEy6epADluIqAYEpUJSCBd3ZiN2OKZCuqn/DWGTUB9iAdK0xJAU3RiR0x3ilAspYfWg85BhTHlqoMuLT7vhENNbI0qGZSBAAKuzH0nbCSVhdQJXAIKSxkatSF2sX+ekbEYH4gICkcoW4WEgwoQbwX82Hs/kyUGppGqmQss0kJAWQOikgL/wDGq8s3fZoRUeg/D8sUKctPIofnTCx6eQgnZx0djO8YqJqpRTpoIjUVE6tnCQn9Zwpm6pUHgFSDUDD4gySjsdMnA1Z9gSkw2qBsWhxcSN8UxzjF21ZPKp36HQ/ns8SShB+JlEXCT03LmAwPtfGXSIZQCSzpAboFNb2Zz+FnLADtJZ16SFORDW5SUntbVPRJ9tbKcGToGo3b6Hv6N6NiaTkVtwVLlgM+seKkcpSpQgvDJpzJHRXyHYYz/H8rfEnUXm7kP1LGSb4Y4jQCFkzpSFbgMWLGYF0fPHFZYrrFG50IY32Q3aBLW98byFJZI8mbmK6ihLnSFHUAkJEMJGxuMM5qg1BKWsASHJmVHmInmUB/498M8SRrr6dg0SIYrNpHm2kaZgDBDwxVT4muXZt3EJtd+z98anY0Usa4B5bIsUggcvMSBAKkOHSY/h09Rf8AGU9YSrURVVAACrR5KaT5pEiCzEuEm7jD+byaqdPTq5dzq2MrLksCSG9EpwgqqA/KxUEqU0skWQHAvEPcJ6HBYylt2URlXUClBglNIXAAlSyTBl4HxOLRhlNNQ5kggpDJdmTEq1fjexFix+EDB6OZLLVBZo/zWLXCXL9bkYvwzjCloX46UpKSwKXIWDAASXLuQOljaMPHE5Rc/BCedbfL6ZlJok+ZgBL6Bb4gzXO0QBuzlhdOQSlDhghClEw6Uha4BUZfSS6mciQDStUUVuUuogmmiWSNitnckyzXbbzUzFbw1liF1io6nClFJdgAoglS/wBIYviRfG/Tz2FpZM0V6qmkr5ohWhlCVEi7MQLCHDwFlIKlqUuSHZJeElyAQW5i8js8uMHosxZTkw4LgQ0HcwJjthlNalTUmmpQC1FgNnPwgswOzMLMMZJvpGlkjFpN9iVGkFaipTAAEkyVdkgTd4gMNtxKzZI00qRDjSQA6lwCp1hUh26NjTzHA0+bmVcsTuz3feJ9ojCVP+GkEJSJhwAkP+U+cvuv5AzhW64YykuhCvwimnSaoKHZtJSVK+KGMxLtFnewaucCahFMMAXULkBwxUYcn0HQTGHUU3UoqVrLalFVzDAKLXhQuTIg79yfB3JSOfSsqUsu2s7BO+kE+aOZUF3BQ21GZpXUKilK1h7uOgO577fviY2q/CQ/MQ/fYWAAaBiYNAtnnOH/AGQroqkBLIW+kkgtZx9cerpU6WXKKYRqWoS0Q7ElXQ9N8ZlLitRRBqVEuISCTCeyR+rRjlfjoSsOHNtctsPQly3TqepxuCdy5PNyRb4Rq8VrUaYAUFHzMEh3d3H1OMccTp0iGNUSzkBrF0uJILSLFnwnnKilAlof4tve4PzGFlVDVokI5mZ9ZAaWkyCHAV8Ji5GFfL4KQlSpm6futdTip4SjvpGhW5cSEBujpuYGB5ngS6SzoWkKYNzaSX6KLhX+Um98YVWgUnSxSzCYfSASR1Ot56RL40eEcSqOKQHiJJc01SLvDkaT3BHvgNropsjUcWqUwhcOUl0qmCS213Ae4Z8L53KG6n0l3iPmWJcCNonGrl+AAJGnUFMI5XTDMJOoR036zgFTiZoFTp1JKS6TZTMCSDvJnBr3GtPgyqJNBadMEMRB6XYHS0dPfHp+H0hUKatL+EWOoXCiYVAB5SJ72PfCTSRWSTS80k09zvqR1YvyH26DT4TxYCk3lUH6FiWYnt6jDQXPL4JzbijXqcOTplKtINgYSWAcPYMGntOEq4TUqJQzKpgimTIWkuVIYvclx/IRDjAOGnw6ag6lKUeZRJO7uW3Jv2wPPZPS1UOUFnZyaZk60mHePRgNwcPkjGLqLtGxyclbVFqOVaEkqpVA4JUQAX3BeUk/W8408rktDJUHKXHmJcWcBwHBe+yz0x3h9ZOnUpnUZOxNtaZ+Is/ciz4Uy/EaivEK9IRIQkXBsl1mSrc2Aw8cdxb9hJZdZCubyxGumlViF03+St2BaZ/+sjpipyRcp2IVTBPxBYK6ai+/wsfmRYmbzxBQtg6SNTPzILkAgdlKQd+YCMdQkJBYhhKAEgAhtaCekFQjtiP6HUE8UgpWRJR7uUpql9V5WZD/ABD0BncpTq6FVGIQAEggkpZgwETAm+C5wsE2gwqwLlVtgAlSbvtiZfKalBJDOAeo2L+kHt/SkZyg7iQy4lkApzXiVD+FgB2Y6HPU9mj5Yb4TVHirXAdzqfoNPq41v87WwFGVImnJjcMTqUp7DZmiY9MGy/DF06C4TqUAzKeJcHYu4BP+2Jq7KbKHApRWASsqcqcOQNySC13hj6Qzl7Z81VpT4NVdNh8JF99QN7kzE4JlqQZIDkklybaYSC21lHf9h5vIk6RpLnmZpZ23kOrSkM/kJw+PI8b2S/cTLjeRKnQXiHFwpKrK0gBR2diT6yQGGzzbGXQBgHUFGXURA5gpZuQBZ+rnYDB6WXElRLBwCWLqs4B7s0Hq0HDlDJaUHdZuNnFgzzTRHK/MsAWpqOE5ZaEdVTMzN5kUQwJcdVAEDu5urzESwIEYpT4ipwBTk+VLJaRCuVxIUGfr82F0NRgJINuYcyn/APkUZdMmCSVqMQycc8IhRSgg6fPU2S7w9/l+IhicY3y43ZTxFpJZjUYkqcnSwdTHypUAOzersLK00qC2KRHMuLNKU7sbRJ0yAIwVNMrBDkIABOm6nPKpSgeVLgMkNcMHkHqIUQAgvpAdSgdKQZIvpSCdzdtyQ4KceCaPDHKCAfxHmUdy0ADms/S98KZrRUqArBJChU0aTqCh8TA+UlLuX3vjtbMAHlIUohypTgk7aUqTygkpGol2e04vRyHiJ1VC0OlT887gzdhJcE26YMJyg7i6I5MUclNhs99oTpKUDmO40EWtKwra+nZtsZiFlXMtQMy67WDOkJJct5XLbiMNZ3MgHTSQ4Ibm5ibXJuHDt5XkCRjPShS1c5JUdgomeslgz2DsTaE4HBRJI1qFYKLDnAkQw6wl2AhMvuMd4pxY5em5SF6UpUXIDvcB4u+zknCKsyEABUX5EELUPUJdgel+wxb7+CAQykiApyGBlixBvsWw2NxjJOatEcynJVF0b1FKKiUrCQygFB9SSxDiEkC2JjPTxVYEH5nR/pLH3+uJiT+iLLrlfyZCOE5dbEKqobuFpt30r+f1xT/pKllk1aVX4rlBu7Mv0tq3wM8bqUiEU6FJLsQHDkHYBTEveBLjphfNfaOv5VOhxHKU3LwDtLR/XBp+SbUGh7hX2fqKJFQKSgbKCp6MzDtfGzQyFFRUECaYYsO7KAU7kTaziMYnCvtKsOhfNMEk/X1+eDL44ikFMmCXUAZdyYIAaST6n5Ui4q7OZxk3x7/wFzWaGnw1JDbFSSxO7xEbuN5lxT7OZimFKB5DLOXf/Mb2gHrc45Q+0aFKY1alN3ABZQAPcFP1fFxrUHQulUDFgoIC9PWeYAEQzW3divRaULRqVKhGYFQrCkgDQlzcSYvJbawwlmOJIWSKiQRbUCAoAtYmG7EejGcJZjjmhbKpKCekhyGBZKhAfrPcPCw8CoB4aihZNlhwxjzku1jL9dsUlklJK/Ascercl2w+Y4WqkkVqaitKfiTBSdgUk6kGzGx2Jw3kc4msFJrE6yYWCAJhi/lL6S7+vXFKOVr5XSopUAfKoElBBBcJWkOl9xI2I2xdeVRUlKDTOnVAJSQ4HVgPMCUuIHKMTH/UoKqqBTJZ4LN6uSCDeWxq8P4r3JQHK6YujY1Earj8SLFmscZ6K2hSUV0sksUVNIJbsoEFSBAa6XLdC9VyYQy6StKgxCrJIcTAKSCmNTTYgSQaDVcjNZJpIfU9JQYaS4D/ABA7oLC0u4JcTTMApDuSJKbkqQ5d+hF5MicEymdISrUjSk+dOkHQ40laAWBSXGobAhsUq5Tw1BBYURp0KVPhkSJFxpnuCcY2qb5BZGiSDTUxSXCpuioSoES/KtxNikM2NLI5Akp1aQpAKD1YElu7Et/tZfLZZiUlJksQGeRzANcGCk9k9MWzlZSYllAoX/MrSoEbMpLFh+J98Mq8gyOo8DNZCFIIprSpAcHSpJ0qGlQBKbeUfW+K5Q6ayVQ0q9bs8nb5knvjNQgIphFNHIdxDtsADbSXf9sM5KtKdRAABJCg7kgQ95IMdB6Yaeu3p6FxtuNyVEpZ5iWYRBNnL72IbV82wHL5xdJNQVKyqpW2lKiFFJeTG3b0i5xbK5bxCn8IYl+wBNoI2b9sLHJ6ahLWne6XJD2JcpHdj2xllcYuNdiPC3Pa+DXyaNVW7JZtR6C5+QUf0fdaotSlLWkFJVCbQPKHIYOEsYjUpRx2UoCAAdSQTtEkt6qiWsqGxUZlgrSeZgUwCQCSSQIkku0Q/phIq2kWnPSOxVWRWllNpSmzvDbuBCojoZ2m1TNatTDrygljpYMQ7hAdjfUeVnKlHuR4hUTS011BdQlTMNJKAzEgAB3YOwE9pSNYl0bGFEEzAIppcdQA8BniSFNKKi6sGKTn6jmWzWsEDVzFRWsBzAYBIF1MTvAiA+CipRpaKa3TqUEjcBSgGClMQVEEbAbekzZCeXcONIdk7kS82kneWsEvvaFqBKAtQIazEpsZBIIYSOggXxoa36gZnkVaf3NbiPDRocksC5BImwu0m1+jbNjFXWNRhrShCNk6QktEu5U+lU3EyGBDHGOJagUkFRFhOnV1IYCBYEm8mS4KeRUoA1FEXADgQCQQBYMGhiWuN8I0Ujd2NcNrnW6ZLDmPW0A2BPv0ZsPoz9M1BSdlqciGCm8zEgkluskDYYyFZtNNkoiYsHMN1b5tg2VKQvxNI1B5WPJquAw1TMRh4OCT2v6fqRn8zdV15GuIZVKEXJ7WsB0BO04ztVdbpQiBKggaAW/EouCO6ifXc24jxkamKU6hZ1Ajaw5Zt+2MxVZao18gc9T/AJUhgD3geuJyaLQvyGq5RCB/EqCoRJQiQC9iosgbl0pO3sE5jwzqSPDO4bUT2JM7w1iB2wuKKqitTKSElwCZEvKACXuwudxjapcDCwymE2LH0sJPZmEXk4zQ912Z9LK6gFIU6VSGLiZuxe7wWnExoVfs2gklyom5cX7yJxMal7mtlONZCkaT7XAEQZtsQWUCOjWJxg0U1AWphTb6XYi7qSzF2PURjYzPFEqI/jU0hrsoxAFh/bYz6mbS3NmSr/xO5G0KB/TDyab4ObHicY8nKeSqBbqooOxBHhq/0FP1GJU4ZTUQCVU7zqSsNZmJSQXiThmlwzxnU1UJhlatPqQklR+RFsUzGUoJ1avFSXLueUM6TYKVJkdQ09UHuN0DXwAamTWpKhzzaW3dzyg/5vljp+zdRL8qdL/CoKfe4MzZrtii8rSUGQFqKiCChVNbBndQTzBm3TNsbdKmnKU0mnTckgEkSHkk9n29MNGGzpCTkooRq5SpRDJOqLEBQ3OpnIaQ47gvhY0aBSBWpLQpvMknSf5kFyB6dcb3FMwHBKku48yXDsCQ7Es8X/XGeAFgiyT/APXVEt+RZJeewg2wGqDCVpGlwjKeFSK1VCoMVcqiUMHLgbm/eMNUs4irSC9IQS/XdIU+5fyvjNyWYUgeG7sHPiIKY2BIJBD2MO+2KKzK9JHhlvxADS/o5+Vzd5wycUmmufcTWdrnoIjLKcIUQsXDyxc7DzRdVOQGJCjjT4XwxATqaCSeYhTEs5CklushjE2ICGXy2vUmmsL5mKCm9/NTUdQABuCpsGpvSSQXTLuTygsLVGcEuGCpaO4ydMecW+g+Uz/iI16DS0qDOZnVJCoBh+kzg9MhdMgaQkkCVNoJDtaEO5BfkM2LYzaaiSwYKk6VBv8ATZQj4ebp0w/kFkLBYhW4LGN23WjsTqS+GlJN+lUDFtFeoBleU6NQPK6VKMwwNM2ZSWLdR2IwWvW1gEHYJKxZ7pVJd7vAYxtOiMsiqAtHlLSCSBaymFng3YMWEBepn0qqLphChoErNiWcgPKtnLM5bbBUG7oM5qLpmLnzmVDRTNOnTUCKilSvUUrplKQG0sFkvMpG13uF8FVToJTVWFLQ7TOl9QJ3s7X9cUzvE0wk3canhzZu7j1E9THMqUkqqoQAtYGpRuxEMwcgptLNOL/JlDFtNUn11/k5v6jHOfy48td/T+DV4MyHKmOlPuo8gOAI4aaitZUzqcJHq5Fw4tPbC4q/w5PxMJEsNRA2vpwpm0IUaSloJKCCgsCUsYN3BgdscsVF8SfB0TlKPSsdzNFSap1PJZLPKdgGs4YbSpR74HxLJ6KbQVkgksRJZkiIl9niWwXKZ/mNRWmXZN9gkE9WEP6xOB1MuuoAw23iGDkS4J3gFoG+FKxqqYjlMkVEgFzIJBG3RRMAfEoiJAnBfFTpZBCQI8RmtdNMOQA0Fj8Utc3VXYFDACHSIdramt6D6YChaluoFJYOVkfw0gOoBKTGkTNpDNjDQargCFOnSs+GhwQludQDSA15hwAHES+CJy50z/Bp6ReSYImHWLBzH6YslYfUCpSpKqi3NncgG5Ai9zcg4ZyujMawkkqSoBbu7mRII6ixPbDKLatCyyRUtfIGit3TRplJIuwJ9iOVIkxb9cJrygBJVUUYZkS7bBbkAAtE/Fhqvl2IQVEJ3SnSzNcuwSA45jZ+82QmikcoK3I5gdUtDrOhG5LJCmb5KPaa4M/xanwJKT+UEmzee4E7MB9ApQyK1OAfK5glSgDcaQ5IJYTyu1jOPSUQ7ONI/MoHU1nSogEgNZJbrbCOcQEkayspflAA37Fqabu4SXffGMmhE8L1qIqrQltvMW9Ek6DtKrWacA8OiklLqUwYTp2EaQXEtOn2O7NM6uUJUrYQpQAmwSwdtyn03wPNeLpaKKRE6KfX4RpNusxIFjhhnKVtJBCNLsAGKU9YcJBLbz7YLnzVWlqKmUwE2CnLuGMNpFrDGDUoiXqyRZKSq4edTAOW3bsWwXL5xISmFF7FRTBuUx6KZyfKZs7Qm4S2RDNi+YqZ7NKHEEH6/UA/J8THhq/EKii6VEDoy47b/wBPQYmNRXn7Qr9/6Jy6thqQEnpcAD/Vvh7glNK1gKy9MMXdKyoOIZgtQG8MMOZzhVOjTcU3UBGp2JZjymACWNjA74xBxdTsY0szEe5dubZzFsL0Qctke1VmFpqBmFIJc2LlzD2sAB6npjL4mqgonXUKCOjKY2JkjZp7D1xjZrj7DSklzJLkf8HCQ4nWUWSSrUGbSFxLeYF2c/rh5TckkLDGk3I0lcNyiiCMw7SxR8g6SR742UcQBSya6VN3UCQIl0s8C/8Axh0cxUUE6qFI7v4aEEgm7jSZDsenrjT4Xw5FU6l0UBMQlS7jvrP9cTKuimZogl6iAsCBoqAFXaFT6tc7vNFcPpWSKyVByYFQbAyAGl5YiL40K2UplBKVL02dCyO7ynfr23tjPo0ECNaiWPmpoULCQoFK3i0e+GaadMWM1JcFsrlipakUqimEama+4CmL7bfLGvWopSk8ySpAGosyiDGkgCYLs89wXAuGZtCCQSJ6BYLuwcFSw5d2B2xRdWmlS1pLFR5nU+wBPmedIFh6YK18iycuonKagoyEq7hSUq6DmdJ3/FsfduopYSdWskhxqBCyDAAVD3kqHv1FRSmpBFNZMypj/wCxS7x1hj+UYuhGlA0lSEmfMCgnulUM5MFsKNzR3K8PFMBdVSQmCHcBJMQXYT0ZzN8adQ6kkaUrDanDgh/KTYn12cycI8QqiqhIKSoukhoIUDBYxeb/AOwU1lFQ1JIKWILsRAgEtYS4f0lw/p147JpyvlcDahUIZMqUZcNqugQ/Kv8AMLuHAvilNdQnnS3MNQZpDFim7w7HDVMhfQwHKm1FrF2AJ9PfDKqyUrRrKlKqAAJvAa+kAfELtdg+NFORp6rlniPtDwxeWCqhqK/iqISQVJFJa1KqKdW5TSYRdS1EDkl77JcUp1lrYqVSpppUQVBtakpqcwA8gYaQnolL74p/iBlk5mmkqQ6xV5V9QdSlh35gGDmwZOGv8MeH+HQrGeaqQGcwlKQLHqpXS19sdU3J4tn10SUobOEePJtZzMo06CEBepwEs7PcxuBIaNnwBGVTWUSqKaRylmBIFhcElumxxsoHmIDGz2fSOpSNzAJPTCS81oJKnKNLaEpKgwD+YJ36Wlw+ONvZlVJrtiCVnmUoFpUGTPYAAWgX+k4Xy+bSK5q+Io6gUilId1OCUkQ1tXTqWGGTTVVTNjsALfiZTv6/8ARyASkhOpiLlwxsRp+L1YDthozcbryNqptP2OqWmpUKiNYdgLJchySZcky21mEkmq01VYcFnYFgl9gEhQkMzrU9+uA/cymVXe5Y+zH2gezY5TzialU0eYskqBUHDJVp9AX26b4EYyldeBnOMGo+4LSQH82zmzNLGAzlmT/sSUeIiiJCUlUszl4kn4mf6b4lemRVAggnS5NvYFyCdmMYFVyGociwxLkJSSHJgAcpVMMIEzhba4Q2kZPYUC11FP4bk80gnePPp/rHucEKtLldVPKLuC4cFnAAAeY62h8FqcHASor8UtcKOlzszv8AD+gPUmHhyAArwNm1KqvDkl30hQLdNvTGHa8A6lAVSgCpoCSgxc6SSwAuFOZD7xh7ivEkIGlip3fSCQH9PQw2+2MtGtAVy0wAwATzNtOkMQ4Ev6EG4MxlqhYmoAQCHCVH9UghgxckQRh3NySi/BOGFQba8h6eaKgX8TS5IHioRExJS1pG46YWzHhgEikiJla1ExpdksIMuGZp6Y6Mm0mtpclxpXEszMGLdP1szRyaKZ5qjKDEDSoOTcO8T164Qr0Cp5LURpo6bEhg5k/jVt1Ie94wpWylQFTUAWL3J02NggESBucatfMKSpGhGvUUu4SYUeZTqsEggR0PbD3EcqChySIhgOws9pPy2sHlBxSfuTx5lO/oeSXTU5fKpH+Qeo8wezYmHK9Ok81bRKB/viYnZSzQr5ZSqQQpdOJUpShv77X9zjJXwrLJ81ZJOzFYEwWYKJj0fCdbiOol6dMt1SSPRlKZvbF8nnz5U0qRmf4NMqLmZKDh5ycnbJ48cIKkgx+7JbSUvuUoKuw86muAdh62wzUyIIvVh+UEJja4UQ7t3DC2HMhRqKVrqApHwp0JTb4tIAN8OCvUCqmsNTjQbbCbPqd56Y0Y7WJkya8JHlRkzqLUMyq5YKPl7kU7Y9DwfMaUEKpVUDqpy4t0+rfLGVm84kqOpa1dSIZ9ySTs9x0wsSD5bkgD4iw/kSA2F6Gavs16lRKEimAUIDljpIgNutNg8dXwmmghQSykEktKEx7+KWDAHpJ7OHKU6q1BPhlJh3BAA6sqR85m+NbN8NWoXEM51Ans7SA+C23ywVGCFxlKYM1KJ/mS4MdQT7dSYthvhvD2Oo6dKRAD6ergAh+r3dy8Tm00Vj5qwv8AEsz2kMzewxo5DiQSNClBZ2Ic+u/lm8b98APPgLWCKiBUSoFJI8wvCVD2IUOjdRi4tp0p0k2TUWPSCSH2ES9rjGTXzRCwkMlIeEptszF2LgdrWnDVOs5+J+hQhgkOGJBl/wC7yZNX6ehIKSXqZrZegFPq1N/MD0JBJG8lxjlGgsrKQrkDcnmDQHZ4NpYGMTMEhDg7TyuOg+Lv6QBOAcPziabu0mP12J7EGGm4uAtvpDVXNBdMeGElNhpB2v8A0l7g47SWuowCo3VEBmLFRSb7Ei+9sZqqayNNKkpKQ5JZw3VwAJgADv3xsH+GdCfJypH4ieYu4/3k7NNJNXceiCUn+cw+MELqpQP+1TSk3EkA2No0e73vjb+yoSKCkASlanDCB/8AJsQ7lQAJO1rY8nl84FqqVHPMtRE7E8t+zY9F9is4SayDspKx6KSUFpHNyDfcsDj3fi8Cj8El5VHi4Mrfxkn4PQrqBPWT5nHMxtqCtJPLqIN5ExjP4lRUqioB1KOkDVFlJkJJ6CIDPcwcaVSlL/s5TzK6WgwXDJD/AJcfNVhSPkIKSTY8xDoZ7BnB3ICD0BPzS5dHu9gKOZFJWpRWFaQnwyCzi3Zy0EOWJhnItkcyVUyknlEA+wI2Zw/bCy8sArmPKoAhYJgE7pcuIDMTYXbF8nQKajmqPD0kaQzkxLA6g3PDMSqTjo5l2ycPQ0l/gZOWJBOlIO7kO3qpRO1uj9sUoaqZJdLXDO/ck3M7hj3xMkQtXIQ0sOZyXgW2BbFl5ELUNRIBkAFp6NEOL4nydeqlyylPMhyxcsRYeXoW6XAZt5nFlLUUqPi1A4BLRFhIY/CQLCGtgaECmWBIkzqDNc/R4i3UYtlM54iF+GS6Sx2ILBRDixIIJE3uIGCotqwfMipaXyK1aaApzqUQCRqJJLB2cuQ8fLa+D8MUqohQKSjSopFxqAA5gHZr/ubYTzKiDClvcAd9/n+mCnia9OlJljLiN/5ep/Znxt0k1XPuI4y32T4KZlKE+YEbgsfpyFvV/TtWll6BlKKl7pWPkAEWE9PN2bAjQWVvrvBd4JDzFrbOenTpylZJiqo3IPiLT3F4ts8P3wqZ0KXANdJAHLQrtHxlhFiEoi5G+Fl1FFJHhVHaSSu7ONm6Y0NSgQVrd45iSC0fC8MoDpYNgudy62OkDccqXDXIgMoQYLHt1a/LQFNS4RnZXjRSnlBSdxzxeeV3JtAv64Rzf2hqrDKSW9FD6pg+4wxVyikBWumljuum+l/VmCgWfaTFxAimpI10U6hGpK1JNrEAG93O/bC2akJ5XiqUiaazL3H9RiYaRlaHxIrv+Uhv/wCMTG4DZMtk/EDJpBIIlQd3uzqBV8vli2cydRwkIqK+EDXUDP8AlEbWaWxqKphVEpQRSeARJFjNy7deuF8xmUhISDq0hosSSYt3YO1tpZqWttnNvJypdGZTp1aanCEpLC6im/apUcwL2w2talmdCWd1BDv2kBJiWJ9sUy5UxdhPUSbAC+/zfo2K0+HqqPpClOdku8gH9AH/ADbby29izo7R1EgioSowktSR1HwOOrmMUVnFHl1lhLGos9SSdRSC5BLDt6Y1U5XwqXKgLUNoO4Eeg2N2xXNoQBzApJSHSIkuG3YNOKU3GyfzOaoW4RmQknUrSpRcugC8ganiPo2DVimmamkqVrlTykCFECTEe0+yOYqBIimkEy6iSotPVrieWPYYLTprUnxKmoBSn5WSFGzBEOGOwOApNKjOKk+SIpBJfQkLO1RanDXhBBZwYbZsDXmUpZRVTSphCUEuLhxVYEyTPXDPCMuOZajygbDtdnAcSPfF15amUCqlRZe7Aloe2xBBfBUW1ZnNJqJn0syH1fxC5dTBKQYiH5Tez3OGaGYdYPhHu8h93YMHAF+kYmWU5UadEHTdRGoD1JZIuIPXHa2WJA1r1KV5aaASXAuyQQRy/CDeTgDMYzeaFNa1moeZEJLs7MJA3JBJcvpDYXy1cKcayVCGALPsHVLd9PT0xZGWQ51rCAmCkEKU5guQdIMbEkOYxxKwG8NBKlKvLtIDKuSzuEgD13orfZPVR5NLLURpK1hRcgASDYB99NyYA9RfCHEs392p1QFHUHSNmJcJ/wA0gtuEzjUoLFJLayuqqAhASQD3UxBUwNiw3JbHm/tbntVOmgAgGpqVI5iAZcHmEgP+mOn4fGsmSMX7nLllzd+DMyK2jpE43fslntOb0sP4iCA8Sl1i1rEPjzlNV8McPzQpZiis2StJV6Oxv2JOPqM+PfFKP0PFxcZVI+q67kA6Gd7QzMCYsO0v2bE4vV0rZCUlZdoOl1MkkhnNrA2YON3s/ndKFKJBIDwxdiWAIYEqOlI7q6g4QyKQoBNQg1FSAEsAFCACHJIBAkiWc3x8Vjjcj33evpJKwTUTzHdKoIBtcxJDcruXkynXQQC1j+Xr/wAvvGDEtpQQpKU6vMoanPQlRJ0kFwR2sMJ1SumFJSdVMlWgywAJIBiDJ+ktekopOykevqM5VQlLqJSnmZUi8gBrEGOoLambBPvHOwKnACkyG3DQ27SX69sL5fNJQlSggeIoSQXO86dPUqZywc45ltSykhIU2oaSWIF4IkkNd/bCum/SVhf/AC7D5zMF9bkggKcp6yI6HVv7XDdPFQhGlKASxJCX9wXUW6QRtLRhSpmrp50uGJkgOQCoGFQTc6nIaCcBCtRAZCtgEEJMeV92IJLwZHsPoPpF8nUcSU/lIloiC8EaXlg6SfhLXBwVNcKbULMRy+ry4PQv6nq8VlRYrUgPAWCzuk+ZIV+m3ti9DVpYByJSUkKDOzhnY6X+fYE6r4BJ6RsPX0FIUGHUJKhYdyoOLsB/sGugQRqf4lAoUBZww0m537e5yhQojxuVZEgAzJjmlUNP1lsJKoeZKaibONR0qLFvi5XvZ74zVOgxeyKeCiswqaiAR6GSsPzB5m8t2w1nuKUxZSTMszyz9oAsD7jGLXSulJQoJMOQrT18xABbEy3EDqS4YEMd5Fmlpm4OM5Nqn0BY1HoaTnVKQFJrqgnl1EFndxtBkS98HTnllKka1F3AcOHDB+YaTAY7wfXAst4JB5Bch+Us0SoASwO2w9jI1Lp//jqSFTLt0A1NJAGrs+DCClJK6FyScFaVhcwmqSCU01QJCUN3Zu74mNgUHvJ6yfqn+uJhPlh2XuYlCgEBytOrS50ubywdv7ewbCKKQQoqIWVAXgcxElrEs/8A+xIu7ahyV9e7Ev12AcOdtumLeAlGokh3gEkTEs5JD9U7Ygr7EV+wnSq6WQmmkNLkPzXjUCxA1W+rYrnvEW6SrSAAAlzeQGA99t8PZVGl1JTqcdwQNJ3DlmY7Sd8SkldgoIJI8gdTb8wmf5h/TDJ/UO3uVo6qSOZ2sNRZwLyOY+gdiYeWR8QqWoAL1CBpchzclWkmJLNIFwL61TKhCnZIMHnPNYsAkMwtBcdTji2MMTIE+Xq4QksA/V74O9ATQjQyCjzahTE+WSkAuHM6SWBdwGazMbpKEEuhVRZ3J1OWI1NbrcH9Th+lkipLSQkCCLQyrcot0GA187So1EU1XW7AFgQkyxIc3tH9cPFSlwgSmoq2BpZ9YhaCwIASCN2flgi4sQIscLZ9RXpYDQCYEBr2f3uXLRDYdzFYpKgGCR+He5uXPXti9Lh2lI18sDbm3m4YdzpBbeX21AtXaE62ZsgFRmwCh1/K+5hIHqYwSnldKkoVIIcopkCS0qUA7+pUqNsMK1KcUwKYLgqM3G6ztNh0MPgtLJpp877XPmU4aE2CXB5iQ5eTbGTA5Mza3CVKIYoSgFmSRpTe7OT76jsLY5TROiiOoqVDfSzkOIQjlgOLyTs+KaNJSkFFPXqWSTc6mS031KOkHoItgKiFuhAKU7PdRuCpvWEi7H1xZNeCW1dkyi0BakIMaG1qkrUWIvITeN2c7BPm/tjmUmtTSkDkCtTWKnAPu4L+rY9PkaKAVKpVBqCvDBcEIUQyjBPOS3pqaxOPD8fzWuvEJQkISHsA5/VRfu53Yep+HL/WV+Dmy/ktrk4ktjlUfPC6Kk4ZBfH00OTyGnFnofs5nVVaSqGpiNJSo9AoOmxLsY9B2bcXQdAKioCmWJZnCixKYdxrDXdmx43g9TTXSbdDMG4MGQ4Yj8JVuxHrcxmgCVKKvDJty/8AxLcAhrqQQQTDFgLnHzX4jijjzy1XdM9X4eW8OfA1UIqvTqEprMAlQUtioFmJBDwltT7Jm5VlZPPKpLKaj6Q4W6XI7KCnJDzuYiQ5OsFSCkyujBIl0HyKSBszK/yjZTYrWSlSDUrnSUuhamDKYebmOl0vc3i9j52rbOpT15YYZZj/AA4X8NMFzcpBpKVKww8pLzGrEohLam0mUhQcglzCkXCnYEiAxjcFRQFMCnUUVU1DUksAaZ/EAIgpPLYuZl8XqU1BKtfOCIUGdadQIdyNYkBlcySPMlnxNnTGaYlmgo6fFS8adbAg7uFOyg+73jtgVZNNKdfMsaizAvF4AJcuI73vh5WUUKSijnSedaDNhcCCLiYIgEnC2VzYSVaHcl/DU3mbYqElyQymOznCppO2rQJ216WEz6DTAALhiwVO8hiG+TQbCXy6i0qbSnQoAO0pcEh+fs8An03w7/1AZhelYKCks8O8hgDpSzixa98K1OFKS3pKpgd3SGhm2LxaEp9+CsWDzuezGkFkqSUhXKHaxkPy3F2d98Do5xkmViHskhiCCyah1AMPhVDjDWZpKp1FCRpB03i4YHzCe7X9DanmErNTxGKgCXI0ky4ZaQxJc+dJP5pwU7CqQtk83o8tRSSZ5VBLghpCjotq/wC4ZAG+C55ZUpzTRUJBJOlnLgvDPe7kf0OjJ0woGSFAeYMT1CVSlUw7/FbBeHIKtQKAhiGOxcOTpcwLTO8M2KJNpv2FeSpKNGdmcgApQAWjSA485BaCX0rSJIkFowtSQpCmQtK9Ug2IVq0kNVAcGHAJ8rg74eVm1IUAA4fUxfbp8zEbdsUTUo1ZqJUOUB0qckl0vpV5oPX3xPgpwxCvnswS/hVC/QKI7sXs74mH63AKb/w61PRtrpqCh2ISCPcHfEweTaof/wCooWpSQtWrcJZIkam5S7kbm/bETTKgNIZOptgAAki8ASeux3xkffKXiawjngkwHb8wJJbGlTzCVFJJ2N1dT3doFsTyav8AKcDdeTRKEkdQHDPpA2lRd9rD064vqWpQSBp0ghgJuHa6iI67DtjLzi/FSUIqeGo2UGNjbZwbYseJ00o0KXqMeVx7Xt2743y1rfkaTaV2q++DubzFZFRISAabEqLgDU9lDdxv1JtGHBXSkuA8Q5+T9gPT16ebqZ4l9FYpQ/a364fyucIQdDKqpBCX6tEl22nDbOVRMqlK4+TX8QrQRBuCzsJIsI6GeuOLUkEOyjt2ln/4L4z6eaUukFVklC2dnGzA2LG92cPhbJcQpqq6Sot+uwt7xhXHVtXZrl+5qeKoFBQliXkjmhiGBMRDie+LJy5TcLJeNRdi94h3dW174HRzulStVIUwCySCnmTHNymOjH0wLI5v7vSINY1lH4iANiQIh4Hzw+iS9TDq/ccolkkCVHqzAbwzE/1OLZ7PFCF1VJWohoZRVczpH8wjYA4yKnF6RqhZKwUFtILJe51RsQPScCXxWrVV/DQskFoTAJhn9QcDaKp/9iJpK2/25NbPZhPghawUsAdLF2LfBtGLeAEhK9R1KbSGsSzmQ5LPJ2jGdRy+ZIJ06GG5Dlr2fD6OG1IWqoAfiEnvBcdRsb4R/EQSHUYy5p/wv7inHKhTTI1JTJLANzNc9S5F+uPndesSokmSSTj03+IXC6tOmiokqVTchZ3GyVHoC6g+0dceFOaffHr/AIbmioym32Sz45TdmmKuGaVfrjB+8scXRnSMerH4yK5OWXwzZ6rhi3rUmPxj5b/THu00NSWCgAOzhjFm7i27HbHx0cSUC4UQcek4J9vijkqglJcEjd2/oPrjzPxDI8uRSXVHRgw6xaZ7f7gtBSpGjls5YMZIPUOT7H0wTOFWXD06QqUi6gks6fiIcbp3ggpYgQWyct9pKFamUaihJsUnSQ24O042OHV0LQmmlRKEAByrmJDsdRuZM/tjz1JOP1+/JXRJ+l/+3+gXLUvHArqKYAYSDTW8pUTdCoZReWLgGSUKgTyrCtDmA+pJDAFPQj6uAeuOZKpzK0oWhiH1QldyQHuBZxAwaqi3w9yf9BA6WB7McJOMtuDN8JkzOVVTZSVF5IIcOEl3QTbd0mQ1mMKVMonMF06U1LtpDEknsRqJf1+gcRmFIBQryKuPRy4Isp9x1GJVyaDIILlxYP2I2V5idj2sUfHKHT54MmrldKglSCQlh+ZIHRTW7EERYO+C5J6YKnSpgGJcESSQ8lHnAiOr4uuhWNVC/ECUCVg6tXRg8XMm+DVqDDUAz+UghpT2lJcKY2O1jgyWqWrsaMpPtAq+mopWmHpkNpDnUzEoTBeeZDhrpFxlVsrp1EEnVZQYgnXDEC56Eg41VIKdYEQDaN5ZoMguCDacFTmApSXBBLuoEPbqRpXB+KfzExhdtv1KbI88pclIMKPVLXiN2mf0xdPFarBBIAYAKOpQOz80AcpPv642M5w0atUApaUvpch0lSboHllm6XfGfmcipCmIGkACDBIiCQ17/vgNtBqwlKgE0tZ5HPmhdIg7zzUzGxJI2TsAcMUpIZMEpSSDqQC/M7SkA6fMAz3nBUKqMNLOks4J9TaDvBeNscy9R1g6FJNgpBYuSAIICdhZrXYEAqaY6kgCsjUSWAS1xcj2IBDP0N3x3GgUqqEqKkLc3XpSfcaFO93c3xMa4+41mAvg1VYClEpcydID2H7/ANwbU+AVElLVCIBLgFgxDBh/fXG74xBZtxtb0wVVQOHDu4f5Njg/qJWeesUTEp/Zx/PWVNilIHwmJf19sRf2Wplaip1WI0lQsljv+IP/ALY10Lcsdunv++OkEMRYX7vMblsB5pe5RQXsII+zeXF6ST6l9QNtzMH6YIOGU0DlphB1SQD8TNfYO2HvBO5AgNL/AKRgppJKgVEWD/PqNt/bCxnL3DVCC8kHPz7tdp/lP0w99wSWO0WOwBAeYYY7W0nSqNiWfaT9MGUweWG/cW9sLs7DQhneGJIUCSzkX28wI9owE8Bolv4T26nZ+vUn2xp6wNJTswnd7GMcFTSkElPSHf8A4w1t+QaoWyPCUU6koSCSC4T5QSS4P6+2NbiNCkgp8PUSAQpRIIcnUCG9SMInNtf1B+dsUVnFWNmkbu36Y26pphVLoKhR8wcgm3yD4bOWZLHlBDO4kt1/q2FRVZUKA694J9XgYnjped3a9xcj6nCqKSCOFLghkyJB3dwQeoO4OPH8d/w0oVCTRPgqeWdVM7GCXTPQt2x6H788Nv06n98dRnHlj/x6nDwyPHzFjWeFzH+FZAGjMBZ3SUaY3ZWpQf1Dd8O1/wDDXKnKqWheYTXSnUUVdICm8wSUI0ktZlGzQ+PYpzQDMLi/Qs18RVRJjdQI/vvi0fjMvTY6lR814L9jaNWtoqKrJSQWKSm4li6TBD4X4x9ixSzBQhajT5GKmKmID2ABIL/THteA5Vq9VYsHSkTupx/pAHvgudyYVXBUHJ0kBmib/wDqTiv9Rk2qx+HIyx/hVR/7eZrAgzqQggi1hp+uHsj9jlUW017WAcv18yo9HOPQ1Khckkv8m7/30x3xHJZafbaQ8f0xB55y7ZJxT7Rh5kZilzFJqAOXRJYb6b/q2KVeI5fM0xTqFSdNwlRQe4jabY3qtUEC737NdyPn8sKZzhKKwBWlKmsWYxJYiQWeLYpi+JlF2ReOrr9nyV8ZVQo8NNNSEkA6lMUpDSzEk+8viysyAtkGCzif39D+jYTzfA0pJFNSkOIAe+4kzEM4d3wlX4JWQ5TUTUSZDjSSb2kfX5Xxf56l2JPbXhc/fRu5hCdK1EgAuSx292De4ub45w3NINMKp6V09WltnBYzI2m4O/bz+X4rUouK1IkGC0h3I+Ufu2DUeNJUAmmBTQl+UABhew3/AFxS4a2u/wCAqfFt19Pvwehr0XBNPnFtJulz8JkglvKXfYrkhBVNRTyQppNiNtJby2LkfPFMvW5vMmRf38p6i1/rhhOXNTmF9lpZ4LzIB+nyYYHKa9wtqS5+/wBBfJ1KtOmPEUk1QSeUlhJYAmbMDh2hxBCgQpLc3MwdJIYuQwYuq4afxYziUJWhC6h1q5RvqI5gRqLmA8R0wT7sKerd5F+pMuOrfLAySyJ7SXZSMknx10Gz/B21KSHTexLbypPZrtf2xkZbLqS7KgR8UmbOej400Z4oPKYMAGQ79/c9+hxXiVenoCtOkAEESAWYkkz12vdhgKG79PYJTWtlcsC0FgIZjsA/1xMU4eE1aaVpKwlVnaWLPLFi2JicsUoyaHipSVpC4zaXfU5BY3/ZumGCDOJiY4ZRSJl00iQ+kfS9sROYLgS/R/aDjuJgDLoGqpCSXSDadnaW74uM0GlRPSG3HY/piYmAANpUU9hH9feAcCTXAJClW7G3qO+2JiYJkWq5xJJljYx/fTF10SB0efXfY9DjuJgSCGFFVmBAmW6A9e4wKp5pHSehIcR6A4mJh0kkYiKbmLifk437A4JRJWHZ3fcbX6WEe/viYmHQUcXmADKQCk7dZEkz/bb4oA1mJ6WG5j5Ee2JiYWSQSlMKNjyl/naeuBqqL0nqATdtnFsTEwigrsDAZRBTDMSS4BsCY2nbDAoEr1aZSGNtxF+2o3xzExRf7j/uWX52EKd3fr8pf26Y5mToYk7OC2x3LXP74mJgRipdkWEUotaFAWPy/bFKVdJ0sSQzu5G/+42xMTAfYCKmHJBIvLfP1+mO06gYudV5IsHfcPiYmCY6rMpguNJnfq3T1+QwjmuF0akhAfZQJSS9nZM7mRc9sTEwyD4M8cPNNtNRR5rkzpu5IFwO1+0ChztSiWYgBRSA48vMxZ2kAQ+JiY7cbdHLOEeGux08WQllrpDxEuNRSkkek7tt0xp5KqmonUs7FncjaeoMenUHExMDZy7L7tugFXLhJdMlKt9gWAP6kepxc1Cj4QQXIf8Aodt/kMTEwq7M+OhoKWeg2v7dMcxMTDWyyT92f//Z"/>
          <p:cNvSpPr>
            <a:spLocks noChangeAspect="1" noChangeArrowheads="1"/>
          </p:cNvSpPr>
          <p:nvPr/>
        </p:nvSpPr>
        <p:spPr bwMode="auto">
          <a:xfrm>
            <a:off x="63500" y="-8302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9876" name="AutoShape 4" descr="data:image/jpeg;base64,/9j/4AAQSkZJRgABAQAAAQABAAD/2wCEAAkGBhQRERUUExMVFRUWGBwYGBgYGBoeHBsbHRwcFhwaHhgYHSYeGxsjGxgYIC8gJCcpLSwsGB8xNTAqNSYrLCkBCQoKDgwOGg8PGiwkHyQpLCwsLCwsLCwsLCwvLCwsLCwsLCwsLCwsKSwsLCwsLCwsLCwsLCwsLCwsLCwsLCwsLP/AABEIALcBFAMBIgACEQEDEQH/xAAbAAACAwEBAQAAAAAAAAAAAAADBAACBQEGB//EAEAQAAEDAgQEBAMGBAUEAgMAAAECESEDMQAEEkEFIlFhEzJxgUKRoQYUUmKx0SNywfAHgqLh8RVDg5IzUySTsv/EABoBAAMBAQEBAAAAAAAAAAAAAAECAwAEBQb/xAAvEQACAgICAQIEBQMFAAAAAAAAAQIRAxIhMUEiUQQTYfAFMnGRoRSB8SMzQrHR/9oADAMBAAIRAxEAPwBbha1U0A1Gqsx5ABMTqZiOwGGswsopk+EgOXIXMCTJbqIbrjSyNKilXhoJUUjSosCARcEwHfYWxTPUaK2prId4GrSCWeTtbfHBPDrVnJCcnLVeDBqcbWlOvwaAbUFJFJFjpTbS3Wf3xeh9oirzJpIh3AZ2EswJ26YPmatBCimpQqJBFtV3LkguxEgjC/3XLLWrnXSkByNQSNidi736thUizTfDZpZfj1GoAkEkl5AXt3bHE60r10iFD4kFg6SwUGsqIbvgOW4GlS3TUFVNgTqJnqCfS3pjTq8BSlrpE2J306fVnPq2GsVcOqM/NAhBqUk6EvKT5kGOVjOl7KmAHL46nPqKE31GCHEbyALeuC0+IKQQwC0MHSbspWkJ6lLAbixw5leFaiVpSdBPkKpT/exBtgP3QZJeBbJ5s8zpCmGladlAgnTIhxYiMJcQ4cadRJQD4dTUUqOz6lEEdQSROw7jHo6/DdKVGfIpM3ZiQD1Y27KwqrMhWtCvKqpMOwDpSoN5ZSxZ/d43HkeD8GZRoFdJRdl0RrSEtKPjTYuxU9rFWH+G5HUFUuYoqJ1IJLhK0wE7By7H1GEaZ8GtMkEMwcF0u9i4Kev4jGPQ8KySEu3lUStHRjDN1BSQfTBhzwCc9UZyuGKNEJWnmSolJlwDBSz733Zh7tcXpOg1CknX5ju3MFzBkpPuodcM0+MJqVdAQq5HiQBqudIZyB1P++AVeJJUW/CJN7kAquzAhCv+cVnjcPzCwmpuuxFNELWFMyqtNVM7HUDpYKeDqSJi/TAuGo1KCTLgpDfmSpDQ7edod/fDqM0TScuFJqaksC7EFJcxPvu+D5bh2itqQCyVBUtbVqYw3Sd2nEUvJSckkKUgFUknUAfCSn1KFR1ASPS6R/Ni1HNMOYDo+x9Pl1DuOowSvkWSlKgyQlaXGwBKi07un5ts4QI5VsHAILH3HsQygepBDhMIL4Nqprkvmczp1ICQkmLHfbcyxgdNsUTQ1iQwZM/lKdWkDYcwEbs5IwxxHL6VKYOQoMkDzMNekFrkLtPo7FJqFRKErYagRqT3YCmnzC40kl5Hq+GUXKVCS1xRFeH0FaiohgxbYOqLndtRjr74rnKgrZla1agkK1GQ7JHKHIj4WG5Avh/JcaVURU8Sl4WlgOfUFOwvpT+mMerVYqAELLO3QhbAuzDlDv0uzYaeOWN6yGw5FJ8Oyn3gVFEqIJdyw3/MFTqkyADzMdiNlFZVOmrSJES9/iPWIHzxg5EKBBUyyggBKA6SowhIHlP8oM6TjRrZjwyATLbTqI8ygehU4BOwnCxersfPByjS7GuG8VqqRU8bQ6YSpAbU4IsSf1sHNsJ5qrrqK0gOoEF9khQUo/lBABKohg18B++rUdZS6UmElvM07fhl/Z9sd+6qDlRMjnckkktyBTNuHggB92wck95WlX0FxQmlc3bLZKqAwSSSPIZGlJvVIs6Q4SzAT+V2qmYBCk2B8rD0Ykby74VrFQKgSSXBqK7g+QMwASQLQbWQDhVNbUolJ5ZcvAZy0cxJYRBtbeadPgbJD5i1GeH0E5da1jTqWAGDkQYJDQ03ku1i+Jns+SxJZIEDdXebJZua6nLabhXL1QPOXd9IUBP5iSIB2Fy42uVCWPiVSnUSPMxaHGpO7iAnd5hgaTyynLaQuPCoKgKKZJcpClKCVBLRpcEKIYDQzEJgWgiDoUa+kEQSZPyb1NxhL76pnli5LOVLJ0kqUokteR1Dy2B0s2xASnawbYS0dv1whZ8qi/GOGCsS8JJ1vqSFJmQ56GXHbGnU4sAksB6lQ+bSWksGJNyLAZtfPIVBUFH8KSFAG86eb5YTziVVLpLMWKCSIDOEFx7j9wDLLPIkpProhi+HULrydzXFU6jyhf5lKWCfbQYxzEGSSmHAbbwqSu0lS0TuwDTc4mFKaDmW4shuQtqP9ycI8UyilMSpJCzEgE3BY7wTjynAKrdSq82HXHqaT1EBJ5giE9iffq2Nkm5OmcEYKDdHOFcdUDoq001EOU6VC7aTBdxc41f+hUaq0mkot8VNTBn2BMkDlPywinhaVMpYhgpKg+oX6+YAh2PUSIxSpl6lFlIJ08rVA4ANmUxcRpZ4LQ+2XHBdy2jR6OtVRl0pSlDlVgLBpJJaB7SW7nB83mORIIA1FIKTsT64wU8ShPiBzBBkkQ9rne/ywzxElSNSDrSCDqDQbgkOejN/xispQcaS59ycIyUtvCBZLMU1KSeZMAaZLAWZXoe++N3iFZQpNQLKJAchyE9QNzpZu/s/i0E8gb0M/wBAVE/+vtjVocQUkJcegYk+oEhIPcq7E4nHJqxnDZ2uzep1CKYSpWou5cuR2f2nHnMzmiKiiAzF2bbxFkCdiD/b4IriClHxEEKCZWkkEpESeokdL2wQUkVEOCPC1ArXBVTUSxsXUju0E+6mnLd7D44aKg5JqoTyqdj4RuT1pkgOSkKBEy6epADluIqAYEpUJSCBd3ZiN2OKZCuqn/DWGTUB9iAdK0xJAU3RiR0x3ilAspYfWg85BhTHlqoMuLT7vhENNbI0qGZSBAAKuzH0nbCSVhdQJXAIKSxkatSF2sX+ekbEYH4gICkcoW4WEgwoQbwX82Hs/kyUGppGqmQss0kJAWQOikgL/wDGq8s3fZoRUeg/D8sUKctPIofnTCx6eQgnZx0djO8YqJqpRTpoIjUVE6tnCQn9Zwpm6pUHgFSDUDD4gySjsdMnA1Z9gSkw2qBsWhxcSN8UxzjF21ZPKp36HQ/ns8SShB+JlEXCT03LmAwPtfGXSIZQCSzpAboFNb2Zz+FnLADtJZ16SFORDW5SUntbVPRJ9tbKcGToGo3b6Hv6N6NiaTkVtwVLlgM+seKkcpSpQgvDJpzJHRXyHYYz/H8rfEnUXm7kP1LGSb4Y4jQCFkzpSFbgMWLGYF0fPHFZYrrFG50IY32Q3aBLW98byFJZI8mbmK6ihLnSFHUAkJEMJGxuMM5qg1BKWsASHJmVHmInmUB/498M8SRrr6dg0SIYrNpHm2kaZgDBDwxVT4muXZt3EJtd+z98anY0Usa4B5bIsUggcvMSBAKkOHSY/h09Rf8AGU9YSrURVVAACrR5KaT5pEiCzEuEm7jD+byaqdPTq5dzq2MrLksCSG9EpwgqqA/KxUEqU0skWQHAvEPcJ6HBYylt2URlXUClBglNIXAAlSyTBl4HxOLRhlNNQ5kggpDJdmTEq1fjexFix+EDB6OZLLVBZo/zWLXCXL9bkYvwzjCloX46UpKSwKXIWDAASXLuQOljaMPHE5Rc/BCedbfL6ZlJok+ZgBL6Bb4gzXO0QBuzlhdOQSlDhghClEw6Uha4BUZfSS6mciQDStUUVuUuogmmiWSNitnckyzXbbzUzFbw1liF1io6nClFJdgAoglS/wBIYviRfG/Tz2FpZM0V6qmkr5ohWhlCVEi7MQLCHDwFlIKlqUuSHZJeElyAQW5i8js8uMHosxZTkw4LgQ0HcwJjthlNalTUmmpQC1FgNnPwgswOzMLMMZJvpGlkjFpN9iVGkFaipTAAEkyVdkgTd4gMNtxKzZI00qRDjSQA6lwCp1hUh26NjTzHA0+bmVcsTuz3feJ9ojCVP+GkEJSJhwAkP+U+cvuv5AzhW64YykuhCvwimnSaoKHZtJSVK+KGMxLtFnewaucCahFMMAXULkBwxUYcn0HQTGHUU3UoqVrLalFVzDAKLXhQuTIg79yfB3JSOfSsqUsu2s7BO+kE+aOZUF3BQ21GZpXUKilK1h7uOgO577fviY2q/CQ/MQ/fYWAAaBiYNAtnnOH/AGQroqkBLIW+kkgtZx9cerpU6WXKKYRqWoS0Q7ElXQ9N8ZlLitRRBqVEuISCTCeyR+rRjlfjoSsOHNtctsPQly3TqepxuCdy5PNyRb4Rq8VrUaYAUFHzMEh3d3H1OMccTp0iGNUSzkBrF0uJILSLFnwnnKilAlof4tve4PzGFlVDVokI5mZ9ZAaWkyCHAV8Ji5GFfL4KQlSpm6futdTip4SjvpGhW5cSEBujpuYGB5ngS6SzoWkKYNzaSX6KLhX+Um98YVWgUnSxSzCYfSASR1Ot56RL40eEcSqOKQHiJJc01SLvDkaT3BHvgNropsjUcWqUwhcOUl0qmCS213Ae4Z8L53KG6n0l3iPmWJcCNonGrl+AAJGnUFMI5XTDMJOoR036zgFTiZoFTp1JKS6TZTMCSDvJnBr3GtPgyqJNBadMEMRB6XYHS0dPfHp+H0hUKatL+EWOoXCiYVAB5SJ72PfCTSRWSTS80k09zvqR1YvyH26DT4TxYCk3lUH6FiWYnt6jDQXPL4JzbijXqcOTplKtINgYSWAcPYMGntOEq4TUqJQzKpgimTIWkuVIYvclx/IRDjAOGnw6ag6lKUeZRJO7uW3Jv2wPPZPS1UOUFnZyaZk60mHePRgNwcPkjGLqLtGxyclbVFqOVaEkqpVA4JUQAX3BeUk/W8408rktDJUHKXHmJcWcBwHBe+yz0x3h9ZOnUpnUZOxNtaZ+Is/ciz4Uy/EaivEK9IRIQkXBsl1mSrc2Aw8cdxb9hJZdZCubyxGumlViF03+St2BaZ/+sjpipyRcp2IVTBPxBYK6ai+/wsfmRYmbzxBQtg6SNTPzILkAgdlKQd+YCMdQkJBYhhKAEgAhtaCekFQjtiP6HUE8UgpWRJR7uUpql9V5WZD/ABD0BncpTq6FVGIQAEggkpZgwETAm+C5wsE2gwqwLlVtgAlSbvtiZfKalBJDOAeo2L+kHt/SkZyg7iQy4lkApzXiVD+FgB2Y6HPU9mj5Yb4TVHirXAdzqfoNPq41v87WwFGVImnJjcMTqUp7DZmiY9MGy/DF06C4TqUAzKeJcHYu4BP+2Jq7KbKHApRWASsqcqcOQNySC13hj6Qzl7Z81VpT4NVdNh8JF99QN7kzE4JlqQZIDkklybaYSC21lHf9h5vIk6RpLnmZpZ23kOrSkM/kJw+PI8b2S/cTLjeRKnQXiHFwpKrK0gBR2diT6yQGGzzbGXQBgHUFGXURA5gpZuQBZ+rnYDB6WXElRLBwCWLqs4B7s0Hq0HDlDJaUHdZuNnFgzzTRHK/MsAWpqOE5ZaEdVTMzN5kUQwJcdVAEDu5urzESwIEYpT4ipwBTk+VLJaRCuVxIUGfr82F0NRgJINuYcyn/APkUZdMmCSVqMQycc8IhRSgg6fPU2S7w9/l+IhicY3y43ZTxFpJZjUYkqcnSwdTHypUAOzersLK00qC2KRHMuLNKU7sbRJ0yAIwVNMrBDkIABOm6nPKpSgeVLgMkNcMHkHqIUQAgvpAdSgdKQZIvpSCdzdtyQ4KceCaPDHKCAfxHmUdy0ADms/S98KZrRUqArBJChU0aTqCh8TA+UlLuX3vjtbMAHlIUohypTgk7aUqTygkpGol2e04vRyHiJ1VC0OlT887gzdhJcE26YMJyg7i6I5MUclNhs99oTpKUDmO40EWtKwra+nZtsZiFlXMtQMy67WDOkJJct5XLbiMNZ3MgHTSQ4Ibm5ibXJuHDt5XkCRjPShS1c5JUdgomeslgz2DsTaE4HBRJI1qFYKLDnAkQw6wl2AhMvuMd4pxY5em5SF6UpUXIDvcB4u+zknCKsyEABUX5EELUPUJdgel+wxb7+CAQykiApyGBlixBvsWw2NxjJOatEcynJVF0b1FKKiUrCQygFB9SSxDiEkC2JjPTxVYEH5nR/pLH3+uJiT+iLLrlfyZCOE5dbEKqobuFpt30r+f1xT/pKllk1aVX4rlBu7Mv0tq3wM8bqUiEU6FJLsQHDkHYBTEveBLjphfNfaOv5VOhxHKU3LwDtLR/XBp+SbUGh7hX2fqKJFQKSgbKCp6MzDtfGzQyFFRUECaYYsO7KAU7kTaziMYnCvtKsOhfNMEk/X1+eDL44ikFMmCXUAZdyYIAaST6n5Ui4q7OZxk3x7/wFzWaGnw1JDbFSSxO7xEbuN5lxT7OZimFKB5DLOXf/Mb2gHrc45Q+0aFKY1alN3ABZQAPcFP1fFxrUHQulUDFgoIC9PWeYAEQzW3divRaULRqVKhGYFQrCkgDQlzcSYvJbawwlmOJIWSKiQRbUCAoAtYmG7EejGcJZjjmhbKpKCekhyGBZKhAfrPcPCw8CoB4aihZNlhwxjzku1jL9dsUlklJK/Ascercl2w+Y4WqkkVqaitKfiTBSdgUk6kGzGx2Jw3kc4msFJrE6yYWCAJhi/lL6S7+vXFKOVr5XSopUAfKoElBBBcJWkOl9xI2I2xdeVRUlKDTOnVAJSQ4HVgPMCUuIHKMTH/UoKqqBTJZ4LN6uSCDeWxq8P4r3JQHK6YujY1Earj8SLFmscZ6K2hSUV0sksUVNIJbsoEFSBAa6XLdC9VyYQy6StKgxCrJIcTAKSCmNTTYgSQaDVcjNZJpIfU9JQYaS4D/ABA7oLC0u4JcTTMApDuSJKbkqQ5d+hF5MicEymdISrUjSk+dOkHQ40laAWBSXGobAhsUq5Tw1BBYURp0KVPhkSJFxpnuCcY2qb5BZGiSDTUxSXCpuioSoES/KtxNikM2NLI5Akp1aQpAKD1YElu7Et/tZfLZZiUlJksQGeRzANcGCk9k9MWzlZSYllAoX/MrSoEbMpLFh+J98Mq8gyOo8DNZCFIIprSpAcHSpJ0qGlQBKbeUfW+K5Q6ayVQ0q9bs8nb5knvjNQgIphFNHIdxDtsADbSXf9sM5KtKdRAABJCg7kgQ95IMdB6Yaeu3p6FxtuNyVEpZ5iWYRBNnL72IbV82wHL5xdJNQVKyqpW2lKiFFJeTG3b0i5xbK5bxCn8IYl+wBNoI2b9sLHJ6ahLWne6XJD2JcpHdj2xllcYuNdiPC3Pa+DXyaNVW7JZtR6C5+QUf0fdaotSlLWkFJVCbQPKHIYOEsYjUpRx2UoCAAdSQTtEkt6qiWsqGxUZlgrSeZgUwCQCSSQIkku0Q/phIq2kWnPSOxVWRWllNpSmzvDbuBCojoZ2m1TNatTDrygljpYMQ7hAdjfUeVnKlHuR4hUTS011BdQlTMNJKAzEgAB3YOwE9pSNYl0bGFEEzAIppcdQA8BniSFNKKi6sGKTn6jmWzWsEDVzFRWsBzAYBIF1MTvAiA+CipRpaKa3TqUEjcBSgGClMQVEEbAbekzZCeXcONIdk7kS82kneWsEvvaFqBKAtQIazEpsZBIIYSOggXxoa36gZnkVaf3NbiPDRocksC5BImwu0m1+jbNjFXWNRhrShCNk6QktEu5U+lU3EyGBDHGOJagUkFRFhOnV1IYCBYEm8mS4KeRUoA1FEXADgQCQQBYMGhiWuN8I0Ujd2NcNrnW6ZLDmPW0A2BPv0ZsPoz9M1BSdlqciGCm8zEgkluskDYYyFZtNNkoiYsHMN1b5tg2VKQvxNI1B5WPJquAw1TMRh4OCT2v6fqRn8zdV15GuIZVKEXJ7WsB0BO04ztVdbpQiBKggaAW/EouCO6ifXc24jxkamKU6hZ1Ajaw5Zt+2MxVZao18gc9T/AJUhgD3geuJyaLQvyGq5RCB/EqCoRJQiQC9iosgbl0pO3sE5jwzqSPDO4bUT2JM7w1iB2wuKKqitTKSElwCZEvKACXuwudxjapcDCwymE2LH0sJPZmEXk4zQ912Z9LK6gFIU6VSGLiZuxe7wWnExoVfs2gklyom5cX7yJxMal7mtlONZCkaT7XAEQZtsQWUCOjWJxg0U1AWphTb6XYi7qSzF2PURjYzPFEqI/jU0hrsoxAFh/bYz6mbS3NmSr/xO5G0KB/TDyab4ObHicY8nKeSqBbqooOxBHhq/0FP1GJU4ZTUQCVU7zqSsNZmJSQXiThmlwzxnU1UJhlatPqQklR+RFsUzGUoJ1avFSXLueUM6TYKVJkdQ09UHuN0DXwAamTWpKhzzaW3dzyg/5vljp+zdRL8qdL/CoKfe4MzZrtii8rSUGQFqKiCChVNbBndQTzBm3TNsbdKmnKU0mnTckgEkSHkk9n29MNGGzpCTkooRq5SpRDJOqLEBQ3OpnIaQ47gvhY0aBSBWpLQpvMknSf5kFyB6dcb3FMwHBKku48yXDsCQ7Es8X/XGeAFgiyT/APXVEt+RZJeewg2wGqDCVpGlwjKeFSK1VCoMVcqiUMHLgbm/eMNUs4irSC9IQS/XdIU+5fyvjNyWYUgeG7sHPiIKY2BIJBD2MO+2KKzK9JHhlvxADS/o5+Vzd5wycUmmufcTWdrnoIjLKcIUQsXDyxc7DzRdVOQGJCjjT4XwxATqaCSeYhTEs5CklushjE2ICGXy2vUmmsL5mKCm9/NTUdQABuCpsGpvSSQXTLuTygsLVGcEuGCpaO4ydMecW+g+Uz/iI16DS0qDOZnVJCoBh+kzg9MhdMgaQkkCVNoJDtaEO5BfkM2LYzaaiSwYKk6VBv8ATZQj4ebp0w/kFkLBYhW4LGN23WjsTqS+GlJN+lUDFtFeoBleU6NQPK6VKMwwNM2ZSWLdR2IwWvW1gEHYJKxZ7pVJd7vAYxtOiMsiqAtHlLSCSBaymFng3YMWEBepn0qqLphChoErNiWcgPKtnLM5bbBUG7oM5qLpmLnzmVDRTNOnTUCKilSvUUrplKQG0sFkvMpG13uF8FVToJTVWFLQ7TOl9QJ3s7X9cUzvE0wk3canhzZu7j1E9THMqUkqqoQAtYGpRuxEMwcgptLNOL/JlDFtNUn11/k5v6jHOfy48td/T+DV4MyHKmOlPuo8gOAI4aaitZUzqcJHq5Fw4tPbC4q/w5PxMJEsNRA2vpwpm0IUaSloJKCCgsCUsYN3BgdscsVF8SfB0TlKPSsdzNFSap1PJZLPKdgGs4YbSpR74HxLJ6KbQVkgksRJZkiIl9niWwXKZ/mNRWmXZN9gkE9WEP6xOB1MuuoAw23iGDkS4J3gFoG+FKxqqYjlMkVEgFzIJBG3RRMAfEoiJAnBfFTpZBCQI8RmtdNMOQA0Fj8Utc3VXYFDACHSIdramt6D6YChaluoFJYOVkfw0gOoBKTGkTNpDNjDQargCFOnSs+GhwQludQDSA15hwAHES+CJy50z/Bp6ReSYImHWLBzH6YslYfUCpSpKqi3NncgG5Ai9zcg4ZyujMawkkqSoBbu7mRII6ixPbDKLatCyyRUtfIGit3TRplJIuwJ9iOVIkxb9cJrygBJVUUYZkS7bBbkAAtE/Fhqvl2IQVEJ3SnSzNcuwSA45jZ+82QmikcoK3I5gdUtDrOhG5LJCmb5KPaa4M/xanwJKT+UEmzee4E7MB9ApQyK1OAfK5glSgDcaQ5IJYTyu1jOPSUQ7ONI/MoHU1nSogEgNZJbrbCOcQEkayspflAA37Fqabu4SXffGMmhE8L1qIqrQltvMW9Ek6DtKrWacA8OiklLqUwYTp2EaQXEtOn2O7NM6uUJUrYQpQAmwSwdtyn03wPNeLpaKKRE6KfX4RpNusxIFjhhnKVtJBCNLsAGKU9YcJBLbz7YLnzVWlqKmUwE2CnLuGMNpFrDGDUoiXqyRZKSq4edTAOW3bsWwXL5xISmFF7FRTBuUx6KZyfKZs7Qm4S2RDNi+YqZ7NKHEEH6/UA/J8THhq/EKii6VEDoy47b/wBPQYmNRXn7Qr9/6Jy6thqQEnpcAD/Vvh7glNK1gKy9MMXdKyoOIZgtQG8MMOZzhVOjTcU3UBGp2JZjymACWNjA74xBxdTsY0szEe5dubZzFsL0Qctke1VmFpqBmFIJc2LlzD2sAB6npjL4mqgonXUKCOjKY2JkjZp7D1xjZrj7DSklzJLkf8HCQ4nWUWSSrUGbSFxLeYF2c/rh5TckkLDGk3I0lcNyiiCMw7SxR8g6SR742UcQBSya6VN3UCQIl0s8C/8Axh0cxUUE6qFI7v4aEEgm7jSZDsenrjT4Xw5FU6l0UBMQlS7jvrP9cTKuimZogl6iAsCBoqAFXaFT6tc7vNFcPpWSKyVByYFQbAyAGl5YiL40K2UplBKVL02dCyO7ynfr23tjPo0ECNaiWPmpoULCQoFK3i0e+GaadMWM1JcFsrlipakUqimEama+4CmL7bfLGvWopSk8ySpAGosyiDGkgCYLs89wXAuGZtCCQSJ6BYLuwcFSw5d2B2xRdWmlS1pLFR5nU+wBPmedIFh6YK18iycuonKagoyEq7hSUq6DmdJ3/FsfduopYSdWskhxqBCyDAAVD3kqHv1FRSmpBFNZMypj/wCxS7x1hj+UYuhGlA0lSEmfMCgnulUM5MFsKNzR3K8PFMBdVSQmCHcBJMQXYT0ZzN8adQ6kkaUrDanDgh/KTYn12cycI8QqiqhIKSoukhoIUDBYxeb/AOwU1lFQ1JIKWILsRAgEtYS4f0lw/p147JpyvlcDahUIZMqUZcNqugQ/Kv8AMLuHAvilNdQnnS3MNQZpDFim7w7HDVMhfQwHKm1FrF2AJ9PfDKqyUrRrKlKqAAJvAa+kAfELtdg+NFORp6rlniPtDwxeWCqhqK/iqISQVJFJa1KqKdW5TSYRdS1EDkl77JcUp1lrYqVSpppUQVBtakpqcwA8gYaQnolL74p/iBlk5mmkqQ6xV5V9QdSlh35gGDmwZOGv8MeH+HQrGeaqQGcwlKQLHqpXS19sdU3J4tn10SUobOEePJtZzMo06CEBepwEs7PcxuBIaNnwBGVTWUSqKaRylmBIFhcElumxxsoHmIDGz2fSOpSNzAJPTCS81oJKnKNLaEpKgwD+YJ36Wlw+ONvZlVJrtiCVnmUoFpUGTPYAAWgX+k4Xy+bSK5q+Io6gUilId1OCUkQ1tXTqWGGTTVVTNjsALfiZTv6/8ARyASkhOpiLlwxsRp+L1YDthozcbryNqptP2OqWmpUKiNYdgLJchySZcky21mEkmq01VYcFnYFgl9gEhQkMzrU9+uA/cymVXe5Y+zH2gezY5TzialU0eYskqBUHDJVp9AX26b4EYyldeBnOMGo+4LSQH82zmzNLGAzlmT/sSUeIiiJCUlUszl4kn4mf6b4lemRVAggnS5NvYFyCdmMYFVyGociwxLkJSSHJgAcpVMMIEzhba4Q2kZPYUC11FP4bk80gnePPp/rHucEKtLldVPKLuC4cFnAAAeY62h8FqcHASor8UtcKOlzszv8AD+gPUmHhyAArwNm1KqvDkl30hQLdNvTGHa8A6lAVSgCpoCSgxc6SSwAuFOZD7xh7ivEkIGlip3fSCQH9PQw2+2MtGtAVy0wAwATzNtOkMQ4Ev6EG4MxlqhYmoAQCHCVH9UghgxckQRh3NySi/BOGFQba8h6eaKgX8TS5IHioRExJS1pG46YWzHhgEikiJla1ExpdksIMuGZp6Y6Mm0mtpclxpXEszMGLdP1szRyaKZ5qjKDEDSoOTcO8T164Qr0Cp5LURpo6bEhg5k/jVt1Ie94wpWylQFTUAWL3J02NggESBucatfMKSpGhGvUUu4SYUeZTqsEggR0PbD3EcqChySIhgOws9pPy2sHlBxSfuTx5lO/oeSXTU5fKpH+Qeo8wezYmHK9Ok81bRKB/viYnZSzQr5ZSqQQpdOJUpShv77X9zjJXwrLJ81ZJOzFYEwWYKJj0fCdbiOol6dMt1SSPRlKZvbF8nnz5U0qRmf4NMqLmZKDh5ycnbJ48cIKkgx+7JbSUvuUoKuw86muAdh62wzUyIIvVh+UEJja4UQ7t3DC2HMhRqKVrqApHwp0JTb4tIAN8OCvUCqmsNTjQbbCbPqd56Y0Y7WJkya8JHlRkzqLUMyq5YKPl7kU7Y9DwfMaUEKpVUDqpy4t0+rfLGVm84kqOpa1dSIZ9ySTs9x0wsSD5bkgD4iw/kSA2F6Gavs16lRKEimAUIDljpIgNutNg8dXwmmghQSykEktKEx7+KWDAHpJ7OHKU6q1BPhlJh3BAA6sqR85m+NbN8NWoXEM51Ans7SA+C23ywVGCFxlKYM1KJ/mS4MdQT7dSYthvhvD2Oo6dKRAD6ergAh+r3dy8Tm00Vj5qwv8AEsz2kMzewxo5DiQSNClBZ2Ic+u/lm8b98APPgLWCKiBUSoFJI8wvCVD2IUOjdRi4tp0p0k2TUWPSCSH2ES9rjGTXzRCwkMlIeEptszF2LgdrWnDVOs5+J+hQhgkOGJBl/wC7yZNX6ehIKSXqZrZegFPq1N/MD0JBJG8lxjlGgsrKQrkDcnmDQHZ4NpYGMTMEhDg7TyuOg+Lv6QBOAcPziabu0mP12J7EGGm4uAtvpDVXNBdMeGElNhpB2v8A0l7g47SWuowCo3VEBmLFRSb7Ei+9sZqqayNNKkpKQ5JZw3VwAJgADv3xsH+GdCfJypH4ieYu4/3k7NNJNXceiCUn+cw+MELqpQP+1TSk3EkA2No0e73vjb+yoSKCkASlanDCB/8AJsQ7lQAJO1rY8nl84FqqVHPMtRE7E8t+zY9F9is4SayDspKx6KSUFpHNyDfcsDj3fi8Cj8El5VHi4Mrfxkn4PQrqBPWT5nHMxtqCtJPLqIN5ExjP4lRUqioB1KOkDVFlJkJJ6CIDPcwcaVSlL/s5TzK6WgwXDJD/AJcfNVhSPkIKSTY8xDoZ7BnB3ICD0BPzS5dHu9gKOZFJWpRWFaQnwyCzi3Zy0EOWJhnItkcyVUyknlEA+wI2Zw/bCy8sArmPKoAhYJgE7pcuIDMTYXbF8nQKajmqPD0kaQzkxLA6g3PDMSqTjo5l2ycPQ0l/gZOWJBOlIO7kO3qpRO1uj9sUoaqZJdLXDO/ck3M7hj3xMkQtXIQ0sOZyXgW2BbFl5ELUNRIBkAFp6NEOL4nydeqlyylPMhyxcsRYeXoW6XAZt5nFlLUUqPi1A4BLRFhIY/CQLCGtgaECmWBIkzqDNc/R4i3UYtlM54iF+GS6Sx2ILBRDixIIJE3uIGCotqwfMipaXyK1aaApzqUQCRqJJLB2cuQ8fLa+D8MUqohQKSjSopFxqAA5gHZr/ubYTzKiDClvcAd9/n+mCnia9OlJljLiN/5ep/Znxt0k1XPuI4y32T4KZlKE+YEbgsfpyFvV/TtWll6BlKKl7pWPkAEWE9PN2bAjQWVvrvBd4JDzFrbOenTpylZJiqo3IPiLT3F4ts8P3wqZ0KXANdJAHLQrtHxlhFiEoi5G+Fl1FFJHhVHaSSu7ONm6Y0NSgQVrd45iSC0fC8MoDpYNgudy62OkDccqXDXIgMoQYLHt1a/LQFNS4RnZXjRSnlBSdxzxeeV3JtAv64Rzf2hqrDKSW9FD6pg+4wxVyikBWumljuum+l/VmCgWfaTFxAimpI10U6hGpK1JNrEAG93O/bC2akJ5XiqUiaazL3H9RiYaRlaHxIrv+Uhv/wCMTG4DZMtk/EDJpBIIlQd3uzqBV8vli2cydRwkIqK+EDXUDP8AlEbWaWxqKphVEpQRSeARJFjNy7deuF8xmUhISDq0hosSSYt3YO1tpZqWttnNvJypdGZTp1aanCEpLC6im/apUcwL2w2talmdCWd1BDv2kBJiWJ9sUy5UxdhPUSbAC+/zfo2K0+HqqPpClOdku8gH9AH/ADbby29izo7R1EgioSowktSR1HwOOrmMUVnFHl1lhLGos9SSdRSC5BLDt6Y1U5XwqXKgLUNoO4Eeg2N2xXNoQBzApJSHSIkuG3YNOKU3GyfzOaoW4RmQknUrSpRcugC8ganiPo2DVimmamkqVrlTykCFECTEe0+yOYqBIimkEy6iSotPVrieWPYYLTprUnxKmoBSn5WSFGzBEOGOwOApNKjOKk+SIpBJfQkLO1RanDXhBBZwYbZsDXmUpZRVTSphCUEuLhxVYEyTPXDPCMuOZajygbDtdnAcSPfF15amUCqlRZe7Aloe2xBBfBUW1ZnNJqJn0syH1fxC5dTBKQYiH5Tez3OGaGYdYPhHu8h93YMHAF+kYmWU5UadEHTdRGoD1JZIuIPXHa2WJA1r1KV5aaASXAuyQQRy/CDeTgDMYzeaFNa1moeZEJLs7MJA3JBJcvpDYXy1cKcayVCGALPsHVLd9PT0xZGWQ51rCAmCkEKU5guQdIMbEkOYxxKwG8NBKlKvLtIDKuSzuEgD13orfZPVR5NLLURpK1hRcgASDYB99NyYA9RfCHEs392p1QFHUHSNmJcJ/wA0gtuEzjUoLFJLayuqqAhASQD3UxBUwNiw3JbHm/tbntVOmgAgGpqVI5iAZcHmEgP+mOn4fGsmSMX7nLllzd+DMyK2jpE43fslntOb0sP4iCA8Sl1i1rEPjzlNV8McPzQpZiis2StJV6Oxv2JOPqM+PfFKP0PFxcZVI+q67kA6Gd7QzMCYsO0v2bE4vV0rZCUlZdoOl1MkkhnNrA2YON3s/ndKFKJBIDwxdiWAIYEqOlI7q6g4QyKQoBNQg1FSAEsAFCACHJIBAkiWc3x8Vjjcj33evpJKwTUTzHdKoIBtcxJDcruXkynXQQC1j+Xr/wAvvGDEtpQQpKU6vMoanPQlRJ0kFwR2sMJ1SumFJSdVMlWgywAJIBiDJ+ktekopOykevqM5VQlLqJSnmZUi8gBrEGOoLambBPvHOwKnACkyG3DQ27SX69sL5fNJQlSggeIoSQXO86dPUqZywc45ltSykhIU2oaSWIF4IkkNd/bCum/SVhf/AC7D5zMF9bkggKcp6yI6HVv7XDdPFQhGlKASxJCX9wXUW6QRtLRhSpmrp50uGJkgOQCoGFQTc6nIaCcBCtRAZCtgEEJMeV92IJLwZHsPoPpF8nUcSU/lIloiC8EaXlg6SfhLXBwVNcKbULMRy+ry4PQv6nq8VlRYrUgPAWCzuk+ZIV+m3ti9DVpYByJSUkKDOzhnY6X+fYE6r4BJ6RsPX0FIUGHUJKhYdyoOLsB/sGugQRqf4lAoUBZww0m537e5yhQojxuVZEgAzJjmlUNP1lsJKoeZKaibONR0qLFvi5XvZ74zVOgxeyKeCiswqaiAR6GSsPzB5m8t2w1nuKUxZSTMszyz9oAsD7jGLXSulJQoJMOQrT18xABbEy3EDqS4YEMd5Fmlpm4OM5Nqn0BY1HoaTnVKQFJrqgnl1EFndxtBkS98HTnllKka1F3AcOHDB+YaTAY7wfXAst4JB5Bch+Us0SoASwO2w9jI1Lp//jqSFTLt0A1NJAGrs+DCClJK6FyScFaVhcwmqSCU01QJCUN3Zu74mNgUHvJ6yfqn+uJhPlh2XuYlCgEBytOrS50ubywdv7ewbCKKQQoqIWVAXgcxElrEs/8A+xIu7ahyV9e7Ev12AcOdtumLeAlGokh3gEkTEs5JD9U7Ygr7EV+wnSq6WQmmkNLkPzXjUCxA1W+rYrnvEW6SrSAAAlzeQGA99t8PZVGl1JTqcdwQNJ3DlmY7Sd8SkldgoIJI8gdTb8wmf5h/TDJ/UO3uVo6qSOZ2sNRZwLyOY+gdiYeWR8QqWoAL1CBpchzclWkmJLNIFwL61TKhCnZIMHnPNYsAkMwtBcdTji2MMTIE+Xq4QksA/V74O9ATQjQyCjzahTE+WSkAuHM6SWBdwGazMbpKEEuhVRZ3J1OWI1NbrcH9Th+lkipLSQkCCLQyrcot0GA187So1EU1XW7AFgQkyxIc3tH9cPFSlwgSmoq2BpZ9YhaCwIASCN2flgi4sQIscLZ9RXpYDQCYEBr2f3uXLRDYdzFYpKgGCR+He5uXPXti9Lh2lI18sDbm3m4YdzpBbeX21AtXaE62ZsgFRmwCh1/K+5hIHqYwSnldKkoVIIcopkCS0qUA7+pUqNsMK1KcUwKYLgqM3G6ztNh0MPgtLJpp877XPmU4aE2CXB5iQ5eTbGTA5Mza3CVKIYoSgFmSRpTe7OT76jsLY5TROiiOoqVDfSzkOIQjlgOLyTs+KaNJSkFFPXqWSTc6mS031KOkHoItgKiFuhAKU7PdRuCpvWEi7H1xZNeCW1dkyi0BakIMaG1qkrUWIvITeN2c7BPm/tjmUmtTSkDkCtTWKnAPu4L+rY9PkaKAVKpVBqCvDBcEIUQyjBPOS3pqaxOPD8fzWuvEJQkISHsA5/VRfu53Yep+HL/WV+Dmy/ktrk4ktjlUfPC6Kk4ZBfH00OTyGnFnofs5nVVaSqGpiNJSo9AoOmxLsY9B2bcXQdAKioCmWJZnCixKYdxrDXdmx43g9TTXSbdDMG4MGQ4Yj8JVuxHrcxmgCVKKvDJty/8AxLcAhrqQQQTDFgLnHzX4jijjzy1XdM9X4eW8OfA1UIqvTqEprMAlQUtioFmJBDwltT7Jm5VlZPPKpLKaj6Q4W6XI7KCnJDzuYiQ5OsFSCkyujBIl0HyKSBszK/yjZTYrWSlSDUrnSUuhamDKYebmOl0vc3i9j52rbOpT15YYZZj/AA4X8NMFzcpBpKVKww8pLzGrEohLam0mUhQcglzCkXCnYEiAxjcFRQFMCnUUVU1DUksAaZ/EAIgpPLYuZl8XqU1BKtfOCIUGdadQIdyNYkBlcySPMlnxNnTGaYlmgo6fFS8adbAg7uFOyg+73jtgVZNNKdfMsaizAvF4AJcuI73vh5WUUKSijnSedaDNhcCCLiYIgEnC2VzYSVaHcl/DU3mbYqElyQymOznCppO2rQJ216WEz6DTAALhiwVO8hiG+TQbCXy6i0qbSnQoAO0pcEh+fs8An03w7/1AZhelYKCks8O8hgDpSzixa98K1OFKS3pKpgd3SGhm2LxaEp9+CsWDzuezGkFkqSUhXKHaxkPy3F2d98Do5xkmViHskhiCCyah1AMPhVDjDWZpKp1FCRpB03i4YHzCe7X9DanmErNTxGKgCXI0ky4ZaQxJc+dJP5pwU7CqQtk83o8tRSSZ5VBLghpCjotq/wC4ZAG+C55ZUpzTRUJBJOlnLgvDPe7kf0OjJ0woGSFAeYMT1CVSlUw7/FbBeHIKtQKAhiGOxcOTpcwLTO8M2KJNpv2FeSpKNGdmcgApQAWjSA485BaCX0rSJIkFowtSQpCmQtK9Ug2IVq0kNVAcGHAJ8rg74eVm1IUAA4fUxfbp8zEbdsUTUo1ZqJUOUB0qckl0vpV5oPX3xPgpwxCvnswS/hVC/QKI7sXs74mH63AKb/w61PRtrpqCh2ISCPcHfEweTaof/wCooWpSQtWrcJZIkam5S7kbm/bETTKgNIZOptgAAki8ASeux3xkffKXiawjngkwHb8wJJbGlTzCVFJJ2N1dT3doFsTyav8AKcDdeTRKEkdQHDPpA2lRd9rD064vqWpQSBp0ghgJuHa6iI67DtjLzi/FSUIqeGo2UGNjbZwbYseJ00o0KXqMeVx7Xt2743y1rfkaTaV2q++DubzFZFRISAabEqLgDU9lDdxv1JtGHBXSkuA8Q5+T9gPT16ebqZ4l9FYpQ/a364fyucIQdDKqpBCX6tEl22nDbOVRMqlK4+TX8QrQRBuCzsJIsI6GeuOLUkEOyjt2ln/4L4z6eaUukFVklC2dnGzA2LG92cPhbJcQpqq6Sot+uwt7xhXHVtXZrl+5qeKoFBQliXkjmhiGBMRDie+LJy5TcLJeNRdi94h3dW174HRzulStVIUwCySCnmTHNymOjH0wLI5v7vSINY1lH4iANiQIh4Hzw+iS9TDq/ccolkkCVHqzAbwzE/1OLZ7PFCF1VJWohoZRVczpH8wjYA4yKnF6RqhZKwUFtILJe51RsQPScCXxWrVV/DQskFoTAJhn9QcDaKp/9iJpK2/25NbPZhPghawUsAdLF2LfBtGLeAEhK9R1KbSGsSzmQ5LPJ2jGdRy+ZIJ06GG5Dlr2fD6OG1IWqoAfiEnvBcdRsb4R/EQSHUYy5p/wv7inHKhTTI1JTJLANzNc9S5F+uPndesSokmSSTj03+IXC6tOmiokqVTchZ3GyVHoC6g+0dceFOaffHr/AIbmioym32Sz45TdmmKuGaVfrjB+8scXRnSMerH4yK5OWXwzZ6rhi3rUmPxj5b/THu00NSWCgAOzhjFm7i27HbHx0cSUC4UQcek4J9vijkqglJcEjd2/oPrjzPxDI8uRSXVHRgw6xaZ7f7gtBSpGjls5YMZIPUOT7H0wTOFWXD06QqUi6gks6fiIcbp3ggpYgQWyct9pKFamUaihJsUnSQ24O042OHV0LQmmlRKEAByrmJDsdRuZM/tjz1JOP1+/JXRJ+l/+3+gXLUvHArqKYAYSDTW8pUTdCoZReWLgGSUKgTyrCtDmA+pJDAFPQj6uAeuOZKpzK0oWhiH1QldyQHuBZxAwaqi3w9yf9BA6WB7McJOMtuDN8JkzOVVTZSVF5IIcOEl3QTbd0mQ1mMKVMonMF06U1LtpDEknsRqJf1+gcRmFIBQryKuPRy4Isp9x1GJVyaDIILlxYP2I2V5idj2sUfHKHT54MmrldKglSCQlh+ZIHRTW7EERYO+C5J6YKnSpgGJcESSQ8lHnAiOr4uuhWNVC/ECUCVg6tXRg8XMm+DVqDDUAz+UghpT2lJcKY2O1jgyWqWrsaMpPtAq+mopWmHpkNpDnUzEoTBeeZDhrpFxlVsrp1EEnVZQYgnXDEC56Eg41VIKdYEQDaN5ZoMguCDacFTmApSXBBLuoEPbqRpXB+KfzExhdtv1KbI88pclIMKPVLXiN2mf0xdPFarBBIAYAKOpQOz80AcpPv642M5w0atUApaUvpch0lSboHllm6XfGfmcipCmIGkACDBIiCQ17/vgNtBqwlKgE0tZ5HPmhdIg7zzUzGxJI2TsAcMUpIZMEpSSDqQC/M7SkA6fMAz3nBUKqMNLOks4J9TaDvBeNscy9R1g6FJNgpBYuSAIICdhZrXYEAqaY6kgCsjUSWAS1xcj2IBDP0N3x3GgUqqEqKkLc3XpSfcaFO93c3xMa4+41mAvg1VYClEpcydID2H7/ANwbU+AVElLVCIBLgFgxDBh/fXG74xBZtxtb0wVVQOHDu4f5Njg/qJWeesUTEp/Zx/PWVNilIHwmJf19sRf2Wplaip1WI0lQsljv+IP/ALY10Lcsdunv++OkEMRYX7vMblsB5pe5RQXsII+zeXF6ST6l9QNtzMH6YIOGU0DlphB1SQD8TNfYO2HvBO5AgNL/AKRgppJKgVEWD/PqNt/bCxnL3DVCC8kHPz7tdp/lP0w99wSWO0WOwBAeYYY7W0nSqNiWfaT9MGUweWG/cW9sLs7DQhneGJIUCSzkX28wI9owE8Bolv4T26nZ+vUn2xp6wNJTswnd7GMcFTSkElPSHf8A4w1t+QaoWyPCUU6koSCSC4T5QSS4P6+2NbiNCkgp8PUSAQpRIIcnUCG9SMInNtf1B+dsUVnFWNmkbu36Y26pphVLoKhR8wcgm3yD4bOWZLHlBDO4kt1/q2FRVZUKA694J9XgYnjped3a9xcj6nCqKSCOFLghkyJB3dwQeoO4OPH8d/w0oVCTRPgqeWdVM7GCXTPQt2x6H788Nv06n98dRnHlj/x6nDwyPHzFjWeFzH+FZAGjMBZ3SUaY3ZWpQf1Dd8O1/wDDXKnKqWheYTXSnUUVdICm8wSUI0ktZlGzQ+PYpzQDMLi/Qs18RVRJjdQI/vvi0fjMvTY6lR814L9jaNWtoqKrJSQWKSm4li6TBD4X4x9ixSzBQhajT5GKmKmID2ABIL/THteA5Vq9VYsHSkTupx/pAHvgudyYVXBUHJ0kBmib/wDqTiv9Rk2qx+HIyx/hVR/7eZrAgzqQggi1hp+uHsj9jlUW017WAcv18yo9HOPQ1Khckkv8m7/30x3xHJZafbaQ8f0xB55y7ZJxT7Rh5kZilzFJqAOXRJYb6b/q2KVeI5fM0xTqFSdNwlRQe4jabY3qtUEC737NdyPn8sKZzhKKwBWlKmsWYxJYiQWeLYpi+JlF2ReOrr9nyV8ZVQo8NNNSEkA6lMUpDSzEk+8viysyAtkGCzif39D+jYTzfA0pJFNSkOIAe+4kzEM4d3wlX4JWQ5TUTUSZDjSSb2kfX5Xxf56l2JPbXhc/fRu5hCdK1EgAuSx292De4ub45w3NINMKp6V09WltnBYzI2m4O/bz+X4rUouK1IkGC0h3I+Ufu2DUeNJUAmmBTQl+UABhew3/AFxS4a2u/wCAqfFt19Pvwehr0XBNPnFtJulz8JkglvKXfYrkhBVNRTyQppNiNtJby2LkfPFMvW5vMmRf38p6i1/rhhOXNTmF9lpZ4LzIB+nyYYHKa9wtqS5+/wBBfJ1KtOmPEUk1QSeUlhJYAmbMDh2hxBCgQpLc3MwdJIYuQwYuq4afxYziUJWhC6h1q5RvqI5gRqLmA8R0wT7sKerd5F+pMuOrfLAySyJ7SXZSMknx10Gz/B21KSHTexLbypPZrtf2xkZbLqS7KgR8UmbOej400Z4oPKYMAGQ79/c9+hxXiVenoCtOkAEESAWYkkz12vdhgKG79PYJTWtlcsC0FgIZjsA/1xMU4eE1aaVpKwlVnaWLPLFi2JicsUoyaHipSVpC4zaXfU5BY3/ZumGCDOJiY4ZRSJl00iQ+kfS9sROYLgS/R/aDjuJgDLoGqpCSXSDadnaW74uM0GlRPSG3HY/piYmAANpUU9hH9feAcCTXAJClW7G3qO+2JiYJkWq5xJJljYx/fTF10SB0efXfY9DjuJgSCGFFVmBAmW6A9e4wKp5pHSehIcR6A4mJh0kkYiKbmLifk437A4JRJWHZ3fcbX6WEe/viYmHQUcXmADKQCk7dZEkz/bb4oA1mJ6WG5j5Ee2JiYWSQSlMKNjyl/naeuBqqL0nqATdtnFsTEwigrsDAZRBTDMSS4BsCY2nbDAoEr1aZSGNtxF+2o3xzExRf7j/uWX52EKd3fr8pf26Y5mToYk7OC2x3LXP74mJgRipdkWEUotaFAWPy/bFKVdJ0sSQzu5G/+42xMTAfYCKmHJBIvLfP1+mO06gYudV5IsHfcPiYmCY6rMpguNJnfq3T1+QwjmuF0akhAfZQJSS9nZM7mRc9sTEwyD4M8cPNNtNRR5rkzpu5IFwO1+0ChztSiWYgBRSA48vMxZ2kAQ+JiY7cbdHLOEeGux08WQllrpDxEuNRSkkek7tt0xp5KqmonUs7FncjaeoMenUHExMDZy7L7tugFXLhJdMlKt9gWAP6kepxc1Cj4QQXIf8Aodt/kMTEwq7M+OhoKWeg2v7dMcxMTDWyyT92f//Z"/>
          <p:cNvSpPr>
            <a:spLocks noChangeAspect="1" noChangeArrowheads="1"/>
          </p:cNvSpPr>
          <p:nvPr/>
        </p:nvSpPr>
        <p:spPr bwMode="auto">
          <a:xfrm>
            <a:off x="63500" y="-8302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9878" name="Picture 6" descr="http://www.africaontheblog.com/wp-content/uploads/2010/09/peacock.bmp"/>
          <p:cNvPicPr>
            <a:picLocks noChangeAspect="1" noChangeArrowheads="1"/>
          </p:cNvPicPr>
          <p:nvPr/>
        </p:nvPicPr>
        <p:blipFill>
          <a:blip r:embed="rId3" cstate="print"/>
          <a:srcRect/>
          <a:stretch>
            <a:fillRect/>
          </a:stretch>
        </p:blipFill>
        <p:spPr bwMode="auto">
          <a:xfrm>
            <a:off x="539552" y="2348880"/>
            <a:ext cx="3517404" cy="233555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524315"/>
          </a:xfrm>
          <a:prstGeom prst="rect">
            <a:avLst/>
          </a:prstGeom>
          <a:noFill/>
        </p:spPr>
        <p:txBody>
          <a:bodyPr wrap="square" rtlCol="0">
            <a:spAutoFit/>
          </a:bodyPr>
          <a:lstStyle/>
          <a:p>
            <a:r>
              <a:rPr lang="en-GB" dirty="0" smtClean="0"/>
              <a:t>Images which connect to the words being used help all students to access the work.</a:t>
            </a:r>
          </a:p>
          <a:p>
            <a:endParaRPr lang="en-GB" dirty="0"/>
          </a:p>
          <a:p>
            <a:r>
              <a:rPr lang="en-GB" dirty="0" smtClean="0"/>
              <a:t>You will notice that in this PowerPoint there is an image on every slide which connects to the strategy or technique.</a:t>
            </a:r>
          </a:p>
          <a:p>
            <a:endParaRPr lang="en-GB" dirty="0"/>
          </a:p>
          <a:p>
            <a:r>
              <a:rPr lang="en-GB" dirty="0" smtClean="0"/>
              <a:t>Differentiate by including relevant images on any resources you make.</a:t>
            </a:r>
          </a:p>
          <a:p>
            <a:endParaRPr lang="en-GB" dirty="0"/>
          </a:p>
          <a:p>
            <a:r>
              <a:rPr lang="en-GB" dirty="0" smtClean="0"/>
              <a:t>Use Google image search to find images quickly.</a:t>
            </a:r>
          </a:p>
          <a:p>
            <a:endParaRPr lang="en-GB" dirty="0"/>
          </a:p>
          <a:p>
            <a:r>
              <a:rPr lang="en-GB" dirty="0" smtClean="0"/>
              <a:t>A further advantage of images is that they limit how much text you can include (and too much text is  usually detrimental).</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Images</a:t>
            </a:r>
            <a:endParaRPr lang="en-GB" sz="2400" b="1" u="sng" dirty="0"/>
          </a:p>
        </p:txBody>
      </p:sp>
      <p:pic>
        <p:nvPicPr>
          <p:cNvPr id="78850" name="Picture 2" descr="http://fruitmarket.co.uk/wp-content/gallery/air-iomlaid/lower-gallery.jpg"/>
          <p:cNvPicPr>
            <a:picLocks noChangeAspect="1" noChangeArrowheads="1"/>
          </p:cNvPicPr>
          <p:nvPr/>
        </p:nvPicPr>
        <p:blipFill>
          <a:blip r:embed="rId3" cstate="print"/>
          <a:srcRect/>
          <a:stretch>
            <a:fillRect/>
          </a:stretch>
        </p:blipFill>
        <p:spPr bwMode="auto">
          <a:xfrm>
            <a:off x="467544" y="2060848"/>
            <a:ext cx="3405834" cy="287531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247317"/>
          </a:xfrm>
          <a:prstGeom prst="rect">
            <a:avLst/>
          </a:prstGeom>
          <a:noFill/>
        </p:spPr>
        <p:txBody>
          <a:bodyPr wrap="square" rtlCol="0">
            <a:spAutoFit/>
          </a:bodyPr>
          <a:lstStyle/>
          <a:p>
            <a:r>
              <a:rPr lang="en-GB" dirty="0" smtClean="0"/>
              <a:t>Before you ask students to use new keywords in their writing, encourage them  to use them in discussion.</a:t>
            </a:r>
          </a:p>
          <a:p>
            <a:endParaRPr lang="en-GB" dirty="0"/>
          </a:p>
          <a:p>
            <a:r>
              <a:rPr lang="en-GB" dirty="0" smtClean="0"/>
              <a:t>This will give students an opportunity to come to terms with the meaning of the keywords and how they can be used.</a:t>
            </a:r>
          </a:p>
          <a:p>
            <a:endParaRPr lang="en-GB" dirty="0"/>
          </a:p>
          <a:p>
            <a:r>
              <a:rPr lang="en-GB" dirty="0" smtClean="0"/>
              <a:t>Mistakes made in speech are easier to learn from and quicker to rectify than mistakes made in writing.</a:t>
            </a:r>
          </a:p>
          <a:p>
            <a:endParaRPr lang="en-GB" dirty="0"/>
          </a:p>
          <a:p>
            <a:r>
              <a:rPr lang="en-GB" dirty="0" smtClean="0"/>
              <a:t>They are also less damaging to the ego (not least because they disappear).</a:t>
            </a:r>
          </a:p>
          <a:p>
            <a:endParaRPr lang="en-GB" dirty="0"/>
          </a:p>
        </p:txBody>
      </p:sp>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Keyword Discussion</a:t>
            </a:r>
            <a:endParaRPr lang="en-GB" sz="2400" b="1" u="sng" dirty="0"/>
          </a:p>
        </p:txBody>
      </p:sp>
      <p:sp>
        <p:nvSpPr>
          <p:cNvPr id="77826" name="AutoShape 2" descr="data:image/jpeg;base64,/9j/4AAQSkZJRgABAQAAAQABAAD/2wCEAAkGBhQQEBUQERQUFBAQFRQUEBAQFRAUFhAXFBAVFBQQFxYXHCYeGBkjGRQUHy8gJCcpLCwtFR4xNTAqNSYrLCkBCQoKDgwOGg8PGikkHyQqMCwsLSwsNTAqLiwqLSwtLCwsLCwsLCopLDAsLCwsLSwsKSwpNCksLCk0LCksKiktLP/AABEIALcBFAMBIgACEQEDEQH/xAAbAAABBQEBAAAAAAAAAAAAAAAAAQMEBQYCB//EAEYQAAIBAgMFBgIGCAQDCQAAAAECAwARBBIhBRMxQWEGIlFxgZEyoRQjQlKxwQcWM2Jy0eHwQ4KS0iRT8RU0VGNzk6Kywv/EABsBAAEFAQEAAAAAAAAAAAAAAAABAgMEBQYH/8QAMhEAAQQABAMGBQQDAQAAAAAAAQACAxEEEiExBUFRE2FxkaHwIoGx0eEUMsHxBiNCUv/aAAwDAQACEQMRAD8A9xooooQiiiihCKKKKEIoqLtPaceGiaaVgqLxJ5+AHiazkWNx2OGaLLg8OfheRc80g+8EOijz+dNLq0UzIS4ZiQB1Puz8lraKzA7G5tZcXjHPjvQg9Ao0pf1SdNYcZikPLO6yr6qw196S3dE/s4v/AH6afW/Raaisw22MTg/+9qs0HPEwAho+skfh1FaOCdXUOhDKwurDgQedKHWo5IiwXuOo29+KcooopyiRRRRQhFFFFCEUUUhNCEtFVeM7UYWI2eeMHwBuflVBPtCTakhhw7mPBx23s66NKSL5Fvw0+WpvcCmuOVWY8M92rtANyfepVxtTtlhcOcryAv8A8uPvt5ac6gfryzaxYLFuvI7srf3q12V2egwwtFGqnm51dupc6mrG1Npx5p2eFujW34n+BX1Ky57elNZsHi415tuywHtVpsjtbhcVpFKpb7jd1r+FjxPlVpaqfbXZPD4oXdAsn2Zo7LIp8cw4+RuKKcNigOgdo5pHeD/B+4V5RWO2DtWbC4kbPxbZw4vhcR/zBwyt15dDbiCLbGnNdmUU0JiPUHUHqEUUUU5QoooooQiiiihCKKKKEIooooQiiqD6RJimbK5iw6kqClg8pGjHMfhW+mmppf1eg+0mY/ekaRz7sagEjnasGnefwVGHF2rRor6iqIbFVNYmkiPLduxX1Rrqfah9vnDgjEi5AvHJGDabUDJl+y+o04a6U4PNgOG/kkdJkFv0CgdoYt/tLCwSaworzZDwd1vlB8bZQfQ+NagCsjj8HisUyYj6uGSAloIzdmN7XWR72FwOGtW2y+0ySHdS/U4gfFDJofNSdGHUU4jI4gq/Znha5gPwiiOe5N10N/etFc0UgalvT1WXMiAggi4OhB4HpWd7HHdyYrDKfqoJRuh90OCSg6C1PbY7S5XOHwymfFn/AA0+GLlnkbgoHWpXZrYZwsRDtnnlYyTycmc8h+6OA9TzqPdwrkrddnC4P/6qh/P8DxVvRXEsyopZiFUcSxAA9aqv1ojb9ik0w+9DGxX/AFmwPpUtKq1jnbBXFFUr9pwlt5BOl9FLIpueSix49KUTYqXVRHAnLODJJ6qCFHvUTpA05Rqe73SY85TW57lc0VUfQsR/4rXwMMdvYG/zrk47EQ6yossY4vBcMo8TGb39Cab2tbtI99xKbnrcFTtqbTTDRNLJwXgBxY8lHWs+mzJsb9Zi2ZIjqmEjJWw5bxhqT0HvypzbU6zzYQghoWdm6Fly5QfUj3NXtTgjKCOautPZxtc3c8/TRVw2PFFG4giRWyNlyqLk5TbXiTe1QP0dspwK2+LM+f8AiLX1/wAuWtBWUxOAmwE74nDKZcNKc0+GX4kN7mSMcxqTYai50I4ROsEOUkLu0Y6InU0RfUXp6+a2VLVdsbbsWLTPCwYD4hwZD4MOXP2qwvTwQRoqj2OYcrhRS0lIWqo2r2ohg7t95KdEhi7zsfCw4UhcBunRxPkNNFqo7dJmkwgX9tvxktxtoD/8sntWyrHYMhJ/pePdVnIth8Kt3aJTfXKtyWIJ9z6XH6yg8MPiiPHdW+RINLHG426t0uKxMTQ2EOstu611PgrmiqnD9poWYIxeJzwWdGjv5E6H3pra2Nd5Po8TFAAGmlHxKDwRPBjxvyFJKTENRvt3qCJzZT8J237vFT8btiGHSWREPJSRmPkvE1GXtRhz9s28THMB7lbVDwuzo4vgUAnix1ZupY6mpN6i/wBp5gfK/wCR9FN8A6+/kVZ4bFJIM0bK6+KkEfKnayu0bQf8RH3XUjMBoJQSAVYc+N78a1Eb3APiAfeljkJcWO3H0P8ASR7AAHDYrqiiiplGikIpaKELP4JvozfR5NBmYwyH4ZASTlv98X4U9iMWcxVdLcTVtPh1kUq6hlPFWAIPoarG7NoP2byx9FbMPZwflVcMfGKbqPX8+iY22aDUKNmb7xqHjtoAyQxuRcTIc3JSASATwBNrU5io3hJjlPde4jnGmpHwtb4W8ORqwwGDinwm6dFtqsirpZ1Ni1+N7jMDx1FNzCR4YdBueunL3+VFI5zxlbv393L8qSKj47ZsU65ZUVwOGYXt5HiPSogw2Jw3dt9KhHwsCqzKPBgbK/mCD0pT2gjX9ossXWWKRQOWrWtV0xE7a++iG4kM1dbT757eqjnsnGP2cuIi/wDTmew8g164Ta7YGQQ4lzJDJcxYhvjTWxWW3K5+L+xZ4/HbtAygMWZUW5soLmysx5Le2vWnsDsexZ5iJJZFytp3FXnEqn7PjfjTBEA3Nt0Vr9bI5/Zn4hzvkO47305deir9mkQY6RBbd41d9GwtrIgAkW/O6kN71o6yeM7KyxvEcK4MUcqSCKUn6nWziNtTkKlgVPoa1lMZexVjE5CQ5pvT6dflSzqwfS55Gl1hw75I4j8LMAC0jD7XEWB0q6AqsxETYaV5VUvBKc0gQXaJrWLgcWU87airCCdZFDoQytqCOBqRyjl1ojb379VX5A2N73+HEDED4s1mYdeI9atao8bEWcuGyyRk5W5AfdI5qan7K2gZlbMAGRsrFTdWNr3U+oqoz4HEHmbB9+6VVltOvMqdSVBl23CpK57sDYqiu5B8O6K5OMll0hjZAeM04KgdQnxMfYdacZmf86+GqUyN5a+Cr/8AssTSYiIHIFZJI2H+HIVNyB4HW461Iw203R1hxK5ZG0SQapN5Hkehq1wGAEK5QSSTmd24ux4sapMdiVfGFmIEOCS7MeG8kH5J8zUsDS1mU958zas4YEtLHbanwJ6fOgromomK2tDECXkRQON2F/bjVRBC+0mDNmjwKnujVWxRHPTUR/jy8ajdsdkYfD4dVjgUGaRIy6JncLqzZSbm5C29ae6miyrEcLDII3HU9OXzUvsuQsU2Olsn0pzKb2GWMXCX62uet6jy7RlxpzJKcLhRfJJb63EHhdF45Ov48nINhy4kCTErkhjW8GBB45V7u9I48u778xV5suFRGrixZ1BZ+ZuOHQDgBwFqq/ESGDxU0sjGEvGrtuoHQDqa57dOqoP1dhP7fFY1xz3pkjX3CD8alYrCQ4ONVwaIsmIORZh32C2uz5jctYcBe1zV5iZMqMw4gVnZ9ms0q7n4lDSlCe6WBA/ylgSL+KjrU0Y7N4Lqq628uti9+5Z2Knllic1pO11fLnW2tXXepOBjSEHIneb45HN3kPizcT+FTFx/iLdahQ4kMSpBV1+KNxZl/mOo0pxmA46DrUzw7NruoInR5AW1SsHRZFIIDI3EEAg+lZ7COMNiJojmMVkYObtugRZVY8QOIB8qk4fbABMcQM0l+6keoHVm4IPOpaYdsLBLNIQ2Imte3w5j3Y4lv9kX9daZPHURLzVajxHOulWPmkjeHzNEYvkT3HlfW6Py173gb6jUHgRzriadUGZ2Cgc2IH41XYDDNOBDESuHj7sk40MhHxJGfO925cqvMP2fgQ5hEpYcGe7kdbtciqzJJJGgtA8ft1HkrrmtYaJ99/RUUWDbGyKbFcKhuWYEGa3JQdcv73tWtAooqWOPLZOpO598lG9+bTkEUUUVKo0UUUUIRRRRQhR8dJGEO+K7s6EPax6WPGq3YkmHjLJFKTvGuEcnSwtZcwBOg6nSqHtRjScUUY92NVCj+IZifn8qzm1MWADYkEaqRoQRwPvWBPxItxGUMBrS+fesyTFkS0G7ea9brmSMMCrAFSCCDqCDxBHhVd2a2gcRhIZm+KSNS3U2sT62v61Z1vNNiwtIGwsttHZbYdGQBpMG4IKi7SYW/wBpebIDrbiLVH2t21MOAjlXK2ImvGp4qGTR5Oo0BH8Qqd2t2+2HyRRmzyXJfQ5VFhpfmSflXmna3GuxiLuWVc4Fzopex9L5atyxvOFMv99D77lSwE2HHFWYY3R3HLawLv0rnSV9qYmT6xppS3jvHFvIAgCtT2I7cyNMuDxJLl/2MptmuATkY872NjxvprevPxtAhbcq42Piz9NhddTG6yEdIzm16cvWsKEvzil6TjsPDJCW5RfKl71tjGGKFmX4zZYx4u5yr8zfyBqqwQZ0XD4Y2ijGWXFeJ+0I/vOTcluAvzNQMH2gjxsi4bEx2JOaMqzBWZVPcPMaX561r44woCqAFAsAAAAPAAcK1iMuhXHvaYPgcNd+78qlxewsPDG0rR58ik/WPI+YgafExGppjZWFaSJYo/q4BrJKoymUtqwjHJbm2bwtbpU7Q7RPNI4V8sSllUA2zBTa55m/hU/sr2ieSU4eQ5jlLxsePdIDKfHiNfOsX9ZHPiOz1rbx/CyDihNLlJK02Hw6xqEQBVUWAHKnKKg7dxxgw00y/FHG7L5hdPnWuByCugWaCXF7ahibLJKit90kXHmOVZ/ZnZcysZMRIksLSNKsURzJKxPxyNpmAAAC8NNSdaxODxCnMZCSxuSx1LE8Set6vv0ebSIxLwAndujPl+6ysov6hvkKmLMo0K2ZMIcPCXMdrz/CidqO3ckkrYfCsY4YiULpo0hU2Nj9ldNLcflVPD2gxWHYOsz+OV2Z1boVY1QYqNsPiZoX+OOR1N+feureoIPrXc+PzDXlWI9z8266LCwYcQBoaCK6br3Hs5ttcZhknUWLXDr9xlNmXy5joRXDyLFMwS9iNYl1zyMb90cjbUnQd4E1kuwG1BhcADICWxEsjwoLXKAKmfoLqfOtVsba0M0jZVyTMLtfUsBYaHppppUzp43ObFmAf6/2uSlgMbnloOWyPVSvo0rjvOig8VRMxHTMxsf9NP4PArELLxPxMxuzdSf7FSKy/aTtbuZfo8QBcAGRmuQubgoHM219RV+HD53AN1PefdLLxOKZBGXyaBRfp7TzuYVzyyHKl/hiiQkK7nkCczW4m4tV1hOy8Ki8qiaU6tJIL3PgFOir4CqnsjtlQ4wxjRC1yjR3GYgXIa5JJsON+Vq11W8Rmifl2+yoYEx4iIS3m+gPPTr3+SbjiWNbKFVRyACge2lVO0MZhcQBHJICoYHRmAJFxYsNLannVX+kTaZjjiiBIWZ2zkcwgBy+RJB9KosLOhjH3rVy/EuJOgd2YaD1tdPg8GJG57I6UvSIUVVAQAKAMoW1gOVrcq7rO9i8YXjdDqI2GXoGF8vvf3rRVrYaYTRNkAqwqM0fZvLDyRRRRU6iRRRRQhFFJei9CEtFJeoG2seYou78bnKnQni3oLmo5JBGwvdsE17gxpceSzfbjAo7rJG674AK8eveW+h04EXPHiD0FYmbZrySLHIyxxsQHlvfIvM2Gt/51ocPtLM7Ll0v3WP2xcgtfnqDr0qPtWKxIrjpcUZJ85aB3LAfMXy5qXo+zI41hRYSDEihUKkEWUWGo8qlV5f2C7QGObdsfq3fduPusfgf1uB69K9MnnCKztoqAsx8ABc11mFnE7LA12pbUUoe2+iyX6Q9ll0SdCM8V1KEgF1Yj4b8SDy8Ca83xMBkcRy3SMm8jkXsoNzlH2m8B49LmtNtLbhknzOLlwTc8E4ERjyBHvVLtUXltyVc3vw/D51vzn9NhDZs/fksHhsY4rxdjWjK3cnnTefdegCz+KwQuwjZsuY5M4XNlv3c1tL2te1WGzsKiQiSIs04uuKVrXF2+reMDjHyPMG1+IpjZib3OeQJA9K4R91Mj/dYBvI6MPY1zGHkySAlezYmIPYCNKWp7D4OTE45GsRHhjvJGa45EIovxufkDXr1eLbTnaBs6EhkNwUuCNeItW6ftcTs3f3tMTuiRyYC5cf5e95kVp4hwjaXnYLkeJsLP9pOgWY7QbMfD4p0QZ43JdMpBKZjcow5EE+ot1q6/R9sht6+JkIBAMccdxm1ILORyGgA8delU+xxmF24kZmJ96kYbbVp7IMsiLnW3Bsp7ynoRXGxYprMT2mXT6Ljo5g2XNWi9MqNtFYzE6zECJlKuWIAswsRc+dOYXECRFkX4XUMPIi9ed9stvGSVlUFkiLBVXX4FvLMegsRfp1rsWDMunwsHbvq6G5KyuI2e8bukbCWNSQkouM68jYjjyPUG1bP9GWCjQvK8i/SZO6Ir6ogNzx4kkA6X0A61TYCLOt6q8ZizE9xm7veLpxjswXeX5d5l16irLm6Lo8RAJIsmaldfpcwmHaSMoSMbYZ8trGPWxk/e+7zte+lqx2ycBEZkGJZ9xf63djvEeHle17a2vanGxT4qZppDeSQ3Y+gAHSwAFcuMk4Q8GGnp/1rBkfb7C0cHhuyw4jcd+fS+i33baExth8RAAcMYliQxjupa7IAB9kqdP4a67ERyTYne2IjiVszEEXZlsEHoSfTrWd2LiWJ3TElYjZASTYE3sPDW9Xn05oZBkvm45l+yBxY+I8RWFNiGtxucs2PX35LHfhnMidFm6r0ivLv0h7NeHGfSFu0eICg24q6KFsRxsVUG/nW4xPaAJgzibDMFsF/8zNky+Wb5V5fhMW08jSOxZmYjMedjb26V6Bw5naEStOn1XnvHJ2xx9i4Wfp71V/2DwDzYkTN3UgBOvFmZSoAHGwBJv5V6VXkOJxphlUICHUk7xeKW+15fzr07YW1PpOHSXgzCzgcmU5WHuKfxCMh2e9FHwOdpi7MNo7+KrO3ezI58L35FieNs8LvwzgEZLcSCCRprz5V55gIZSuoA8z/ACqd2k2qcTjm1+qhusa8tDYt6kE+1ToYQIiTz4V53xXFCSSmgac+q9EwMRjZ8XNbPsxgEhw4VHEhJzSOPtMeOnIAWFulW9YHsZti5Vge67GOQdbkKfMHT1re3rouHYgTQ6Ci3QhY+MiMchs3eqWikvRetBVEtFJeihCZ3lG8qp+mGj6YaEK23lZftbjDmsNd3EzAdW0/AfOrL6Yap9sYB5XzxuqllCsHBIsL2It58Ko8QiklgLI99FWxTHPjLWqnkULKqqQRHDCtxqCRGCx/1E1xteW5prDbP3MkiZs3fuWta5KLew5C96jzoGkINyApNrniCB+dcnNfbOvqsN15zfVQNnJd3CnvWYtbipUhkY+HxG38Jr0LtHtbNs0SDTfiIf8AuFS3yvWH2FsfePM6ymM3VGAQMGW2YHiLG962EiRNhxhWUtEqqoBJB7vBrixBvrcV03C2Pjf2jv2mvRaMcL3RvA0zDTypYrFTqSiA98GVnHhmZVSx591BULFzX3reFl9gB+VWW1cBHHiAsSlRu1vmZmJ776kk1QSYoASI2hLG9+XeNb3FZM2HZWxN/X7q9/h+HycQlzEW1gb6j7Jvsy1o7+Nz7kmmtq8TXWw2GQ24AkD0NMbTck2HE1zg3Xp76EY8ArQ7VzIshBbKEZv3stiR62PvUyGbNAURwyKoe1+drX88oA9KocAxENuYJt+Ir0HbEUc0bu0WUqrspUFNcpbXLa+oHGtPGNdLBlHMD01XFcXcXQmMc+fgbUHZmJABAIvYi3pTOEH/ABKnxH/6APyvRgh3l6r+dcSQDfpe4BLA5SV4obajqBXGRsL5Mg56ea4djczso5rabE25u8G/D6jegf5bso+dqxxssWILHv7iNEvxfezqZWHjoB71d4fA/VNCgARwwPeJJzDVrnnVHtvYbxRB5JM5DKqAAKACdSdTc2Fdxhm5Iwx29AeS7ThzmMZ2bzqcvoU9s/F5E9Kodq7RKFyP8WN4j5Pb+QqXOoyjzHjVLtsXAt4j8asTH4D4LonjYFSNkGxpnaTfXxnqR7j+lc7Kk8dDSbQcCVM3Ugnpp+dc9zWyKyX73V5hJckzHxUNp0/61az46zhyCQyuhHR4mUn0vf0rPYXEbyU5AW7jXCgm2gtw61o4AQ8bZWurC/dYciOelZU0TjimkA6ka0sTHOa1ztRt/CMVtTPhxCG7hlZg5+FmWFQR5ZmvVDsWcKqnWx4deda3GSK4yul145SgIHoRasnE3cuOBk09S2leg8IAjhEA/wCRv1XlH+QRl0pmJ/eRp0r+1JxuPVZsz3yusqaWveSJlU69SD6Vqexe1zHhMUb/ALLvr/E0X+5RWVwjIcTDnCsmcBlYAgggggg+dbwYWAwPh41WOOQG4jspuftdToOPhTuJSfCWAakaJeBwXlkJ0aSK8aXnWy5Lu5P3iPaw/KtUX+qArO4jZQgkmjDFjGVYP8JOYKxFgf3relXmEN47V5VjG5XkHlovU4SHNDvmoPZslTiF4ASFlPUkNp616pBicyq33lDe4B/OvMNg7OmJlQMgCv8AE2Ykq5LAi3hw5VuMPNkRUFyFAFzzsLXro+ERSNLnn9rqrvpZHEnscQBuCVdbyjeVU/TDR9MNbyyVbbyiqn6YaKEKNRSUUiKRRRXEkoXiaQ2kpUOIicSyHITdiQQU8B4kGoH0STeE5NChHxJxzDrV7M13Nv70FMHj6VhSYCMvc43qVmuwjC4lQNh7IlDSHMEDFdAbnQN4VdR7Ktxdj8qYwWJCFr8Tb86mYqU7vMvO1vU1rwNyMDGq8xga2uiqdpbHTe5u9fKBcMeRNYvthslN7GFvqrFiSSTqAPzrayMxIJPK3z/rVNtjYhmdWz5SFtYrcHUnxFqtTueYctqXhkcLccJXAc9a12WfwkIRLLwFVeKbv+jfh/WtX+rr2tnW38LfzqKeyF2JaU6gjuqB4eJNZDYnXqu9lx8GUBp9FL2Y43KDX4E/+grUMiSxuOIysD6g1VYbZqxoAOAAGvkBU1VIXQ2BFvOtJ+jdVxc7BRcUzBspQQbsLCw169RT0WykaVS12sSbMdOB5ACnIwaVbhgRyv8Ay/Os1sMbXB2UeSy2wsBugrRcKAO7YeVU/aLZrvGMrA2dTZtOR51a4WQlLtyvr5VFxuKDpYcQQfnWm08wtKHRwcFlsZsuUgWC6EX739Kots7PkCliFAWxPevzHSt061A2hs5ZVKtwIIuONSPcS0ha/wCreSLIWJwLd4+f9fzqTtTCCQa8uB8KtU7J2YlZD/mUHl4ginn7NseMg/0H/dWQYn3ot9mOw5YQ4+ia7E4UCKRb8H97ov8AWtXFEARe9h/KqnYextzm72YsQeFuVuF6twtj6H8LU8EhwtcviQx0ji3ZWETra/DW2tU5wqH7KnXmq+J6VNngIQHqfmNPwqJCugrWhJy2sHEgXXRcw7NjMinIoN+ICi3yqyfZd9Vcj5ioJTXyBPsKn7PbKjMeF/yolve0sFDSlm8fsiXPN8LZgLHNb7CjW46VLwcLqtih9DH/ALqmyy5izeP9BT0fCubxGAikcXG9SugixT2NDR0SbDiYNISLA5bXK8s3gTVtUHATjvXPMAe1T61cLEIogxuwWfO/PIXFFFFFWlAi9FFFCEUUlFKkS1Bx66jyqbTOKS48qjkFtKa7UKvCWPmAa5da6B1A8Bb50SVTO6g5piP4j/fhVssP1WX93+tVuEhzN61c1aiHNStG6pHHAeBP4D+VR8S1iKtcdEB3qqXW9zVmRwyow0bu18EqtcU241pYeFEoqqtg7KRAmcADwqwxOFtGOn51A2boy9avGFxapnCxSoTG9FURjSkA73pTkxCtYU5g1DHyqkGnNSpUbpSki+rt4g/OqzLcN4gAj/VrV1VVi4cpNuBv86vNFCleiPJMZdKZmFSFpjE8P78aV2yslNx0sj2pIxSOLkVXUutJ/Ct3b8yT+VTsKgY+VQcNF3rdKssFFZr9KiygvVd5IBUmeK629qqFTLoavKp8e/1hA5VoRmtFlztsWuMhJ08qsjBaIr0/rUXZx71j4VZUS66JYBQtUES/j+dShwpuSPK5FOE6Vkv3Wo0prDi9/OrpRoKq8BFw87mrWrUA3KglOyKKKKsKFFFFFCE1mozU1mozUITuagtTWajNQhRsUAutQnnqVjhcioTpVN4AcoHDVW+FAAuOdP56hYG4QXp/NVsbKYJnaOoFVcml6tZ5NLVX4iLQN5052rE6DSa+oUSBtKVzeuFFr1JwMOZr8hUAGq0XOpqsYocig+FqlpPemZTpamo+FTKgdd1HmXvHzNO4AWe/K1Eutd4drVXDafagy05Ts9NTgEa8qTNXE+qkdKsKUKqabU07EueNhzAvTAjqTs5LMfC1OOytOOihI1cs3eFPYuLI3Q0wBc1XpTtdYVpstb5j5CpyvYmomCXKnU606p506tlSkNuKlbyoeJguS1dsaEe9xUjXEFQPaHClzglsb1Mz1XRtapCz052pTY6ApN7RYAX51DWWnNoakeFMhKozfuV2PZWuGAAvT2aomE+Gn81WWbKB26czUZqbvRenpqczUU3mooQuaKcyUZKEJukpwrXJWkQmZUvTCxXNSmWuQlqYWglMIXN7aUhanBFS7upEqjsulcytZKklKj4mK4oJ0TmjVVRWpWz5LG3jXe4pY8PqKjCtuNhSSbmnAKXda3roLT1WKaZaSNKeya10I6amJnWlvT2SkMdKlUYwg1xC1qkqlNNDrS2pAbGqrsbJmPlTKCxBqYcPrRuKYVYaaFKZE11roCkw0dlp/JTlWKZtXBFj51KyVy8VOAUZUfd0BKfy0ZKEaKNJHekSOpJSud1pTHNB1Kc0kFdKK6pFFOBacELiinMlGSlSJulrvLRQhSd1Ruql7qjdUIUEx0bqphho3VIhQt1XLQ1O3VG5oSKEIqN1U7cUbilQoBirkwVYbmk3NCUKsOGrtMNU4wV2IKSk8uUPc0bmpu5pdzSpqg7mjd1O3NG5pEihbukMVTtzRuaEKBuq53NT2ho3NCcFWthq4OGq03FI0FFJwcoKxU6I6k7ilWKhNKjbqjdVL3VLuqVNUIw0m5qfuqTdUIUHc0m6qfua53NIUKHuaN1Uzc0u5oSqII663VSRDXW6oSKJu6Spm6opUKXu6N3S0UISbqjdUUUIRuqN1S0UISbqk3dFFCEbqjdUUUISbql3dLRQlRuqN1S0UJEm7o3dLRQhJu6N1S0UIXJio3VFFCEbuk3dLRQhIIqXc0UUJUbqjd0tFCEbujd0tFCRJu6N1RRQhJuqN1RRQhKIqN3S0UISbuloooQv/9k="/>
          <p:cNvSpPr>
            <a:spLocks noChangeAspect="1" noChangeArrowheads="1"/>
          </p:cNvSpPr>
          <p:nvPr/>
        </p:nvSpPr>
        <p:spPr bwMode="auto">
          <a:xfrm>
            <a:off x="63500" y="-8429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7828" name="AutoShape 4" descr="data:image/jpeg;base64,/9j/4AAQSkZJRgABAQAAAQABAAD/2wCEAAkGBhQQEBUQERQUFBAQFRQUEBAQFRAUFhAXFBAVFBQQFxYXHCYeGBkjGRQUHy8gJCcpLCwtFR4xNTAqNSYrLCkBCQoKDgwOGg8PGikkHyQqMCwsLSwsNTAqLiwqLSwtLCwsLCwsLCopLDAsLCwsLSwsKSwpNCksLCk0LCksKiktLP/AABEIALcBFAMBIgACEQEDEQH/xAAbAAABBQEBAAAAAAAAAAAAAAAAAQMEBQYCB//EAEYQAAIBAgMFBgIGCAQDCQAAAAECAwARBBIhBRMxQWEGIlFxgZEyoRQjQlKxwQcWM2Jy0eHwQ4KS0iRT8RU0VGNzk6Kywv/EABsBAAEFAQEAAAAAAAAAAAAAAAABAgMEBQYH/8QAMhEAAQQABAMGBQQDAQAAAAAAAQACAxEEEiExBUFRE2FxkaHwIoGx0eEUMsHxBiNCUv/aAAwDAQACEQMRAD8A9xooooQiiiihCKKKKEIoqLtPaceGiaaVgqLxJ5+AHiazkWNx2OGaLLg8OfheRc80g+8EOijz+dNLq0UzIS4ZiQB1Puz8lraKzA7G5tZcXjHPjvQg9Ao0pf1SdNYcZikPLO6yr6qw196S3dE/s4v/AH6afW/Raaisw22MTg/+9qs0HPEwAho+skfh1FaOCdXUOhDKwurDgQedKHWo5IiwXuOo29+KcooopyiRRRRQhFFFFCEUUUhNCEtFVeM7UYWI2eeMHwBuflVBPtCTakhhw7mPBx23s66NKSL5Fvw0+WpvcCmuOVWY8M92rtANyfepVxtTtlhcOcryAv8A8uPvt5ac6gfryzaxYLFuvI7srf3q12V2egwwtFGqnm51dupc6mrG1Npx5p2eFujW34n+BX1Ky57elNZsHi415tuywHtVpsjtbhcVpFKpb7jd1r+FjxPlVpaqfbXZPD4oXdAsn2Zo7LIp8cw4+RuKKcNigOgdo5pHeD/B+4V5RWO2DtWbC4kbPxbZw4vhcR/zBwyt15dDbiCLbGnNdmUU0JiPUHUHqEUUUU5QoooooQiiiihCKKKKEIooooQiiqD6RJimbK5iw6kqClg8pGjHMfhW+mmppf1eg+0mY/ekaRz7sagEjnasGnefwVGHF2rRor6iqIbFVNYmkiPLduxX1Rrqfah9vnDgjEi5AvHJGDabUDJl+y+o04a6U4PNgOG/kkdJkFv0CgdoYt/tLCwSaworzZDwd1vlB8bZQfQ+NagCsjj8HisUyYj6uGSAloIzdmN7XWR72FwOGtW2y+0ySHdS/U4gfFDJofNSdGHUU4jI4gq/Znha5gPwiiOe5N10N/etFc0UgalvT1WXMiAggi4OhB4HpWd7HHdyYrDKfqoJRuh90OCSg6C1PbY7S5XOHwymfFn/AA0+GLlnkbgoHWpXZrYZwsRDtnnlYyTycmc8h+6OA9TzqPdwrkrddnC4P/6qh/P8DxVvRXEsyopZiFUcSxAA9aqv1ojb9ik0w+9DGxX/AFmwPpUtKq1jnbBXFFUr9pwlt5BOl9FLIpueSix49KUTYqXVRHAnLODJJ6qCFHvUTpA05Rqe73SY85TW57lc0VUfQsR/4rXwMMdvYG/zrk47EQ6yossY4vBcMo8TGb39Cab2tbtI99xKbnrcFTtqbTTDRNLJwXgBxY8lHWs+mzJsb9Zi2ZIjqmEjJWw5bxhqT0HvypzbU6zzYQghoWdm6Fly5QfUj3NXtTgjKCOautPZxtc3c8/TRVw2PFFG4giRWyNlyqLk5TbXiTe1QP0dspwK2+LM+f8AiLX1/wAuWtBWUxOAmwE74nDKZcNKc0+GX4kN7mSMcxqTYai50I4ROsEOUkLu0Y6InU0RfUXp6+a2VLVdsbbsWLTPCwYD4hwZD4MOXP2qwvTwQRoqj2OYcrhRS0lIWqo2r2ohg7t95KdEhi7zsfCw4UhcBunRxPkNNFqo7dJmkwgX9tvxktxtoD/8sntWyrHYMhJ/pePdVnIth8Kt3aJTfXKtyWIJ9z6XH6yg8MPiiPHdW+RINLHG426t0uKxMTQ2EOstu611PgrmiqnD9poWYIxeJzwWdGjv5E6H3pra2Nd5Po8TFAAGmlHxKDwRPBjxvyFJKTENRvt3qCJzZT8J237vFT8btiGHSWREPJSRmPkvE1GXtRhz9s28THMB7lbVDwuzo4vgUAnix1ZupY6mpN6i/wBp5gfK/wCR9FN8A6+/kVZ4bFJIM0bK6+KkEfKnayu0bQf8RH3XUjMBoJQSAVYc+N78a1Eb3APiAfeljkJcWO3H0P8ASR7AAHDYrqiiiplGikIpaKELP4JvozfR5NBmYwyH4ZASTlv98X4U9iMWcxVdLcTVtPh1kUq6hlPFWAIPoarG7NoP2byx9FbMPZwflVcMfGKbqPX8+iY22aDUKNmb7xqHjtoAyQxuRcTIc3JSASATwBNrU5io3hJjlPde4jnGmpHwtb4W8ORqwwGDinwm6dFtqsirpZ1Ni1+N7jMDx1FNzCR4YdBueunL3+VFI5zxlbv393L8qSKj47ZsU65ZUVwOGYXt5HiPSogw2Jw3dt9KhHwsCqzKPBgbK/mCD0pT2gjX9ossXWWKRQOWrWtV0xE7a++iG4kM1dbT757eqjnsnGP2cuIi/wDTmew8g164Ta7YGQQ4lzJDJcxYhvjTWxWW3K5+L+xZ4/HbtAygMWZUW5soLmysx5Le2vWnsDsexZ5iJJZFytp3FXnEqn7PjfjTBEA3Nt0Vr9bI5/Zn4hzvkO47305deir9mkQY6RBbd41d9GwtrIgAkW/O6kN71o6yeM7KyxvEcK4MUcqSCKUn6nWziNtTkKlgVPoa1lMZexVjE5CQ5pvT6dflSzqwfS55Gl1hw75I4j8LMAC0jD7XEWB0q6AqsxETYaV5VUvBKc0gQXaJrWLgcWU87airCCdZFDoQytqCOBqRyjl1ojb379VX5A2N73+HEDED4s1mYdeI9atao8bEWcuGyyRk5W5AfdI5qan7K2gZlbMAGRsrFTdWNr3U+oqoz4HEHmbB9+6VVltOvMqdSVBl23CpK57sDYqiu5B8O6K5OMll0hjZAeM04KgdQnxMfYdacZmf86+GqUyN5a+Cr/8AssTSYiIHIFZJI2H+HIVNyB4HW461Iw203R1hxK5ZG0SQapN5Hkehq1wGAEK5QSSTmd24ux4sapMdiVfGFmIEOCS7MeG8kH5J8zUsDS1mU958zas4YEtLHbanwJ6fOgromomK2tDECXkRQON2F/bjVRBC+0mDNmjwKnujVWxRHPTUR/jy8ajdsdkYfD4dVjgUGaRIy6JncLqzZSbm5C29ae6miyrEcLDII3HU9OXzUvsuQsU2Olsn0pzKb2GWMXCX62uet6jy7RlxpzJKcLhRfJJb63EHhdF45Ov48nINhy4kCTErkhjW8GBB45V7u9I48u778xV5suFRGrixZ1BZ+ZuOHQDgBwFqq/ESGDxU0sjGEvGrtuoHQDqa57dOqoP1dhP7fFY1xz3pkjX3CD8alYrCQ4ONVwaIsmIORZh32C2uz5jctYcBe1zV5iZMqMw4gVnZ9ms0q7n4lDSlCe6WBA/ylgSL+KjrU0Y7N4Lqq628uti9+5Z2Knllic1pO11fLnW2tXXepOBjSEHIneb45HN3kPizcT+FTFx/iLdahQ4kMSpBV1+KNxZl/mOo0pxmA46DrUzw7NruoInR5AW1SsHRZFIIDI3EEAg+lZ7COMNiJojmMVkYObtugRZVY8QOIB8qk4fbABMcQM0l+6keoHVm4IPOpaYdsLBLNIQ2Imte3w5j3Y4lv9kX9daZPHURLzVajxHOulWPmkjeHzNEYvkT3HlfW6Py173gb6jUHgRzriadUGZ2Cgc2IH41XYDDNOBDESuHj7sk40MhHxJGfO925cqvMP2fgQ5hEpYcGe7kdbtciqzJJJGgtA8ft1HkrrmtYaJ99/RUUWDbGyKbFcKhuWYEGa3JQdcv73tWtAooqWOPLZOpO598lG9+bTkEUUUVKo0UUUUIRRRRQhR8dJGEO+K7s6EPax6WPGq3YkmHjLJFKTvGuEcnSwtZcwBOg6nSqHtRjScUUY92NVCj+IZifn8qzm1MWADYkEaqRoQRwPvWBPxItxGUMBrS+fesyTFkS0G7ea9brmSMMCrAFSCCDqCDxBHhVd2a2gcRhIZm+KSNS3U2sT62v61Z1vNNiwtIGwsttHZbYdGQBpMG4IKi7SYW/wBpebIDrbiLVH2t21MOAjlXK2ImvGp4qGTR5Oo0BH8Qqd2t2+2HyRRmzyXJfQ5VFhpfmSflXmna3GuxiLuWVc4Fzopex9L5atyxvOFMv99D77lSwE2HHFWYY3R3HLawLv0rnSV9qYmT6xppS3jvHFvIAgCtT2I7cyNMuDxJLl/2MptmuATkY872NjxvprevPxtAhbcq42Piz9NhddTG6yEdIzm16cvWsKEvzil6TjsPDJCW5RfKl71tjGGKFmX4zZYx4u5yr8zfyBqqwQZ0XD4Y2ijGWXFeJ+0I/vOTcluAvzNQMH2gjxsi4bEx2JOaMqzBWZVPcPMaX561r44woCqAFAsAAAAPAAcK1iMuhXHvaYPgcNd+78qlxewsPDG0rR58ik/WPI+YgafExGppjZWFaSJYo/q4BrJKoymUtqwjHJbm2bwtbpU7Q7RPNI4V8sSllUA2zBTa55m/hU/sr2ieSU4eQ5jlLxsePdIDKfHiNfOsX9ZHPiOz1rbx/CyDihNLlJK02Hw6xqEQBVUWAHKnKKg7dxxgw00y/FHG7L5hdPnWuByCugWaCXF7ahibLJKit90kXHmOVZ/ZnZcysZMRIksLSNKsURzJKxPxyNpmAAAC8NNSdaxODxCnMZCSxuSx1LE8Set6vv0ebSIxLwAndujPl+6ysov6hvkKmLMo0K2ZMIcPCXMdrz/CidqO3ckkrYfCsY4YiULpo0hU2Nj9ldNLcflVPD2gxWHYOsz+OV2Z1boVY1QYqNsPiZoX+OOR1N+feureoIPrXc+PzDXlWI9z8266LCwYcQBoaCK6br3Hs5ttcZhknUWLXDr9xlNmXy5joRXDyLFMwS9iNYl1zyMb90cjbUnQd4E1kuwG1BhcADICWxEsjwoLXKAKmfoLqfOtVsba0M0jZVyTMLtfUsBYaHppppUzp43ObFmAf6/2uSlgMbnloOWyPVSvo0rjvOig8VRMxHTMxsf9NP4PArELLxPxMxuzdSf7FSKy/aTtbuZfo8QBcAGRmuQubgoHM219RV+HD53AN1PefdLLxOKZBGXyaBRfp7TzuYVzyyHKl/hiiQkK7nkCczW4m4tV1hOy8Ki8qiaU6tJIL3PgFOir4CqnsjtlQ4wxjRC1yjR3GYgXIa5JJsON+Vq11W8Rmifl2+yoYEx4iIS3m+gPPTr3+SbjiWNbKFVRyACge2lVO0MZhcQBHJICoYHRmAJFxYsNLannVX+kTaZjjiiBIWZ2zkcwgBy+RJB9KosLOhjH3rVy/EuJOgd2YaD1tdPg8GJG57I6UvSIUVVAQAKAMoW1gOVrcq7rO9i8YXjdDqI2GXoGF8vvf3rRVrYaYTRNkAqwqM0fZvLDyRRRRU6iRRRRQhFFJei9CEtFJeoG2seYou78bnKnQni3oLmo5JBGwvdsE17gxpceSzfbjAo7rJG674AK8eveW+h04EXPHiD0FYmbZrySLHIyxxsQHlvfIvM2Gt/51ocPtLM7Ll0v3WP2xcgtfnqDr0qPtWKxIrjpcUZJ85aB3LAfMXy5qXo+zI41hRYSDEihUKkEWUWGo8qlV5f2C7QGObdsfq3fduPusfgf1uB69K9MnnCKztoqAsx8ABc11mFnE7LA12pbUUoe2+iyX6Q9ll0SdCM8V1KEgF1Yj4b8SDy8Ca83xMBkcRy3SMm8jkXsoNzlH2m8B49LmtNtLbhknzOLlwTc8E4ERjyBHvVLtUXltyVc3vw/D51vzn9NhDZs/fksHhsY4rxdjWjK3cnnTefdegCz+KwQuwjZsuY5M4XNlv3c1tL2te1WGzsKiQiSIs04uuKVrXF2+reMDjHyPMG1+IpjZib3OeQJA9K4R91Mj/dYBvI6MPY1zGHkySAlezYmIPYCNKWp7D4OTE45GsRHhjvJGa45EIovxufkDXr1eLbTnaBs6EhkNwUuCNeItW6ftcTs3f3tMTuiRyYC5cf5e95kVp4hwjaXnYLkeJsLP9pOgWY7QbMfD4p0QZ43JdMpBKZjcow5EE+ot1q6/R9sht6+JkIBAMccdxm1ILORyGgA8delU+xxmF24kZmJ96kYbbVp7IMsiLnW3Bsp7ynoRXGxYprMT2mXT6Ljo5g2XNWi9MqNtFYzE6zECJlKuWIAswsRc+dOYXECRFkX4XUMPIi9ed9stvGSVlUFkiLBVXX4FvLMegsRfp1rsWDMunwsHbvq6G5KyuI2e8bukbCWNSQkouM68jYjjyPUG1bP9GWCjQvK8i/SZO6Ir6ogNzx4kkA6X0A61TYCLOt6q8ZizE9xm7veLpxjswXeX5d5l16irLm6Lo8RAJIsmaldfpcwmHaSMoSMbYZ8trGPWxk/e+7zte+lqx2ycBEZkGJZ9xf63djvEeHle17a2vanGxT4qZppDeSQ3Y+gAHSwAFcuMk4Q8GGnp/1rBkfb7C0cHhuyw4jcd+fS+i33baExth8RAAcMYliQxjupa7IAB9kqdP4a67ERyTYne2IjiVszEEXZlsEHoSfTrWd2LiWJ3TElYjZASTYE3sPDW9Xn05oZBkvm45l+yBxY+I8RWFNiGtxucs2PX35LHfhnMidFm6r0ivLv0h7NeHGfSFu0eICg24q6KFsRxsVUG/nW4xPaAJgzibDMFsF/8zNky+Wb5V5fhMW08jSOxZmYjMedjb26V6Bw5naEStOn1XnvHJ2xx9i4Wfp71V/2DwDzYkTN3UgBOvFmZSoAHGwBJv5V6VXkOJxphlUICHUk7xeKW+15fzr07YW1PpOHSXgzCzgcmU5WHuKfxCMh2e9FHwOdpi7MNo7+KrO3ezI58L35FieNs8LvwzgEZLcSCCRprz5V55gIZSuoA8z/ACqd2k2qcTjm1+qhusa8tDYt6kE+1ToYQIiTz4V53xXFCSSmgac+q9EwMRjZ8XNbPsxgEhw4VHEhJzSOPtMeOnIAWFulW9YHsZti5Vge67GOQdbkKfMHT1re3rouHYgTQ6Ci3QhY+MiMchs3eqWikvRetBVEtFJeihCZ3lG8qp+mGj6YaEK23lZftbjDmsNd3EzAdW0/AfOrL6Yap9sYB5XzxuqllCsHBIsL2It58Ko8QiklgLI99FWxTHPjLWqnkULKqqQRHDCtxqCRGCx/1E1xteW5prDbP3MkiZs3fuWta5KLew5C96jzoGkINyApNrniCB+dcnNfbOvqsN15zfVQNnJd3CnvWYtbipUhkY+HxG38Jr0LtHtbNs0SDTfiIf8AuFS3yvWH2FsfePM6ymM3VGAQMGW2YHiLG962EiRNhxhWUtEqqoBJB7vBrixBvrcV03C2Pjf2jv2mvRaMcL3RvA0zDTypYrFTqSiA98GVnHhmZVSx591BULFzX3reFl9gB+VWW1cBHHiAsSlRu1vmZmJ776kk1QSYoASI2hLG9+XeNb3FZM2HZWxN/X7q9/h+HycQlzEW1gb6j7Jvsy1o7+Nz7kmmtq8TXWw2GQ24AkD0NMbTck2HE1zg3Xp76EY8ArQ7VzIshBbKEZv3stiR62PvUyGbNAURwyKoe1+drX88oA9KocAxENuYJt+Ir0HbEUc0bu0WUqrspUFNcpbXLa+oHGtPGNdLBlHMD01XFcXcXQmMc+fgbUHZmJABAIvYi3pTOEH/ABKnxH/6APyvRgh3l6r+dcSQDfpe4BLA5SV4obajqBXGRsL5Mg56ea4djczso5rabE25u8G/D6jegf5bso+dqxxssWILHv7iNEvxfezqZWHjoB71d4fA/VNCgARwwPeJJzDVrnnVHtvYbxRB5JM5DKqAAKACdSdTc2Fdxhm5Iwx29AeS7ThzmMZ2bzqcvoU9s/F5E9Kodq7RKFyP8WN4j5Pb+QqXOoyjzHjVLtsXAt4j8asTH4D4LonjYFSNkGxpnaTfXxnqR7j+lc7Kk8dDSbQcCVM3Ugnpp+dc9zWyKyX73V5hJckzHxUNp0/61az46zhyCQyuhHR4mUn0vf0rPYXEbyU5AW7jXCgm2gtw61o4AQ8bZWurC/dYciOelZU0TjimkA6ka0sTHOa1ztRt/CMVtTPhxCG7hlZg5+FmWFQR5ZmvVDsWcKqnWx4deda3GSK4yul145SgIHoRasnE3cuOBk09S2leg8IAjhEA/wCRv1XlH+QRl0pmJ/eRp0r+1JxuPVZsz3yusqaWveSJlU69SD6Vqexe1zHhMUb/ALLvr/E0X+5RWVwjIcTDnCsmcBlYAgggggg+dbwYWAwPh41WOOQG4jspuftdToOPhTuJSfCWAakaJeBwXlkJ0aSK8aXnWy5Lu5P3iPaw/KtUX+qArO4jZQgkmjDFjGVYP8JOYKxFgf3relXmEN47V5VjG5XkHlovU4SHNDvmoPZslTiF4ASFlPUkNp616pBicyq33lDe4B/OvMNg7OmJlQMgCv8AE2Ykq5LAi3hw5VuMPNkRUFyFAFzzsLXro+ERSNLnn9rqrvpZHEnscQBuCVdbyjeVU/TDR9MNbyyVbbyiqn6YaKEKNRSUUiKRRRXEkoXiaQ2kpUOIicSyHITdiQQU8B4kGoH0STeE5NChHxJxzDrV7M13Nv70FMHj6VhSYCMvc43qVmuwjC4lQNh7IlDSHMEDFdAbnQN4VdR7Ktxdj8qYwWJCFr8Tb86mYqU7vMvO1vU1rwNyMDGq8xga2uiqdpbHTe5u9fKBcMeRNYvthslN7GFvqrFiSSTqAPzrayMxIJPK3z/rVNtjYhmdWz5SFtYrcHUnxFqtTueYctqXhkcLccJXAc9a12WfwkIRLLwFVeKbv+jfh/WtX+rr2tnW38LfzqKeyF2JaU6gjuqB4eJNZDYnXqu9lx8GUBp9FL2Y43KDX4E/+grUMiSxuOIysD6g1VYbZqxoAOAAGvkBU1VIXQ2BFvOtJ+jdVxc7BRcUzBspQQbsLCw169RT0WykaVS12sSbMdOB5ACnIwaVbhgRyv8Ay/Os1sMbXB2UeSy2wsBugrRcKAO7YeVU/aLZrvGMrA2dTZtOR51a4WQlLtyvr5VFxuKDpYcQQfnWm08wtKHRwcFlsZsuUgWC6EX739Kots7PkCliFAWxPevzHSt061A2hs5ZVKtwIIuONSPcS0ha/wCreSLIWJwLd4+f9fzqTtTCCQa8uB8KtU7J2YlZD/mUHl4ginn7NseMg/0H/dWQYn3ot9mOw5YQ4+ia7E4UCKRb8H97ov8AWtXFEARe9h/KqnYextzm72YsQeFuVuF6twtj6H8LU8EhwtcviQx0ji3ZWETra/DW2tU5wqH7KnXmq+J6VNngIQHqfmNPwqJCugrWhJy2sHEgXXRcw7NjMinIoN+ICi3yqyfZd9Vcj5ioJTXyBPsKn7PbKjMeF/yolve0sFDSlm8fsiXPN8LZgLHNb7CjW46VLwcLqtih9DH/ALqmyy5izeP9BT0fCubxGAikcXG9SugixT2NDR0SbDiYNISLA5bXK8s3gTVtUHATjvXPMAe1T61cLEIogxuwWfO/PIXFFFFFWlAi9FFFCEUUlFKkS1Bx66jyqbTOKS48qjkFtKa7UKvCWPmAa5da6B1A8Bb50SVTO6g5piP4j/fhVssP1WX93+tVuEhzN61c1aiHNStG6pHHAeBP4D+VR8S1iKtcdEB3qqXW9zVmRwyow0bu18EqtcU241pYeFEoqqtg7KRAmcADwqwxOFtGOn51A2boy9avGFxapnCxSoTG9FURjSkA73pTkxCtYU5g1DHyqkGnNSpUbpSki+rt4g/OqzLcN4gAj/VrV1VVi4cpNuBv86vNFCleiPJMZdKZmFSFpjE8P78aV2yslNx0sj2pIxSOLkVXUutJ/Ct3b8yT+VTsKgY+VQcNF3rdKssFFZr9KiygvVd5IBUmeK629qqFTLoavKp8e/1hA5VoRmtFlztsWuMhJ08qsjBaIr0/rUXZx71j4VZUS66JYBQtUES/j+dShwpuSPK5FOE6Vkv3Wo0prDi9/OrpRoKq8BFw87mrWrUA3KglOyKKKKsKFFFFFCE1mozU1mozUITuagtTWajNQhRsUAutQnnqVjhcioTpVN4AcoHDVW+FAAuOdP56hYG4QXp/NVsbKYJnaOoFVcml6tZ5NLVX4iLQN5052rE6DSa+oUSBtKVzeuFFr1JwMOZr8hUAGq0XOpqsYocig+FqlpPemZTpamo+FTKgdd1HmXvHzNO4AWe/K1Eutd4drVXDafagy05Ts9NTgEa8qTNXE+qkdKsKUKqabU07EueNhzAvTAjqTs5LMfC1OOytOOihI1cs3eFPYuLI3Q0wBc1XpTtdYVpstb5j5CpyvYmomCXKnU606p506tlSkNuKlbyoeJguS1dsaEe9xUjXEFQPaHClzglsb1Mz1XRtapCz052pTY6ApN7RYAX51DWWnNoakeFMhKozfuV2PZWuGAAvT2aomE+Gn81WWbKB26czUZqbvRenpqczUU3mooQuaKcyUZKEJukpwrXJWkQmZUvTCxXNSmWuQlqYWglMIXN7aUhanBFS7upEqjsulcytZKklKj4mK4oJ0TmjVVRWpWz5LG3jXe4pY8PqKjCtuNhSSbmnAKXda3roLT1WKaZaSNKeya10I6amJnWlvT2SkMdKlUYwg1xC1qkqlNNDrS2pAbGqrsbJmPlTKCxBqYcPrRuKYVYaaFKZE11roCkw0dlp/JTlWKZtXBFj51KyVy8VOAUZUfd0BKfy0ZKEaKNJHekSOpJSud1pTHNB1Kc0kFdKK6pFFOBacELiinMlGSlSJulrvLRQhSd1Ruql7qjdUIUEx0bqphho3VIhQt1XLQ1O3VG5oSKEIqN1U7cUbilQoBirkwVYbmk3NCUKsOGrtMNU4wV2IKSk8uUPc0bmpu5pdzSpqg7mjd1O3NG5pEihbukMVTtzRuaEKBuq53NT2ho3NCcFWthq4OGq03FI0FFJwcoKxU6I6k7ilWKhNKjbqjdVL3VLuqVNUIw0m5qfuqTdUIUHc0m6qfua53NIUKHuaN1Uzc0u5oSqII663VSRDXW6oSKJu6Spm6opUKXu6N3S0UISbqjdUUUIRuqN1S0UISbqk3dFFCEbqjdUUUISbql3dLRQlRuqN1S0UJEm7o3dLRQhJu6N1S0UIXJio3VFFCEbuk3dLRQhIIqXc0UUJUbqjd0tFCEbujd0tFCRJu6N1RRQhJuqN1RRQhKIqN3S0UISbuloooQv/9k="/>
          <p:cNvSpPr>
            <a:spLocks noChangeAspect="1" noChangeArrowheads="1"/>
          </p:cNvSpPr>
          <p:nvPr/>
        </p:nvSpPr>
        <p:spPr bwMode="auto">
          <a:xfrm>
            <a:off x="63500" y="-8429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7830" name="Picture 6" descr="http://englishexams.files.wordpress.com/2010/04/discuss.jpg"/>
          <p:cNvPicPr>
            <a:picLocks noChangeAspect="1" noChangeArrowheads="1"/>
          </p:cNvPicPr>
          <p:nvPr/>
        </p:nvPicPr>
        <p:blipFill>
          <a:blip r:embed="rId3" cstate="print"/>
          <a:srcRect/>
          <a:stretch>
            <a:fillRect/>
          </a:stretch>
        </p:blipFill>
        <p:spPr bwMode="auto">
          <a:xfrm>
            <a:off x="251520" y="2132856"/>
            <a:ext cx="4048125" cy="2686051"/>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247317"/>
          </a:xfrm>
          <a:prstGeom prst="rect">
            <a:avLst/>
          </a:prstGeom>
          <a:noFill/>
        </p:spPr>
        <p:txBody>
          <a:bodyPr wrap="square" rtlCol="0">
            <a:spAutoFit/>
          </a:bodyPr>
          <a:lstStyle/>
          <a:p>
            <a:r>
              <a:rPr lang="en-GB" dirty="0" smtClean="0"/>
              <a:t>This links to the previous slide on exemplifying.</a:t>
            </a:r>
          </a:p>
          <a:p>
            <a:endParaRPr lang="en-GB" dirty="0"/>
          </a:p>
          <a:p>
            <a:r>
              <a:rPr lang="en-GB" dirty="0" smtClean="0"/>
              <a:t>Providing context to keywords gives students something to grab hold of. It allows them to situate keywords within a wider framework.</a:t>
            </a:r>
          </a:p>
          <a:p>
            <a:endParaRPr lang="en-GB" dirty="0"/>
          </a:p>
          <a:p>
            <a:r>
              <a:rPr lang="en-GB" dirty="0" smtClean="0"/>
              <a:t>Have a look at the picture to the left. You will notice that the different context surrounding the black circle affects how we see it (both are in fact identical).</a:t>
            </a:r>
          </a:p>
          <a:p>
            <a:endParaRPr lang="en-GB" dirty="0"/>
          </a:p>
          <a:p>
            <a:r>
              <a:rPr lang="en-GB" dirty="0" smtClean="0"/>
              <a:t>Context has the same effect in relation to students’ understanding of keywords.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Keyword Context</a:t>
            </a:r>
            <a:endParaRPr lang="en-GB" sz="2400" b="1" u="sng" dirty="0"/>
          </a:p>
        </p:txBody>
      </p:sp>
      <p:pic>
        <p:nvPicPr>
          <p:cNvPr id="75778" name="Picture 2" descr="http://t0.gstatic.com/images?q=tbn:ANd9GcRz6hVBFdIXzHeJKwbz2sf2w1Ma9MyjNCFKgCdGkVVqzjk6V4Rx"/>
          <p:cNvPicPr>
            <a:picLocks noChangeAspect="1" noChangeArrowheads="1"/>
          </p:cNvPicPr>
          <p:nvPr/>
        </p:nvPicPr>
        <p:blipFill>
          <a:blip r:embed="rId3" cstate="print"/>
          <a:srcRect/>
          <a:stretch>
            <a:fillRect/>
          </a:stretch>
        </p:blipFill>
        <p:spPr bwMode="auto">
          <a:xfrm>
            <a:off x="611560" y="2348880"/>
            <a:ext cx="3407168" cy="207754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Make a wall display to keep track of new words .</a:t>
            </a:r>
          </a:p>
          <a:p>
            <a:endParaRPr lang="en-GB" dirty="0"/>
          </a:p>
          <a:p>
            <a:r>
              <a:rPr lang="en-GB" dirty="0" smtClean="0"/>
              <a:t>Appoint a ‘New-Word Spotter’ who’s job it is to identify when new words appear in the lesson. They should point these new words out and add them to the wall display.</a:t>
            </a:r>
          </a:p>
          <a:p>
            <a:endParaRPr lang="en-GB" dirty="0"/>
          </a:p>
          <a:p>
            <a:r>
              <a:rPr lang="en-GB" dirty="0" smtClean="0"/>
              <a:t>Rotate the role so that a number of students are given an opportunity.</a:t>
            </a:r>
          </a:p>
          <a:p>
            <a:endParaRPr lang="en-GB" dirty="0"/>
          </a:p>
          <a:p>
            <a:r>
              <a:rPr lang="en-GB" dirty="0" smtClean="0"/>
              <a:t>As to the wall display, you could use pieces of card pinned to the wall, a spare whiteboard, a cork board or you could print off the new words and stick them up using </a:t>
            </a:r>
            <a:r>
              <a:rPr lang="en-GB" dirty="0" err="1" smtClean="0"/>
              <a:t>Blu</a:t>
            </a:r>
            <a:r>
              <a:rPr lang="en-GB" dirty="0" smtClean="0"/>
              <a:t>-Tack.</a:t>
            </a:r>
          </a:p>
        </p:txBody>
      </p:sp>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New Words</a:t>
            </a:r>
            <a:endParaRPr lang="en-GB" sz="2400" b="1" u="sng" dirty="0"/>
          </a:p>
        </p:txBody>
      </p:sp>
      <p:pic>
        <p:nvPicPr>
          <p:cNvPr id="72706" name="Picture 2" descr="http://t0.gstatic.com/images?q=tbn:ANd9GcRkXIwvpQ2Q3CzzsF19CEtQHCV3r59jCaUpaLqivu9heVTgib0PfA"/>
          <p:cNvPicPr>
            <a:picLocks noChangeAspect="1" noChangeArrowheads="1"/>
          </p:cNvPicPr>
          <p:nvPr/>
        </p:nvPicPr>
        <p:blipFill>
          <a:blip r:embed="rId3" cstate="print"/>
          <a:srcRect/>
          <a:stretch>
            <a:fillRect/>
          </a:stretch>
        </p:blipFill>
        <p:spPr bwMode="auto">
          <a:xfrm>
            <a:off x="251520" y="2204864"/>
            <a:ext cx="4053746" cy="260598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9EBA69EBA7CF43A0D67D6AB3B7E78D" ma:contentTypeVersion="0" ma:contentTypeDescription="Create a new document." ma:contentTypeScope="" ma:versionID="e9f2457051a3f433d3cd8482c1a69782">
  <xsd:schema xmlns:xsd="http://www.w3.org/2001/XMLSchema" xmlns:xs="http://www.w3.org/2001/XMLSchema" xmlns:p="http://schemas.microsoft.com/office/2006/metadata/properties" xmlns:ns2="6a6a8440-0aa7-461f-ae7a-bcca76889349" targetNamespace="http://schemas.microsoft.com/office/2006/metadata/properties" ma:root="true" ma:fieldsID="5056dd786202f25ebbd228de58bfe8cf" ns2:_="">
    <xsd:import namespace="6a6a8440-0aa7-461f-ae7a-bcca7688934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a8440-0aa7-461f-ae7a-bcca7688934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6a6a8440-0aa7-461f-ae7a-bcca76889349">CDZPJN7WH53Y-134-122</_dlc_DocId>
    <_dlc_DocIdUrl xmlns="6a6a8440-0aa7-461f-ae7a-bcca76889349">
      <Url>http://ntn-mis-shp1/sites/nptcgroupintranet/cross/teachinglearning/_layouts/15/DocIdRedir.aspx?ID=CDZPJN7WH53Y-134-122</Url>
      <Description>CDZPJN7WH53Y-134-122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A501058-D50A-47A2-B3EE-17A0262E4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a8440-0aa7-461f-ae7a-bcca768893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C7DD7D-3569-4503-A28C-CE11670D5E13}">
  <ds:schemaRefs>
    <ds:schemaRef ds:uri="http://schemas.microsoft.com/sharepoint/v3/contenttype/forms"/>
  </ds:schemaRefs>
</ds:datastoreItem>
</file>

<file path=customXml/itemProps3.xml><?xml version="1.0" encoding="utf-8"?>
<ds:datastoreItem xmlns:ds="http://schemas.openxmlformats.org/officeDocument/2006/customXml" ds:itemID="{F6500FF8-61D6-4127-9422-3C24183DAFA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a6a8440-0aa7-461f-ae7a-bcca76889349"/>
    <ds:schemaRef ds:uri="http://www.w3.org/XML/1998/namespace"/>
  </ds:schemaRefs>
</ds:datastoreItem>
</file>

<file path=customXml/itemProps4.xml><?xml version="1.0" encoding="utf-8"?>
<ds:datastoreItem xmlns:ds="http://schemas.openxmlformats.org/officeDocument/2006/customXml" ds:itemID="{6A46F551-A8BF-4AAB-A728-0B407A07546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532</TotalTime>
  <Words>3632</Words>
  <Application>Microsoft Office PowerPoint</Application>
  <PresentationFormat>On-screen Show (4:3)</PresentationFormat>
  <Paragraphs>392</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Edward VI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Eddie Tudor</dc:creator>
  <cp:lastModifiedBy>Burgoyne, Tony</cp:lastModifiedBy>
  <cp:revision>55</cp:revision>
  <dcterms:created xsi:type="dcterms:W3CDTF">2012-05-16T08:03:03Z</dcterms:created>
  <dcterms:modified xsi:type="dcterms:W3CDTF">2020-10-05T19:12:47Z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0x010100339EBA69EBA7CF43A0D67D6AB3B7E78D</vt:lpwstr>
  </property>
  <property fmtid="{D5CDD505-2E9C-101B-9397-08002B2CF9AE}" pid="3" name="_dlc_DocIdItemGuid">
    <vt:lpwstr>888e6e63-6e88-4b33-9777-7fbefb1b7d10</vt:lpwstr>
  </property>
</Properties>
</file>