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0" r:id="rId3"/>
    <p:sldId id="261" r:id="rId4"/>
    <p:sldId id="257" r:id="rId5"/>
    <p:sldId id="259" r:id="rId6"/>
    <p:sldId id="262" r:id="rId7"/>
    <p:sldId id="269" r:id="rId8"/>
    <p:sldId id="263" r:id="rId9"/>
    <p:sldId id="265" r:id="rId10"/>
    <p:sldId id="271" r:id="rId11"/>
    <p:sldId id="273" r:id="rId12"/>
    <p:sldId id="266" r:id="rId13"/>
    <p:sldId id="275" r:id="rId14"/>
    <p:sldId id="27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BCADA5-16E7-4E73-AB28-B9757A60D3DD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E903794-7B49-4452-B091-FE58963A33B9}">
      <dgm:prSet phldrT="[Text]"/>
      <dgm:spPr/>
      <dgm:t>
        <a:bodyPr/>
        <a:lstStyle/>
        <a:p>
          <a:r>
            <a:rPr lang="en-GB" dirty="0" smtClean="0"/>
            <a:t>Identity &amp; culture</a:t>
          </a:r>
          <a:endParaRPr lang="en-GB" dirty="0"/>
        </a:p>
      </dgm:t>
    </dgm:pt>
    <dgm:pt modelId="{D349E9E6-95DC-40BC-A420-747B1250C0F2}" type="parTrans" cxnId="{C74BCCAB-C1C3-429B-8888-DB8DF80BD708}">
      <dgm:prSet/>
      <dgm:spPr/>
      <dgm:t>
        <a:bodyPr/>
        <a:lstStyle/>
        <a:p>
          <a:endParaRPr lang="en-GB"/>
        </a:p>
      </dgm:t>
    </dgm:pt>
    <dgm:pt modelId="{93692639-CF6B-46CA-A9FF-AFE66A56A34C}" type="sibTrans" cxnId="{C74BCCAB-C1C3-429B-8888-DB8DF80BD708}">
      <dgm:prSet/>
      <dgm:spPr/>
      <dgm:t>
        <a:bodyPr/>
        <a:lstStyle/>
        <a:p>
          <a:endParaRPr lang="en-GB"/>
        </a:p>
      </dgm:t>
    </dgm:pt>
    <dgm:pt modelId="{6AD32BF6-2BDB-4F2D-B943-B5490A7CECF0}">
      <dgm:prSet phldrT="[Text]"/>
      <dgm:spPr/>
      <dgm:t>
        <a:bodyPr/>
        <a:lstStyle/>
        <a:p>
          <a:r>
            <a:rPr lang="en-GB" dirty="0" smtClean="0"/>
            <a:t>Health</a:t>
          </a:r>
          <a:endParaRPr lang="en-GB" dirty="0"/>
        </a:p>
      </dgm:t>
    </dgm:pt>
    <dgm:pt modelId="{F2DFD390-D5FF-4076-8B48-624EC65D293D}" type="parTrans" cxnId="{E0CA02BD-129A-4451-A2EB-F1863D2A977B}">
      <dgm:prSet/>
      <dgm:spPr/>
      <dgm:t>
        <a:bodyPr/>
        <a:lstStyle/>
        <a:p>
          <a:endParaRPr lang="en-GB"/>
        </a:p>
      </dgm:t>
    </dgm:pt>
    <dgm:pt modelId="{FA149ED2-BF94-41B9-A974-3D14389CE544}" type="sibTrans" cxnId="{E0CA02BD-129A-4451-A2EB-F1863D2A977B}">
      <dgm:prSet/>
      <dgm:spPr/>
      <dgm:t>
        <a:bodyPr/>
        <a:lstStyle/>
        <a:p>
          <a:endParaRPr lang="en-GB"/>
        </a:p>
      </dgm:t>
    </dgm:pt>
    <dgm:pt modelId="{6A9DB801-D01D-465E-97B2-1D21B6133CAD}">
      <dgm:prSet phldrT="[Text]"/>
      <dgm:spPr/>
      <dgm:t>
        <a:bodyPr/>
        <a:lstStyle/>
        <a:p>
          <a:r>
            <a:rPr lang="en-GB" dirty="0" smtClean="0"/>
            <a:t>Choices &amp; decisions</a:t>
          </a:r>
          <a:endParaRPr lang="en-GB" dirty="0"/>
        </a:p>
      </dgm:t>
    </dgm:pt>
    <dgm:pt modelId="{80436304-9F04-46F8-A6F5-B2B77B090A07}" type="parTrans" cxnId="{283E0966-05F2-4831-91B7-4EDD3C8235BA}">
      <dgm:prSet/>
      <dgm:spPr/>
      <dgm:t>
        <a:bodyPr/>
        <a:lstStyle/>
        <a:p>
          <a:endParaRPr lang="en-GB"/>
        </a:p>
      </dgm:t>
    </dgm:pt>
    <dgm:pt modelId="{6D60868B-622E-441E-B884-8FC9B375EFFE}" type="sibTrans" cxnId="{283E0966-05F2-4831-91B7-4EDD3C8235BA}">
      <dgm:prSet/>
      <dgm:spPr/>
      <dgm:t>
        <a:bodyPr/>
        <a:lstStyle/>
        <a:p>
          <a:endParaRPr lang="en-GB"/>
        </a:p>
      </dgm:t>
    </dgm:pt>
    <dgm:pt modelId="{159A2352-4412-4E8F-A4B3-7FFDFB1F1C33}">
      <dgm:prSet phldrT="[Text]"/>
      <dgm:spPr/>
      <dgm:t>
        <a:bodyPr/>
        <a:lstStyle/>
        <a:p>
          <a:endParaRPr lang="en-GB"/>
        </a:p>
      </dgm:t>
    </dgm:pt>
    <dgm:pt modelId="{0E223DA6-9A4D-4FEB-A6FD-56935DC7901D}" type="parTrans" cxnId="{EFF525D9-5A8F-400B-9627-ACAABF55B57B}">
      <dgm:prSet/>
      <dgm:spPr/>
      <dgm:t>
        <a:bodyPr/>
        <a:lstStyle/>
        <a:p>
          <a:endParaRPr lang="en-GB"/>
        </a:p>
      </dgm:t>
    </dgm:pt>
    <dgm:pt modelId="{724BC06B-A5B7-489C-BBB7-7B39DF61F42F}" type="sibTrans" cxnId="{EFF525D9-5A8F-400B-9627-ACAABF55B57B}">
      <dgm:prSet/>
      <dgm:spPr/>
      <dgm:t>
        <a:bodyPr/>
        <a:lstStyle/>
        <a:p>
          <a:endParaRPr lang="en-GB"/>
        </a:p>
      </dgm:t>
    </dgm:pt>
    <dgm:pt modelId="{CFF9E817-8A0A-4967-A5B2-6844998900BF}">
      <dgm:prSet phldrT="[Text]"/>
      <dgm:spPr/>
      <dgm:t>
        <a:bodyPr/>
        <a:lstStyle/>
        <a:p>
          <a:endParaRPr lang="en-GB"/>
        </a:p>
      </dgm:t>
    </dgm:pt>
    <dgm:pt modelId="{CF14A73D-0821-4720-9D8D-9939A24D972C}" type="parTrans" cxnId="{1B532B2D-9542-42ED-AB77-515CAE2C970C}">
      <dgm:prSet/>
      <dgm:spPr/>
      <dgm:t>
        <a:bodyPr/>
        <a:lstStyle/>
        <a:p>
          <a:endParaRPr lang="en-GB"/>
        </a:p>
      </dgm:t>
    </dgm:pt>
    <dgm:pt modelId="{D4401BCE-61FC-4171-B628-658779CE909C}" type="sibTrans" cxnId="{1B532B2D-9542-42ED-AB77-515CAE2C970C}">
      <dgm:prSet/>
      <dgm:spPr/>
      <dgm:t>
        <a:bodyPr/>
        <a:lstStyle/>
        <a:p>
          <a:endParaRPr lang="en-GB"/>
        </a:p>
      </dgm:t>
    </dgm:pt>
    <dgm:pt modelId="{0A6863BA-A908-4AE7-9B10-59B5E88BABBA}" type="pres">
      <dgm:prSet presAssocID="{4BBCADA5-16E7-4E73-AB28-B9757A60D3DD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1619A6A-6C7E-4A6B-A97F-208037A8C6D4}" type="pres">
      <dgm:prSet presAssocID="{4E903794-7B49-4452-B091-FE58963A33B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006B7B-BC62-492E-8E0A-32032E793465}" type="pres">
      <dgm:prSet presAssocID="{4E903794-7B49-4452-B091-FE58963A33B9}" presName="gear1srcNode" presStyleLbl="node1" presStyleIdx="0" presStyleCnt="3"/>
      <dgm:spPr/>
      <dgm:t>
        <a:bodyPr/>
        <a:lstStyle/>
        <a:p>
          <a:endParaRPr lang="en-GB"/>
        </a:p>
      </dgm:t>
    </dgm:pt>
    <dgm:pt modelId="{EE74D39D-73FF-43A4-B42A-07A3AF21B936}" type="pres">
      <dgm:prSet presAssocID="{4E903794-7B49-4452-B091-FE58963A33B9}" presName="gear1dstNode" presStyleLbl="node1" presStyleIdx="0" presStyleCnt="3"/>
      <dgm:spPr/>
      <dgm:t>
        <a:bodyPr/>
        <a:lstStyle/>
        <a:p>
          <a:endParaRPr lang="en-GB"/>
        </a:p>
      </dgm:t>
    </dgm:pt>
    <dgm:pt modelId="{17AA9928-800D-4350-90E9-B7C7856A0A34}" type="pres">
      <dgm:prSet presAssocID="{6AD32BF6-2BDB-4F2D-B943-B5490A7CECF0}" presName="gear2" presStyleLbl="node1" presStyleIdx="1" presStyleCnt="3" custLinFactNeighborX="-3097" custLinFactNeighborY="256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E7A7FE-DBBF-47D3-845E-27593EA5AB47}" type="pres">
      <dgm:prSet presAssocID="{6AD32BF6-2BDB-4F2D-B943-B5490A7CECF0}" presName="gear2srcNode" presStyleLbl="node1" presStyleIdx="1" presStyleCnt="3"/>
      <dgm:spPr/>
      <dgm:t>
        <a:bodyPr/>
        <a:lstStyle/>
        <a:p>
          <a:endParaRPr lang="en-GB"/>
        </a:p>
      </dgm:t>
    </dgm:pt>
    <dgm:pt modelId="{40C0A9E3-C26D-48BB-B1B7-773A021953AD}" type="pres">
      <dgm:prSet presAssocID="{6AD32BF6-2BDB-4F2D-B943-B5490A7CECF0}" presName="gear2dstNode" presStyleLbl="node1" presStyleIdx="1" presStyleCnt="3"/>
      <dgm:spPr/>
      <dgm:t>
        <a:bodyPr/>
        <a:lstStyle/>
        <a:p>
          <a:endParaRPr lang="en-GB"/>
        </a:p>
      </dgm:t>
    </dgm:pt>
    <dgm:pt modelId="{C040C78F-AAB3-4F6B-9ABF-664B0E91A2A8}" type="pres">
      <dgm:prSet presAssocID="{6A9DB801-D01D-465E-97B2-1D21B6133CAD}" presName="gear3" presStyleLbl="node1" presStyleIdx="2" presStyleCnt="3"/>
      <dgm:spPr/>
      <dgm:t>
        <a:bodyPr/>
        <a:lstStyle/>
        <a:p>
          <a:endParaRPr lang="en-GB"/>
        </a:p>
      </dgm:t>
    </dgm:pt>
    <dgm:pt modelId="{B292E64C-8CBE-4AEA-A28D-F0EACE42E487}" type="pres">
      <dgm:prSet presAssocID="{6A9DB801-D01D-465E-97B2-1D21B6133CA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AFB642-C7CE-4185-868A-B520B84130A4}" type="pres">
      <dgm:prSet presAssocID="{6A9DB801-D01D-465E-97B2-1D21B6133CAD}" presName="gear3srcNode" presStyleLbl="node1" presStyleIdx="2" presStyleCnt="3"/>
      <dgm:spPr/>
      <dgm:t>
        <a:bodyPr/>
        <a:lstStyle/>
        <a:p>
          <a:endParaRPr lang="en-GB"/>
        </a:p>
      </dgm:t>
    </dgm:pt>
    <dgm:pt modelId="{D6A23490-131D-425D-966C-6205E5CB0E65}" type="pres">
      <dgm:prSet presAssocID="{6A9DB801-D01D-465E-97B2-1D21B6133CAD}" presName="gear3dstNode" presStyleLbl="node1" presStyleIdx="2" presStyleCnt="3"/>
      <dgm:spPr/>
      <dgm:t>
        <a:bodyPr/>
        <a:lstStyle/>
        <a:p>
          <a:endParaRPr lang="en-GB"/>
        </a:p>
      </dgm:t>
    </dgm:pt>
    <dgm:pt modelId="{F409B000-853E-47B2-99B0-1C93604EBD20}" type="pres">
      <dgm:prSet presAssocID="{93692639-CF6B-46CA-A9FF-AFE66A56A34C}" presName="connector1" presStyleLbl="sibTrans2D1" presStyleIdx="0" presStyleCnt="3"/>
      <dgm:spPr/>
      <dgm:t>
        <a:bodyPr/>
        <a:lstStyle/>
        <a:p>
          <a:endParaRPr lang="en-GB"/>
        </a:p>
      </dgm:t>
    </dgm:pt>
    <dgm:pt modelId="{F762BD7F-C9F6-49B0-846F-822D65BD54B4}" type="pres">
      <dgm:prSet presAssocID="{FA149ED2-BF94-41B9-A974-3D14389CE544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8383CD54-502B-442C-A3F9-0AFF9C8DF803}" type="pres">
      <dgm:prSet presAssocID="{6D60868B-622E-441E-B884-8FC9B375EFFE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C8070611-2DF0-429E-A16A-9865AC663756}" type="presOf" srcId="{4BBCADA5-16E7-4E73-AB28-B9757A60D3DD}" destId="{0A6863BA-A908-4AE7-9B10-59B5E88BABBA}" srcOrd="0" destOrd="0" presId="urn:microsoft.com/office/officeart/2005/8/layout/gear1"/>
    <dgm:cxn modelId="{507CF7D3-97F7-41A9-BB0C-6E6DCC689CBC}" type="presOf" srcId="{6A9DB801-D01D-465E-97B2-1D21B6133CAD}" destId="{D6A23490-131D-425D-966C-6205E5CB0E65}" srcOrd="3" destOrd="0" presId="urn:microsoft.com/office/officeart/2005/8/layout/gear1"/>
    <dgm:cxn modelId="{EFF525D9-5A8F-400B-9627-ACAABF55B57B}" srcId="{4BBCADA5-16E7-4E73-AB28-B9757A60D3DD}" destId="{159A2352-4412-4E8F-A4B3-7FFDFB1F1C33}" srcOrd="3" destOrd="0" parTransId="{0E223DA6-9A4D-4FEB-A6FD-56935DC7901D}" sibTransId="{724BC06B-A5B7-489C-BBB7-7B39DF61F42F}"/>
    <dgm:cxn modelId="{E0CA02BD-129A-4451-A2EB-F1863D2A977B}" srcId="{4BBCADA5-16E7-4E73-AB28-B9757A60D3DD}" destId="{6AD32BF6-2BDB-4F2D-B943-B5490A7CECF0}" srcOrd="1" destOrd="0" parTransId="{F2DFD390-D5FF-4076-8B48-624EC65D293D}" sibTransId="{FA149ED2-BF94-41B9-A974-3D14389CE544}"/>
    <dgm:cxn modelId="{AE82A95A-56ED-4DA0-8DA9-4AB80FB3F221}" type="presOf" srcId="{6D60868B-622E-441E-B884-8FC9B375EFFE}" destId="{8383CD54-502B-442C-A3F9-0AFF9C8DF803}" srcOrd="0" destOrd="0" presId="urn:microsoft.com/office/officeart/2005/8/layout/gear1"/>
    <dgm:cxn modelId="{EE77374E-1BD8-4235-ABAC-42BC032F8FEF}" type="presOf" srcId="{4E903794-7B49-4452-B091-FE58963A33B9}" destId="{01619A6A-6C7E-4A6B-A97F-208037A8C6D4}" srcOrd="0" destOrd="0" presId="urn:microsoft.com/office/officeart/2005/8/layout/gear1"/>
    <dgm:cxn modelId="{5154D8AF-02BA-4411-B38A-3AC403D01598}" type="presOf" srcId="{4E903794-7B49-4452-B091-FE58963A33B9}" destId="{EE74D39D-73FF-43A4-B42A-07A3AF21B936}" srcOrd="2" destOrd="0" presId="urn:microsoft.com/office/officeart/2005/8/layout/gear1"/>
    <dgm:cxn modelId="{3BF52D4F-9EC0-435E-8DA7-7FE10A380391}" type="presOf" srcId="{6AD32BF6-2BDB-4F2D-B943-B5490A7CECF0}" destId="{2BE7A7FE-DBBF-47D3-845E-27593EA5AB47}" srcOrd="1" destOrd="0" presId="urn:microsoft.com/office/officeart/2005/8/layout/gear1"/>
    <dgm:cxn modelId="{C74BCCAB-C1C3-429B-8888-DB8DF80BD708}" srcId="{4BBCADA5-16E7-4E73-AB28-B9757A60D3DD}" destId="{4E903794-7B49-4452-B091-FE58963A33B9}" srcOrd="0" destOrd="0" parTransId="{D349E9E6-95DC-40BC-A420-747B1250C0F2}" sibTransId="{93692639-CF6B-46CA-A9FF-AFE66A56A34C}"/>
    <dgm:cxn modelId="{283E0966-05F2-4831-91B7-4EDD3C8235BA}" srcId="{4BBCADA5-16E7-4E73-AB28-B9757A60D3DD}" destId="{6A9DB801-D01D-465E-97B2-1D21B6133CAD}" srcOrd="2" destOrd="0" parTransId="{80436304-9F04-46F8-A6F5-B2B77B090A07}" sibTransId="{6D60868B-622E-441E-B884-8FC9B375EFFE}"/>
    <dgm:cxn modelId="{43FB9642-6D83-4121-8CA5-4E847F7D5A4F}" type="presOf" srcId="{4E903794-7B49-4452-B091-FE58963A33B9}" destId="{86006B7B-BC62-492E-8E0A-32032E793465}" srcOrd="1" destOrd="0" presId="urn:microsoft.com/office/officeart/2005/8/layout/gear1"/>
    <dgm:cxn modelId="{1B532B2D-9542-42ED-AB77-515CAE2C970C}" srcId="{4BBCADA5-16E7-4E73-AB28-B9757A60D3DD}" destId="{CFF9E817-8A0A-4967-A5B2-6844998900BF}" srcOrd="4" destOrd="0" parTransId="{CF14A73D-0821-4720-9D8D-9939A24D972C}" sibTransId="{D4401BCE-61FC-4171-B628-658779CE909C}"/>
    <dgm:cxn modelId="{D577DA2A-CE63-4F6E-9C97-0067C8150C70}" type="presOf" srcId="{6AD32BF6-2BDB-4F2D-B943-B5490A7CECF0}" destId="{17AA9928-800D-4350-90E9-B7C7856A0A34}" srcOrd="0" destOrd="0" presId="urn:microsoft.com/office/officeart/2005/8/layout/gear1"/>
    <dgm:cxn modelId="{E1B53C45-F9C6-4F9E-889C-01DE5256B036}" type="presOf" srcId="{93692639-CF6B-46CA-A9FF-AFE66A56A34C}" destId="{F409B000-853E-47B2-99B0-1C93604EBD20}" srcOrd="0" destOrd="0" presId="urn:microsoft.com/office/officeart/2005/8/layout/gear1"/>
    <dgm:cxn modelId="{631A37A9-E9DF-4040-9A48-81047EA241EC}" type="presOf" srcId="{6AD32BF6-2BDB-4F2D-B943-B5490A7CECF0}" destId="{40C0A9E3-C26D-48BB-B1B7-773A021953AD}" srcOrd="2" destOrd="0" presId="urn:microsoft.com/office/officeart/2005/8/layout/gear1"/>
    <dgm:cxn modelId="{9F190FF4-02D2-45F7-94B6-CB6C56ADC4EC}" type="presOf" srcId="{6A9DB801-D01D-465E-97B2-1D21B6133CAD}" destId="{7AAFB642-C7CE-4185-868A-B520B84130A4}" srcOrd="2" destOrd="0" presId="urn:microsoft.com/office/officeart/2005/8/layout/gear1"/>
    <dgm:cxn modelId="{669DD100-2F02-44BF-8BB2-353EF0E3F39A}" type="presOf" srcId="{6A9DB801-D01D-465E-97B2-1D21B6133CAD}" destId="{B292E64C-8CBE-4AEA-A28D-F0EACE42E487}" srcOrd="1" destOrd="0" presId="urn:microsoft.com/office/officeart/2005/8/layout/gear1"/>
    <dgm:cxn modelId="{F48B3FFC-9A68-40FE-9FC3-0D2B1D49382F}" type="presOf" srcId="{6A9DB801-D01D-465E-97B2-1D21B6133CAD}" destId="{C040C78F-AAB3-4F6B-9ABF-664B0E91A2A8}" srcOrd="0" destOrd="0" presId="urn:microsoft.com/office/officeart/2005/8/layout/gear1"/>
    <dgm:cxn modelId="{529E7BE1-92EA-4EEB-A363-05FA1E28B1F6}" type="presOf" srcId="{FA149ED2-BF94-41B9-A974-3D14389CE544}" destId="{F762BD7F-C9F6-49B0-846F-822D65BD54B4}" srcOrd="0" destOrd="0" presId="urn:microsoft.com/office/officeart/2005/8/layout/gear1"/>
    <dgm:cxn modelId="{9AF4F1D7-E582-4C73-B25C-5100572AB003}" type="presParOf" srcId="{0A6863BA-A908-4AE7-9B10-59B5E88BABBA}" destId="{01619A6A-6C7E-4A6B-A97F-208037A8C6D4}" srcOrd="0" destOrd="0" presId="urn:microsoft.com/office/officeart/2005/8/layout/gear1"/>
    <dgm:cxn modelId="{DD8CCED5-AC84-4BEE-A2FE-25FEA5C93606}" type="presParOf" srcId="{0A6863BA-A908-4AE7-9B10-59B5E88BABBA}" destId="{86006B7B-BC62-492E-8E0A-32032E793465}" srcOrd="1" destOrd="0" presId="urn:microsoft.com/office/officeart/2005/8/layout/gear1"/>
    <dgm:cxn modelId="{CDFD3460-9AD7-46CC-B0D9-F1F7A62D0CC2}" type="presParOf" srcId="{0A6863BA-A908-4AE7-9B10-59B5E88BABBA}" destId="{EE74D39D-73FF-43A4-B42A-07A3AF21B936}" srcOrd="2" destOrd="0" presId="urn:microsoft.com/office/officeart/2005/8/layout/gear1"/>
    <dgm:cxn modelId="{F3BCCF5E-1AAE-4A54-B9D2-44853FFC95F3}" type="presParOf" srcId="{0A6863BA-A908-4AE7-9B10-59B5E88BABBA}" destId="{17AA9928-800D-4350-90E9-B7C7856A0A34}" srcOrd="3" destOrd="0" presId="urn:microsoft.com/office/officeart/2005/8/layout/gear1"/>
    <dgm:cxn modelId="{F00BA6AA-0767-4F99-8FB5-D3F517096C7E}" type="presParOf" srcId="{0A6863BA-A908-4AE7-9B10-59B5E88BABBA}" destId="{2BE7A7FE-DBBF-47D3-845E-27593EA5AB47}" srcOrd="4" destOrd="0" presId="urn:microsoft.com/office/officeart/2005/8/layout/gear1"/>
    <dgm:cxn modelId="{20BA4DDC-6DB1-4195-AD67-F84698B286DA}" type="presParOf" srcId="{0A6863BA-A908-4AE7-9B10-59B5E88BABBA}" destId="{40C0A9E3-C26D-48BB-B1B7-773A021953AD}" srcOrd="5" destOrd="0" presId="urn:microsoft.com/office/officeart/2005/8/layout/gear1"/>
    <dgm:cxn modelId="{1A1586D3-A9EF-4F52-B7C9-2955FAD3BF53}" type="presParOf" srcId="{0A6863BA-A908-4AE7-9B10-59B5E88BABBA}" destId="{C040C78F-AAB3-4F6B-9ABF-664B0E91A2A8}" srcOrd="6" destOrd="0" presId="urn:microsoft.com/office/officeart/2005/8/layout/gear1"/>
    <dgm:cxn modelId="{669E4140-B63E-4FF8-BCDB-4C85928BEBCF}" type="presParOf" srcId="{0A6863BA-A908-4AE7-9B10-59B5E88BABBA}" destId="{B292E64C-8CBE-4AEA-A28D-F0EACE42E487}" srcOrd="7" destOrd="0" presId="urn:microsoft.com/office/officeart/2005/8/layout/gear1"/>
    <dgm:cxn modelId="{5D320A43-4486-4066-8C53-72072692A6C7}" type="presParOf" srcId="{0A6863BA-A908-4AE7-9B10-59B5E88BABBA}" destId="{7AAFB642-C7CE-4185-868A-B520B84130A4}" srcOrd="8" destOrd="0" presId="urn:microsoft.com/office/officeart/2005/8/layout/gear1"/>
    <dgm:cxn modelId="{5B31E1A4-5D95-4F38-A193-0BCECBADBC9F}" type="presParOf" srcId="{0A6863BA-A908-4AE7-9B10-59B5E88BABBA}" destId="{D6A23490-131D-425D-966C-6205E5CB0E65}" srcOrd="9" destOrd="0" presId="urn:microsoft.com/office/officeart/2005/8/layout/gear1"/>
    <dgm:cxn modelId="{308BAD88-4D03-4785-9442-F1CF3D604242}" type="presParOf" srcId="{0A6863BA-A908-4AE7-9B10-59B5E88BABBA}" destId="{F409B000-853E-47B2-99B0-1C93604EBD20}" srcOrd="10" destOrd="0" presId="urn:microsoft.com/office/officeart/2005/8/layout/gear1"/>
    <dgm:cxn modelId="{3CD98B01-9605-4693-A169-19B9E996E3F5}" type="presParOf" srcId="{0A6863BA-A908-4AE7-9B10-59B5E88BABBA}" destId="{F762BD7F-C9F6-49B0-846F-822D65BD54B4}" srcOrd="11" destOrd="0" presId="urn:microsoft.com/office/officeart/2005/8/layout/gear1"/>
    <dgm:cxn modelId="{AB9FBFCB-E7BE-4F67-A9AB-57F979457873}" type="presParOf" srcId="{0A6863BA-A908-4AE7-9B10-59B5E88BABBA}" destId="{8383CD54-502B-442C-A3F9-0AFF9C8DF80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0720D3-F920-4298-A9C4-AAE4D3E6F834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4038C9E4-2F2D-4852-B9CA-4A314F888399}">
      <dgm:prSet phldrT="[Text]"/>
      <dgm:spPr/>
      <dgm:t>
        <a:bodyPr/>
        <a:lstStyle/>
        <a:p>
          <a:r>
            <a:rPr lang="en-GB" dirty="0" smtClean="0"/>
            <a:t>Wealth &amp; poverty</a:t>
          </a:r>
          <a:endParaRPr lang="en-GB" dirty="0"/>
        </a:p>
      </dgm:t>
    </dgm:pt>
    <dgm:pt modelId="{5F8DD6E9-F6EC-4D6A-9245-54208C7757B6}" type="parTrans" cxnId="{D1644386-AC25-4026-8F60-E494732AF9E8}">
      <dgm:prSet/>
      <dgm:spPr/>
      <dgm:t>
        <a:bodyPr/>
        <a:lstStyle/>
        <a:p>
          <a:endParaRPr lang="en-GB"/>
        </a:p>
      </dgm:t>
    </dgm:pt>
    <dgm:pt modelId="{21CACD8E-1D5B-4417-A3AD-831FB089A7A0}" type="sibTrans" cxnId="{D1644386-AC25-4026-8F60-E494732AF9E8}">
      <dgm:prSet/>
      <dgm:spPr/>
      <dgm:t>
        <a:bodyPr/>
        <a:lstStyle/>
        <a:p>
          <a:endParaRPr lang="en-GB"/>
        </a:p>
      </dgm:t>
    </dgm:pt>
    <dgm:pt modelId="{26E90427-1E3B-4CE9-BF21-F2F41F71E5AE}">
      <dgm:prSet phldrT="[Text]"/>
      <dgm:spPr/>
      <dgm:t>
        <a:bodyPr/>
        <a:lstStyle/>
        <a:p>
          <a:r>
            <a:rPr lang="en-GB" dirty="0" smtClean="0"/>
            <a:t>Climate Change</a:t>
          </a:r>
          <a:endParaRPr lang="en-GB" dirty="0"/>
        </a:p>
      </dgm:t>
    </dgm:pt>
    <dgm:pt modelId="{0F5ECF01-B15C-417A-81AF-06D00A14EB43}" type="parTrans" cxnId="{192DC1A0-1898-4A13-A227-D9FA40C58CF3}">
      <dgm:prSet/>
      <dgm:spPr/>
      <dgm:t>
        <a:bodyPr/>
        <a:lstStyle/>
        <a:p>
          <a:endParaRPr lang="en-GB"/>
        </a:p>
      </dgm:t>
    </dgm:pt>
    <dgm:pt modelId="{383FD0BF-988B-443B-8BFA-D62E2805BF0A}" type="sibTrans" cxnId="{192DC1A0-1898-4A13-A227-D9FA40C58CF3}">
      <dgm:prSet/>
      <dgm:spPr/>
      <dgm:t>
        <a:bodyPr/>
        <a:lstStyle/>
        <a:p>
          <a:endParaRPr lang="en-GB"/>
        </a:p>
      </dgm:t>
    </dgm:pt>
    <dgm:pt modelId="{0891DEAD-E3FE-4CB2-90A0-611979A4C2B6}">
      <dgm:prSet phldrT="[Text]"/>
      <dgm:spPr/>
      <dgm:t>
        <a:bodyPr/>
        <a:lstStyle/>
        <a:p>
          <a:r>
            <a:rPr lang="en-GB" dirty="0" smtClean="0"/>
            <a:t>Consumption &amp; waste</a:t>
          </a:r>
          <a:endParaRPr lang="en-GB" dirty="0"/>
        </a:p>
      </dgm:t>
    </dgm:pt>
    <dgm:pt modelId="{4C715758-0835-430A-AEBE-B0E587E11563}" type="parTrans" cxnId="{361EDDE0-C324-449E-A40A-732286E08C88}">
      <dgm:prSet/>
      <dgm:spPr/>
      <dgm:t>
        <a:bodyPr/>
        <a:lstStyle/>
        <a:p>
          <a:endParaRPr lang="en-GB"/>
        </a:p>
      </dgm:t>
    </dgm:pt>
    <dgm:pt modelId="{896747B3-622B-4A8F-9871-7C64C7FF5836}" type="sibTrans" cxnId="{361EDDE0-C324-449E-A40A-732286E08C88}">
      <dgm:prSet/>
      <dgm:spPr/>
      <dgm:t>
        <a:bodyPr/>
        <a:lstStyle/>
        <a:p>
          <a:endParaRPr lang="en-GB"/>
        </a:p>
      </dgm:t>
    </dgm:pt>
    <dgm:pt modelId="{0A779F3E-1548-424A-9F7E-ECA6A9E48ADC}" type="pres">
      <dgm:prSet presAssocID="{B20720D3-F920-4298-A9C4-AAE4D3E6F83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A0E6373-E928-4312-B32B-3F2B81FC8374}" type="pres">
      <dgm:prSet presAssocID="{4038C9E4-2F2D-4852-B9CA-4A314F888399}" presName="gear1" presStyleLbl="node1" presStyleIdx="0" presStyleCnt="3" custScaleX="85455" custScaleY="92138" custLinFactNeighborX="-9791" custLinFactNeighborY="-889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85A6EE-765B-4656-9776-F3F32539FDD2}" type="pres">
      <dgm:prSet presAssocID="{4038C9E4-2F2D-4852-B9CA-4A314F888399}" presName="gear1srcNode" presStyleLbl="node1" presStyleIdx="0" presStyleCnt="3"/>
      <dgm:spPr/>
      <dgm:t>
        <a:bodyPr/>
        <a:lstStyle/>
        <a:p>
          <a:endParaRPr lang="en-GB"/>
        </a:p>
      </dgm:t>
    </dgm:pt>
    <dgm:pt modelId="{7B04454A-75F7-4DB7-A662-985AF7F99201}" type="pres">
      <dgm:prSet presAssocID="{4038C9E4-2F2D-4852-B9CA-4A314F888399}" presName="gear1dstNode" presStyleLbl="node1" presStyleIdx="0" presStyleCnt="3"/>
      <dgm:spPr/>
      <dgm:t>
        <a:bodyPr/>
        <a:lstStyle/>
        <a:p>
          <a:endParaRPr lang="en-GB"/>
        </a:p>
      </dgm:t>
    </dgm:pt>
    <dgm:pt modelId="{1817A120-B7E5-464D-91A3-755D9FCB9AAB}" type="pres">
      <dgm:prSet presAssocID="{26E90427-1E3B-4CE9-BF21-F2F41F71E5AE}" presName="gear2" presStyleLbl="node1" presStyleIdx="1" presStyleCnt="3" custLinFactNeighborX="-11075" custLinFactNeighborY="1747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957402-051F-430F-AE68-F2CCA4B24C7B}" type="pres">
      <dgm:prSet presAssocID="{26E90427-1E3B-4CE9-BF21-F2F41F71E5AE}" presName="gear2srcNode" presStyleLbl="node1" presStyleIdx="1" presStyleCnt="3"/>
      <dgm:spPr/>
      <dgm:t>
        <a:bodyPr/>
        <a:lstStyle/>
        <a:p>
          <a:endParaRPr lang="en-GB"/>
        </a:p>
      </dgm:t>
    </dgm:pt>
    <dgm:pt modelId="{8A6F9133-3470-4640-ACB6-DFD5EC7DD1C3}" type="pres">
      <dgm:prSet presAssocID="{26E90427-1E3B-4CE9-BF21-F2F41F71E5AE}" presName="gear2dstNode" presStyleLbl="node1" presStyleIdx="1" presStyleCnt="3"/>
      <dgm:spPr/>
      <dgm:t>
        <a:bodyPr/>
        <a:lstStyle/>
        <a:p>
          <a:endParaRPr lang="en-GB"/>
        </a:p>
      </dgm:t>
    </dgm:pt>
    <dgm:pt modelId="{08E60816-C4BF-43F9-A449-47775D5BB5A0}" type="pres">
      <dgm:prSet presAssocID="{0891DEAD-E3FE-4CB2-90A0-611979A4C2B6}" presName="gear3" presStyleLbl="node1" presStyleIdx="2" presStyleCnt="3" custScaleX="127298" custScaleY="117645"/>
      <dgm:spPr/>
      <dgm:t>
        <a:bodyPr/>
        <a:lstStyle/>
        <a:p>
          <a:endParaRPr lang="en-GB"/>
        </a:p>
      </dgm:t>
    </dgm:pt>
    <dgm:pt modelId="{019CC8D5-9E99-48D7-AB2E-89B0CECDB84F}" type="pres">
      <dgm:prSet presAssocID="{0891DEAD-E3FE-4CB2-90A0-611979A4C2B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BCE2D9-E343-4063-9827-0E5FC885A7A4}" type="pres">
      <dgm:prSet presAssocID="{0891DEAD-E3FE-4CB2-90A0-611979A4C2B6}" presName="gear3srcNode" presStyleLbl="node1" presStyleIdx="2" presStyleCnt="3"/>
      <dgm:spPr/>
      <dgm:t>
        <a:bodyPr/>
        <a:lstStyle/>
        <a:p>
          <a:endParaRPr lang="en-GB"/>
        </a:p>
      </dgm:t>
    </dgm:pt>
    <dgm:pt modelId="{A54B8698-18C5-4D3E-B450-A795D7D25B3D}" type="pres">
      <dgm:prSet presAssocID="{0891DEAD-E3FE-4CB2-90A0-611979A4C2B6}" presName="gear3dstNode" presStyleLbl="node1" presStyleIdx="2" presStyleCnt="3"/>
      <dgm:spPr/>
      <dgm:t>
        <a:bodyPr/>
        <a:lstStyle/>
        <a:p>
          <a:endParaRPr lang="en-GB"/>
        </a:p>
      </dgm:t>
    </dgm:pt>
    <dgm:pt modelId="{B5A18EF3-ACFF-4200-913F-458B55D24203}" type="pres">
      <dgm:prSet presAssocID="{21CACD8E-1D5B-4417-A3AD-831FB089A7A0}" presName="connector1" presStyleLbl="sibTrans2D1" presStyleIdx="0" presStyleCnt="3" custScaleX="83567" custScaleY="87937" custLinFactNeighborX="-6514" custLinFactNeighborY="-741"/>
      <dgm:spPr/>
      <dgm:t>
        <a:bodyPr/>
        <a:lstStyle/>
        <a:p>
          <a:endParaRPr lang="en-GB"/>
        </a:p>
      </dgm:t>
    </dgm:pt>
    <dgm:pt modelId="{79A3B697-D234-41FB-BF09-FC7876FBB166}" type="pres">
      <dgm:prSet presAssocID="{383FD0BF-988B-443B-8BFA-D62E2805BF0A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C58E7963-2E75-4700-83DA-3D8603AA89F9}" type="pres">
      <dgm:prSet presAssocID="{896747B3-622B-4A8F-9871-7C64C7FF5836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53BED817-DBB1-4661-A694-F59D77B543AD}" type="presOf" srcId="{0891DEAD-E3FE-4CB2-90A0-611979A4C2B6}" destId="{A54B8698-18C5-4D3E-B450-A795D7D25B3D}" srcOrd="3" destOrd="0" presId="urn:microsoft.com/office/officeart/2005/8/layout/gear1"/>
    <dgm:cxn modelId="{176CE70E-71B9-494D-94C1-8BACEBE254DF}" type="presOf" srcId="{896747B3-622B-4A8F-9871-7C64C7FF5836}" destId="{C58E7963-2E75-4700-83DA-3D8603AA89F9}" srcOrd="0" destOrd="0" presId="urn:microsoft.com/office/officeart/2005/8/layout/gear1"/>
    <dgm:cxn modelId="{D1644386-AC25-4026-8F60-E494732AF9E8}" srcId="{B20720D3-F920-4298-A9C4-AAE4D3E6F834}" destId="{4038C9E4-2F2D-4852-B9CA-4A314F888399}" srcOrd="0" destOrd="0" parTransId="{5F8DD6E9-F6EC-4D6A-9245-54208C7757B6}" sibTransId="{21CACD8E-1D5B-4417-A3AD-831FB089A7A0}"/>
    <dgm:cxn modelId="{3BD97C19-EFE5-473C-AEFA-952B1C24BF8E}" type="presOf" srcId="{26E90427-1E3B-4CE9-BF21-F2F41F71E5AE}" destId="{F2957402-051F-430F-AE68-F2CCA4B24C7B}" srcOrd="1" destOrd="0" presId="urn:microsoft.com/office/officeart/2005/8/layout/gear1"/>
    <dgm:cxn modelId="{EE5F561E-7DC4-44B9-BAD2-595FA6B20DF9}" type="presOf" srcId="{4038C9E4-2F2D-4852-B9CA-4A314F888399}" destId="{D885A6EE-765B-4656-9776-F3F32539FDD2}" srcOrd="1" destOrd="0" presId="urn:microsoft.com/office/officeart/2005/8/layout/gear1"/>
    <dgm:cxn modelId="{34D012B2-E689-452D-9F57-C316BC221B89}" type="presOf" srcId="{0891DEAD-E3FE-4CB2-90A0-611979A4C2B6}" destId="{019CC8D5-9E99-48D7-AB2E-89B0CECDB84F}" srcOrd="1" destOrd="0" presId="urn:microsoft.com/office/officeart/2005/8/layout/gear1"/>
    <dgm:cxn modelId="{2CB35DCD-009D-42B2-A050-F98913607BD4}" type="presOf" srcId="{0891DEAD-E3FE-4CB2-90A0-611979A4C2B6}" destId="{08E60816-C4BF-43F9-A449-47775D5BB5A0}" srcOrd="0" destOrd="0" presId="urn:microsoft.com/office/officeart/2005/8/layout/gear1"/>
    <dgm:cxn modelId="{192DC1A0-1898-4A13-A227-D9FA40C58CF3}" srcId="{B20720D3-F920-4298-A9C4-AAE4D3E6F834}" destId="{26E90427-1E3B-4CE9-BF21-F2F41F71E5AE}" srcOrd="1" destOrd="0" parTransId="{0F5ECF01-B15C-417A-81AF-06D00A14EB43}" sibTransId="{383FD0BF-988B-443B-8BFA-D62E2805BF0A}"/>
    <dgm:cxn modelId="{361EDDE0-C324-449E-A40A-732286E08C88}" srcId="{B20720D3-F920-4298-A9C4-AAE4D3E6F834}" destId="{0891DEAD-E3FE-4CB2-90A0-611979A4C2B6}" srcOrd="2" destOrd="0" parTransId="{4C715758-0835-430A-AEBE-B0E587E11563}" sibTransId="{896747B3-622B-4A8F-9871-7C64C7FF5836}"/>
    <dgm:cxn modelId="{531F7A78-4A8A-4271-A862-9B12B7A4F3F4}" type="presOf" srcId="{B20720D3-F920-4298-A9C4-AAE4D3E6F834}" destId="{0A779F3E-1548-424A-9F7E-ECA6A9E48ADC}" srcOrd="0" destOrd="0" presId="urn:microsoft.com/office/officeart/2005/8/layout/gear1"/>
    <dgm:cxn modelId="{8354013C-9300-4B52-A53E-49BAF34EE3D5}" type="presOf" srcId="{383FD0BF-988B-443B-8BFA-D62E2805BF0A}" destId="{79A3B697-D234-41FB-BF09-FC7876FBB166}" srcOrd="0" destOrd="0" presId="urn:microsoft.com/office/officeart/2005/8/layout/gear1"/>
    <dgm:cxn modelId="{E195D1E2-F672-4C25-9DBA-9D6745A4DB15}" type="presOf" srcId="{26E90427-1E3B-4CE9-BF21-F2F41F71E5AE}" destId="{1817A120-B7E5-464D-91A3-755D9FCB9AAB}" srcOrd="0" destOrd="0" presId="urn:microsoft.com/office/officeart/2005/8/layout/gear1"/>
    <dgm:cxn modelId="{1E727C47-8114-44BB-9852-4A0CA0AF699C}" type="presOf" srcId="{0891DEAD-E3FE-4CB2-90A0-611979A4C2B6}" destId="{D5BCE2D9-E343-4063-9827-0E5FC885A7A4}" srcOrd="2" destOrd="0" presId="urn:microsoft.com/office/officeart/2005/8/layout/gear1"/>
    <dgm:cxn modelId="{35D8B462-FC9B-41E3-8970-117F88CDE7C8}" type="presOf" srcId="{4038C9E4-2F2D-4852-B9CA-4A314F888399}" destId="{DA0E6373-E928-4312-B32B-3F2B81FC8374}" srcOrd="0" destOrd="0" presId="urn:microsoft.com/office/officeart/2005/8/layout/gear1"/>
    <dgm:cxn modelId="{C3A49FCA-074F-4969-A150-219DE8C861A8}" type="presOf" srcId="{26E90427-1E3B-4CE9-BF21-F2F41F71E5AE}" destId="{8A6F9133-3470-4640-ACB6-DFD5EC7DD1C3}" srcOrd="2" destOrd="0" presId="urn:microsoft.com/office/officeart/2005/8/layout/gear1"/>
    <dgm:cxn modelId="{C87B02B4-C9BB-4992-A7F5-426FB071EA6B}" type="presOf" srcId="{4038C9E4-2F2D-4852-B9CA-4A314F888399}" destId="{7B04454A-75F7-4DB7-A662-985AF7F99201}" srcOrd="2" destOrd="0" presId="urn:microsoft.com/office/officeart/2005/8/layout/gear1"/>
    <dgm:cxn modelId="{F0621B6E-5CB8-444A-89D7-ABB123F90E86}" type="presOf" srcId="{21CACD8E-1D5B-4417-A3AD-831FB089A7A0}" destId="{B5A18EF3-ACFF-4200-913F-458B55D24203}" srcOrd="0" destOrd="0" presId="urn:microsoft.com/office/officeart/2005/8/layout/gear1"/>
    <dgm:cxn modelId="{671B314F-047D-4C6F-A1A8-10726837B565}" type="presParOf" srcId="{0A779F3E-1548-424A-9F7E-ECA6A9E48ADC}" destId="{DA0E6373-E928-4312-B32B-3F2B81FC8374}" srcOrd="0" destOrd="0" presId="urn:microsoft.com/office/officeart/2005/8/layout/gear1"/>
    <dgm:cxn modelId="{754D4123-8AA7-4F87-AB82-6BA9AEE51DD7}" type="presParOf" srcId="{0A779F3E-1548-424A-9F7E-ECA6A9E48ADC}" destId="{D885A6EE-765B-4656-9776-F3F32539FDD2}" srcOrd="1" destOrd="0" presId="urn:microsoft.com/office/officeart/2005/8/layout/gear1"/>
    <dgm:cxn modelId="{63D082B4-2F04-4722-9FC9-27D1BB9E6E6A}" type="presParOf" srcId="{0A779F3E-1548-424A-9F7E-ECA6A9E48ADC}" destId="{7B04454A-75F7-4DB7-A662-985AF7F99201}" srcOrd="2" destOrd="0" presId="urn:microsoft.com/office/officeart/2005/8/layout/gear1"/>
    <dgm:cxn modelId="{57F32A16-789A-4F6A-8A74-F02FA9CF8B8E}" type="presParOf" srcId="{0A779F3E-1548-424A-9F7E-ECA6A9E48ADC}" destId="{1817A120-B7E5-464D-91A3-755D9FCB9AAB}" srcOrd="3" destOrd="0" presId="urn:microsoft.com/office/officeart/2005/8/layout/gear1"/>
    <dgm:cxn modelId="{FE4006F4-FA4C-4426-AF63-43A3244AD309}" type="presParOf" srcId="{0A779F3E-1548-424A-9F7E-ECA6A9E48ADC}" destId="{F2957402-051F-430F-AE68-F2CCA4B24C7B}" srcOrd="4" destOrd="0" presId="urn:microsoft.com/office/officeart/2005/8/layout/gear1"/>
    <dgm:cxn modelId="{FB046ED5-517F-469B-A6B3-0BA04BBB41F5}" type="presParOf" srcId="{0A779F3E-1548-424A-9F7E-ECA6A9E48ADC}" destId="{8A6F9133-3470-4640-ACB6-DFD5EC7DD1C3}" srcOrd="5" destOrd="0" presId="urn:microsoft.com/office/officeart/2005/8/layout/gear1"/>
    <dgm:cxn modelId="{4508D2DC-47DA-42D2-8B9A-7E7CFD216132}" type="presParOf" srcId="{0A779F3E-1548-424A-9F7E-ECA6A9E48ADC}" destId="{08E60816-C4BF-43F9-A449-47775D5BB5A0}" srcOrd="6" destOrd="0" presId="urn:microsoft.com/office/officeart/2005/8/layout/gear1"/>
    <dgm:cxn modelId="{9C8F8EA8-91B3-4168-902A-AE19C8C9CE7D}" type="presParOf" srcId="{0A779F3E-1548-424A-9F7E-ECA6A9E48ADC}" destId="{019CC8D5-9E99-48D7-AB2E-89B0CECDB84F}" srcOrd="7" destOrd="0" presId="urn:microsoft.com/office/officeart/2005/8/layout/gear1"/>
    <dgm:cxn modelId="{D67836AA-F806-454F-815B-22DC479E4829}" type="presParOf" srcId="{0A779F3E-1548-424A-9F7E-ECA6A9E48ADC}" destId="{D5BCE2D9-E343-4063-9827-0E5FC885A7A4}" srcOrd="8" destOrd="0" presId="urn:microsoft.com/office/officeart/2005/8/layout/gear1"/>
    <dgm:cxn modelId="{387A4401-066C-494F-B4F0-E9EFB93FC088}" type="presParOf" srcId="{0A779F3E-1548-424A-9F7E-ECA6A9E48ADC}" destId="{A54B8698-18C5-4D3E-B450-A795D7D25B3D}" srcOrd="9" destOrd="0" presId="urn:microsoft.com/office/officeart/2005/8/layout/gear1"/>
    <dgm:cxn modelId="{1F1CD082-C9FB-4093-A928-C3D14469CA23}" type="presParOf" srcId="{0A779F3E-1548-424A-9F7E-ECA6A9E48ADC}" destId="{B5A18EF3-ACFF-4200-913F-458B55D24203}" srcOrd="10" destOrd="0" presId="urn:microsoft.com/office/officeart/2005/8/layout/gear1"/>
    <dgm:cxn modelId="{5F6A89D9-4B4B-43D6-A2DD-15DC801CD629}" type="presParOf" srcId="{0A779F3E-1548-424A-9F7E-ECA6A9E48ADC}" destId="{79A3B697-D234-41FB-BF09-FC7876FBB166}" srcOrd="11" destOrd="0" presId="urn:microsoft.com/office/officeart/2005/8/layout/gear1"/>
    <dgm:cxn modelId="{74970176-98EF-4CBA-A4A5-ADEBAA3389DB}" type="presParOf" srcId="{0A779F3E-1548-424A-9F7E-ECA6A9E48ADC}" destId="{C58E7963-2E75-4700-83DA-3D8603AA89F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7B14BA-E7DC-4A96-AF8F-50C040CFCC92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48960BA5-BFEE-404A-829C-B40F966F4D06}">
      <dgm:prSet phldrT="[Text]"/>
      <dgm:spPr/>
      <dgm:t>
        <a:bodyPr/>
        <a:lstStyle/>
        <a:p>
          <a:r>
            <a:rPr lang="en-GB" dirty="0" smtClean="0"/>
            <a:t>The Natural Environment</a:t>
          </a:r>
          <a:endParaRPr lang="en-GB" dirty="0"/>
        </a:p>
      </dgm:t>
    </dgm:pt>
    <dgm:pt modelId="{8A2CF4D8-2F4F-4763-908E-65CBA745EB25}" type="parTrans" cxnId="{CFFF8633-B90B-4DEB-BA13-0BA392FA2496}">
      <dgm:prSet/>
      <dgm:spPr/>
      <dgm:t>
        <a:bodyPr/>
        <a:lstStyle/>
        <a:p>
          <a:endParaRPr lang="en-GB"/>
        </a:p>
      </dgm:t>
    </dgm:pt>
    <dgm:pt modelId="{0C09F415-1E68-4DD6-9AED-7F44FEA7E6AD}" type="sibTrans" cxnId="{CFFF8633-B90B-4DEB-BA13-0BA392FA2496}">
      <dgm:prSet/>
      <dgm:spPr/>
      <dgm:t>
        <a:bodyPr/>
        <a:lstStyle/>
        <a:p>
          <a:endParaRPr lang="en-GB"/>
        </a:p>
      </dgm:t>
    </dgm:pt>
    <dgm:pt modelId="{8BA23E82-9E15-479A-95D0-AFB359CF8074}" type="pres">
      <dgm:prSet presAssocID="{C87B14BA-E7DC-4A96-AF8F-50C040CFCC9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BC33BE3-64B3-4ADD-AA19-3DAAB2EF3687}" type="pres">
      <dgm:prSet presAssocID="{48960BA5-BFEE-404A-829C-B40F966F4D06}" presName="gear1" presStyleLbl="node1" presStyleIdx="0" presStyleCnt="1" custLinFactNeighborX="33319" custLinFactNeighborY="-2842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3E1C13-F8A0-4C86-958C-FB286E3DCBD1}" type="pres">
      <dgm:prSet presAssocID="{48960BA5-BFEE-404A-829C-B40F966F4D06}" presName="gear1srcNode" presStyleLbl="node1" presStyleIdx="0" presStyleCnt="1"/>
      <dgm:spPr/>
      <dgm:t>
        <a:bodyPr/>
        <a:lstStyle/>
        <a:p>
          <a:endParaRPr lang="en-GB"/>
        </a:p>
      </dgm:t>
    </dgm:pt>
    <dgm:pt modelId="{7DCE8725-34A7-4856-9551-B7771D6E9241}" type="pres">
      <dgm:prSet presAssocID="{48960BA5-BFEE-404A-829C-B40F966F4D06}" presName="gear1dstNode" presStyleLbl="node1" presStyleIdx="0" presStyleCnt="1"/>
      <dgm:spPr/>
      <dgm:t>
        <a:bodyPr/>
        <a:lstStyle/>
        <a:p>
          <a:endParaRPr lang="en-GB"/>
        </a:p>
      </dgm:t>
    </dgm:pt>
    <dgm:pt modelId="{252747B1-2A49-4E07-852C-6A8ED33B9F1C}" type="pres">
      <dgm:prSet presAssocID="{0C09F415-1E68-4DD6-9AED-7F44FEA7E6AD}" presName="connector1" presStyleLbl="sibTrans2D1" presStyleIdx="0" presStyleCnt="1" custAng="18020065" custScaleX="81178" custScaleY="83948" custLinFactNeighborX="-62508" custLinFactNeighborY="-25326"/>
      <dgm:spPr/>
      <dgm:t>
        <a:bodyPr/>
        <a:lstStyle/>
        <a:p>
          <a:endParaRPr lang="en-GB"/>
        </a:p>
      </dgm:t>
    </dgm:pt>
  </dgm:ptLst>
  <dgm:cxnLst>
    <dgm:cxn modelId="{D1532D4D-FAF4-455F-A57D-879C742762C3}" type="presOf" srcId="{48960BA5-BFEE-404A-829C-B40F966F4D06}" destId="{7DCE8725-34A7-4856-9551-B7771D6E9241}" srcOrd="2" destOrd="0" presId="urn:microsoft.com/office/officeart/2005/8/layout/gear1"/>
    <dgm:cxn modelId="{52ACB5E5-5AFA-45B1-BCA4-499A47B60D56}" type="presOf" srcId="{C87B14BA-E7DC-4A96-AF8F-50C040CFCC92}" destId="{8BA23E82-9E15-479A-95D0-AFB359CF8074}" srcOrd="0" destOrd="0" presId="urn:microsoft.com/office/officeart/2005/8/layout/gear1"/>
    <dgm:cxn modelId="{CFFF8633-B90B-4DEB-BA13-0BA392FA2496}" srcId="{C87B14BA-E7DC-4A96-AF8F-50C040CFCC92}" destId="{48960BA5-BFEE-404A-829C-B40F966F4D06}" srcOrd="0" destOrd="0" parTransId="{8A2CF4D8-2F4F-4763-908E-65CBA745EB25}" sibTransId="{0C09F415-1E68-4DD6-9AED-7F44FEA7E6AD}"/>
    <dgm:cxn modelId="{63B67866-B907-43B3-BA30-3F4C89DCF887}" type="presOf" srcId="{48960BA5-BFEE-404A-829C-B40F966F4D06}" destId="{5B3E1C13-F8A0-4C86-958C-FB286E3DCBD1}" srcOrd="1" destOrd="0" presId="urn:microsoft.com/office/officeart/2005/8/layout/gear1"/>
    <dgm:cxn modelId="{B6BF19E6-0EDB-4800-9A55-384140A49C0E}" type="presOf" srcId="{0C09F415-1E68-4DD6-9AED-7F44FEA7E6AD}" destId="{252747B1-2A49-4E07-852C-6A8ED33B9F1C}" srcOrd="0" destOrd="0" presId="urn:microsoft.com/office/officeart/2005/8/layout/gear1"/>
    <dgm:cxn modelId="{1DF0A3F3-3AB5-44AB-9F6F-5EC071125A99}" type="presOf" srcId="{48960BA5-BFEE-404A-829C-B40F966F4D06}" destId="{0BC33BE3-64B3-4ADD-AA19-3DAAB2EF3687}" srcOrd="0" destOrd="0" presId="urn:microsoft.com/office/officeart/2005/8/layout/gear1"/>
    <dgm:cxn modelId="{372B7D55-1547-4F0D-9CBC-2E06D3A820D7}" type="presParOf" srcId="{8BA23E82-9E15-479A-95D0-AFB359CF8074}" destId="{0BC33BE3-64B3-4ADD-AA19-3DAAB2EF3687}" srcOrd="0" destOrd="0" presId="urn:microsoft.com/office/officeart/2005/8/layout/gear1"/>
    <dgm:cxn modelId="{2BCA5FE0-E3EC-4A89-9934-6E745E3A6B5D}" type="presParOf" srcId="{8BA23E82-9E15-479A-95D0-AFB359CF8074}" destId="{5B3E1C13-F8A0-4C86-958C-FB286E3DCBD1}" srcOrd="1" destOrd="0" presId="urn:microsoft.com/office/officeart/2005/8/layout/gear1"/>
    <dgm:cxn modelId="{A1333B27-4157-41F4-9168-F74112DDDBCB}" type="presParOf" srcId="{8BA23E82-9E15-479A-95D0-AFB359CF8074}" destId="{7DCE8725-34A7-4856-9551-B7771D6E9241}" srcOrd="2" destOrd="0" presId="urn:microsoft.com/office/officeart/2005/8/layout/gear1"/>
    <dgm:cxn modelId="{ACEC420B-F9E7-4CF6-B255-607E3C40BBBF}" type="presParOf" srcId="{8BA23E82-9E15-479A-95D0-AFB359CF8074}" destId="{252747B1-2A49-4E07-852C-6A8ED33B9F1C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619A6A-6C7E-4A6B-A97F-208037A8C6D4}">
      <dsp:nvSpPr>
        <dsp:cNvPr id="0" name=""/>
        <dsp:cNvSpPr/>
      </dsp:nvSpPr>
      <dsp:spPr>
        <a:xfrm>
          <a:off x="2286001" y="2250286"/>
          <a:ext cx="2750349" cy="275034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Identity &amp; culture</a:t>
          </a:r>
          <a:endParaRPr lang="en-GB" sz="2000" kern="1200" dirty="0"/>
        </a:p>
      </dsp:txBody>
      <dsp:txXfrm>
        <a:off x="2286001" y="2250286"/>
        <a:ext cx="2750349" cy="2750349"/>
      </dsp:txXfrm>
    </dsp:sp>
    <dsp:sp modelId="{17AA9928-800D-4350-90E9-B7C7856A0A34}">
      <dsp:nvSpPr>
        <dsp:cNvPr id="0" name=""/>
        <dsp:cNvSpPr/>
      </dsp:nvSpPr>
      <dsp:spPr>
        <a:xfrm>
          <a:off x="623849" y="1651430"/>
          <a:ext cx="2000254" cy="200025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Health</a:t>
          </a:r>
          <a:endParaRPr lang="en-GB" sz="2000" kern="1200" dirty="0"/>
        </a:p>
      </dsp:txBody>
      <dsp:txXfrm>
        <a:off x="623849" y="1651430"/>
        <a:ext cx="2000254" cy="2000254"/>
      </dsp:txXfrm>
    </dsp:sp>
    <dsp:sp modelId="{C040C78F-AAB3-4F6B-9ABF-664B0E91A2A8}">
      <dsp:nvSpPr>
        <dsp:cNvPr id="0" name=""/>
        <dsp:cNvSpPr/>
      </dsp:nvSpPr>
      <dsp:spPr>
        <a:xfrm rot="20700000">
          <a:off x="1806144" y="220232"/>
          <a:ext cx="1959841" cy="195984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Choices &amp; decisions</a:t>
          </a:r>
          <a:endParaRPr lang="en-GB" sz="2000" kern="1200" dirty="0"/>
        </a:p>
      </dsp:txBody>
      <dsp:txXfrm>
        <a:off x="2235994" y="650082"/>
        <a:ext cx="1100139" cy="1100139"/>
      </dsp:txXfrm>
    </dsp:sp>
    <dsp:sp modelId="{F409B000-853E-47B2-99B0-1C93604EBD20}">
      <dsp:nvSpPr>
        <dsp:cNvPr id="0" name=""/>
        <dsp:cNvSpPr/>
      </dsp:nvSpPr>
      <dsp:spPr>
        <a:xfrm>
          <a:off x="2083470" y="1830152"/>
          <a:ext cx="3520447" cy="3520447"/>
        </a:xfrm>
        <a:prstGeom prst="circularArrow">
          <a:avLst>
            <a:gd name="adj1" fmla="val 4687"/>
            <a:gd name="adj2" fmla="val 299029"/>
            <a:gd name="adj3" fmla="val 2532554"/>
            <a:gd name="adj4" fmla="val 1582641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62BD7F-C9F6-49B0-846F-822D65BD54B4}">
      <dsp:nvSpPr>
        <dsp:cNvPr id="0" name=""/>
        <dsp:cNvSpPr/>
      </dsp:nvSpPr>
      <dsp:spPr>
        <a:xfrm>
          <a:off x="331556" y="1154162"/>
          <a:ext cx="2557825" cy="255782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3CD54-502B-442C-A3F9-0AFF9C8DF803}">
      <dsp:nvSpPr>
        <dsp:cNvPr id="0" name=""/>
        <dsp:cNvSpPr/>
      </dsp:nvSpPr>
      <dsp:spPr>
        <a:xfrm>
          <a:off x="1352812" y="-212507"/>
          <a:ext cx="2757850" cy="275785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0E6373-E928-4312-B32B-3F2B81FC8374}">
      <dsp:nvSpPr>
        <dsp:cNvPr id="0" name=""/>
        <dsp:cNvSpPr/>
      </dsp:nvSpPr>
      <dsp:spPr>
        <a:xfrm>
          <a:off x="2071661" y="2143142"/>
          <a:ext cx="2182427" cy="235310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Wealth &amp; poverty</a:t>
          </a:r>
          <a:endParaRPr lang="en-GB" sz="1600" kern="1200" dirty="0"/>
        </a:p>
      </dsp:txBody>
      <dsp:txXfrm>
        <a:off x="2071661" y="2143142"/>
        <a:ext cx="2182427" cy="2353103"/>
      </dsp:txXfrm>
    </dsp:sp>
    <dsp:sp modelId="{1817A120-B7E5-464D-91A3-755D9FCB9AAB}">
      <dsp:nvSpPr>
        <dsp:cNvPr id="0" name=""/>
        <dsp:cNvSpPr/>
      </dsp:nvSpPr>
      <dsp:spPr>
        <a:xfrm>
          <a:off x="444377" y="1990708"/>
          <a:ext cx="1857375" cy="185737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Climate Change</a:t>
          </a:r>
          <a:endParaRPr lang="en-GB" sz="1600" kern="1200" dirty="0"/>
        </a:p>
      </dsp:txBody>
      <dsp:txXfrm>
        <a:off x="444377" y="1990708"/>
        <a:ext cx="1857375" cy="1857375"/>
      </dsp:txXfrm>
    </dsp:sp>
    <dsp:sp modelId="{08E60816-C4BF-43F9-A449-47775D5BB5A0}">
      <dsp:nvSpPr>
        <dsp:cNvPr id="0" name=""/>
        <dsp:cNvSpPr/>
      </dsp:nvSpPr>
      <dsp:spPr>
        <a:xfrm rot="20700000">
          <a:off x="1409860" y="256363"/>
          <a:ext cx="2380930" cy="207666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Consumption &amp; waste</a:t>
          </a:r>
          <a:endParaRPr lang="en-GB" sz="1600" kern="1200" dirty="0"/>
        </a:p>
      </dsp:txBody>
      <dsp:txXfrm>
        <a:off x="1950114" y="693789"/>
        <a:ext cx="1300420" cy="1201809"/>
      </dsp:txXfrm>
    </dsp:sp>
    <dsp:sp modelId="{B5A18EF3-ACFF-4200-913F-458B55D24203}">
      <dsp:nvSpPr>
        <dsp:cNvPr id="0" name=""/>
        <dsp:cNvSpPr/>
      </dsp:nvSpPr>
      <dsp:spPr>
        <a:xfrm>
          <a:off x="2000217" y="2054558"/>
          <a:ext cx="2731788" cy="2874643"/>
        </a:xfrm>
        <a:prstGeom prst="circularArrow">
          <a:avLst>
            <a:gd name="adj1" fmla="val 4688"/>
            <a:gd name="adj2" fmla="val 299029"/>
            <a:gd name="adj3" fmla="val 2525946"/>
            <a:gd name="adj4" fmla="val 15840366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A3B697-D234-41FB-BF09-FC7876FBB166}">
      <dsp:nvSpPr>
        <dsp:cNvPr id="0" name=""/>
        <dsp:cNvSpPr/>
      </dsp:nvSpPr>
      <dsp:spPr>
        <a:xfrm>
          <a:off x="321143" y="1253274"/>
          <a:ext cx="2375118" cy="237511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8E7963-2E75-4700-83DA-3D8603AA89F9}">
      <dsp:nvSpPr>
        <dsp:cNvPr id="0" name=""/>
        <dsp:cNvSpPr/>
      </dsp:nvSpPr>
      <dsp:spPr>
        <a:xfrm>
          <a:off x="1269451" y="-15773"/>
          <a:ext cx="2560856" cy="256085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C33BE3-64B3-4ADD-AA19-3DAAB2EF3687}">
      <dsp:nvSpPr>
        <dsp:cNvPr id="0" name=""/>
        <dsp:cNvSpPr/>
      </dsp:nvSpPr>
      <dsp:spPr>
        <a:xfrm>
          <a:off x="2190753" y="317489"/>
          <a:ext cx="1864127" cy="1864127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The Natural Environment</a:t>
          </a:r>
          <a:endParaRPr lang="en-GB" sz="1400" kern="1200" dirty="0"/>
        </a:p>
      </dsp:txBody>
      <dsp:txXfrm>
        <a:off x="2190753" y="317489"/>
        <a:ext cx="1864127" cy="1864127"/>
      </dsp:txXfrm>
    </dsp:sp>
    <dsp:sp modelId="{252747B1-2A49-4E07-852C-6A8ED33B9F1C}">
      <dsp:nvSpPr>
        <dsp:cNvPr id="0" name=""/>
        <dsp:cNvSpPr/>
      </dsp:nvSpPr>
      <dsp:spPr>
        <a:xfrm rot="18020065">
          <a:off x="417627" y="144316"/>
          <a:ext cx="1861311" cy="1924823"/>
        </a:xfrm>
        <a:prstGeom prst="circularArrow">
          <a:avLst>
            <a:gd name="adj1" fmla="val 4878"/>
            <a:gd name="adj2" fmla="val 312630"/>
            <a:gd name="adj3" fmla="val 3075011"/>
            <a:gd name="adj4" fmla="val 15315981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33F4A-0773-4F17-9492-245534A2ACCF}" type="datetimeFigureOut">
              <a:rPr lang="en-US" smtClean="0"/>
              <a:pPr/>
              <a:t>4/4/2011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D14C0-D7F3-4D92-B541-1B9B31E63CA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F9C95-650F-4FAE-AB20-8F9F6D43B19B}" type="datetimeFigureOut">
              <a:rPr lang="en-US" smtClean="0"/>
              <a:pPr/>
              <a:t>4/4/2011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8D619-9CFD-4E86-AD95-2EA11D5A8CC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8D619-9CFD-4E86-AD95-2EA11D5A8CC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5204C1-7E54-44CC-A834-DAE24AABC49C}" type="slidenum">
              <a:rPr lang="en-GB"/>
              <a:pPr/>
              <a:t>10</a:t>
            </a:fld>
            <a:endParaRPr lang="en-GB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E42B1C-52E0-45A5-A882-0C1D33825E0A}" type="slidenum">
              <a:rPr lang="en-GB"/>
              <a:pPr/>
              <a:t>11</a:t>
            </a:fld>
            <a:endParaRPr lang="en-GB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400" dirty="0" smtClean="0"/>
              <a:t>The ESDGC ‘Common Understanding’ sets out the knowledge and understanding, attitudes and values, and the skills based on the National Curriculum for Wales.</a:t>
            </a:r>
          </a:p>
          <a:p>
            <a:r>
              <a:rPr lang="en-GB" sz="1400" dirty="0" smtClean="0"/>
              <a:t>http://www.esd-wales.org.uk</a:t>
            </a:r>
          </a:p>
          <a:p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8D619-9CFD-4E86-AD95-2EA11D5A8CC9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0B5AE-635A-4032-A2D3-758B80B655B7}" type="slidenum">
              <a:rPr lang="en-GB"/>
              <a:pPr/>
              <a:t>13</a:t>
            </a:fld>
            <a:endParaRPr lang="en-GB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Mobile phone</a:t>
            </a:r>
          </a:p>
          <a:p>
            <a:pPr eaLnBrk="1" hangingPunct="1"/>
            <a:r>
              <a:rPr lang="en-GB" smtClean="0"/>
              <a:t>Something you are wearing</a:t>
            </a:r>
          </a:p>
          <a:p>
            <a:pPr eaLnBrk="1" hangingPunct="1"/>
            <a:r>
              <a:rPr lang="en-GB" smtClean="0"/>
              <a:t>Something you ate for breakfast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65D0E7-2E4A-429D-9EBE-DEFD4F0B088C}" type="slidenum">
              <a:rPr lang="en-GB"/>
              <a:pPr/>
              <a:t>14</a:t>
            </a:fld>
            <a:endParaRPr lang="en-GB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8D619-9CFD-4E86-AD95-2EA11D5A8CC9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 smtClean="0"/>
              <a:t>http://www.lluk.org/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8D619-9CFD-4E86-AD95-2EA11D5A8CC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b="1" dirty="0"/>
              <a:t>PROMISE AND</a:t>
            </a:r>
          </a:p>
          <a:p>
            <a:r>
              <a:rPr lang="en-GB" b="1" dirty="0"/>
              <a:t>PERFORMANCE:</a:t>
            </a:r>
          </a:p>
          <a:p>
            <a:r>
              <a:rPr lang="en-GB" b="1" i="1" dirty="0"/>
              <a:t>The Report of the Independent Review</a:t>
            </a:r>
          </a:p>
          <a:p>
            <a:r>
              <a:rPr lang="en-GB" b="1" i="1" dirty="0"/>
              <a:t>of the Mission and Purpose of Further</a:t>
            </a:r>
          </a:p>
          <a:p>
            <a:r>
              <a:rPr lang="en-GB" b="1" i="1" dirty="0"/>
              <a:t>Education in Wales in the context of the</a:t>
            </a:r>
          </a:p>
          <a:p>
            <a:r>
              <a:rPr lang="en-GB" b="1" i="1" dirty="0"/>
              <a:t>Learning Country: Vision into Action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http://wales.gov.uk/dcells/publications/policy_strategy_and_planning/furtherandhighereducation/fehereviews/webbreview/promiseperformance-e.pdf;jsessionid=0BlMLZlbMjLs5110nlYyypTF8hSLGgMxr70qPfp1vM1ZxT7hvG12!461668963?lang=en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8D619-9CFD-4E86-AD95-2EA11D5A8CC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8D619-9CFD-4E86-AD95-2EA11D5A8CC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ESDGC: A Common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Understanding for Schools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July 2008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Document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No: 065/2008</a:t>
            </a:r>
          </a:p>
          <a:p>
            <a:endParaRPr lang="en-GB" dirty="0"/>
          </a:p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dirty="0"/>
              <a:t>ESDGC in the Further</a:t>
            </a:r>
          </a:p>
          <a:p>
            <a:r>
              <a:rPr lang="en-GB" dirty="0"/>
              <a:t>Education Sector in Wales</a:t>
            </a:r>
          </a:p>
          <a:p>
            <a:r>
              <a:rPr lang="en-GB" dirty="0"/>
              <a:t>September 2008</a:t>
            </a:r>
          </a:p>
          <a:p>
            <a:r>
              <a:rPr lang="en-GB" dirty="0"/>
              <a:t>Information Document</a:t>
            </a:r>
          </a:p>
          <a:p>
            <a:r>
              <a:rPr lang="en-GB" dirty="0"/>
              <a:t>No: </a:t>
            </a:r>
            <a:r>
              <a:rPr lang="en-GB" dirty="0" smtClean="0"/>
              <a:t>067/2008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8D619-9CFD-4E86-AD95-2EA11D5A8CC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8D619-9CFD-4E86-AD95-2EA11D5A8CC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72CABF-079E-43FF-BDCF-B9971674A2A3}" type="slidenum">
              <a:rPr lang="en-GB"/>
              <a:pPr/>
              <a:t>7</a:t>
            </a:fld>
            <a:endParaRPr lang="en-GB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8D619-9CFD-4E86-AD95-2EA11D5A8CC9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400" dirty="0" smtClean="0"/>
              <a:t>See pages 39 &amp; 40 of ESDGC in the Further Education Sector in Wales Information Document for examples of issues associated with the 7 ESDGC themes</a:t>
            </a:r>
          </a:p>
          <a:p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8D619-9CFD-4E86-AD95-2EA11D5A8CC9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F3F-CD8D-42C1-8005-DA7EEB8EA2B9}" type="datetimeFigureOut">
              <a:rPr lang="en-US" smtClean="0"/>
              <a:pPr/>
              <a:t>4/4/2011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00D1-409B-4AD1-9FDB-BE2D6013F0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F3F-CD8D-42C1-8005-DA7EEB8EA2B9}" type="datetimeFigureOut">
              <a:rPr lang="en-US" smtClean="0"/>
              <a:pPr/>
              <a:t>4/4/2011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00D1-409B-4AD1-9FDB-BE2D6013F0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F3F-CD8D-42C1-8005-DA7EEB8EA2B9}" type="datetimeFigureOut">
              <a:rPr lang="en-US" smtClean="0"/>
              <a:pPr/>
              <a:t>4/4/2011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00D1-409B-4AD1-9FDB-BE2D6013F0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F3F-CD8D-42C1-8005-DA7EEB8EA2B9}" type="datetimeFigureOut">
              <a:rPr lang="en-US" smtClean="0"/>
              <a:pPr/>
              <a:t>4/4/2011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00D1-409B-4AD1-9FDB-BE2D6013F0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F3F-CD8D-42C1-8005-DA7EEB8EA2B9}" type="datetimeFigureOut">
              <a:rPr lang="en-US" smtClean="0"/>
              <a:pPr/>
              <a:t>4/4/2011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00D1-409B-4AD1-9FDB-BE2D6013F0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F3F-CD8D-42C1-8005-DA7EEB8EA2B9}" type="datetimeFigureOut">
              <a:rPr lang="en-US" smtClean="0"/>
              <a:pPr/>
              <a:t>4/4/2011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00D1-409B-4AD1-9FDB-BE2D6013F0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F3F-CD8D-42C1-8005-DA7EEB8EA2B9}" type="datetimeFigureOut">
              <a:rPr lang="en-US" smtClean="0"/>
              <a:pPr/>
              <a:t>4/4/2011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00D1-409B-4AD1-9FDB-BE2D6013F0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F3F-CD8D-42C1-8005-DA7EEB8EA2B9}" type="datetimeFigureOut">
              <a:rPr lang="en-US" smtClean="0"/>
              <a:pPr/>
              <a:t>4/4/2011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00D1-409B-4AD1-9FDB-BE2D6013F0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F3F-CD8D-42C1-8005-DA7EEB8EA2B9}" type="datetimeFigureOut">
              <a:rPr lang="en-US" smtClean="0"/>
              <a:pPr/>
              <a:t>4/4/2011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00D1-409B-4AD1-9FDB-BE2D6013F0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F3F-CD8D-42C1-8005-DA7EEB8EA2B9}" type="datetimeFigureOut">
              <a:rPr lang="en-US" smtClean="0"/>
              <a:pPr/>
              <a:t>4/4/2011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00D1-409B-4AD1-9FDB-BE2D6013F0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F3F-CD8D-42C1-8005-DA7EEB8EA2B9}" type="datetimeFigureOut">
              <a:rPr lang="en-US" smtClean="0"/>
              <a:pPr/>
              <a:t>4/4/2011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5600D1-409B-4AD1-9FDB-BE2D6013F0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FF9F3F-CD8D-42C1-8005-DA7EEB8EA2B9}" type="datetimeFigureOut">
              <a:rPr lang="en-US" smtClean="0"/>
              <a:pPr/>
              <a:t>4/4/2011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5600D1-409B-4AD1-9FDB-BE2D6013F00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Cross Cutting Themes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Good to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200" dirty="0" smtClean="0"/>
              <a:t>ESDGC is </a:t>
            </a:r>
            <a:r>
              <a:rPr lang="en-GB" sz="4200" b="1" dirty="0" smtClean="0">
                <a:solidFill>
                  <a:srgbClr val="FF0000"/>
                </a:solidFill>
              </a:rPr>
              <a:t>NOT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GB" sz="3200" dirty="0" smtClean="0"/>
              <a:t>a separate subject</a:t>
            </a:r>
          </a:p>
          <a:p>
            <a:pPr eaLnBrk="1" hangingPunct="1">
              <a:spcAft>
                <a:spcPct val="25000"/>
              </a:spcAft>
            </a:pPr>
            <a:r>
              <a:rPr lang="en-GB" sz="3200" dirty="0" smtClean="0"/>
              <a:t>a series of discrete concepts or topics</a:t>
            </a:r>
          </a:p>
          <a:p>
            <a:pPr eaLnBrk="1" hangingPunct="1">
              <a:spcAft>
                <a:spcPct val="25000"/>
              </a:spcAft>
            </a:pPr>
            <a:r>
              <a:rPr lang="en-GB" sz="3200" dirty="0" smtClean="0"/>
              <a:t>confined to the classroom</a:t>
            </a:r>
          </a:p>
          <a:p>
            <a:pPr eaLnBrk="1" hangingPunct="1">
              <a:spcAft>
                <a:spcPct val="25000"/>
              </a:spcAft>
            </a:pPr>
            <a:r>
              <a:rPr lang="en-GB" sz="3200" dirty="0" smtClean="0"/>
              <a:t>the responsibility of just one lecturer in the college</a:t>
            </a:r>
          </a:p>
          <a:p>
            <a:pPr eaLnBrk="1" hangingPunct="1">
              <a:spcAft>
                <a:spcPct val="25000"/>
              </a:spcAft>
            </a:pPr>
            <a:r>
              <a:rPr lang="en-GB" sz="3200" dirty="0" smtClean="0"/>
              <a:t>about transmitting a set of answers to learners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1429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Learning and Teaching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5399087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40000"/>
              </a:spcAft>
              <a:buFontTx/>
              <a:buNone/>
            </a:pPr>
            <a:r>
              <a:rPr lang="en-GB" sz="2400" smtClean="0"/>
              <a:t>Does my teaching address: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n-GB" sz="2400" smtClean="0"/>
              <a:t>past, present and future perspectives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n-GB" sz="2400" smtClean="0"/>
              <a:t>the major strands within ESDGC 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n-GB" sz="2400" smtClean="0"/>
              <a:t>the interconnections between these issues and between people, places and events both locally and globally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n-GB" sz="2400" smtClean="0"/>
              <a:t>relevance to learners’ lives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values and cultural perspectives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the need for learners to take appropriate action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FontTx/>
              <a:buNone/>
            </a:pPr>
            <a:endParaRPr lang="en-GB" sz="2400" smtClean="0"/>
          </a:p>
        </p:txBody>
      </p:sp>
      <p:pic>
        <p:nvPicPr>
          <p:cNvPr id="26628" name="Picture 8" descr="attab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4292600"/>
            <a:ext cx="3419475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10" descr="1116969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1557338"/>
            <a:ext cx="2892425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86874" cy="1143000"/>
          </a:xfrm>
        </p:spPr>
        <p:txBody>
          <a:bodyPr>
            <a:noAutofit/>
          </a:bodyPr>
          <a:lstStyle/>
          <a:p>
            <a:r>
              <a:rPr lang="en-US" sz="4200" b="1" dirty="0" smtClean="0"/>
              <a:t>ESDGC – points to consider:</a:t>
            </a:r>
            <a:endParaRPr lang="en-US" sz="40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800" dirty="0" smtClean="0"/>
              <a:t>How can the themes be used to aid the delivery of your programme?</a:t>
            </a:r>
          </a:p>
          <a:p>
            <a:r>
              <a:rPr lang="en-GB" sz="2800" dirty="0" smtClean="0"/>
              <a:t>How can you incorporate and contextualise the themes in a relevant way? What examples are there in the specific  vocational area?</a:t>
            </a:r>
          </a:p>
          <a:p>
            <a:r>
              <a:rPr lang="en-GB" sz="2800" dirty="0" smtClean="0"/>
              <a:t>Does the teaching style reinforce the message in the theme?</a:t>
            </a:r>
          </a:p>
          <a:p>
            <a:r>
              <a:rPr lang="en-GB" sz="2800" dirty="0" smtClean="0"/>
              <a:t>Are there opportunities to make cross-curricular links?</a:t>
            </a:r>
          </a:p>
          <a:p>
            <a:r>
              <a:rPr lang="en-GB" sz="2800" dirty="0" smtClean="0"/>
              <a:t>Does delivery support practices and behaviours across the college?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AutoShape 4"/>
          <p:cNvSpPr>
            <a:spLocks noChangeArrowheads="1"/>
          </p:cNvSpPr>
          <p:nvPr/>
        </p:nvSpPr>
        <p:spPr bwMode="auto">
          <a:xfrm>
            <a:off x="2428860" y="2143116"/>
            <a:ext cx="3786214" cy="3214710"/>
          </a:xfrm>
          <a:prstGeom prst="su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2857488" y="857232"/>
            <a:ext cx="3744912" cy="865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altLang="ko-KR" sz="2000" dirty="0">
                <a:latin typeface="Comic Sans MS" pitchFamily="66" charset="0"/>
                <a:ea typeface="Batang" pitchFamily="18" charset="-127"/>
              </a:rPr>
              <a:t>Natural </a:t>
            </a:r>
          </a:p>
          <a:p>
            <a:pPr algn="ctr" eaLnBrk="1" hangingPunct="1"/>
            <a:r>
              <a:rPr lang="en-GB" altLang="ko-KR" sz="2000" dirty="0">
                <a:latin typeface="Comic Sans MS" pitchFamily="66" charset="0"/>
                <a:ea typeface="Batang" pitchFamily="18" charset="-127"/>
              </a:rPr>
              <a:t>What resources does it use?</a:t>
            </a:r>
          </a:p>
          <a:p>
            <a:pPr algn="ctr" eaLnBrk="1" hangingPunct="1"/>
            <a:r>
              <a:rPr lang="en-GB" altLang="ko-KR" sz="2000" dirty="0">
                <a:latin typeface="Comic Sans MS" pitchFamily="66" charset="0"/>
                <a:ea typeface="Batang" pitchFamily="18" charset="-127"/>
              </a:rPr>
              <a:t>What are the impacts on the environment?</a:t>
            </a:r>
            <a:endParaRPr lang="en-GB" sz="2000" dirty="0"/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6643702" y="2643182"/>
            <a:ext cx="2303463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altLang="ko-KR" sz="2000" dirty="0">
                <a:latin typeface="Comic Sans MS" pitchFamily="66" charset="0"/>
                <a:ea typeface="Batang" pitchFamily="18" charset="-127"/>
              </a:rPr>
              <a:t>Economic</a:t>
            </a:r>
          </a:p>
          <a:p>
            <a:pPr algn="ctr" eaLnBrk="1" hangingPunct="1"/>
            <a:r>
              <a:rPr lang="en-GB" altLang="ko-KR" sz="2000" dirty="0">
                <a:latin typeface="Comic Sans MS" pitchFamily="66" charset="0"/>
                <a:ea typeface="Batang" pitchFamily="18" charset="-127"/>
              </a:rPr>
              <a:t>What are the positive/negative effects, who gains, does anyone lose?</a:t>
            </a:r>
            <a:endParaRPr lang="en-GB" sz="2000" dirty="0"/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 rot="10800000" flipV="1">
            <a:off x="3571868" y="5286388"/>
            <a:ext cx="2449512" cy="7921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altLang="ko-KR" sz="2000" dirty="0">
                <a:latin typeface="Comic Sans MS" pitchFamily="66" charset="0"/>
                <a:ea typeface="Batang" pitchFamily="18" charset="-127"/>
              </a:rPr>
              <a:t>Social</a:t>
            </a:r>
          </a:p>
          <a:p>
            <a:pPr algn="ctr" eaLnBrk="1" hangingPunct="1"/>
            <a:r>
              <a:rPr lang="en-GB" altLang="ko-KR" sz="2000" dirty="0">
                <a:latin typeface="Comic Sans MS" pitchFamily="66" charset="0"/>
                <a:ea typeface="Batang" pitchFamily="18" charset="-127"/>
              </a:rPr>
              <a:t>What are the cultural impacts, </a:t>
            </a:r>
          </a:p>
          <a:p>
            <a:pPr algn="ctr" eaLnBrk="1" hangingPunct="1"/>
            <a:r>
              <a:rPr lang="en-GB" altLang="ko-KR" sz="2000" dirty="0">
                <a:latin typeface="Comic Sans MS" pitchFamily="66" charset="0"/>
                <a:ea typeface="Batang" pitchFamily="18" charset="-127"/>
              </a:rPr>
              <a:t>Who gains, does anyone lose?</a:t>
            </a:r>
            <a:endParaRPr lang="en-GB" sz="2000" dirty="0"/>
          </a:p>
        </p:txBody>
      </p:sp>
      <p:pic>
        <p:nvPicPr>
          <p:cNvPr id="2050" name="Picture 2" descr="http://www.ecoco.co.za/ftp.ecoco.co.za/images/natural_theraphy/group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143248"/>
            <a:ext cx="2087558" cy="1252535"/>
          </a:xfrm>
          <a:prstGeom prst="rect">
            <a:avLst/>
          </a:prstGeom>
          <a:noFill/>
        </p:spPr>
      </p:pic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857224" y="5286388"/>
            <a:ext cx="2303462" cy="831850"/>
          </a:xfrm>
          <a:prstGeom prst="rect">
            <a:avLst/>
          </a:prstGeom>
          <a:solidFill>
            <a:srgbClr val="B7F0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2400" b="1"/>
              <a:t>Consumption and waste</a:t>
            </a: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6286512" y="5286388"/>
            <a:ext cx="2592387" cy="831850"/>
          </a:xfrm>
          <a:prstGeom prst="rect">
            <a:avLst/>
          </a:prstGeom>
          <a:solidFill>
            <a:srgbClr val="B7F0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2400" b="1"/>
              <a:t>Wealth and Poverty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0" y="1214422"/>
            <a:ext cx="2735263" cy="831850"/>
          </a:xfrm>
          <a:prstGeom prst="rect">
            <a:avLst/>
          </a:prstGeom>
          <a:solidFill>
            <a:srgbClr val="B7F0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2400" b="1"/>
              <a:t>The Natural Environment</a:t>
            </a: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6429388" y="1928802"/>
            <a:ext cx="1655762" cy="466725"/>
          </a:xfrm>
          <a:prstGeom prst="rect">
            <a:avLst/>
          </a:prstGeom>
          <a:solidFill>
            <a:srgbClr val="B7F0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2400" b="1" dirty="0"/>
              <a:t>Health</a:t>
            </a: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214282" y="4071942"/>
            <a:ext cx="2663825" cy="466725"/>
          </a:xfrm>
          <a:prstGeom prst="rect">
            <a:avLst/>
          </a:prstGeom>
          <a:solidFill>
            <a:srgbClr val="B7F0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2400" b="1" dirty="0"/>
              <a:t>Climate Change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4282" y="2357430"/>
            <a:ext cx="23574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How were products produced? Locally – Welsh enterprise? Transported across the world?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547211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200" dirty="0" smtClean="0"/>
              <a:t>Guidance:-</a:t>
            </a:r>
            <a:br>
              <a:rPr lang="en-GB" sz="3200" dirty="0" smtClean="0"/>
            </a:br>
            <a:endParaRPr lang="en-GB" sz="3200" dirty="0" smtClean="0"/>
          </a:p>
        </p:txBody>
      </p:sp>
      <p:pic>
        <p:nvPicPr>
          <p:cNvPr id="1843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56" y="1357298"/>
            <a:ext cx="6685084" cy="5455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9"/>
          <p:cNvSpPr>
            <a:spLocks noChangeArrowheads="1"/>
          </p:cNvSpPr>
          <p:nvPr/>
        </p:nvSpPr>
        <p:spPr bwMode="auto">
          <a:xfrm>
            <a:off x="323850" y="0"/>
            <a:ext cx="5688013" cy="6524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AutoShape 14"/>
          <p:cNvSpPr>
            <a:spLocks noChangeArrowheads="1"/>
          </p:cNvSpPr>
          <p:nvPr/>
        </p:nvSpPr>
        <p:spPr bwMode="auto">
          <a:xfrm>
            <a:off x="6084888" y="836613"/>
            <a:ext cx="2305050" cy="1792287"/>
          </a:xfrm>
          <a:prstGeom prst="wedgeEllipseCallout">
            <a:avLst>
              <a:gd name="adj1" fmla="val 2824"/>
              <a:gd name="adj2" fmla="val 5977"/>
            </a:avLst>
          </a:prstGeom>
          <a:solidFill>
            <a:srgbClr val="FFFC3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sz="2400" b="1"/>
              <a:t>What’s ESDGC all about?</a:t>
            </a:r>
          </a:p>
        </p:txBody>
      </p:sp>
      <p:sp>
        <p:nvSpPr>
          <p:cNvPr id="50191" name="AutoShape 15"/>
          <p:cNvSpPr>
            <a:spLocks noChangeArrowheads="1"/>
          </p:cNvSpPr>
          <p:nvPr/>
        </p:nvSpPr>
        <p:spPr bwMode="auto">
          <a:xfrm>
            <a:off x="6084888" y="836613"/>
            <a:ext cx="2305050" cy="1792287"/>
          </a:xfrm>
          <a:prstGeom prst="wedgeEllipseCallout">
            <a:avLst>
              <a:gd name="adj1" fmla="val -34435"/>
              <a:gd name="adj2" fmla="val 77810"/>
            </a:avLst>
          </a:prstGeom>
          <a:solidFill>
            <a:srgbClr val="FFFC3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sz="2400" b="1"/>
              <a:t>Where can I find out more?</a:t>
            </a:r>
          </a:p>
        </p:txBody>
      </p:sp>
      <p:sp>
        <p:nvSpPr>
          <p:cNvPr id="50192" name="AutoShape 16"/>
          <p:cNvSpPr>
            <a:spLocks noChangeArrowheads="1"/>
          </p:cNvSpPr>
          <p:nvPr/>
        </p:nvSpPr>
        <p:spPr bwMode="auto">
          <a:xfrm>
            <a:off x="6084888" y="836613"/>
            <a:ext cx="2305050" cy="1792287"/>
          </a:xfrm>
          <a:prstGeom prst="wedgeEllipseCallout">
            <a:avLst>
              <a:gd name="adj1" fmla="val -34366"/>
              <a:gd name="adj2" fmla="val 69750"/>
            </a:avLst>
          </a:prstGeom>
          <a:solidFill>
            <a:srgbClr val="FFFC3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sz="2400" b="1"/>
              <a:t>Do I have to call it ESDGC?</a:t>
            </a:r>
          </a:p>
        </p:txBody>
      </p:sp>
      <p:sp>
        <p:nvSpPr>
          <p:cNvPr id="50197" name="AutoShape 21"/>
          <p:cNvSpPr>
            <a:spLocks noChangeArrowheads="1"/>
          </p:cNvSpPr>
          <p:nvPr/>
        </p:nvSpPr>
        <p:spPr bwMode="auto">
          <a:xfrm>
            <a:off x="6011863" y="765175"/>
            <a:ext cx="2447925" cy="1944688"/>
          </a:xfrm>
          <a:prstGeom prst="wedgeEllipseCallout">
            <a:avLst>
              <a:gd name="adj1" fmla="val -6551"/>
              <a:gd name="adj2" fmla="val 74083"/>
            </a:avLst>
          </a:prstGeom>
          <a:solidFill>
            <a:srgbClr val="FFFC3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sz="2400" b="1"/>
              <a:t>What strategies can I use?</a:t>
            </a:r>
          </a:p>
        </p:txBody>
      </p:sp>
      <p:sp>
        <p:nvSpPr>
          <p:cNvPr id="50198" name="AutoShape 22"/>
          <p:cNvSpPr>
            <a:spLocks noChangeArrowheads="1"/>
          </p:cNvSpPr>
          <p:nvPr/>
        </p:nvSpPr>
        <p:spPr bwMode="auto">
          <a:xfrm>
            <a:off x="6011863" y="765175"/>
            <a:ext cx="2447925" cy="2016125"/>
          </a:xfrm>
          <a:prstGeom prst="wedgeEllipseCallout">
            <a:avLst>
              <a:gd name="adj1" fmla="val 5903"/>
              <a:gd name="adj2" fmla="val -36380"/>
            </a:avLst>
          </a:prstGeom>
          <a:solidFill>
            <a:srgbClr val="FFFC3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sz="2400" b="1"/>
              <a:t>How do my values affect this?</a:t>
            </a:r>
          </a:p>
        </p:txBody>
      </p:sp>
      <p:sp>
        <p:nvSpPr>
          <p:cNvPr id="50199" name="AutoShape 23"/>
          <p:cNvSpPr>
            <a:spLocks noChangeArrowheads="1"/>
          </p:cNvSpPr>
          <p:nvPr/>
        </p:nvSpPr>
        <p:spPr bwMode="auto">
          <a:xfrm>
            <a:off x="6011863" y="765175"/>
            <a:ext cx="2520950" cy="2016125"/>
          </a:xfrm>
          <a:prstGeom prst="wedgeEllipseCallout">
            <a:avLst>
              <a:gd name="adj1" fmla="val -18579"/>
              <a:gd name="adj2" fmla="val 70787"/>
            </a:avLst>
          </a:prstGeom>
          <a:solidFill>
            <a:srgbClr val="FFFC3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sz="2800" b="1"/>
              <a:t>Do I know enough?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0" grpId="0" animBg="1"/>
      <p:bldP spid="50191" grpId="0" animBg="1"/>
      <p:bldP spid="50192" grpId="0" animBg="1"/>
      <p:bldP spid="50197" grpId="0" animBg="1"/>
      <p:bldP spid="50198" grpId="0" animBg="1"/>
      <p:bldP spid="501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86874" cy="1143000"/>
          </a:xfrm>
        </p:spPr>
        <p:txBody>
          <a:bodyPr>
            <a:noAutofit/>
          </a:bodyPr>
          <a:lstStyle/>
          <a:p>
            <a:r>
              <a:rPr lang="en-US" sz="4200" b="1" dirty="0" smtClean="0"/>
              <a:t>ESDGC – Activity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In pairs take ONE of the themes and discuss how it could be embedded in particular sessions for a vocational area.</a:t>
            </a:r>
          </a:p>
          <a:p>
            <a:pPr>
              <a:buNone/>
            </a:pPr>
            <a:endParaRPr lang="en-GB" sz="2800" dirty="0" smtClean="0"/>
          </a:p>
          <a:p>
            <a:r>
              <a:rPr lang="en-GB" sz="2800" dirty="0" smtClean="0"/>
              <a:t>Summarise on flip chart.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8472518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Cross Cutting Themes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Life Long Learning UK Wales 2008:</a:t>
            </a:r>
          </a:p>
          <a:p>
            <a:pPr>
              <a:buNone/>
            </a:pPr>
            <a:r>
              <a:rPr lang="en-US" sz="2800" b="1" dirty="0" smtClean="0"/>
              <a:t>   The purpose of the post 16 education system is to support learners through their lives: to have the knowledge and skills to:</a:t>
            </a:r>
          </a:p>
          <a:p>
            <a:r>
              <a:rPr lang="en-US" sz="2800" b="1" dirty="0" smtClean="0"/>
              <a:t>Enter  employment</a:t>
            </a:r>
          </a:p>
          <a:p>
            <a:r>
              <a:rPr lang="en-US" sz="2800" b="1" dirty="0" smtClean="0"/>
              <a:t>Remain in &amp; progress within employment</a:t>
            </a:r>
          </a:p>
          <a:p>
            <a:r>
              <a:rPr lang="en-US" sz="2800" b="1" dirty="0" smtClean="0"/>
              <a:t>Be intelligent consumers</a:t>
            </a:r>
          </a:p>
          <a:p>
            <a:r>
              <a:rPr lang="en-US" sz="2800" b="1" dirty="0" smtClean="0"/>
              <a:t>Be informed, discerning and contributing individuals, parents and citizens.</a:t>
            </a:r>
          </a:p>
          <a:p>
            <a:pPr>
              <a:buNone/>
            </a:pPr>
            <a:r>
              <a:rPr lang="en-US" sz="2800" b="1" dirty="0" smtClean="0"/>
              <a:t>                                                             </a:t>
            </a:r>
            <a:r>
              <a:rPr lang="en-GB" sz="2400" dirty="0" smtClean="0"/>
              <a:t>http://www.lluk.org/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043758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Cross Cutting Themes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/>
              <a:t>“Promise &amp; Performance” The Webb Review into FE in Wales 2007:</a:t>
            </a:r>
          </a:p>
          <a:p>
            <a:pPr>
              <a:buNone/>
            </a:pPr>
            <a:r>
              <a:rPr lang="en-US" sz="2800" b="1" dirty="0" smtClean="0"/>
              <a:t>   This identified the need for radical change within the sector, if Wales is to become a:</a:t>
            </a:r>
          </a:p>
          <a:p>
            <a:pPr>
              <a:buNone/>
            </a:pPr>
            <a:r>
              <a:rPr lang="en-US" sz="2800" b="1" dirty="0" smtClean="0"/>
              <a:t>   ‘successful, bilingual society capable of competing in the global economy, delivering high quality public services and developing its social and cultural strengths’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GB" sz="2400" dirty="0" smtClean="0"/>
              <a:t>                                  http://wales.gov.uk/dcells/publications/</a:t>
            </a:r>
          </a:p>
          <a:p>
            <a:pPr>
              <a:buNone/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Cross cutting themes include:-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Essential </a:t>
            </a:r>
            <a:r>
              <a:rPr lang="en-GB" sz="2800" b="1" dirty="0" smtClean="0"/>
              <a:t>Skills </a:t>
            </a:r>
            <a:r>
              <a:rPr lang="en-GB" sz="2800" dirty="0" smtClean="0"/>
              <a:t>(Key Skills / Transferable skills)</a:t>
            </a:r>
          </a:p>
          <a:p>
            <a:pPr>
              <a:buNone/>
            </a:pPr>
            <a:r>
              <a:rPr lang="en-GB" sz="2800" dirty="0" smtClean="0"/>
              <a:t>	Core Skills – Communication, Application of Number (AON), Information &amp; Communication Technology (ICT)</a:t>
            </a:r>
          </a:p>
          <a:p>
            <a:pPr>
              <a:buNone/>
            </a:pPr>
            <a:r>
              <a:rPr lang="en-GB" sz="2800" dirty="0" smtClean="0"/>
              <a:t>    Wider  skills – Working With Others (WWO), Improving Own Learning &amp; Performance (IOLP) Problem Solving</a:t>
            </a:r>
          </a:p>
          <a:p>
            <a:r>
              <a:rPr lang="en-GB" sz="2800" b="1" dirty="0" smtClean="0"/>
              <a:t>Enterprise &amp; Employability</a:t>
            </a:r>
            <a:r>
              <a:rPr lang="en-GB" sz="2800" dirty="0" smtClean="0"/>
              <a:t> </a:t>
            </a:r>
          </a:p>
          <a:p>
            <a:r>
              <a:rPr lang="en-GB" sz="2800" b="1" dirty="0" smtClean="0"/>
              <a:t>ESDGC – </a:t>
            </a:r>
            <a:r>
              <a:rPr lang="en-GB" sz="2800" dirty="0" smtClean="0"/>
              <a:t>Education for Sustainable Development &amp; Global Citizenship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Education for Sustainable Development &amp; Global Citizenship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35771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“FE colleges play a key role in preparing a large percentage of people for life in and beyond the local community. ESDGC is about equipping people with the knowledge, skills and attitudes to be effective citizens in a complex and changing world both through their curriculum and through the practice of the institution.”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000" dirty="0" smtClean="0"/>
              <a:t>                        ESDGC in the Further Education Sector in Wales, Sept 2008</a:t>
            </a:r>
          </a:p>
          <a:p>
            <a:pPr>
              <a:buNone/>
            </a:pPr>
            <a:r>
              <a:rPr lang="en-GB" sz="2000" dirty="0" smtClean="0"/>
              <a:t>                        Information Document  No: 067/2008</a:t>
            </a:r>
          </a:p>
          <a:p>
            <a:pPr>
              <a:buNone/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14290"/>
            <a:ext cx="7043758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ESDGC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sz="3600" dirty="0" smtClean="0"/>
              <a:t>   </a:t>
            </a:r>
            <a:r>
              <a:rPr lang="en-GB" sz="3000" b="1" dirty="0" smtClean="0"/>
              <a:t>Education for sustainable development and global citizenship is about:</a:t>
            </a:r>
          </a:p>
          <a:p>
            <a:r>
              <a:rPr lang="en-GB" sz="2800" dirty="0" smtClean="0"/>
              <a:t>The links between society, economy and environment and between our own lives and those of people throughout the world</a:t>
            </a:r>
          </a:p>
          <a:p>
            <a:r>
              <a:rPr lang="en-GB" sz="2800" dirty="0" smtClean="0"/>
              <a:t> The relationships between power, resources and   human rights</a:t>
            </a:r>
          </a:p>
          <a:p>
            <a:r>
              <a:rPr lang="en-GB" sz="2800" dirty="0" smtClean="0"/>
              <a:t> The local and global implications of everything we do and the actions that individuals and organisations can take in response to local and global issues.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23" descr="sustainability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4000504"/>
            <a:ext cx="3675835" cy="2441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85728"/>
            <a:ext cx="9144000" cy="1143000"/>
          </a:xfrm>
        </p:spPr>
        <p:txBody>
          <a:bodyPr/>
          <a:lstStyle/>
          <a:p>
            <a:pPr eaLnBrk="1" hangingPunct="1"/>
            <a:r>
              <a:rPr lang="en-GB" sz="4000" dirty="0" smtClean="0"/>
              <a:t>ESDGC: A Common Understanding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500174"/>
            <a:ext cx="6500858" cy="471490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b="1" dirty="0" smtClean="0"/>
              <a:t>ESDGC is: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800" dirty="0" smtClean="0"/>
              <a:t>a </a:t>
            </a:r>
            <a:r>
              <a:rPr lang="en-GB" sz="2800" b="1" dirty="0" smtClean="0"/>
              <a:t>holistic</a:t>
            </a:r>
            <a:r>
              <a:rPr lang="en-GB" sz="2800" dirty="0" smtClean="0"/>
              <a:t> approach to education which: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800" dirty="0" smtClean="0"/>
              <a:t>prepares learners for the </a:t>
            </a:r>
            <a:r>
              <a:rPr lang="en-GB" sz="2800" b="1" dirty="0" smtClean="0"/>
              <a:t>new challenges</a:t>
            </a:r>
            <a:r>
              <a:rPr lang="en-GB" sz="2800" dirty="0" smtClean="0"/>
              <a:t> that will be part of their future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800" dirty="0" smtClean="0"/>
              <a:t>helps them to </a:t>
            </a:r>
            <a:r>
              <a:rPr lang="en-GB" sz="2800" b="1" dirty="0" smtClean="0"/>
              <a:t>understand </a:t>
            </a:r>
            <a:r>
              <a:rPr lang="en-GB" sz="2800" dirty="0" smtClean="0"/>
              <a:t>the complex, interrelated nature of their world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sz="2800" dirty="0" smtClean="0"/>
              <a:t>builds the </a:t>
            </a:r>
            <a:r>
              <a:rPr lang="en-GB" sz="2800" b="1" dirty="0" smtClean="0"/>
              <a:t>skills </a:t>
            </a:r>
            <a:r>
              <a:rPr lang="en-GB" sz="2800" dirty="0" smtClean="0"/>
              <a:t>to think critically,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GB" sz="2800" dirty="0" smtClean="0"/>
              <a:t>    think laterally, link ideas and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GB" sz="2800" dirty="0" smtClean="0"/>
              <a:t>    concepts and make informed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GB" sz="2800" dirty="0" smtClean="0"/>
              <a:t>    decisions.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043758" cy="1143000"/>
          </a:xfrm>
        </p:spPr>
        <p:txBody>
          <a:bodyPr>
            <a:normAutofit fontScale="90000"/>
          </a:bodyPr>
          <a:lstStyle/>
          <a:p>
            <a:r>
              <a:rPr lang="en-GB" sz="4800" b="1" dirty="0" smtClean="0"/>
              <a:t>For students, ESDGC is about: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610112"/>
          </a:xfrm>
        </p:spPr>
        <p:txBody>
          <a:bodyPr>
            <a:noAutofit/>
          </a:bodyPr>
          <a:lstStyle/>
          <a:p>
            <a:r>
              <a:rPr lang="en-GB" dirty="0" smtClean="0"/>
              <a:t>being encouraged to care for themselves, care for each other and care for their environment;</a:t>
            </a:r>
          </a:p>
          <a:p>
            <a:r>
              <a:rPr lang="en-GB" dirty="0" smtClean="0"/>
              <a:t>the issues they have a right to know about for their future;</a:t>
            </a:r>
          </a:p>
          <a:p>
            <a:r>
              <a:rPr lang="en-GB" dirty="0" smtClean="0"/>
              <a:t> appreciating their role in the college community, the local community and the global community;</a:t>
            </a:r>
          </a:p>
          <a:p>
            <a:r>
              <a:rPr lang="en-GB" dirty="0" smtClean="0"/>
              <a:t>discovering that, whatever they are studying, there are connections with the “bigger picture” of the wider world;</a:t>
            </a:r>
          </a:p>
          <a:p>
            <a:r>
              <a:rPr lang="en-GB" dirty="0" smtClean="0"/>
              <a:t>gaining skills and exploring issues in ways which will enable them to make up their own minds and decide how to act in both their personal and professional lives.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86874" cy="1143000"/>
          </a:xfrm>
        </p:spPr>
        <p:txBody>
          <a:bodyPr>
            <a:noAutofit/>
          </a:bodyPr>
          <a:lstStyle/>
          <a:p>
            <a:r>
              <a:rPr lang="en-US" sz="4200" b="1" dirty="0" smtClean="0"/>
              <a:t>ESDGC – 7 interconnected themes</a:t>
            </a:r>
            <a:endParaRPr lang="en-US" sz="4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071934" y="1857364"/>
          <a:ext cx="5072066" cy="5000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0" y="1928802"/>
          <a:ext cx="4643438" cy="4706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1524000" y="1397000"/>
          <a:ext cx="4833950" cy="338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457</TotalTime>
  <Words>940</Words>
  <Application>Microsoft Office PowerPoint</Application>
  <PresentationFormat>On-screen Show (4:3)</PresentationFormat>
  <Paragraphs>145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Cross Cutting Themes</vt:lpstr>
      <vt:lpstr>Cross Cutting Themes</vt:lpstr>
      <vt:lpstr>Cross Cutting Themes</vt:lpstr>
      <vt:lpstr>Cross cutting themes include:-</vt:lpstr>
      <vt:lpstr>Education for Sustainable Development &amp; Global Citizenship</vt:lpstr>
      <vt:lpstr>ESDGC</vt:lpstr>
      <vt:lpstr>ESDGC: A Common Understanding</vt:lpstr>
      <vt:lpstr>For students, ESDGC is about:</vt:lpstr>
      <vt:lpstr>ESDGC – 7 interconnected themes</vt:lpstr>
      <vt:lpstr>ESDGC is NOT</vt:lpstr>
      <vt:lpstr>Learning and Teaching </vt:lpstr>
      <vt:lpstr>ESDGC – points to consider:</vt:lpstr>
      <vt:lpstr>Slide 13</vt:lpstr>
      <vt:lpstr>Guidance:- </vt:lpstr>
      <vt:lpstr>ESDGC – Activity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Cutting Themes</dc:title>
  <dc:creator>Mo Abraham</dc:creator>
  <cp:lastModifiedBy>mabrah10</cp:lastModifiedBy>
  <cp:revision>45</cp:revision>
  <dcterms:created xsi:type="dcterms:W3CDTF">2004-06-28T00:33:30Z</dcterms:created>
  <dcterms:modified xsi:type="dcterms:W3CDTF">2011-04-04T18:00:39Z</dcterms:modified>
</cp:coreProperties>
</file>