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6"/>
  </p:notesMasterIdLst>
  <p:handoutMasterIdLst>
    <p:handoutMasterId r:id="rId7"/>
  </p:handoutMasterIdLst>
  <p:sldIdLst>
    <p:sldId id="288" r:id="rId2"/>
    <p:sldId id="289" r:id="rId3"/>
    <p:sldId id="290" r:id="rId4"/>
    <p:sldId id="293" r:id="rId5"/>
  </p:sldIdLst>
  <p:sldSz cx="9144000" cy="6858000" type="screen4x3"/>
  <p:notesSz cx="6834188" cy="99790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/>
            </a:lvl1pPr>
          </a:lstStyle>
          <a:p>
            <a:pPr>
              <a:defRPr/>
            </a:pPr>
            <a:fld id="{44565EC1-BF8D-4C34-899E-77D64D261E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221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A9585-7CE9-4521-B7FD-524C0A316620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A1A65-227B-4DD0-8C2B-3C0705ED4C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54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21D49-2784-435C-9E0C-B504EA7DB7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AAEB-6DE1-4900-BBD7-C48514454A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AAEB-6DE1-4900-BBD7-C48514454A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AAEB-6DE1-4900-BBD7-C48514454A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AAEB-6DE1-4900-BBD7-C48514454A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AAEB-6DE1-4900-BBD7-C48514454A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AAEB-6DE1-4900-BBD7-C48514454A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AAEB-6DE1-4900-BBD7-C48514454A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AAEB-6DE1-4900-BBD7-C48514454A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AAEB-6DE1-4900-BBD7-C48514454A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AAEB-6DE1-4900-BBD7-C48514454A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EDAAEB-6DE1-4900-BBD7-C48514454A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oolkit.goodpractice.com/mdt/resources/development-cycle/training-cycle-evaluation/boud-keogh-and-walker-reflection-and-learni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/>
              <a:t>Experiential Learning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268760"/>
            <a:ext cx="8229600" cy="547260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dirty="0"/>
              <a:t>	</a:t>
            </a:r>
            <a:r>
              <a:rPr lang="en-GB" sz="2400" dirty="0"/>
              <a:t>Dewey (1938), Kolb (1884) and </a:t>
            </a:r>
            <a:r>
              <a:rPr lang="en-GB" sz="2400" dirty="0" err="1"/>
              <a:t>Boud</a:t>
            </a:r>
            <a:r>
              <a:rPr lang="en-GB" sz="2400" dirty="0"/>
              <a:t> et al(1985</a:t>
            </a:r>
            <a:r>
              <a:rPr lang="en-GB" sz="2400" dirty="0" smtClean="0"/>
              <a:t>):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GB" sz="2400" dirty="0">
                <a:solidFill>
                  <a:schemeClr val="tx2"/>
                </a:solidFill>
                <a:hlinkClick r:id="rId2"/>
              </a:rPr>
              <a:t>http://</a:t>
            </a:r>
            <a:r>
              <a:rPr lang="en-GB" sz="2400" dirty="0" smtClean="0">
                <a:solidFill>
                  <a:schemeClr val="tx2"/>
                </a:solidFill>
                <a:hlinkClick r:id="rId2"/>
              </a:rPr>
              <a:t>toolkit.goodpractice.com/mdt/resources/development-cycle/training-cycle-evaluation/boud-keogh-and-walker-reflection-and-learning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>
                <a:solidFill>
                  <a:schemeClr val="tx1"/>
                </a:solidFill>
              </a:rPr>
              <a:t>All learning begins in concrete experience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>
                <a:solidFill>
                  <a:schemeClr val="tx1"/>
                </a:solidFill>
              </a:rPr>
              <a:t>We then observe and reflect upon our experience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>
                <a:solidFill>
                  <a:schemeClr val="tx1"/>
                </a:solidFill>
              </a:rPr>
              <a:t>Next, we generalise from experience and construct abstract concepts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>
                <a:solidFill>
                  <a:schemeClr val="tx1"/>
                </a:solidFill>
              </a:rPr>
              <a:t>Finally, we evaluate these generalisations by trying them out in practice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21D49-2784-435C-9E0C-B504EA7DB77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8720"/>
            <a:ext cx="7772400" cy="1728192"/>
          </a:xfrm>
        </p:spPr>
        <p:txBody>
          <a:bodyPr/>
          <a:lstStyle/>
          <a:p>
            <a:pPr>
              <a:defRPr/>
            </a:pPr>
            <a:r>
              <a:rPr lang="en-GB" dirty="0"/>
              <a:t>Examples:</a:t>
            </a:r>
            <a:br>
              <a:rPr lang="en-GB" dirty="0"/>
            </a:b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2936"/>
            <a:ext cx="6400800" cy="217626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Observation </a:t>
            </a:r>
            <a:r>
              <a:rPr lang="en-GB" dirty="0"/>
              <a:t>of interactions reveals issues in how students organise themselves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/>
              <a:t>Reflection suggests possible reasons e.g. arrangement of furniture, composition of the group, kind of task assigned etc. Leads to generalisation by the teacher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21D49-2784-435C-9E0C-B504EA7DB77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52736"/>
            <a:ext cx="7772400" cy="10801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Grouping 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92896"/>
            <a:ext cx="6400800" cy="253630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3200" dirty="0"/>
              <a:t>Teacher organises groups according to principles which have been deduced from experience and reflection. May be on a trial-and error basis.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21D49-2784-435C-9E0C-B504EA7DB77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8720"/>
            <a:ext cx="7772400" cy="12961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6000" dirty="0"/>
              <a:t>Activity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92896"/>
            <a:ext cx="6400800" cy="2536305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3200" dirty="0"/>
              <a:t>	Think of an example of ways in which your reflective practice as a teacher may embody the principles of Kolb’s learning cycle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21D49-2784-435C-9E0C-B504EA7DB77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459</TotalTime>
  <Words>70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Experiential Learning</vt:lpstr>
      <vt:lpstr>Examples: </vt:lpstr>
      <vt:lpstr>Grouping </vt:lpstr>
      <vt:lpstr>Activity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LEARNING</dc:title>
  <dc:creator>dfarne10</dc:creator>
  <cp:lastModifiedBy>Tony Burgoyne</cp:lastModifiedBy>
  <cp:revision>27</cp:revision>
  <dcterms:created xsi:type="dcterms:W3CDTF">2007-01-10T12:19:05Z</dcterms:created>
  <dcterms:modified xsi:type="dcterms:W3CDTF">2015-12-04T13:12:57Z</dcterms:modified>
</cp:coreProperties>
</file>