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7"/>
  </p:handoutMasterIdLst>
  <p:sldIdLst>
    <p:sldId id="256" r:id="rId2"/>
    <p:sldId id="273" r:id="rId3"/>
    <p:sldId id="257" r:id="rId4"/>
    <p:sldId id="258" r:id="rId5"/>
    <p:sldId id="260" r:id="rId6"/>
    <p:sldId id="259" r:id="rId7"/>
    <p:sldId id="262" r:id="rId8"/>
    <p:sldId id="265" r:id="rId9"/>
    <p:sldId id="267" r:id="rId10"/>
    <p:sldId id="266" r:id="rId11"/>
    <p:sldId id="268" r:id="rId12"/>
    <p:sldId id="270" r:id="rId13"/>
    <p:sldId id="271" r:id="rId14"/>
    <p:sldId id="272" r:id="rId15"/>
    <p:sldId id="275"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34B8DEE-A47B-446B-9034-43619F092AB1}" type="datetimeFigureOut">
              <a:rPr lang="en-GB" smtClean="0"/>
              <a:t>28/01/2014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7FC15F21-91B6-4516-AE7D-8FFF156E372F}" type="slidenum">
              <a:rPr lang="en-GB" smtClean="0"/>
              <a:t>‹#›</a:t>
            </a:fld>
            <a:endParaRPr lang="en-GB"/>
          </a:p>
        </p:txBody>
      </p:sp>
    </p:spTree>
    <p:extLst>
      <p:ext uri="{BB962C8B-B14F-4D97-AF65-F5344CB8AC3E}">
        <p14:creationId xmlns:p14="http://schemas.microsoft.com/office/powerpoint/2010/main" val="15642034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033D978-AA9A-44A8-A7F8-1A8ED17C7CCF}" type="datetimeFigureOut">
              <a:rPr lang="en-GB" smtClean="0"/>
              <a:pPr/>
              <a:t>28/01/2014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4B04174-FAA8-4DF7-BA85-EFDDDD2BF5A4}" type="slidenum">
              <a:rPr lang="en-GB" smtClean="0"/>
              <a:pPr/>
              <a:t>‹#›</a:t>
            </a:fld>
            <a:endParaRPr lang="en-GB"/>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4B04174-FAA8-4DF7-BA85-EFDDDD2BF5A4}" type="slidenum">
              <a:rPr lang="en-GB" smtClean="0"/>
              <a:pPr/>
              <a:t>‹#›</a:t>
            </a:fld>
            <a:endParaRPr lang="en-GB"/>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4B04174-FAA8-4DF7-BA85-EFDDDD2BF5A4}" type="slidenum">
              <a:rPr lang="en-GB" smtClean="0"/>
              <a:pPr/>
              <a:t>‹#›</a:t>
            </a:fld>
            <a:endParaRPr lang="en-GB"/>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4B04174-FAA8-4DF7-BA85-EFDDDD2BF5A4}"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4B04174-FAA8-4DF7-BA85-EFDDDD2BF5A4}"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4B04174-FAA8-4DF7-BA85-EFDDDD2BF5A4}"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4B04174-FAA8-4DF7-BA85-EFDDDD2BF5A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4B04174-FAA8-4DF7-BA85-EFDDDD2BF5A4}"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033D978-AA9A-44A8-A7F8-1A8ED17C7CCF}" type="datetimeFigureOut">
              <a:rPr lang="en-GB" smtClean="0"/>
              <a:pPr/>
              <a:t>28/01/2014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4B04174-FAA8-4DF7-BA85-EFDDDD2BF5A4}" type="slidenum">
              <a:rPr lang="en-GB" smtClean="0"/>
              <a:pPr/>
              <a:t>‹#›</a:t>
            </a:fld>
            <a:endParaRPr lang="en-GB"/>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033D978-AA9A-44A8-A7F8-1A8ED17C7CCF}" type="datetimeFigureOut">
              <a:rPr lang="en-GB" smtClean="0"/>
              <a:pPr/>
              <a:t>28/01/2014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4B04174-FAA8-4DF7-BA85-EFDDDD2BF5A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033D978-AA9A-44A8-A7F8-1A8ED17C7CCF}" type="datetimeFigureOut">
              <a:rPr lang="en-GB" smtClean="0"/>
              <a:pPr/>
              <a:t>28/01/2014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4B04174-FAA8-4DF7-BA85-EFDDDD2BF5A4}"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33D978-AA9A-44A8-A7F8-1A8ED17C7CCF}" type="datetimeFigureOut">
              <a:rPr lang="en-GB" smtClean="0"/>
              <a:pPr/>
              <a:t>28/01/2014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B04174-FAA8-4DF7-BA85-EFDDDD2BF5A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wipe dir="r"/>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Mentoring and Tutoring</a:t>
            </a:r>
            <a:endParaRPr lang="en-GB" dirty="0"/>
          </a:p>
        </p:txBody>
      </p:sp>
      <p:sp>
        <p:nvSpPr>
          <p:cNvPr id="3" name="Subtitle 2"/>
          <p:cNvSpPr>
            <a:spLocks noGrp="1"/>
          </p:cNvSpPr>
          <p:nvPr>
            <p:ph type="subTitle" idx="1"/>
          </p:nvPr>
        </p:nvSpPr>
        <p:spPr/>
        <p:txBody>
          <a:bodyPr/>
          <a:lstStyle/>
          <a:p>
            <a:r>
              <a:rPr lang="en-GB" dirty="0" smtClean="0"/>
              <a:t>Penny Waters</a:t>
            </a:r>
          </a:p>
          <a:p>
            <a:r>
              <a:rPr lang="en-GB" dirty="0" smtClean="0"/>
              <a:t>PGCE</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t>They help their mentees to:</a:t>
            </a:r>
          </a:p>
          <a:p>
            <a:r>
              <a:rPr lang="en-GB" dirty="0" smtClean="0"/>
              <a:t>Identify challenging but realistic goals</a:t>
            </a:r>
          </a:p>
          <a:p>
            <a:r>
              <a:rPr lang="en-GB" dirty="0" smtClean="0"/>
              <a:t>Deepen their subject knowledge</a:t>
            </a:r>
          </a:p>
          <a:p>
            <a:r>
              <a:rPr lang="en-GB" dirty="0" smtClean="0"/>
              <a:t>Develop the qualities of persistence and self-discipline</a:t>
            </a:r>
          </a:p>
          <a:p>
            <a:r>
              <a:rPr lang="en-GB" dirty="0" smtClean="0"/>
              <a:t>Develop a positive attitude to the problems facing them</a:t>
            </a:r>
          </a:p>
        </p:txBody>
      </p:sp>
      <p:sp>
        <p:nvSpPr>
          <p:cNvPr id="3" name="Title 2"/>
          <p:cNvSpPr>
            <a:spLocks noGrp="1"/>
          </p:cNvSpPr>
          <p:nvPr>
            <p:ph type="title"/>
          </p:nvPr>
        </p:nvSpPr>
        <p:spPr/>
        <p:txBody>
          <a:bodyPr/>
          <a:lstStyle/>
          <a:p>
            <a:r>
              <a:rPr lang="en-GB" dirty="0" smtClean="0"/>
              <a:t>The Role of a Mentor</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They help their mentees to:</a:t>
            </a:r>
          </a:p>
          <a:p>
            <a:r>
              <a:rPr lang="en-GB" dirty="0" smtClean="0"/>
              <a:t>Learn how to solve problems</a:t>
            </a:r>
          </a:p>
          <a:p>
            <a:r>
              <a:rPr lang="en-GB" dirty="0" smtClean="0"/>
              <a:t>Develop study skills and learning strategies</a:t>
            </a:r>
          </a:p>
          <a:p>
            <a:r>
              <a:rPr lang="en-GB" dirty="0" smtClean="0"/>
              <a:t>Appreciate that learning can be enjoyable and fulfilling</a:t>
            </a:r>
          </a:p>
          <a:p>
            <a:r>
              <a:rPr lang="en-GB" dirty="0" smtClean="0"/>
              <a:t>Improve their academic performance and help raise their aspirations</a:t>
            </a:r>
          </a:p>
          <a:p>
            <a:endParaRPr lang="en-GB" dirty="0"/>
          </a:p>
        </p:txBody>
      </p:sp>
      <p:sp>
        <p:nvSpPr>
          <p:cNvPr id="3" name="Title 2"/>
          <p:cNvSpPr>
            <a:spLocks noGrp="1"/>
          </p:cNvSpPr>
          <p:nvPr>
            <p:ph type="title"/>
          </p:nvPr>
        </p:nvSpPr>
        <p:spPr/>
        <p:txBody>
          <a:bodyPr/>
          <a:lstStyle/>
          <a:p>
            <a:r>
              <a:rPr lang="en-GB" dirty="0" smtClean="0"/>
              <a:t>The Role of a Mentor</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dirty="0" smtClean="0"/>
              <a:t>What is the mentoring process?</a:t>
            </a:r>
            <a:endParaRPr lang="en-GB" dirty="0"/>
          </a:p>
        </p:txBody>
      </p:sp>
      <p:sp>
        <p:nvSpPr>
          <p:cNvPr id="3" name="Title 2"/>
          <p:cNvSpPr>
            <a:spLocks noGrp="1"/>
          </p:cNvSpPr>
          <p:nvPr>
            <p:ph type="title"/>
          </p:nvPr>
        </p:nvSpPr>
        <p:spPr/>
        <p:txBody>
          <a:bodyPr/>
          <a:lstStyle/>
          <a:p>
            <a:r>
              <a:rPr lang="en-GB" dirty="0" smtClean="0"/>
              <a:t>Activity</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Gather and make appropriate use of information to support the mentoring process</a:t>
            </a:r>
          </a:p>
          <a:p>
            <a:r>
              <a:rPr lang="en-GB" dirty="0" smtClean="0"/>
              <a:t>Initiate the mentoring process (rapport, ground rules, relationship)</a:t>
            </a:r>
          </a:p>
          <a:p>
            <a:r>
              <a:rPr lang="en-GB" dirty="0" smtClean="0"/>
              <a:t>Organise the mentoring process (explore needs, motivations, desires, skills, etc, and observe, listen and question in order to plan learning)</a:t>
            </a:r>
            <a:endParaRPr lang="en-GB" dirty="0"/>
          </a:p>
        </p:txBody>
      </p:sp>
      <p:sp>
        <p:nvSpPr>
          <p:cNvPr id="3" name="Title 2"/>
          <p:cNvSpPr>
            <a:spLocks noGrp="1"/>
          </p:cNvSpPr>
          <p:nvPr>
            <p:ph type="title"/>
          </p:nvPr>
        </p:nvSpPr>
        <p:spPr/>
        <p:txBody>
          <a:bodyPr/>
          <a:lstStyle/>
          <a:p>
            <a:r>
              <a:rPr lang="en-GB" dirty="0" smtClean="0"/>
              <a:t>The Mentoring Process</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Activate and maintain the mentoring process (encourage, support, use creative techniques, be positive and non-judgemental)</a:t>
            </a:r>
          </a:p>
          <a:p>
            <a:r>
              <a:rPr lang="en-GB" dirty="0" smtClean="0"/>
              <a:t>Monitor and review the mentoring process (objectives, reflect on achievement, feed back)</a:t>
            </a:r>
          </a:p>
          <a:p>
            <a:r>
              <a:rPr lang="en-GB" dirty="0" smtClean="0"/>
              <a:t>Evaluate the mentoring process (review and critically analyse)</a:t>
            </a:r>
          </a:p>
          <a:p>
            <a:r>
              <a:rPr lang="en-GB" dirty="0" smtClean="0"/>
              <a:t>Reflect on action </a:t>
            </a:r>
            <a:endParaRPr lang="en-GB" dirty="0"/>
          </a:p>
        </p:txBody>
      </p:sp>
      <p:sp>
        <p:nvSpPr>
          <p:cNvPr id="3" name="Title 2"/>
          <p:cNvSpPr>
            <a:spLocks noGrp="1"/>
          </p:cNvSpPr>
          <p:nvPr>
            <p:ph type="title"/>
          </p:nvPr>
        </p:nvSpPr>
        <p:spPr/>
        <p:txBody>
          <a:bodyPr/>
          <a:lstStyle/>
          <a:p>
            <a:r>
              <a:rPr lang="en-GB" dirty="0" smtClean="0"/>
              <a:t>The Mentoring Process</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Identify and review current knowledge of mentoring and tutoring</a:t>
            </a:r>
          </a:p>
          <a:p>
            <a:r>
              <a:rPr lang="en-GB" dirty="0" smtClean="0"/>
              <a:t>Identify the difference between mentoring and coaching</a:t>
            </a:r>
          </a:p>
          <a:p>
            <a:r>
              <a:rPr lang="en-GB" dirty="0" smtClean="0"/>
              <a:t>Clarify the role of a mentor and the mentoring process</a:t>
            </a:r>
            <a:endParaRPr lang="en-GB" dirty="0"/>
          </a:p>
        </p:txBody>
      </p:sp>
      <p:sp>
        <p:nvSpPr>
          <p:cNvPr id="3" name="Title 2"/>
          <p:cNvSpPr>
            <a:spLocks noGrp="1"/>
          </p:cNvSpPr>
          <p:nvPr>
            <p:ph type="title"/>
          </p:nvPr>
        </p:nvSpPr>
        <p:spPr/>
        <p:txBody>
          <a:bodyPr/>
          <a:lstStyle/>
          <a:p>
            <a:r>
              <a:rPr lang="en-GB" dirty="0" smtClean="0"/>
              <a:t>Objectives</a:t>
            </a:r>
            <a:endParaRPr lang="en-GB" dirty="0"/>
          </a:p>
        </p:txBody>
      </p:sp>
    </p:spTree>
    <p:custDataLst>
      <p:tags r:id="rId1"/>
    </p:custData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2936"/>
            <a:ext cx="8229600" cy="3154355"/>
          </a:xfrm>
        </p:spPr>
        <p:txBody>
          <a:bodyPr/>
          <a:lstStyle/>
          <a:p>
            <a:r>
              <a:rPr lang="en-GB" dirty="0" smtClean="0"/>
              <a:t>Identify and review current knowledge of mentoring and tutoring</a:t>
            </a:r>
          </a:p>
          <a:p>
            <a:r>
              <a:rPr lang="en-GB" dirty="0" smtClean="0"/>
              <a:t>Identify the difference between mentoring and coaching</a:t>
            </a:r>
          </a:p>
          <a:p>
            <a:r>
              <a:rPr lang="en-GB" dirty="0" smtClean="0"/>
              <a:t>Clarify the role of a mentor and the mentoring process</a:t>
            </a:r>
            <a:endParaRPr lang="en-GB" dirty="0"/>
          </a:p>
        </p:txBody>
      </p:sp>
      <p:sp>
        <p:nvSpPr>
          <p:cNvPr id="3" name="Title 2"/>
          <p:cNvSpPr>
            <a:spLocks noGrp="1"/>
          </p:cNvSpPr>
          <p:nvPr>
            <p:ph type="title"/>
          </p:nvPr>
        </p:nvSpPr>
        <p:spPr/>
        <p:txBody>
          <a:bodyPr>
            <a:normAutofit fontScale="90000"/>
          </a:bodyPr>
          <a:lstStyle/>
          <a:p>
            <a:r>
              <a:rPr lang="en-GB" dirty="0" smtClean="0"/>
              <a:t>Mentoring &amp; Tutoring</a:t>
            </a:r>
            <a:br>
              <a:rPr lang="en-GB" dirty="0" smtClean="0"/>
            </a:br>
            <a:r>
              <a:rPr lang="en-GB" dirty="0" smtClean="0"/>
              <a:t>Objectives</a:t>
            </a:r>
            <a:endParaRPr lang="en-GB" dirty="0"/>
          </a:p>
        </p:txBody>
      </p:sp>
    </p:spTree>
    <p:custDataLst>
      <p:tags r:id="rId1"/>
    </p:custData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dirty="0" smtClean="0"/>
              <a:t>Mentors need to understand the complex linkages between</a:t>
            </a:r>
          </a:p>
          <a:p>
            <a:r>
              <a:rPr lang="en-GB" dirty="0" smtClean="0"/>
              <a:t>A student’s knowledge, skills and attitudes;</a:t>
            </a:r>
          </a:p>
          <a:p>
            <a:r>
              <a:rPr lang="en-GB" dirty="0" smtClean="0"/>
              <a:t>Academic performance and personal life;</a:t>
            </a:r>
          </a:p>
          <a:p>
            <a:r>
              <a:rPr lang="en-GB" dirty="0" smtClean="0"/>
              <a:t>Motivation, classroom performance and achievement, career aspirations, self-esteem and self-confidence</a:t>
            </a:r>
          </a:p>
          <a:p>
            <a:pPr lvl="1">
              <a:buNone/>
            </a:pPr>
            <a:r>
              <a:rPr lang="en-GB" dirty="0" smtClean="0"/>
              <a:t>					(Miller, 2002)</a:t>
            </a:r>
            <a:endParaRPr lang="en-GB" dirty="0"/>
          </a:p>
        </p:txBody>
      </p:sp>
      <p:sp>
        <p:nvSpPr>
          <p:cNvPr id="2" name="Title 1"/>
          <p:cNvSpPr>
            <a:spLocks noGrp="1"/>
          </p:cNvSpPr>
          <p:nvPr>
            <p:ph type="title"/>
          </p:nvPr>
        </p:nvSpPr>
        <p:spPr/>
        <p:txBody>
          <a:bodyPr/>
          <a:lstStyle/>
          <a:p>
            <a:r>
              <a:rPr lang="en-GB" dirty="0" smtClean="0"/>
              <a:t>Quotes</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dirty="0" smtClean="0"/>
              <a:t>In practice mentors do this through a combination of – </a:t>
            </a:r>
          </a:p>
          <a:p>
            <a:pPr>
              <a:buNone/>
            </a:pPr>
            <a:r>
              <a:rPr lang="en-GB" dirty="0" smtClean="0"/>
              <a:t>Being a critical friend to being a role model, from helping to build networks and develop personal resourcefulness to simply being there to listen, from helping people work out what they want to achieve, and why, to planning how they will bring change about.</a:t>
            </a:r>
          </a:p>
          <a:p>
            <a:pPr>
              <a:buNone/>
            </a:pPr>
            <a:r>
              <a:rPr lang="en-GB" dirty="0" smtClean="0"/>
              <a:t>						(</a:t>
            </a:r>
            <a:r>
              <a:rPr lang="en-GB" dirty="0" err="1" smtClean="0"/>
              <a:t>Clutterbuck</a:t>
            </a:r>
            <a:r>
              <a:rPr lang="en-GB" dirty="0" smtClean="0"/>
              <a:t>, 2006)</a:t>
            </a:r>
            <a:endParaRPr lang="en-GB" dirty="0"/>
          </a:p>
        </p:txBody>
      </p:sp>
      <p:sp>
        <p:nvSpPr>
          <p:cNvPr id="2" name="Title 1"/>
          <p:cNvSpPr>
            <a:spLocks noGrp="1"/>
          </p:cNvSpPr>
          <p:nvPr>
            <p:ph type="title"/>
          </p:nvPr>
        </p:nvSpPr>
        <p:spPr/>
        <p:txBody>
          <a:bodyPr/>
          <a:lstStyle/>
          <a:p>
            <a:r>
              <a:rPr lang="en-GB" dirty="0" smtClean="0"/>
              <a:t>Quotes</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dirty="0" smtClean="0"/>
              <a:t>A mentor is an experienced, highly objective individual who is capable of being a mirror and reflecting back to the mentee thoughts, behaviours and situations so that the mentee can ‘stand outside the square’, gain perspective and re-examine, reflect on and reprioritise their position.</a:t>
            </a:r>
          </a:p>
          <a:p>
            <a:pPr>
              <a:buNone/>
            </a:pPr>
            <a:r>
              <a:rPr lang="en-GB" dirty="0" smtClean="0"/>
              <a:t>					(Conway, 1998)</a:t>
            </a:r>
            <a:endParaRPr lang="en-GB" dirty="0"/>
          </a:p>
        </p:txBody>
      </p:sp>
      <p:sp>
        <p:nvSpPr>
          <p:cNvPr id="2" name="Title 1"/>
          <p:cNvSpPr>
            <a:spLocks noGrp="1"/>
          </p:cNvSpPr>
          <p:nvPr>
            <p:ph type="title"/>
          </p:nvPr>
        </p:nvSpPr>
        <p:spPr/>
        <p:txBody>
          <a:bodyPr/>
          <a:lstStyle/>
          <a:p>
            <a:r>
              <a:rPr lang="en-GB" dirty="0" smtClean="0"/>
              <a:t>Quotes</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dirty="0" smtClean="0"/>
              <a:t>Mentoring experiences promote a culture of lifelong learning among students, mentors and teachers</a:t>
            </a:r>
          </a:p>
          <a:p>
            <a:pPr>
              <a:buNone/>
            </a:pPr>
            <a:r>
              <a:rPr lang="en-GB" dirty="0" smtClean="0"/>
              <a:t>						(Miller, 2002)</a:t>
            </a:r>
          </a:p>
          <a:p>
            <a:pPr>
              <a:buNone/>
            </a:pPr>
            <a:endParaRPr lang="en-GB" dirty="0" smtClean="0"/>
          </a:p>
          <a:p>
            <a:pPr>
              <a:buNone/>
            </a:pPr>
            <a:r>
              <a:rPr lang="en-GB" dirty="0" smtClean="0"/>
              <a:t>Mentoring is a brain to pick, an ear to listen, and a push in the right direction.</a:t>
            </a:r>
          </a:p>
          <a:p>
            <a:pPr>
              <a:buNone/>
            </a:pPr>
            <a:r>
              <a:rPr lang="en-GB" dirty="0" smtClean="0"/>
              <a:t>						(John C. Crosby)</a:t>
            </a:r>
            <a:endParaRPr lang="en-GB" dirty="0"/>
          </a:p>
        </p:txBody>
      </p:sp>
      <p:sp>
        <p:nvSpPr>
          <p:cNvPr id="2" name="Title 1"/>
          <p:cNvSpPr>
            <a:spLocks noGrp="1"/>
          </p:cNvSpPr>
          <p:nvPr>
            <p:ph type="title"/>
          </p:nvPr>
        </p:nvSpPr>
        <p:spPr/>
        <p:txBody>
          <a:bodyPr/>
          <a:lstStyle/>
          <a:p>
            <a:r>
              <a:rPr lang="en-GB" dirty="0" smtClean="0"/>
              <a:t>Quotes</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GB" dirty="0" smtClean="0"/>
          </a:p>
          <a:p>
            <a:pPr>
              <a:buNone/>
            </a:pPr>
            <a:r>
              <a:rPr lang="en-GB" dirty="0" smtClean="0"/>
              <a:t>What is the difference between mentoring and coaching?</a:t>
            </a:r>
            <a:endParaRPr lang="en-GB" dirty="0"/>
          </a:p>
        </p:txBody>
      </p:sp>
      <p:sp>
        <p:nvSpPr>
          <p:cNvPr id="2" name="Title 1"/>
          <p:cNvSpPr>
            <a:spLocks noGrp="1"/>
          </p:cNvSpPr>
          <p:nvPr>
            <p:ph type="title"/>
          </p:nvPr>
        </p:nvSpPr>
        <p:spPr/>
        <p:txBody>
          <a:bodyPr/>
          <a:lstStyle/>
          <a:p>
            <a:r>
              <a:rPr lang="en-GB" dirty="0" smtClean="0"/>
              <a:t>Activity</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052735"/>
          <a:ext cx="8229600" cy="3943122"/>
        </p:xfrm>
        <a:graphic>
          <a:graphicData uri="http://schemas.openxmlformats.org/drawingml/2006/table">
            <a:tbl>
              <a:tblPr firstRow="1" bandRow="1">
                <a:tableStyleId>{5C22544A-7EE6-4342-B048-85BDC9FD1C3A}</a:tableStyleId>
              </a:tblPr>
              <a:tblGrid>
                <a:gridCol w="4114800"/>
                <a:gridCol w="4114800"/>
              </a:tblGrid>
              <a:tr h="376962">
                <a:tc>
                  <a:txBody>
                    <a:bodyPr/>
                    <a:lstStyle/>
                    <a:p>
                      <a:r>
                        <a:rPr lang="en-GB" dirty="0" smtClean="0"/>
                        <a:t>Mentoring</a:t>
                      </a:r>
                      <a:endParaRPr lang="en-GB" dirty="0"/>
                    </a:p>
                  </a:txBody>
                  <a:tcPr/>
                </a:tc>
                <a:tc>
                  <a:txBody>
                    <a:bodyPr/>
                    <a:lstStyle/>
                    <a:p>
                      <a:r>
                        <a:rPr lang="en-GB" dirty="0" smtClean="0"/>
                        <a:t>Coaching</a:t>
                      </a:r>
                      <a:endParaRPr lang="en-GB" dirty="0"/>
                    </a:p>
                  </a:txBody>
                  <a:tcPr/>
                </a:tc>
              </a:tr>
              <a:tr h="797813">
                <a:tc>
                  <a:txBody>
                    <a:bodyPr/>
                    <a:lstStyle/>
                    <a:p>
                      <a:r>
                        <a:rPr lang="en-GB" dirty="0" smtClean="0"/>
                        <a:t>Mentors have two central roles: to SUPPORT and CHALLENGE the mentee</a:t>
                      </a:r>
                      <a:endParaRPr lang="en-GB" dirty="0"/>
                    </a:p>
                  </a:txBody>
                  <a:tcPr/>
                </a:tc>
                <a:tc>
                  <a:txBody>
                    <a:bodyPr/>
                    <a:lstStyle/>
                    <a:p>
                      <a:r>
                        <a:rPr lang="en-GB" dirty="0" smtClean="0"/>
                        <a:t>Relatively</a:t>
                      </a:r>
                      <a:r>
                        <a:rPr lang="en-GB" baseline="0" dirty="0" smtClean="0"/>
                        <a:t> directive to help develop competence</a:t>
                      </a:r>
                      <a:endParaRPr lang="en-GB" dirty="0"/>
                    </a:p>
                  </a:txBody>
                  <a:tcPr/>
                </a:tc>
              </a:tr>
              <a:tr h="558469">
                <a:tc>
                  <a:txBody>
                    <a:bodyPr/>
                    <a:lstStyle/>
                    <a:p>
                      <a:r>
                        <a:rPr lang="en-GB" dirty="0" smtClean="0"/>
                        <a:t>Concerned with implications beyond the task</a:t>
                      </a:r>
                      <a:endParaRPr lang="en-GB" dirty="0"/>
                    </a:p>
                  </a:txBody>
                  <a:tcPr/>
                </a:tc>
                <a:tc>
                  <a:txBody>
                    <a:bodyPr/>
                    <a:lstStyle/>
                    <a:p>
                      <a:r>
                        <a:rPr lang="en-GB" dirty="0" smtClean="0"/>
                        <a:t>Concerned with the task</a:t>
                      </a:r>
                      <a:endParaRPr lang="en-GB" dirty="0"/>
                    </a:p>
                  </a:txBody>
                  <a:tcPr/>
                </a:tc>
              </a:tr>
              <a:tr h="319125">
                <a:tc>
                  <a:txBody>
                    <a:bodyPr/>
                    <a:lstStyle/>
                    <a:p>
                      <a:r>
                        <a:rPr lang="en-GB" dirty="0" smtClean="0"/>
                        <a:t>Focus – capabilities and potential</a:t>
                      </a:r>
                      <a:endParaRPr lang="en-GB" dirty="0"/>
                    </a:p>
                  </a:txBody>
                  <a:tcPr/>
                </a:tc>
                <a:tc>
                  <a:txBody>
                    <a:bodyPr/>
                    <a:lstStyle/>
                    <a:p>
                      <a:r>
                        <a:rPr lang="en-GB" dirty="0" smtClean="0"/>
                        <a:t>Focus – skills and performance</a:t>
                      </a:r>
                      <a:endParaRPr lang="en-GB" dirty="0"/>
                    </a:p>
                  </a:txBody>
                  <a:tcPr/>
                </a:tc>
              </a:tr>
              <a:tr h="319125">
                <a:tc>
                  <a:txBody>
                    <a:bodyPr/>
                    <a:lstStyle/>
                    <a:p>
                      <a:r>
                        <a:rPr lang="en-GB" dirty="0" smtClean="0"/>
                        <a:t>Agenda is set by the learner</a:t>
                      </a:r>
                      <a:endParaRPr lang="en-GB" dirty="0"/>
                    </a:p>
                  </a:txBody>
                  <a:tcPr/>
                </a:tc>
                <a:tc>
                  <a:txBody>
                    <a:bodyPr/>
                    <a:lstStyle/>
                    <a:p>
                      <a:r>
                        <a:rPr lang="en-GB" dirty="0" smtClean="0"/>
                        <a:t>Agenda is set by the coach</a:t>
                      </a:r>
                      <a:endParaRPr lang="en-GB" dirty="0"/>
                    </a:p>
                  </a:txBody>
                  <a:tcPr/>
                </a:tc>
              </a:tr>
              <a:tr h="558469">
                <a:tc>
                  <a:txBody>
                    <a:bodyPr/>
                    <a:lstStyle/>
                    <a:p>
                      <a:r>
                        <a:rPr lang="en-GB" dirty="0" smtClean="0"/>
                        <a:t>Medium and long term needs addressed</a:t>
                      </a:r>
                      <a:endParaRPr lang="en-GB" dirty="0"/>
                    </a:p>
                  </a:txBody>
                  <a:tcPr/>
                </a:tc>
                <a:tc>
                  <a:txBody>
                    <a:bodyPr/>
                    <a:lstStyle/>
                    <a:p>
                      <a:r>
                        <a:rPr lang="en-GB" dirty="0" smtClean="0"/>
                        <a:t>Short term needs are addressed</a:t>
                      </a:r>
                      <a:endParaRPr lang="en-GB" dirty="0"/>
                    </a:p>
                  </a:txBody>
                  <a:tcPr/>
                </a:tc>
              </a:tr>
              <a:tr h="558469">
                <a:tc>
                  <a:txBody>
                    <a:bodyPr/>
                    <a:lstStyle/>
                    <a:p>
                      <a:r>
                        <a:rPr lang="en-GB" dirty="0" smtClean="0"/>
                        <a:t>Feedback primarily about implicit, intuitive</a:t>
                      </a:r>
                      <a:r>
                        <a:rPr lang="en-GB" baseline="0" dirty="0" smtClean="0"/>
                        <a:t> issues and behaviours</a:t>
                      </a:r>
                      <a:endParaRPr lang="en-GB" dirty="0"/>
                    </a:p>
                  </a:txBody>
                  <a:tcPr/>
                </a:tc>
                <a:tc>
                  <a:txBody>
                    <a:bodyPr/>
                    <a:lstStyle/>
                    <a:p>
                      <a:r>
                        <a:rPr lang="en-GB" dirty="0" smtClean="0"/>
                        <a:t>Feedback is primarily explicit</a:t>
                      </a:r>
                      <a:endParaRPr lang="en-GB" dirty="0"/>
                    </a:p>
                  </a:txBody>
                  <a:tcPr/>
                </a:tc>
              </a:tr>
            </a:tbl>
          </a:graphicData>
        </a:graphic>
      </p:graphicFrame>
    </p:spTree>
    <p:custDataLst>
      <p:tags r:id="rId1"/>
    </p:custData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endParaRPr lang="en-GB" dirty="0" smtClean="0"/>
          </a:p>
          <a:p>
            <a:pPr>
              <a:buNone/>
            </a:pPr>
            <a:r>
              <a:rPr lang="en-GB" dirty="0" smtClean="0"/>
              <a:t>What is the role of a mentor?</a:t>
            </a:r>
            <a:endParaRPr lang="en-GB" dirty="0"/>
          </a:p>
        </p:txBody>
      </p:sp>
      <p:sp>
        <p:nvSpPr>
          <p:cNvPr id="3" name="Title 2"/>
          <p:cNvSpPr>
            <a:spLocks noGrp="1"/>
          </p:cNvSpPr>
          <p:nvPr>
            <p:ph type="title"/>
          </p:nvPr>
        </p:nvSpPr>
        <p:spPr/>
        <p:txBody>
          <a:bodyPr/>
          <a:lstStyle/>
          <a:p>
            <a:r>
              <a:rPr lang="en-GB" dirty="0" smtClean="0"/>
              <a:t>Activity</a:t>
            </a:r>
            <a:endParaRPr lang="en-GB" dirty="0"/>
          </a:p>
        </p:txBody>
      </p:sp>
    </p:spTree>
    <p:custDataLst>
      <p:tags r:id="rId1"/>
    </p:custData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TotalTime>
  <Words>508</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Mentoring and Tutoring</vt:lpstr>
      <vt:lpstr>Mentoring &amp; Tutoring Objectives</vt:lpstr>
      <vt:lpstr>Quotes</vt:lpstr>
      <vt:lpstr>Quotes</vt:lpstr>
      <vt:lpstr>Quotes</vt:lpstr>
      <vt:lpstr>Quotes</vt:lpstr>
      <vt:lpstr>Activity</vt:lpstr>
      <vt:lpstr>PowerPoint Presentation</vt:lpstr>
      <vt:lpstr>Activity</vt:lpstr>
      <vt:lpstr>The Role of a Mentor</vt:lpstr>
      <vt:lpstr>The Role of a Mentor</vt:lpstr>
      <vt:lpstr>Activity</vt:lpstr>
      <vt:lpstr>The Mentoring Process</vt:lpstr>
      <vt:lpstr>The Mentoring Process</vt:lpstr>
      <vt:lpstr>Objectives</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and Tutoring</dc:title>
  <dc:creator>pwater10</dc:creator>
  <cp:lastModifiedBy>Penny Waters</cp:lastModifiedBy>
  <cp:revision>17</cp:revision>
  <cp:lastPrinted>2014-01-28T14:52:12Z</cp:lastPrinted>
  <dcterms:created xsi:type="dcterms:W3CDTF">2010-11-04T08:33:19Z</dcterms:created>
  <dcterms:modified xsi:type="dcterms:W3CDTF">2014-01-28T14:52:17Z</dcterms:modified>
</cp:coreProperties>
</file>