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3"/>
  </p:notesMasterIdLst>
  <p:sldIdLst>
    <p:sldId id="256" r:id="rId5"/>
    <p:sldId id="300" r:id="rId6"/>
    <p:sldId id="301" r:id="rId7"/>
    <p:sldId id="317" r:id="rId8"/>
    <p:sldId id="312" r:id="rId9"/>
    <p:sldId id="319" r:id="rId10"/>
    <p:sldId id="318" r:id="rId11"/>
    <p:sldId id="327"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70620" autoAdjust="0"/>
  </p:normalViewPr>
  <p:slideViewPr>
    <p:cSldViewPr snapToGrid="0">
      <p:cViewPr varScale="1">
        <p:scale>
          <a:sx n="81" d="100"/>
          <a:sy n="81" d="100"/>
        </p:scale>
        <p:origin x="17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934A8A-98A8-4CF4-89C0-C813E605C50E}" type="datetimeFigureOut">
              <a:rPr lang="en-GB" smtClean="0"/>
              <a:t>14/06/2019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D9030BA-39C9-434C-8D74-04A0C4BBC318}" type="slidenum">
              <a:rPr lang="en-GB" smtClean="0"/>
              <a:t>‹#›</a:t>
            </a:fld>
            <a:endParaRPr lang="en-GB"/>
          </a:p>
        </p:txBody>
      </p:sp>
    </p:spTree>
    <p:extLst>
      <p:ext uri="{BB962C8B-B14F-4D97-AF65-F5344CB8AC3E}">
        <p14:creationId xmlns:p14="http://schemas.microsoft.com/office/powerpoint/2010/main" val="1378507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9030BA-39C9-434C-8D74-04A0C4BBC318}" type="slidenum">
              <a:rPr lang="en-GB" smtClean="0"/>
              <a:t>1</a:t>
            </a:fld>
            <a:endParaRPr lang="en-GB"/>
          </a:p>
        </p:txBody>
      </p:sp>
    </p:spTree>
    <p:extLst>
      <p:ext uri="{BB962C8B-B14F-4D97-AF65-F5344CB8AC3E}">
        <p14:creationId xmlns:p14="http://schemas.microsoft.com/office/powerpoint/2010/main" val="3453744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9030BA-39C9-434C-8D74-04A0C4BBC318}" type="slidenum">
              <a:rPr lang="en-GB" smtClean="0"/>
              <a:t>2</a:t>
            </a:fld>
            <a:endParaRPr lang="en-GB"/>
          </a:p>
        </p:txBody>
      </p:sp>
    </p:spTree>
    <p:extLst>
      <p:ext uri="{BB962C8B-B14F-4D97-AF65-F5344CB8AC3E}">
        <p14:creationId xmlns:p14="http://schemas.microsoft.com/office/powerpoint/2010/main" val="3139365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9030BA-39C9-434C-8D74-04A0C4BBC318}" type="slidenum">
              <a:rPr lang="en-GB" smtClean="0"/>
              <a:t>3</a:t>
            </a:fld>
            <a:endParaRPr lang="en-GB"/>
          </a:p>
        </p:txBody>
      </p:sp>
    </p:spTree>
    <p:extLst>
      <p:ext uri="{BB962C8B-B14F-4D97-AF65-F5344CB8AC3E}">
        <p14:creationId xmlns:p14="http://schemas.microsoft.com/office/powerpoint/2010/main" val="2866096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6D0E40-8B77-4EFE-9963-245945F0D6AE}" type="slidenum">
              <a:rPr lang="en-GB" smtClean="0"/>
              <a:t>4</a:t>
            </a:fld>
            <a:endParaRPr lang="en-GB"/>
          </a:p>
        </p:txBody>
      </p:sp>
    </p:spTree>
    <p:extLst>
      <p:ext uri="{BB962C8B-B14F-4D97-AF65-F5344CB8AC3E}">
        <p14:creationId xmlns:p14="http://schemas.microsoft.com/office/powerpoint/2010/main" val="3295494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6D0E40-8B77-4EFE-9963-245945F0D6AE}" type="slidenum">
              <a:rPr lang="en-GB" smtClean="0"/>
              <a:t>6</a:t>
            </a:fld>
            <a:endParaRPr lang="en-GB"/>
          </a:p>
        </p:txBody>
      </p:sp>
    </p:spTree>
    <p:extLst>
      <p:ext uri="{BB962C8B-B14F-4D97-AF65-F5344CB8AC3E}">
        <p14:creationId xmlns:p14="http://schemas.microsoft.com/office/powerpoint/2010/main" val="1315037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6D0E40-8B77-4EFE-9963-245945F0D6AE}" type="slidenum">
              <a:rPr lang="en-GB" smtClean="0"/>
              <a:t>7</a:t>
            </a:fld>
            <a:endParaRPr lang="en-GB"/>
          </a:p>
        </p:txBody>
      </p:sp>
    </p:spTree>
    <p:extLst>
      <p:ext uri="{BB962C8B-B14F-4D97-AF65-F5344CB8AC3E}">
        <p14:creationId xmlns:p14="http://schemas.microsoft.com/office/powerpoint/2010/main" val="2607644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6D0E40-8B77-4EFE-9963-245945F0D6AE}" type="slidenum">
              <a:rPr lang="en-GB" smtClean="0"/>
              <a:t>8</a:t>
            </a:fld>
            <a:endParaRPr lang="en-GB"/>
          </a:p>
        </p:txBody>
      </p:sp>
    </p:spTree>
    <p:extLst>
      <p:ext uri="{BB962C8B-B14F-4D97-AF65-F5344CB8AC3E}">
        <p14:creationId xmlns:p14="http://schemas.microsoft.com/office/powerpoint/2010/main" val="42148871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6/14/2019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6/14/2019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jpg"/></Relationships>
</file>

<file path=ppt/slides/_rels/slide8.xml.rels><?xml version="1.0" encoding="UTF-8" standalone="yes"?>
<Relationships xmlns="http://schemas.openxmlformats.org/package/2006/relationships"><Relationship Id="rId8" Type="http://schemas.openxmlformats.org/officeDocument/2006/relationships/image" Target="../media/image24.jp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2.gif"/><Relationship Id="rId5" Type="http://schemas.openxmlformats.org/officeDocument/2006/relationships/image" Target="../media/image21.jpg"/><Relationship Id="rId10" Type="http://schemas.openxmlformats.org/officeDocument/2006/relationships/image" Target="../media/image26.png"/><Relationship Id="rId4" Type="http://schemas.openxmlformats.org/officeDocument/2006/relationships/image" Target="../media/image20.jpg"/><Relationship Id="rId9" Type="http://schemas.openxmlformats.org/officeDocument/2006/relationships/image" Target="../media/image2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772" y="1420614"/>
            <a:ext cx="8791575" cy="3019331"/>
          </a:xfrm>
        </p:spPr>
        <p:txBody>
          <a:bodyPr>
            <a:normAutofit/>
          </a:bodyPr>
          <a:lstStyle/>
          <a:p>
            <a:pPr algn="ctr"/>
            <a:r>
              <a:rPr lang="en-GB" dirty="0" smtClean="0"/>
              <a:t>Digital Collaboration</a:t>
            </a:r>
            <a:br>
              <a:rPr lang="en-GB" dirty="0" smtClean="0"/>
            </a:br>
            <a:r>
              <a:rPr lang="en-GB" dirty="0" smtClean="0"/>
              <a:t/>
            </a:r>
            <a:br>
              <a:rPr lang="en-GB" dirty="0" smtClean="0"/>
            </a:br>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8566" y="3657600"/>
            <a:ext cx="6705986" cy="2464903"/>
          </a:xfrm>
          <a:prstGeom prst="rect">
            <a:avLst/>
          </a:prstGeom>
          <a:effectLst>
            <a:softEdge rad="304800"/>
          </a:effectLst>
        </p:spPr>
      </p:pic>
    </p:spTree>
    <p:extLst>
      <p:ext uri="{BB962C8B-B14F-4D97-AF65-F5344CB8AC3E}">
        <p14:creationId xmlns:p14="http://schemas.microsoft.com/office/powerpoint/2010/main" val="3608622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9952" y="212118"/>
            <a:ext cx="9905998" cy="622769"/>
          </a:xfrm>
        </p:spPr>
        <p:txBody>
          <a:bodyPr/>
          <a:lstStyle/>
          <a:p>
            <a:pPr algn="ctr"/>
            <a:r>
              <a:rPr lang="en-GB" b="1" dirty="0" smtClean="0"/>
              <a:t>The 21</a:t>
            </a:r>
            <a:r>
              <a:rPr lang="en-GB" b="1" baseline="30000" dirty="0" smtClean="0"/>
              <a:t>st</a:t>
            </a:r>
            <a:r>
              <a:rPr lang="en-GB" b="1" dirty="0" smtClean="0"/>
              <a:t> Century Student</a:t>
            </a:r>
            <a:endParaRPr lang="en-GB" b="1" dirty="0"/>
          </a:p>
        </p:txBody>
      </p:sp>
      <p:sp>
        <p:nvSpPr>
          <p:cNvPr id="3" name="Content Placeholder 2"/>
          <p:cNvSpPr>
            <a:spLocks noGrp="1"/>
          </p:cNvSpPr>
          <p:nvPr>
            <p:ph idx="1"/>
          </p:nvPr>
        </p:nvSpPr>
        <p:spPr>
          <a:xfrm>
            <a:off x="845427" y="834887"/>
            <a:ext cx="10599549" cy="5489339"/>
          </a:xfrm>
        </p:spPr>
        <p:txBody>
          <a:bodyPr>
            <a:noAutofit/>
          </a:bodyPr>
          <a:lstStyle/>
          <a:p>
            <a:pPr marL="0" indent="0">
              <a:buNone/>
            </a:pPr>
            <a:r>
              <a:rPr lang="en-GB" dirty="0" smtClean="0"/>
              <a:t>Many classroom activities haven’t changed for our 21</a:t>
            </a:r>
            <a:r>
              <a:rPr lang="en-GB" baseline="30000" dirty="0" smtClean="0"/>
              <a:t>st</a:t>
            </a:r>
            <a:r>
              <a:rPr lang="en-GB" dirty="0" smtClean="0"/>
              <a:t> century learners but…</a:t>
            </a:r>
          </a:p>
          <a:p>
            <a:pPr>
              <a:lnSpc>
                <a:spcPct val="100000"/>
              </a:lnSpc>
            </a:pPr>
            <a:r>
              <a:rPr lang="en-GB" dirty="0"/>
              <a:t>T</a:t>
            </a:r>
            <a:r>
              <a:rPr lang="en-GB" dirty="0" smtClean="0"/>
              <a:t>ools are different:</a:t>
            </a:r>
          </a:p>
          <a:p>
            <a:pPr lvl="1">
              <a:lnSpc>
                <a:spcPct val="100000"/>
              </a:lnSpc>
            </a:pPr>
            <a:r>
              <a:rPr lang="en-GB" sz="2400" dirty="0" smtClean="0"/>
              <a:t>IT now commonplace (and often required)</a:t>
            </a:r>
          </a:p>
          <a:p>
            <a:pPr lvl="1">
              <a:lnSpc>
                <a:spcPct val="100000"/>
              </a:lnSpc>
            </a:pPr>
            <a:r>
              <a:rPr lang="en-GB" sz="2400" dirty="0" smtClean="0"/>
              <a:t>Communication is different</a:t>
            </a:r>
          </a:p>
          <a:p>
            <a:pPr lvl="1">
              <a:lnSpc>
                <a:spcPct val="100000"/>
              </a:lnSpc>
            </a:pPr>
            <a:r>
              <a:rPr lang="en-GB" sz="2400" dirty="0" smtClean="0"/>
              <a:t>Information is more readily available in digital format</a:t>
            </a:r>
          </a:p>
          <a:p>
            <a:r>
              <a:rPr lang="en-GB" dirty="0" smtClean="0"/>
              <a:t>Students are different: </a:t>
            </a:r>
            <a:endParaRPr lang="en-GB" dirty="0"/>
          </a:p>
          <a:p>
            <a:pPr lvl="1">
              <a:lnSpc>
                <a:spcPct val="100000"/>
              </a:lnSpc>
            </a:pPr>
            <a:r>
              <a:rPr lang="en-GB" sz="2400" dirty="0" smtClean="0"/>
              <a:t>Multi-stimulus world (listen to music, surf internet, text friends at the same time)</a:t>
            </a:r>
          </a:p>
          <a:p>
            <a:pPr lvl="1"/>
            <a:r>
              <a:rPr lang="en-GB" sz="2400" dirty="0"/>
              <a:t>Have virtual worlds to socialise in and communicate </a:t>
            </a:r>
            <a:r>
              <a:rPr lang="en-GB" sz="2400" dirty="0" smtClean="0"/>
              <a:t>in</a:t>
            </a:r>
          </a:p>
          <a:p>
            <a:r>
              <a:rPr lang="en-GB" dirty="0"/>
              <a:t>Today’s employers say the capacity to collaborate to solve problems is going to be even more important for tomorrow’s workers than content knowledge. </a:t>
            </a:r>
          </a:p>
          <a:p>
            <a:r>
              <a:rPr lang="en-GB" dirty="0"/>
              <a:t>Recent </a:t>
            </a:r>
            <a:r>
              <a:rPr lang="en-GB" dirty="0" smtClean="0"/>
              <a:t>studies show </a:t>
            </a:r>
            <a:r>
              <a:rPr lang="en-GB" dirty="0"/>
              <a:t>employers are looking for people who can work effectively in teams.</a:t>
            </a:r>
          </a:p>
          <a:p>
            <a:pPr lvl="1"/>
            <a:endParaRPr lang="en-GB" sz="2400" dirty="0"/>
          </a:p>
        </p:txBody>
      </p:sp>
      <p:pic>
        <p:nvPicPr>
          <p:cNvPr id="31746" name="Picture 2" descr="Image result for 21 century student"/>
          <p:cNvPicPr>
            <a:picLocks noChangeAspect="1" noChangeArrowheads="1"/>
          </p:cNvPicPr>
          <p:nvPr/>
        </p:nvPicPr>
        <p:blipFill>
          <a:blip r:embed="rId3" cstate="print"/>
          <a:srcRect/>
          <a:stretch>
            <a:fillRect/>
          </a:stretch>
        </p:blipFill>
        <p:spPr bwMode="auto">
          <a:xfrm>
            <a:off x="9245642" y="1257349"/>
            <a:ext cx="2670313" cy="2517724"/>
          </a:xfrm>
          <a:prstGeom prst="rect">
            <a:avLst/>
          </a:prstGeom>
          <a:noFill/>
          <a:effectLst>
            <a:softEdge rad="215900"/>
          </a:effectLst>
        </p:spPr>
      </p:pic>
    </p:spTree>
    <p:extLst>
      <p:ext uri="{BB962C8B-B14F-4D97-AF65-F5344CB8AC3E}">
        <p14:creationId xmlns:p14="http://schemas.microsoft.com/office/powerpoint/2010/main" val="2887742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3">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1746"/>
                                        </p:tgtEl>
                                        <p:attrNameLst>
                                          <p:attrName>style.visibility</p:attrName>
                                        </p:attrNameLst>
                                      </p:cBhvr>
                                      <p:to>
                                        <p:strVal val="visible"/>
                                      </p:to>
                                    </p:set>
                                    <p:anim calcmode="lin" valueType="num">
                                      <p:cBhvr additive="base">
                                        <p:cTn id="55" dur="500" fill="hold"/>
                                        <p:tgtEl>
                                          <p:spTgt spid="31746"/>
                                        </p:tgtEl>
                                        <p:attrNameLst>
                                          <p:attrName>ppt_x</p:attrName>
                                        </p:attrNameLst>
                                      </p:cBhvr>
                                      <p:tavLst>
                                        <p:tav tm="0">
                                          <p:val>
                                            <p:strVal val="#ppt_x"/>
                                          </p:val>
                                        </p:tav>
                                        <p:tav tm="100000">
                                          <p:val>
                                            <p:strVal val="#ppt_x"/>
                                          </p:val>
                                        </p:tav>
                                      </p:tavLst>
                                    </p:anim>
                                    <p:anim calcmode="lin" valueType="num">
                                      <p:cBhvr additive="base">
                                        <p:cTn id="56"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913" y="154273"/>
            <a:ext cx="10196968" cy="1053683"/>
          </a:xfrm>
        </p:spPr>
        <p:txBody>
          <a:bodyPr>
            <a:normAutofit/>
          </a:bodyPr>
          <a:lstStyle/>
          <a:p>
            <a:r>
              <a:rPr lang="en-GB" dirty="0" smtClean="0"/>
              <a:t>Collaborative </a:t>
            </a:r>
            <a:r>
              <a:rPr lang="en-GB" dirty="0"/>
              <a:t>Learning</a:t>
            </a:r>
          </a:p>
        </p:txBody>
      </p:sp>
      <p:sp>
        <p:nvSpPr>
          <p:cNvPr id="3" name="Content Placeholder 2"/>
          <p:cNvSpPr>
            <a:spLocks noGrp="1"/>
          </p:cNvSpPr>
          <p:nvPr>
            <p:ph idx="1"/>
          </p:nvPr>
        </p:nvSpPr>
        <p:spPr>
          <a:xfrm>
            <a:off x="704463" y="1207956"/>
            <a:ext cx="10518418" cy="5412658"/>
          </a:xfrm>
        </p:spPr>
        <p:txBody>
          <a:bodyPr>
            <a:normAutofit fontScale="92500" lnSpcReduction="10000"/>
          </a:bodyPr>
          <a:lstStyle/>
          <a:p>
            <a:r>
              <a:rPr lang="en-GB" sz="3200" dirty="0" smtClean="0"/>
              <a:t>Lecturers and learners in </a:t>
            </a:r>
            <a:r>
              <a:rPr lang="en-GB" sz="3200" dirty="0"/>
              <a:t>today’s classroom have the ability to communicate, collaborate and share with others beyond the walls of their </a:t>
            </a:r>
            <a:r>
              <a:rPr lang="en-GB" sz="3200" dirty="0" smtClean="0"/>
              <a:t>classroom </a:t>
            </a:r>
            <a:r>
              <a:rPr lang="en-GB" sz="3200" dirty="0"/>
              <a:t>building, all thanks to technology</a:t>
            </a:r>
            <a:r>
              <a:rPr lang="en-GB" sz="3200" dirty="0" smtClean="0"/>
              <a:t>.</a:t>
            </a:r>
          </a:p>
          <a:p>
            <a:r>
              <a:rPr lang="en-GB" sz="3200" dirty="0" smtClean="0"/>
              <a:t>Communication and collaboration </a:t>
            </a:r>
            <a:r>
              <a:rPr lang="en-GB" sz="3200" dirty="0"/>
              <a:t>tools </a:t>
            </a:r>
            <a:r>
              <a:rPr lang="en-GB" sz="3200" dirty="0" smtClean="0"/>
              <a:t>enable </a:t>
            </a:r>
            <a:r>
              <a:rPr lang="en-GB" sz="3200" dirty="0"/>
              <a:t>lecturers and learners to perform a wide range of tasks, such as interactive discussions, online collaboration activities, sharing and accessing electronic learning resources and many others.</a:t>
            </a:r>
          </a:p>
          <a:p>
            <a:r>
              <a:rPr lang="en-US" altLang="en-US" sz="3200" dirty="0" smtClean="0"/>
              <a:t>By collaboration </a:t>
            </a:r>
            <a:r>
              <a:rPr lang="en-US" altLang="en-US" sz="3200" dirty="0"/>
              <a:t>tools you negate issues around isolation and give excellent opportunities for students to learn with their peers in flexible and innovative ways. </a:t>
            </a:r>
          </a:p>
          <a:p>
            <a:endParaRPr lang="en-GB" dirty="0"/>
          </a:p>
        </p:txBody>
      </p:sp>
    </p:spTree>
    <p:extLst>
      <p:ext uri="{BB962C8B-B14F-4D97-AF65-F5344CB8AC3E}">
        <p14:creationId xmlns:p14="http://schemas.microsoft.com/office/powerpoint/2010/main" val="3048248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182" y="41674"/>
            <a:ext cx="8937649" cy="1189980"/>
          </a:xfrm>
        </p:spPr>
        <p:txBody>
          <a:bodyPr/>
          <a:lstStyle/>
          <a:p>
            <a:r>
              <a:rPr lang="en-GB" dirty="0" smtClean="0"/>
              <a:t>Communication and Discussion Tools</a:t>
            </a:r>
            <a:br>
              <a:rPr lang="en-GB" dirty="0" smtClean="0"/>
            </a:br>
            <a:r>
              <a:rPr lang="en-GB" dirty="0" smtClean="0"/>
              <a:t>Student to student</a:t>
            </a:r>
            <a:endParaRPr lang="en-GB" dirty="0"/>
          </a:p>
        </p:txBody>
      </p:sp>
      <p:sp>
        <p:nvSpPr>
          <p:cNvPr id="3" name="Content Placeholder 2"/>
          <p:cNvSpPr>
            <a:spLocks noGrp="1"/>
          </p:cNvSpPr>
          <p:nvPr>
            <p:ph idx="1"/>
          </p:nvPr>
        </p:nvSpPr>
        <p:spPr>
          <a:xfrm>
            <a:off x="581830" y="1750358"/>
            <a:ext cx="8946541" cy="5107642"/>
          </a:xfrm>
        </p:spPr>
        <p:txBody>
          <a:bodyPr>
            <a:normAutofit/>
          </a:bodyPr>
          <a:lstStyle/>
          <a:p>
            <a:pPr lvl="1"/>
            <a:r>
              <a:rPr lang="en-GB" sz="2800" dirty="0" smtClean="0"/>
              <a:t>Instant </a:t>
            </a:r>
            <a:r>
              <a:rPr lang="en-GB" sz="2800" dirty="0"/>
              <a:t>Messaging/Text Chat - e.g. Facebook Chat, WhatsApp, Snapchat</a:t>
            </a:r>
          </a:p>
          <a:p>
            <a:pPr lvl="1"/>
            <a:r>
              <a:rPr lang="en-GB" sz="2800" dirty="0"/>
              <a:t>Video-Chat - e.g</a:t>
            </a:r>
            <a:r>
              <a:rPr lang="en-GB" sz="2800" dirty="0" smtClean="0"/>
              <a:t>. Skype </a:t>
            </a:r>
            <a:r>
              <a:rPr lang="en-GB" sz="2800" dirty="0"/>
              <a:t>and FaceTime</a:t>
            </a:r>
          </a:p>
          <a:p>
            <a:pPr lvl="1"/>
            <a:r>
              <a:rPr lang="en-GB" sz="2800" dirty="0" smtClean="0"/>
              <a:t>Texting </a:t>
            </a:r>
          </a:p>
          <a:p>
            <a:pPr lvl="1"/>
            <a:r>
              <a:rPr lang="en-GB" sz="2800" dirty="0" smtClean="0"/>
              <a:t>Messaging </a:t>
            </a:r>
            <a:r>
              <a:rPr lang="en-GB" sz="2800" dirty="0"/>
              <a:t>– E.g. Facebook Messenger</a:t>
            </a:r>
          </a:p>
          <a:p>
            <a:pPr lvl="1"/>
            <a:r>
              <a:rPr lang="en-GB" sz="2800" dirty="0"/>
              <a:t>Social Media Sites - e.g. </a:t>
            </a:r>
            <a:r>
              <a:rPr lang="en-GB" sz="2800" dirty="0" smtClean="0"/>
              <a:t>Facebook, Twitter, Instagram </a:t>
            </a:r>
            <a:r>
              <a:rPr lang="en-GB" sz="2800" dirty="0"/>
              <a:t>and </a:t>
            </a:r>
            <a:r>
              <a:rPr lang="en-GB" sz="2800" dirty="0" smtClean="0"/>
              <a:t>LinkedIn</a:t>
            </a:r>
          </a:p>
          <a:p>
            <a:pPr lvl="1"/>
            <a:endParaRPr lang="en-GB" sz="2800" dirty="0"/>
          </a:p>
        </p:txBody>
      </p:sp>
      <p:pic>
        <p:nvPicPr>
          <p:cNvPr id="9" name="Picture 8"/>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845548">
            <a:off x="10654871" y="2617124"/>
            <a:ext cx="1602360" cy="1602360"/>
          </a:xfrm>
          <a:prstGeom prst="rect">
            <a:avLst/>
          </a:prstGeom>
          <a:effectLst>
            <a:softEdge rad="304800"/>
          </a:effectLst>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4432" y="3936988"/>
            <a:ext cx="1312562" cy="1312562"/>
          </a:xfrm>
          <a:prstGeom prst="rect">
            <a:avLst/>
          </a:prstGeom>
          <a:effectLst>
            <a:softEdge rad="165100"/>
          </a:effectLst>
        </p:spPr>
      </p:pic>
      <p:pic>
        <p:nvPicPr>
          <p:cNvPr id="15" name="Picture 14"/>
          <p:cNvPicPr>
            <a:picLocks noChangeAspect="1"/>
          </p:cNvPicPr>
          <p:nvPr/>
        </p:nvPicPr>
        <p:blipFill rotWithShape="1">
          <a:blip r:embed="rId5">
            <a:extLst>
              <a:ext uri="{28A0092B-C50C-407E-A947-70E740481C1C}">
                <a14:useLocalDpi xmlns:a14="http://schemas.microsoft.com/office/drawing/2010/main" val="0"/>
              </a:ext>
            </a:extLst>
          </a:blip>
          <a:srcRect l="33570" t="20384" r="33140" b="22104"/>
          <a:stretch/>
        </p:blipFill>
        <p:spPr>
          <a:xfrm rot="20157807">
            <a:off x="8011444" y="2906144"/>
            <a:ext cx="1244891" cy="1129088"/>
          </a:xfrm>
          <a:prstGeom prst="rect">
            <a:avLst/>
          </a:prstGeom>
          <a:effectLst>
            <a:softEdge rad="38100"/>
          </a:effectLst>
        </p:spPr>
      </p:pic>
      <p:pic>
        <p:nvPicPr>
          <p:cNvPr id="16" name="Picture 15"/>
          <p:cNvPicPr>
            <a:picLocks noChangeAspect="1"/>
          </p:cNvPicPr>
          <p:nvPr/>
        </p:nvPicPr>
        <p:blipFill rotWithShape="1">
          <a:blip r:embed="rId6">
            <a:extLst>
              <a:ext uri="{28A0092B-C50C-407E-A947-70E740481C1C}">
                <a14:useLocalDpi xmlns:a14="http://schemas.microsoft.com/office/drawing/2010/main" val="0"/>
              </a:ext>
            </a:extLst>
          </a:blip>
          <a:srcRect l="24044" t="11594" r="24326" b="17682"/>
          <a:stretch/>
        </p:blipFill>
        <p:spPr>
          <a:xfrm rot="20090813">
            <a:off x="10432632" y="487112"/>
            <a:ext cx="1008725" cy="1008725"/>
          </a:xfrm>
          <a:prstGeom prst="rect">
            <a:avLst/>
          </a:prstGeom>
          <a:effectLst>
            <a:softEdge rad="50800"/>
          </a:effectLst>
        </p:spPr>
      </p:pic>
      <p:pic>
        <p:nvPicPr>
          <p:cNvPr id="18" name="Picture 17"/>
          <p:cNvPicPr>
            <a:picLocks noChangeAspect="1"/>
          </p:cNvPicPr>
          <p:nvPr/>
        </p:nvPicPr>
        <p:blipFill rotWithShape="1">
          <a:blip r:embed="rId7">
            <a:extLst>
              <a:ext uri="{28A0092B-C50C-407E-A947-70E740481C1C}">
                <a14:useLocalDpi xmlns:a14="http://schemas.microsoft.com/office/drawing/2010/main" val="0"/>
              </a:ext>
            </a:extLst>
          </a:blip>
          <a:srcRect l="32488" t="20975" r="33842" b="20469"/>
          <a:stretch/>
        </p:blipFill>
        <p:spPr>
          <a:xfrm rot="1397051">
            <a:off x="8497335" y="856924"/>
            <a:ext cx="1347932" cy="1347933"/>
          </a:xfrm>
          <a:prstGeom prst="rect">
            <a:avLst/>
          </a:prstGeom>
          <a:effectLst>
            <a:softEdge rad="139700"/>
          </a:effectLst>
        </p:spPr>
      </p:pic>
      <p:pic>
        <p:nvPicPr>
          <p:cNvPr id="21" name="Picture 2" descr="Image result for google translate app chines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736221" y="1961622"/>
            <a:ext cx="1191593" cy="1191593"/>
          </a:xfrm>
          <a:prstGeom prst="rect">
            <a:avLst/>
          </a:prstGeom>
          <a:noFill/>
          <a:effectLst>
            <a:softEdge rad="1397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18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220953"/>
            <a:ext cx="9905998" cy="1478570"/>
          </a:xfrm>
        </p:spPr>
        <p:txBody>
          <a:bodyPr/>
          <a:lstStyle/>
          <a:p>
            <a:r>
              <a:rPr lang="en-GB" dirty="0" smtClean="0"/>
              <a:t>Communication and Discussion </a:t>
            </a:r>
            <a:r>
              <a:rPr lang="en-GB" dirty="0"/>
              <a:t>Tools</a:t>
            </a:r>
            <a:br>
              <a:rPr lang="en-GB" dirty="0"/>
            </a:br>
            <a:endParaRPr lang="en-GB" dirty="0"/>
          </a:p>
        </p:txBody>
      </p:sp>
      <p:sp>
        <p:nvSpPr>
          <p:cNvPr id="3" name="Content Placeholder 2"/>
          <p:cNvSpPr>
            <a:spLocks noGrp="1"/>
          </p:cNvSpPr>
          <p:nvPr>
            <p:ph idx="1"/>
          </p:nvPr>
        </p:nvSpPr>
        <p:spPr>
          <a:xfrm>
            <a:off x="962508" y="1172817"/>
            <a:ext cx="9905999" cy="5331164"/>
          </a:xfrm>
        </p:spPr>
        <p:txBody>
          <a:bodyPr>
            <a:normAutofit/>
          </a:bodyPr>
          <a:lstStyle/>
          <a:p>
            <a:r>
              <a:rPr lang="en-GB" dirty="0"/>
              <a:t>Teachers need to hear from students, and we know that asking questions or calling on students to discuss a topic can often make them nervous. </a:t>
            </a:r>
            <a:endParaRPr lang="en-GB" dirty="0" smtClean="0"/>
          </a:p>
          <a:p>
            <a:r>
              <a:rPr lang="en-GB" dirty="0" smtClean="0"/>
              <a:t>When </a:t>
            </a:r>
            <a:r>
              <a:rPr lang="en-GB" dirty="0"/>
              <a:t>students, or anyone, develop that feeling of “being on the spot”, it can become more difficult to encourage students to share what they are thinking, what they are feeling and what their true opinions are. </a:t>
            </a:r>
            <a:endParaRPr lang="en-GB" dirty="0" smtClean="0"/>
          </a:p>
          <a:p>
            <a:r>
              <a:rPr lang="en-GB" dirty="0" smtClean="0"/>
              <a:t>This </a:t>
            </a:r>
            <a:r>
              <a:rPr lang="en-GB" dirty="0"/>
              <a:t>is where </a:t>
            </a:r>
            <a:r>
              <a:rPr lang="en-GB" dirty="0" smtClean="0"/>
              <a:t>communication and discussion tools </a:t>
            </a:r>
            <a:r>
              <a:rPr lang="en-GB" dirty="0"/>
              <a:t>can provide security and opportunities for students to express themselves. </a:t>
            </a:r>
            <a:endParaRPr lang="en-GB" dirty="0" smtClean="0"/>
          </a:p>
          <a:p>
            <a:r>
              <a:rPr lang="en-GB" dirty="0" smtClean="0"/>
              <a:t>Students </a:t>
            </a:r>
            <a:r>
              <a:rPr lang="en-GB" dirty="0"/>
              <a:t>still need to develop the </a:t>
            </a:r>
            <a:r>
              <a:rPr lang="en-GB" dirty="0" smtClean="0"/>
              <a:t>ability and confidence to </a:t>
            </a:r>
            <a:r>
              <a:rPr lang="en-GB" dirty="0"/>
              <a:t>speak in class, but these tools can help by providing a comfortable way for students to develop their voice and express themselves.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4774" y="48116"/>
            <a:ext cx="1743075" cy="1704975"/>
          </a:xfrm>
          <a:prstGeom prst="rect">
            <a:avLst/>
          </a:prstGeom>
          <a:effectLst>
            <a:softEdge rad="101600"/>
          </a:effectLst>
        </p:spPr>
      </p:pic>
    </p:spTree>
    <p:extLst>
      <p:ext uri="{BB962C8B-B14F-4D97-AF65-F5344CB8AC3E}">
        <p14:creationId xmlns:p14="http://schemas.microsoft.com/office/powerpoint/2010/main" val="920678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182" y="41674"/>
            <a:ext cx="8937649" cy="1189980"/>
          </a:xfrm>
        </p:spPr>
        <p:txBody>
          <a:bodyPr/>
          <a:lstStyle/>
          <a:p>
            <a:r>
              <a:rPr lang="en-GB" dirty="0" smtClean="0"/>
              <a:t>Communication and Discussion </a:t>
            </a:r>
            <a:r>
              <a:rPr lang="en-GB" dirty="0"/>
              <a:t>Tools</a:t>
            </a:r>
            <a:br>
              <a:rPr lang="en-GB" dirty="0"/>
            </a:br>
            <a:r>
              <a:rPr lang="en-GB" dirty="0"/>
              <a:t>Lecturer and Student:</a:t>
            </a:r>
          </a:p>
        </p:txBody>
      </p:sp>
      <p:sp>
        <p:nvSpPr>
          <p:cNvPr id="3" name="Content Placeholder 2"/>
          <p:cNvSpPr>
            <a:spLocks noGrp="1"/>
          </p:cNvSpPr>
          <p:nvPr>
            <p:ph idx="1"/>
          </p:nvPr>
        </p:nvSpPr>
        <p:spPr>
          <a:xfrm>
            <a:off x="852039" y="1769438"/>
            <a:ext cx="8946541" cy="3398910"/>
          </a:xfrm>
        </p:spPr>
        <p:txBody>
          <a:bodyPr>
            <a:normAutofit/>
          </a:bodyPr>
          <a:lstStyle/>
          <a:p>
            <a:pPr lvl="1"/>
            <a:r>
              <a:rPr lang="en-GB" sz="2800" dirty="0" smtClean="0"/>
              <a:t>Video-Conferencing e.g</a:t>
            </a:r>
            <a:r>
              <a:rPr lang="en-GB" sz="2800" dirty="0"/>
              <a:t>. Skype, FaceTime, </a:t>
            </a:r>
            <a:r>
              <a:rPr lang="en-GB" sz="2800" dirty="0" smtClean="0"/>
              <a:t>Zoom and </a:t>
            </a:r>
            <a:r>
              <a:rPr lang="en-GB" sz="2800" dirty="0"/>
              <a:t>Appear.in </a:t>
            </a:r>
          </a:p>
          <a:p>
            <a:pPr lvl="1"/>
            <a:r>
              <a:rPr lang="en-GB" sz="2800" dirty="0" smtClean="0"/>
              <a:t>Email - e.g. Microsoft Outlook</a:t>
            </a:r>
          </a:p>
          <a:p>
            <a:pPr lvl="1"/>
            <a:r>
              <a:rPr lang="en-GB" sz="2800" dirty="0" smtClean="0"/>
              <a:t>Blogs </a:t>
            </a:r>
            <a:r>
              <a:rPr lang="en-GB" sz="2800" dirty="0"/>
              <a:t>/ Forums – E.g. </a:t>
            </a:r>
            <a:r>
              <a:rPr lang="en-GB" sz="2800" dirty="0" err="1" smtClean="0"/>
              <a:t>Edublog</a:t>
            </a:r>
            <a:r>
              <a:rPr lang="en-GB" sz="2800" dirty="0" smtClean="0"/>
              <a:t> </a:t>
            </a:r>
            <a:r>
              <a:rPr lang="en-GB" sz="2800" dirty="0"/>
              <a:t>and Blogger </a:t>
            </a:r>
          </a:p>
          <a:p>
            <a:pPr marL="457200" lvl="1" indent="0">
              <a:buNone/>
            </a:pPr>
            <a:endParaRPr lang="en-GB" sz="2800" dirty="0"/>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18342" r="7526"/>
          <a:stretch/>
        </p:blipFill>
        <p:spPr>
          <a:xfrm rot="20934463">
            <a:off x="10170858" y="1352985"/>
            <a:ext cx="1125666" cy="1137392"/>
          </a:xfrm>
          <a:prstGeom prst="rect">
            <a:avLst/>
          </a:prstGeom>
          <a:effectLst>
            <a:softEdge rad="114300"/>
          </a:effectLst>
        </p:spPr>
      </p:pic>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l="33570" t="20384" r="33140" b="22104"/>
          <a:stretch/>
        </p:blipFill>
        <p:spPr>
          <a:xfrm rot="20157807">
            <a:off x="9974556" y="3108936"/>
            <a:ext cx="1244891" cy="1129088"/>
          </a:xfrm>
          <a:prstGeom prst="rect">
            <a:avLst/>
          </a:prstGeom>
          <a:effectLst>
            <a:softEdge rad="38100"/>
          </a:effectLst>
        </p:spPr>
      </p:pic>
      <p:pic>
        <p:nvPicPr>
          <p:cNvPr id="6" name="Picture 5"/>
          <p:cNvPicPr>
            <a:picLocks noChangeAspect="1"/>
          </p:cNvPicPr>
          <p:nvPr/>
        </p:nvPicPr>
        <p:blipFill>
          <a:blip r:embed="rId5"/>
          <a:stretch>
            <a:fillRect/>
          </a:stretch>
        </p:blipFill>
        <p:spPr>
          <a:xfrm>
            <a:off x="9849943" y="4896106"/>
            <a:ext cx="1219200" cy="1219200"/>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2897">
            <a:off x="7671404" y="4642435"/>
            <a:ext cx="1533525" cy="1533525"/>
          </a:xfrm>
          <a:prstGeom prst="rect">
            <a:avLst/>
          </a:prstGeom>
          <a:effectLst>
            <a:softEdge rad="152400"/>
          </a:effectLst>
        </p:spPr>
      </p:pic>
      <p:sp>
        <p:nvSpPr>
          <p:cNvPr id="14" name="AutoShape 2" descr="Image result for google hangouts"/>
          <p:cNvSpPr>
            <a:spLocks noChangeAspect="1" noChangeArrowheads="1"/>
          </p:cNvSpPr>
          <p:nvPr/>
        </p:nvSpPr>
        <p:spPr bwMode="auto">
          <a:xfrm>
            <a:off x="63500" y="-731838"/>
            <a:ext cx="2428875"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2" name="Picture 21"/>
          <p:cNvPicPr>
            <a:picLocks noChangeAspect="1"/>
          </p:cNvPicPr>
          <p:nvPr/>
        </p:nvPicPr>
        <p:blipFill rotWithShape="1">
          <a:blip r:embed="rId7">
            <a:extLst>
              <a:ext uri="{28A0092B-C50C-407E-A947-70E740481C1C}">
                <a14:useLocalDpi xmlns:a14="http://schemas.microsoft.com/office/drawing/2010/main" val="0"/>
              </a:ext>
            </a:extLst>
          </a:blip>
          <a:srcRect l="34565" t="18551" r="34130" b="16812"/>
          <a:stretch/>
        </p:blipFill>
        <p:spPr>
          <a:xfrm>
            <a:off x="5311929" y="4737722"/>
            <a:ext cx="1291369" cy="1535967"/>
          </a:xfrm>
          <a:prstGeom prst="rect">
            <a:avLst/>
          </a:prstGeom>
          <a:effectLst>
            <a:softEdge rad="101600"/>
          </a:effectLst>
        </p:spPr>
      </p:pic>
    </p:spTree>
    <p:extLst>
      <p:ext uri="{BB962C8B-B14F-4D97-AF65-F5344CB8AC3E}">
        <p14:creationId xmlns:p14="http://schemas.microsoft.com/office/powerpoint/2010/main" val="41100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182" y="319966"/>
            <a:ext cx="10273686" cy="1189980"/>
          </a:xfrm>
        </p:spPr>
        <p:txBody>
          <a:bodyPr/>
          <a:lstStyle/>
          <a:p>
            <a:r>
              <a:rPr lang="en-GB" dirty="0" smtClean="0"/>
              <a:t>Collaborative Tools: File Storage/Sharing</a:t>
            </a:r>
            <a:endParaRPr lang="en-GB" dirty="0"/>
          </a:p>
        </p:txBody>
      </p:sp>
      <p:sp>
        <p:nvSpPr>
          <p:cNvPr id="3" name="Content Placeholder 2"/>
          <p:cNvSpPr>
            <a:spLocks noGrp="1"/>
          </p:cNvSpPr>
          <p:nvPr>
            <p:ph idx="1"/>
          </p:nvPr>
        </p:nvSpPr>
        <p:spPr>
          <a:xfrm>
            <a:off x="1113182" y="1509946"/>
            <a:ext cx="9978888" cy="5030002"/>
          </a:xfrm>
        </p:spPr>
        <p:txBody>
          <a:bodyPr>
            <a:normAutofit/>
          </a:bodyPr>
          <a:lstStyle/>
          <a:p>
            <a:pPr lvl="1"/>
            <a:r>
              <a:rPr lang="en-GB" sz="2400" dirty="0" smtClean="0"/>
              <a:t>Microsoft OneDrive</a:t>
            </a:r>
          </a:p>
          <a:p>
            <a:pPr lvl="1"/>
            <a:r>
              <a:rPr lang="en-GB" sz="2400" dirty="0" smtClean="0"/>
              <a:t>Microsoft Teams </a:t>
            </a:r>
          </a:p>
          <a:p>
            <a:pPr lvl="1"/>
            <a:r>
              <a:rPr lang="en-GB" sz="2400" dirty="0" err="1" smtClean="0"/>
              <a:t>DropBox</a:t>
            </a:r>
            <a:r>
              <a:rPr lang="en-GB" sz="2400" dirty="0" smtClean="0"/>
              <a:t> </a:t>
            </a:r>
            <a:endParaRPr lang="en-GB" sz="2400" dirty="0"/>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4919" y="1253729"/>
            <a:ext cx="2162218" cy="2162218"/>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343643">
            <a:off x="5068513" y="3292977"/>
            <a:ext cx="2343280" cy="2206899"/>
          </a:xfrm>
          <a:prstGeom prst="rect">
            <a:avLst/>
          </a:prstGeom>
          <a:effectLst>
            <a:softEdge rad="228600"/>
          </a:effectLst>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0390291">
            <a:off x="8489653" y="4024947"/>
            <a:ext cx="2023856" cy="2022171"/>
          </a:xfrm>
          <a:prstGeom prst="rect">
            <a:avLst/>
          </a:prstGeom>
        </p:spPr>
      </p:pic>
    </p:spTree>
    <p:extLst>
      <p:ext uri="{BB962C8B-B14F-4D97-AF65-F5344CB8AC3E}">
        <p14:creationId xmlns:p14="http://schemas.microsoft.com/office/powerpoint/2010/main" val="367105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182" y="123575"/>
            <a:ext cx="10135663" cy="1189980"/>
          </a:xfrm>
        </p:spPr>
        <p:txBody>
          <a:bodyPr/>
          <a:lstStyle/>
          <a:p>
            <a:r>
              <a:rPr lang="en-GB" dirty="0" smtClean="0"/>
              <a:t>Collaborative Tools: Brainstorming and </a:t>
            </a:r>
            <a:r>
              <a:rPr lang="en-GB" dirty="0" smtClean="0"/>
              <a:t>Creating </a:t>
            </a:r>
            <a:r>
              <a:rPr lang="en-GB" dirty="0"/>
              <a:t>together </a:t>
            </a:r>
          </a:p>
        </p:txBody>
      </p:sp>
      <p:sp>
        <p:nvSpPr>
          <p:cNvPr id="3" name="Content Placeholder 2"/>
          <p:cNvSpPr>
            <a:spLocks noGrp="1"/>
          </p:cNvSpPr>
          <p:nvPr>
            <p:ph idx="1"/>
          </p:nvPr>
        </p:nvSpPr>
        <p:spPr>
          <a:xfrm>
            <a:off x="1113182" y="1509946"/>
            <a:ext cx="9978888" cy="5030002"/>
          </a:xfrm>
        </p:spPr>
        <p:txBody>
          <a:bodyPr>
            <a:normAutofit/>
          </a:bodyPr>
          <a:lstStyle/>
          <a:p>
            <a:pPr lvl="1"/>
            <a:r>
              <a:rPr lang="en-GB" sz="2400" dirty="0" smtClean="0"/>
              <a:t>Pallet</a:t>
            </a:r>
          </a:p>
          <a:p>
            <a:pPr lvl="1"/>
            <a:r>
              <a:rPr lang="en-GB" sz="2400" dirty="0" err="1" smtClean="0"/>
              <a:t>Linoit</a:t>
            </a:r>
            <a:endParaRPr lang="en-GB" sz="2400" dirty="0" smtClean="0"/>
          </a:p>
          <a:p>
            <a:pPr lvl="1"/>
            <a:r>
              <a:rPr lang="en-GB" sz="2400" dirty="0" err="1" smtClean="0"/>
              <a:t>Popplet</a:t>
            </a:r>
            <a:endParaRPr lang="en-GB" sz="2400" dirty="0" smtClean="0"/>
          </a:p>
          <a:p>
            <a:pPr lvl="1"/>
            <a:r>
              <a:rPr lang="en-GB" sz="2400" dirty="0" err="1" smtClean="0"/>
              <a:t>Coggle</a:t>
            </a:r>
            <a:endParaRPr lang="en-GB" sz="2400" dirty="0" smtClean="0"/>
          </a:p>
          <a:p>
            <a:pPr lvl="1"/>
            <a:r>
              <a:rPr lang="en-GB" sz="2400" dirty="0" err="1" smtClean="0"/>
              <a:t>MindMeister</a:t>
            </a:r>
            <a:endParaRPr lang="en-GB" sz="2400" dirty="0" smtClean="0"/>
          </a:p>
          <a:p>
            <a:pPr lvl="1"/>
            <a:r>
              <a:rPr lang="en-GB" sz="2400" dirty="0"/>
              <a:t>Microsoft </a:t>
            </a:r>
            <a:r>
              <a:rPr lang="en-GB" sz="2400" dirty="0" smtClean="0"/>
              <a:t>O365 tools </a:t>
            </a:r>
            <a:r>
              <a:rPr lang="en-GB" sz="2400" dirty="0" smtClean="0"/>
              <a:t> </a:t>
            </a:r>
            <a:endParaRPr lang="en-GB" sz="2400" dirty="0"/>
          </a:p>
          <a:p>
            <a:pPr marL="457200" lvl="1" indent="0">
              <a:buNone/>
            </a:pPr>
            <a:endParaRPr lang="en-GB" sz="24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700793">
            <a:off x="4893509" y="4728926"/>
            <a:ext cx="2865008" cy="1357109"/>
          </a:xfrm>
          <a:prstGeom prst="rect">
            <a:avLst/>
          </a:prstGeom>
        </p:spPr>
      </p:pic>
      <p:pic>
        <p:nvPicPr>
          <p:cNvPr id="16" name="Picture 15"/>
          <p:cNvPicPr>
            <a:picLocks noChangeAspect="1"/>
          </p:cNvPicPr>
          <p:nvPr/>
        </p:nvPicPr>
        <p:blipFill rotWithShape="1">
          <a:blip r:embed="rId4">
            <a:extLst>
              <a:ext uri="{28A0092B-C50C-407E-A947-70E740481C1C}">
                <a14:useLocalDpi xmlns:a14="http://schemas.microsoft.com/office/drawing/2010/main" val="0"/>
              </a:ext>
            </a:extLst>
          </a:blip>
          <a:srcRect l="31624" t="14721" r="31680" b="15714"/>
          <a:stretch/>
        </p:blipFill>
        <p:spPr>
          <a:xfrm>
            <a:off x="8429485" y="5039316"/>
            <a:ext cx="1507777" cy="1500632"/>
          </a:xfrm>
          <a:prstGeom prst="rect">
            <a:avLst/>
          </a:prstGeom>
          <a:effectLst>
            <a:softEdge rad="152400"/>
          </a:effectLst>
        </p:spPr>
      </p:pic>
      <p:pic>
        <p:nvPicPr>
          <p:cNvPr id="20" name="Picture 19">
            <a:extLst>
              <a:ext uri="{FF2B5EF4-FFF2-40B4-BE49-F238E27FC236}">
                <a16:creationId xmlns:a16="http://schemas.microsoft.com/office/drawing/2014/main" id="{0FA95D97-3586-4473-B2CC-8A7D3F63AF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009518">
            <a:off x="9559730" y="3080270"/>
            <a:ext cx="1867723" cy="1867723"/>
          </a:xfrm>
          <a:prstGeom prst="rect">
            <a:avLst/>
          </a:prstGeom>
          <a:effectLst>
            <a:softEdge rad="177800"/>
          </a:effectLst>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710248">
            <a:off x="8909937" y="931648"/>
            <a:ext cx="2968419" cy="1781051"/>
          </a:xfrm>
          <a:prstGeom prst="rect">
            <a:avLst/>
          </a:prstGeom>
          <a:effectLst>
            <a:softEdge rad="266700"/>
          </a:effectLst>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321134">
            <a:off x="5259069" y="3166162"/>
            <a:ext cx="2666776" cy="993980"/>
          </a:xfrm>
          <a:prstGeom prst="rect">
            <a:avLst/>
          </a:prstGeom>
        </p:spPr>
      </p:pic>
      <p:pic>
        <p:nvPicPr>
          <p:cNvPr id="9" name="Picture 8"/>
          <p:cNvPicPr>
            <a:picLocks noChangeAspect="1"/>
          </p:cNvPicPr>
          <p:nvPr/>
        </p:nvPicPr>
        <p:blipFill rotWithShape="1">
          <a:blip r:embed="rId8">
            <a:extLst>
              <a:ext uri="{28A0092B-C50C-407E-A947-70E740481C1C}">
                <a14:useLocalDpi xmlns:a14="http://schemas.microsoft.com/office/drawing/2010/main" val="0"/>
              </a:ext>
            </a:extLst>
          </a:blip>
          <a:srcRect l="21015" r="19159"/>
          <a:stretch/>
        </p:blipFill>
        <p:spPr>
          <a:xfrm rot="835671">
            <a:off x="7030498" y="1277876"/>
            <a:ext cx="1709531" cy="1600200"/>
          </a:xfrm>
          <a:prstGeom prst="rect">
            <a:avLst/>
          </a:prstGeom>
          <a:effectLst>
            <a:softEdge rad="279400"/>
          </a:effectLst>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20596342">
            <a:off x="4826040" y="1479119"/>
            <a:ext cx="1266846" cy="1211766"/>
          </a:xfrm>
          <a:prstGeom prst="rect">
            <a:avLst/>
          </a:prstGeom>
        </p:spPr>
      </p:pic>
      <p:pic>
        <p:nvPicPr>
          <p:cNvPr id="6" name="Picture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511928">
            <a:off x="2328830" y="4738690"/>
            <a:ext cx="1818684" cy="1818684"/>
          </a:xfrm>
          <a:prstGeom prst="rect">
            <a:avLst/>
          </a:prstGeom>
        </p:spPr>
      </p:pic>
    </p:spTree>
    <p:extLst>
      <p:ext uri="{BB962C8B-B14F-4D97-AF65-F5344CB8AC3E}">
        <p14:creationId xmlns:p14="http://schemas.microsoft.com/office/powerpoint/2010/main" val="235070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092503BEBC97F419D0F343ACCEFE8B6" ma:contentTypeVersion="2" ma:contentTypeDescription="Create a new document." ma:contentTypeScope="" ma:versionID="a5f97d4dfa8654e79e03955d7fc9ada7">
  <xsd:schema xmlns:xsd="http://www.w3.org/2001/XMLSchema" xmlns:xs="http://www.w3.org/2001/XMLSchema" xmlns:p="http://schemas.microsoft.com/office/2006/metadata/properties" xmlns:ns2="67bb1f61-4284-4db4-8194-23c30b327f05" targetNamespace="http://schemas.microsoft.com/office/2006/metadata/properties" ma:root="true" ma:fieldsID="799ed0e6a4fbe92ac4aa02444f898cd1" ns2:_="">
    <xsd:import namespace="67bb1f61-4284-4db4-8194-23c30b327f0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bb1f61-4284-4db4-8194-23c30b327f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4B5193-B888-454B-90BC-628E76533C1F}">
  <ds:schemaRefs>
    <ds:schemaRef ds:uri="67bb1f61-4284-4db4-8194-23c30b327f05"/>
    <ds:schemaRef ds:uri="http://schemas.microsoft.com/office/2006/documentManagement/types"/>
    <ds:schemaRef ds:uri="http://purl.org/dc/terms/"/>
    <ds:schemaRef ds:uri="http://schemas.microsoft.com/office/infopath/2007/PartnerControls"/>
    <ds:schemaRef ds:uri="http://purl.org/dc/elements/1.1/"/>
    <ds:schemaRef ds:uri="http://purl.org/dc/dcmitype/"/>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07EFDF6-EC10-41C4-A129-ACE1FA540CEB}">
  <ds:schemaRefs>
    <ds:schemaRef ds:uri="http://schemas.microsoft.com/sharepoint/v3/contenttype/forms"/>
  </ds:schemaRefs>
</ds:datastoreItem>
</file>

<file path=customXml/itemProps3.xml><?xml version="1.0" encoding="utf-8"?>
<ds:datastoreItem xmlns:ds="http://schemas.openxmlformats.org/officeDocument/2006/customXml" ds:itemID="{BD6FC780-871C-4764-B2AF-46C480CF6F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bb1f61-4284-4db4-8194-23c30b327f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Circuit</Template>
  <TotalTime>2723</TotalTime>
  <Words>402</Words>
  <Application>Microsoft Office PowerPoint</Application>
  <PresentationFormat>Widescreen</PresentationFormat>
  <Paragraphs>49</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Tw Cen MT</vt:lpstr>
      <vt:lpstr>Circuit</vt:lpstr>
      <vt:lpstr>Digital Collaboration  </vt:lpstr>
      <vt:lpstr>The 21st Century Student</vt:lpstr>
      <vt:lpstr>Collaborative Learning</vt:lpstr>
      <vt:lpstr>Communication and Discussion Tools Student to student</vt:lpstr>
      <vt:lpstr>Communication and Discussion Tools </vt:lpstr>
      <vt:lpstr>Communication and Discussion Tools Lecturer and Student:</vt:lpstr>
      <vt:lpstr>Collaborative Tools: File Storage/Sharing</vt:lpstr>
      <vt:lpstr>Collaborative Tools: Brainstorming and Creating together </vt:lpstr>
    </vt:vector>
  </TitlesOfParts>
  <Company>NPTC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Digital Literacy(DL)  across curriculum delivery</dc:title>
  <dc:creator>Adams, Jeanette</dc:creator>
  <cp:lastModifiedBy>Jeanette</cp:lastModifiedBy>
  <cp:revision>165</cp:revision>
  <cp:lastPrinted>2018-10-17T11:29:03Z</cp:lastPrinted>
  <dcterms:created xsi:type="dcterms:W3CDTF">2018-10-12T09:42:31Z</dcterms:created>
  <dcterms:modified xsi:type="dcterms:W3CDTF">2019-06-15T12:31:49Z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0x010100C092503BEBC97F419D0F343ACCEFE8B6</vt:lpwstr>
  </property>
</Properties>
</file>