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7"/>
  </p:notesMasterIdLst>
  <p:sldIdLst>
    <p:sldId id="256" r:id="rId2"/>
    <p:sldId id="277" r:id="rId3"/>
    <p:sldId id="284" r:id="rId4"/>
    <p:sldId id="273" r:id="rId5"/>
    <p:sldId id="274" r:id="rId6"/>
    <p:sldId id="275" r:id="rId7"/>
    <p:sldId id="266" r:id="rId8"/>
    <p:sldId id="278" r:id="rId9"/>
    <p:sldId id="279" r:id="rId10"/>
    <p:sldId id="281" r:id="rId11"/>
    <p:sldId id="282" r:id="rId12"/>
    <p:sldId id="280" r:id="rId13"/>
    <p:sldId id="267" r:id="rId14"/>
    <p:sldId id="285" r:id="rId15"/>
    <p:sldId id="26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rgoyne, Tony" initials="BT" lastIdx="0" clrIdx="0">
    <p:extLst>
      <p:ext uri="{19B8F6BF-5375-455C-9EA6-DF929625EA0E}">
        <p15:presenceInfo xmlns:p15="http://schemas.microsoft.com/office/powerpoint/2012/main" userId="Burgoyne, Ton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F12BBD-574F-46CE-8286-08716D6D73FD}" type="doc">
      <dgm:prSet loTypeId="urn:microsoft.com/office/officeart/2005/8/layout/chevron1" loCatId="process" qsTypeId="urn:microsoft.com/office/officeart/2005/8/quickstyle/simple1" qsCatId="simple" csTypeId="urn:microsoft.com/office/officeart/2005/8/colors/accent2_2" csCatId="accent2" phldr="1"/>
      <dgm:spPr/>
    </dgm:pt>
    <dgm:pt modelId="{DF62E3FA-9186-48A5-B0AA-C374881DD7A0}">
      <dgm:prSet phldrT="[Text]"/>
      <dgm:spPr/>
      <dgm:t>
        <a:bodyPr/>
        <a:lstStyle/>
        <a:p>
          <a:r>
            <a:rPr lang="en-GB" dirty="0"/>
            <a:t>Welcome &amp; introductions</a:t>
          </a:r>
        </a:p>
      </dgm:t>
    </dgm:pt>
    <dgm:pt modelId="{B8D61B87-EF4A-4707-B354-5A4208FF5DCF}" type="parTrans" cxnId="{0FB20C13-ED09-4C20-9859-DA0B518D2D44}">
      <dgm:prSet/>
      <dgm:spPr/>
      <dgm:t>
        <a:bodyPr/>
        <a:lstStyle/>
        <a:p>
          <a:endParaRPr lang="en-GB"/>
        </a:p>
      </dgm:t>
    </dgm:pt>
    <dgm:pt modelId="{1D7296CE-9418-467B-808F-C3A46B2F8D14}" type="sibTrans" cxnId="{0FB20C13-ED09-4C20-9859-DA0B518D2D44}">
      <dgm:prSet/>
      <dgm:spPr/>
      <dgm:t>
        <a:bodyPr/>
        <a:lstStyle/>
        <a:p>
          <a:endParaRPr lang="en-GB"/>
        </a:p>
      </dgm:t>
    </dgm:pt>
    <dgm:pt modelId="{29799F0B-1603-427C-8CA2-9C0531251CA0}">
      <dgm:prSet phldrT="[Text]"/>
      <dgm:spPr/>
      <dgm:t>
        <a:bodyPr/>
        <a:lstStyle/>
        <a:p>
          <a:r>
            <a:rPr lang="en-GB" dirty="0"/>
            <a:t>When</a:t>
          </a:r>
        </a:p>
      </dgm:t>
    </dgm:pt>
    <dgm:pt modelId="{F0D0995F-F1AF-48CB-9BA3-9A5FD2C4BD76}" type="parTrans" cxnId="{942A40B9-90B6-4214-9799-E5573C53D171}">
      <dgm:prSet/>
      <dgm:spPr/>
      <dgm:t>
        <a:bodyPr/>
        <a:lstStyle/>
        <a:p>
          <a:endParaRPr lang="en-GB"/>
        </a:p>
      </dgm:t>
    </dgm:pt>
    <dgm:pt modelId="{A18FAE7D-EB98-4ED5-95EB-640D3E40FA3D}" type="sibTrans" cxnId="{942A40B9-90B6-4214-9799-E5573C53D171}">
      <dgm:prSet/>
      <dgm:spPr/>
      <dgm:t>
        <a:bodyPr/>
        <a:lstStyle/>
        <a:p>
          <a:endParaRPr lang="en-GB"/>
        </a:p>
      </dgm:t>
    </dgm:pt>
    <dgm:pt modelId="{EC4CC7EE-DB3B-42A3-BF12-253D0195C01B}">
      <dgm:prSet phldrT="[Text]"/>
      <dgm:spPr/>
      <dgm:t>
        <a:bodyPr/>
        <a:lstStyle/>
        <a:p>
          <a:r>
            <a:rPr lang="en-GB" dirty="0"/>
            <a:t>What</a:t>
          </a:r>
        </a:p>
      </dgm:t>
    </dgm:pt>
    <dgm:pt modelId="{7EF609B4-DF41-4AB4-957C-5463F02089F8}" type="parTrans" cxnId="{5E337656-C2A2-4AA7-BAB4-C41B86F53C3F}">
      <dgm:prSet/>
      <dgm:spPr/>
      <dgm:t>
        <a:bodyPr/>
        <a:lstStyle/>
        <a:p>
          <a:endParaRPr lang="en-GB"/>
        </a:p>
      </dgm:t>
    </dgm:pt>
    <dgm:pt modelId="{4D3DB221-3C6E-42B0-BB94-2D3EB3512BCC}" type="sibTrans" cxnId="{5E337656-C2A2-4AA7-BAB4-C41B86F53C3F}">
      <dgm:prSet/>
      <dgm:spPr/>
      <dgm:t>
        <a:bodyPr/>
        <a:lstStyle/>
        <a:p>
          <a:endParaRPr lang="en-GB"/>
        </a:p>
      </dgm:t>
    </dgm:pt>
    <dgm:pt modelId="{997F046F-ABD3-4974-9FB0-1E58C8E5C478}">
      <dgm:prSet/>
      <dgm:spPr/>
      <dgm:t>
        <a:bodyPr/>
        <a:lstStyle/>
        <a:p>
          <a:r>
            <a:rPr lang="en-GB" dirty="0"/>
            <a:t>Why</a:t>
          </a:r>
        </a:p>
      </dgm:t>
    </dgm:pt>
    <dgm:pt modelId="{7108F036-AF4A-40F7-9168-2B8A466ED2FA}" type="parTrans" cxnId="{6D7367F6-319C-4B98-8B25-EC7FB5F9E79B}">
      <dgm:prSet/>
      <dgm:spPr/>
      <dgm:t>
        <a:bodyPr/>
        <a:lstStyle/>
        <a:p>
          <a:endParaRPr lang="en-GB"/>
        </a:p>
      </dgm:t>
    </dgm:pt>
    <dgm:pt modelId="{E93E3AF5-CE45-45C2-A7FB-01DB8BC23D16}" type="sibTrans" cxnId="{6D7367F6-319C-4B98-8B25-EC7FB5F9E79B}">
      <dgm:prSet/>
      <dgm:spPr/>
      <dgm:t>
        <a:bodyPr/>
        <a:lstStyle/>
        <a:p>
          <a:endParaRPr lang="en-GB"/>
        </a:p>
      </dgm:t>
    </dgm:pt>
    <dgm:pt modelId="{C92985CF-CBCC-4ED8-AC0C-534036021D53}">
      <dgm:prSet/>
      <dgm:spPr/>
      <dgm:t>
        <a:bodyPr/>
        <a:lstStyle/>
        <a:p>
          <a:r>
            <a:rPr lang="en-GB" dirty="0"/>
            <a:t>How</a:t>
          </a:r>
        </a:p>
      </dgm:t>
    </dgm:pt>
    <dgm:pt modelId="{49BB637A-0F19-4C70-959D-156A263C1911}" type="sibTrans" cxnId="{F5B8FD41-3B32-4360-9BA4-A4FE759DAD79}">
      <dgm:prSet/>
      <dgm:spPr/>
      <dgm:t>
        <a:bodyPr/>
        <a:lstStyle/>
        <a:p>
          <a:endParaRPr lang="en-GB"/>
        </a:p>
      </dgm:t>
    </dgm:pt>
    <dgm:pt modelId="{C20FACD8-516A-4464-9C54-8F1CFEBF07B7}" type="parTrans" cxnId="{F5B8FD41-3B32-4360-9BA4-A4FE759DAD79}">
      <dgm:prSet/>
      <dgm:spPr/>
      <dgm:t>
        <a:bodyPr/>
        <a:lstStyle/>
        <a:p>
          <a:endParaRPr lang="en-GB"/>
        </a:p>
      </dgm:t>
    </dgm:pt>
    <dgm:pt modelId="{8FFB2CDB-50E2-4ABE-A8DE-327C14A1B292}" type="pres">
      <dgm:prSet presAssocID="{D3F12BBD-574F-46CE-8286-08716D6D73FD}" presName="Name0" presStyleCnt="0">
        <dgm:presLayoutVars>
          <dgm:dir/>
          <dgm:animLvl val="lvl"/>
          <dgm:resizeHandles val="exact"/>
        </dgm:presLayoutVars>
      </dgm:prSet>
      <dgm:spPr/>
    </dgm:pt>
    <dgm:pt modelId="{E2A3BD42-4E3D-4CCE-AB0C-62D2306B6C84}" type="pres">
      <dgm:prSet presAssocID="{DF62E3FA-9186-48A5-B0AA-C374881DD7A0}" presName="parTxOnly" presStyleLbl="node1" presStyleIdx="0" presStyleCnt="5">
        <dgm:presLayoutVars>
          <dgm:chMax val="0"/>
          <dgm:chPref val="0"/>
          <dgm:bulletEnabled val="1"/>
        </dgm:presLayoutVars>
      </dgm:prSet>
      <dgm:spPr/>
    </dgm:pt>
    <dgm:pt modelId="{4528A051-C01B-4AD9-934B-E478C8095990}" type="pres">
      <dgm:prSet presAssocID="{1D7296CE-9418-467B-808F-C3A46B2F8D14}" presName="parTxOnlySpace" presStyleCnt="0"/>
      <dgm:spPr/>
    </dgm:pt>
    <dgm:pt modelId="{B2477635-518C-4E9E-8E51-868EC9DBA43E}" type="pres">
      <dgm:prSet presAssocID="{997F046F-ABD3-4974-9FB0-1E58C8E5C478}" presName="parTxOnly" presStyleLbl="node1" presStyleIdx="1" presStyleCnt="5">
        <dgm:presLayoutVars>
          <dgm:chMax val="0"/>
          <dgm:chPref val="0"/>
          <dgm:bulletEnabled val="1"/>
        </dgm:presLayoutVars>
      </dgm:prSet>
      <dgm:spPr/>
    </dgm:pt>
    <dgm:pt modelId="{A09E2061-7C1D-44A1-AFA1-45406E40F280}" type="pres">
      <dgm:prSet presAssocID="{E93E3AF5-CE45-45C2-A7FB-01DB8BC23D16}" presName="parTxOnlySpace" presStyleCnt="0"/>
      <dgm:spPr/>
    </dgm:pt>
    <dgm:pt modelId="{C880B2A2-6B2B-410E-864D-1C6958A280EA}" type="pres">
      <dgm:prSet presAssocID="{C92985CF-CBCC-4ED8-AC0C-534036021D53}" presName="parTxOnly" presStyleLbl="node1" presStyleIdx="2" presStyleCnt="5">
        <dgm:presLayoutVars>
          <dgm:chMax val="0"/>
          <dgm:chPref val="0"/>
          <dgm:bulletEnabled val="1"/>
        </dgm:presLayoutVars>
      </dgm:prSet>
      <dgm:spPr/>
    </dgm:pt>
    <dgm:pt modelId="{424D723E-5055-4698-9F94-6B3CBE914A14}" type="pres">
      <dgm:prSet presAssocID="{49BB637A-0F19-4C70-959D-156A263C1911}" presName="parTxOnlySpace" presStyleCnt="0"/>
      <dgm:spPr/>
    </dgm:pt>
    <dgm:pt modelId="{451F5A33-021D-439D-B0DA-8196347598ED}" type="pres">
      <dgm:prSet presAssocID="{29799F0B-1603-427C-8CA2-9C0531251CA0}" presName="parTxOnly" presStyleLbl="node1" presStyleIdx="3" presStyleCnt="5">
        <dgm:presLayoutVars>
          <dgm:chMax val="0"/>
          <dgm:chPref val="0"/>
          <dgm:bulletEnabled val="1"/>
        </dgm:presLayoutVars>
      </dgm:prSet>
      <dgm:spPr/>
    </dgm:pt>
    <dgm:pt modelId="{436CDFA2-B824-4B6E-98EB-CEE3ECA43185}" type="pres">
      <dgm:prSet presAssocID="{A18FAE7D-EB98-4ED5-95EB-640D3E40FA3D}" presName="parTxOnlySpace" presStyleCnt="0"/>
      <dgm:spPr/>
    </dgm:pt>
    <dgm:pt modelId="{0DFCE8E7-E658-422D-8FA5-922A72A5B36A}" type="pres">
      <dgm:prSet presAssocID="{EC4CC7EE-DB3B-42A3-BF12-253D0195C01B}" presName="parTxOnly" presStyleLbl="node1" presStyleIdx="4" presStyleCnt="5">
        <dgm:presLayoutVars>
          <dgm:chMax val="0"/>
          <dgm:chPref val="0"/>
          <dgm:bulletEnabled val="1"/>
        </dgm:presLayoutVars>
      </dgm:prSet>
      <dgm:spPr/>
    </dgm:pt>
  </dgm:ptLst>
  <dgm:cxnLst>
    <dgm:cxn modelId="{F0BE4E0D-0379-4900-B3A1-F7320A1CCBBB}" type="presOf" srcId="{EC4CC7EE-DB3B-42A3-BF12-253D0195C01B}" destId="{0DFCE8E7-E658-422D-8FA5-922A72A5B36A}" srcOrd="0" destOrd="0" presId="urn:microsoft.com/office/officeart/2005/8/layout/chevron1"/>
    <dgm:cxn modelId="{E828940F-9FF6-432A-9358-F6DFE26BDB05}" type="presOf" srcId="{C92985CF-CBCC-4ED8-AC0C-534036021D53}" destId="{C880B2A2-6B2B-410E-864D-1C6958A280EA}" srcOrd="0" destOrd="0" presId="urn:microsoft.com/office/officeart/2005/8/layout/chevron1"/>
    <dgm:cxn modelId="{0FB20C13-ED09-4C20-9859-DA0B518D2D44}" srcId="{D3F12BBD-574F-46CE-8286-08716D6D73FD}" destId="{DF62E3FA-9186-48A5-B0AA-C374881DD7A0}" srcOrd="0" destOrd="0" parTransId="{B8D61B87-EF4A-4707-B354-5A4208FF5DCF}" sibTransId="{1D7296CE-9418-467B-808F-C3A46B2F8D14}"/>
    <dgm:cxn modelId="{1A0B7D3F-FD43-4429-9BA0-CB34C1CA2773}" type="presOf" srcId="{29799F0B-1603-427C-8CA2-9C0531251CA0}" destId="{451F5A33-021D-439D-B0DA-8196347598ED}" srcOrd="0" destOrd="0" presId="urn:microsoft.com/office/officeart/2005/8/layout/chevron1"/>
    <dgm:cxn modelId="{F5B8FD41-3B32-4360-9BA4-A4FE759DAD79}" srcId="{D3F12BBD-574F-46CE-8286-08716D6D73FD}" destId="{C92985CF-CBCC-4ED8-AC0C-534036021D53}" srcOrd="2" destOrd="0" parTransId="{C20FACD8-516A-4464-9C54-8F1CFEBF07B7}" sibTransId="{49BB637A-0F19-4C70-959D-156A263C1911}"/>
    <dgm:cxn modelId="{0D1B2E74-3F32-4528-9B4B-0A3E51968F35}" type="presOf" srcId="{D3F12BBD-574F-46CE-8286-08716D6D73FD}" destId="{8FFB2CDB-50E2-4ABE-A8DE-327C14A1B292}" srcOrd="0" destOrd="0" presId="urn:microsoft.com/office/officeart/2005/8/layout/chevron1"/>
    <dgm:cxn modelId="{5E337656-C2A2-4AA7-BAB4-C41B86F53C3F}" srcId="{D3F12BBD-574F-46CE-8286-08716D6D73FD}" destId="{EC4CC7EE-DB3B-42A3-BF12-253D0195C01B}" srcOrd="4" destOrd="0" parTransId="{7EF609B4-DF41-4AB4-957C-5463F02089F8}" sibTransId="{4D3DB221-3C6E-42B0-BB94-2D3EB3512BCC}"/>
    <dgm:cxn modelId="{354452B4-65F0-41A7-A759-D90D369528F2}" type="presOf" srcId="{997F046F-ABD3-4974-9FB0-1E58C8E5C478}" destId="{B2477635-518C-4E9E-8E51-868EC9DBA43E}" srcOrd="0" destOrd="0" presId="urn:microsoft.com/office/officeart/2005/8/layout/chevron1"/>
    <dgm:cxn modelId="{942A40B9-90B6-4214-9799-E5573C53D171}" srcId="{D3F12BBD-574F-46CE-8286-08716D6D73FD}" destId="{29799F0B-1603-427C-8CA2-9C0531251CA0}" srcOrd="3" destOrd="0" parTransId="{F0D0995F-F1AF-48CB-9BA3-9A5FD2C4BD76}" sibTransId="{A18FAE7D-EB98-4ED5-95EB-640D3E40FA3D}"/>
    <dgm:cxn modelId="{6D7367F6-319C-4B98-8B25-EC7FB5F9E79B}" srcId="{D3F12BBD-574F-46CE-8286-08716D6D73FD}" destId="{997F046F-ABD3-4974-9FB0-1E58C8E5C478}" srcOrd="1" destOrd="0" parTransId="{7108F036-AF4A-40F7-9168-2B8A466ED2FA}" sibTransId="{E93E3AF5-CE45-45C2-A7FB-01DB8BC23D16}"/>
    <dgm:cxn modelId="{5538D4FE-FF23-438F-8392-76ABF84BC512}" type="presOf" srcId="{DF62E3FA-9186-48A5-B0AA-C374881DD7A0}" destId="{E2A3BD42-4E3D-4CCE-AB0C-62D2306B6C84}" srcOrd="0" destOrd="0" presId="urn:microsoft.com/office/officeart/2005/8/layout/chevron1"/>
    <dgm:cxn modelId="{18B71A05-CEC9-4D83-A88B-8D9335764BED}" type="presParOf" srcId="{8FFB2CDB-50E2-4ABE-A8DE-327C14A1B292}" destId="{E2A3BD42-4E3D-4CCE-AB0C-62D2306B6C84}" srcOrd="0" destOrd="0" presId="urn:microsoft.com/office/officeart/2005/8/layout/chevron1"/>
    <dgm:cxn modelId="{0BF272EA-CB11-4646-883A-B7A6E4B176AB}" type="presParOf" srcId="{8FFB2CDB-50E2-4ABE-A8DE-327C14A1B292}" destId="{4528A051-C01B-4AD9-934B-E478C8095990}" srcOrd="1" destOrd="0" presId="urn:microsoft.com/office/officeart/2005/8/layout/chevron1"/>
    <dgm:cxn modelId="{2E52B842-BB4C-499C-92BB-5D3BA82572BC}" type="presParOf" srcId="{8FFB2CDB-50E2-4ABE-A8DE-327C14A1B292}" destId="{B2477635-518C-4E9E-8E51-868EC9DBA43E}" srcOrd="2" destOrd="0" presId="urn:microsoft.com/office/officeart/2005/8/layout/chevron1"/>
    <dgm:cxn modelId="{58302555-569D-4687-A6F4-4CD363A42758}" type="presParOf" srcId="{8FFB2CDB-50E2-4ABE-A8DE-327C14A1B292}" destId="{A09E2061-7C1D-44A1-AFA1-45406E40F280}" srcOrd="3" destOrd="0" presId="urn:microsoft.com/office/officeart/2005/8/layout/chevron1"/>
    <dgm:cxn modelId="{C108F934-1BD7-4D00-A5F8-BFCEF3432504}" type="presParOf" srcId="{8FFB2CDB-50E2-4ABE-A8DE-327C14A1B292}" destId="{C880B2A2-6B2B-410E-864D-1C6958A280EA}" srcOrd="4" destOrd="0" presId="urn:microsoft.com/office/officeart/2005/8/layout/chevron1"/>
    <dgm:cxn modelId="{DECAE950-3537-4515-8AD6-338ADE8CCE9D}" type="presParOf" srcId="{8FFB2CDB-50E2-4ABE-A8DE-327C14A1B292}" destId="{424D723E-5055-4698-9F94-6B3CBE914A14}" srcOrd="5" destOrd="0" presId="urn:microsoft.com/office/officeart/2005/8/layout/chevron1"/>
    <dgm:cxn modelId="{68E0F7CB-EF7F-465F-938D-E780FA93F60A}" type="presParOf" srcId="{8FFB2CDB-50E2-4ABE-A8DE-327C14A1B292}" destId="{451F5A33-021D-439D-B0DA-8196347598ED}" srcOrd="6" destOrd="0" presId="urn:microsoft.com/office/officeart/2005/8/layout/chevron1"/>
    <dgm:cxn modelId="{E19BEE7B-B899-4CD3-AE52-590416BA1343}" type="presParOf" srcId="{8FFB2CDB-50E2-4ABE-A8DE-327C14A1B292}" destId="{436CDFA2-B824-4B6E-98EB-CEE3ECA43185}" srcOrd="7" destOrd="0" presId="urn:microsoft.com/office/officeart/2005/8/layout/chevron1"/>
    <dgm:cxn modelId="{1F80C7C7-5819-4A59-AAAC-E861321ADCA2}" type="presParOf" srcId="{8FFB2CDB-50E2-4ABE-A8DE-327C14A1B292}" destId="{0DFCE8E7-E658-422D-8FA5-922A72A5B36A}"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A504B1-ABFF-4615-9FA3-65664C86132D}"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GB"/>
        </a:p>
      </dgm:t>
    </dgm:pt>
    <dgm:pt modelId="{6BECE802-F9F0-4FB4-BF8B-FEF90C08DB42}">
      <dgm:prSet phldrT="[Text]" custT="1"/>
      <dgm:spPr/>
      <dgm:t>
        <a:bodyPr/>
        <a:lstStyle/>
        <a:p>
          <a:r>
            <a:rPr lang="en-GB" sz="1000" b="0" dirty="0"/>
            <a:t>Internal Inspection </a:t>
          </a:r>
        </a:p>
        <a:p>
          <a:r>
            <a:rPr lang="en-GB" sz="1000" b="0" dirty="0"/>
            <a:t>(three year cycle)</a:t>
          </a:r>
        </a:p>
      </dgm:t>
    </dgm:pt>
    <dgm:pt modelId="{151036A9-A709-4C15-B309-C8DEB19E6930}" type="parTrans" cxnId="{BE53C23D-DBA8-459A-8720-1E17B1C44316}">
      <dgm:prSet/>
      <dgm:spPr/>
      <dgm:t>
        <a:bodyPr/>
        <a:lstStyle/>
        <a:p>
          <a:endParaRPr lang="en-GB"/>
        </a:p>
      </dgm:t>
    </dgm:pt>
    <dgm:pt modelId="{DEF05289-AD54-476C-AC41-1697A08DDC01}" type="sibTrans" cxnId="{BE53C23D-DBA8-459A-8720-1E17B1C44316}">
      <dgm:prSet/>
      <dgm:spPr/>
      <dgm:t>
        <a:bodyPr/>
        <a:lstStyle/>
        <a:p>
          <a:endParaRPr lang="en-GB"/>
        </a:p>
      </dgm:t>
    </dgm:pt>
    <dgm:pt modelId="{D6FC250D-40E6-4A15-87EA-E331A6E9C245}">
      <dgm:prSet phldrT="[Text]" custT="1"/>
      <dgm:spPr/>
      <dgm:t>
        <a:bodyPr/>
        <a:lstStyle/>
        <a:p>
          <a:pPr>
            <a:lnSpc>
              <a:spcPct val="100000"/>
            </a:lnSpc>
          </a:pPr>
          <a:r>
            <a:rPr lang="en-GB" sz="1000" b="0" dirty="0">
              <a:solidFill>
                <a:schemeClr val="tx1"/>
              </a:solidFill>
            </a:rPr>
            <a:t>Quality assurance from Awarding Organisation </a:t>
          </a:r>
        </a:p>
        <a:p>
          <a:pPr>
            <a:lnSpc>
              <a:spcPct val="100000"/>
            </a:lnSpc>
          </a:pPr>
          <a:r>
            <a:rPr lang="en-GB" sz="1000" b="0" dirty="0">
              <a:solidFill>
                <a:schemeClr val="tx1"/>
              </a:solidFill>
            </a:rPr>
            <a:t>(e.g. EV)</a:t>
          </a:r>
          <a:endParaRPr lang="en-GB" sz="1200" b="0" dirty="0"/>
        </a:p>
      </dgm:t>
    </dgm:pt>
    <dgm:pt modelId="{8CD179C9-B588-42C1-B507-F467864FC89F}" type="parTrans" cxnId="{B452552F-D2C0-4BE6-BE97-0F83A8D20829}">
      <dgm:prSet/>
      <dgm:spPr/>
      <dgm:t>
        <a:bodyPr/>
        <a:lstStyle/>
        <a:p>
          <a:endParaRPr lang="en-GB"/>
        </a:p>
      </dgm:t>
    </dgm:pt>
    <dgm:pt modelId="{EB614482-DF0D-434F-83A1-FB18836BEEC8}" type="sibTrans" cxnId="{B452552F-D2C0-4BE6-BE97-0F83A8D20829}">
      <dgm:prSet/>
      <dgm:spPr/>
      <dgm:t>
        <a:bodyPr/>
        <a:lstStyle/>
        <a:p>
          <a:endParaRPr lang="en-GB"/>
        </a:p>
      </dgm:t>
    </dgm:pt>
    <dgm:pt modelId="{BCA254BE-32C1-43FB-9810-7269EB814AD7}">
      <dgm:prSet phldrT="[Text]" custT="1"/>
      <dgm:spPr/>
      <dgm:t>
        <a:bodyPr/>
        <a:lstStyle/>
        <a:p>
          <a:r>
            <a:rPr lang="en-GB" sz="1000" dirty="0"/>
            <a:t>Audits</a:t>
          </a:r>
        </a:p>
      </dgm:t>
    </dgm:pt>
    <dgm:pt modelId="{CE02909C-86B3-4442-99F9-BA3EBBEB12EE}" type="parTrans" cxnId="{6C949C2A-E119-4F9E-A105-3956714950E4}">
      <dgm:prSet/>
      <dgm:spPr/>
      <dgm:t>
        <a:bodyPr/>
        <a:lstStyle/>
        <a:p>
          <a:endParaRPr lang="en-GB"/>
        </a:p>
      </dgm:t>
    </dgm:pt>
    <dgm:pt modelId="{D2388B1F-34A5-4509-914C-9D2E5F2FB2B4}" type="sibTrans" cxnId="{6C949C2A-E119-4F9E-A105-3956714950E4}">
      <dgm:prSet/>
      <dgm:spPr/>
      <dgm:t>
        <a:bodyPr/>
        <a:lstStyle/>
        <a:p>
          <a:endParaRPr lang="en-GB"/>
        </a:p>
      </dgm:t>
    </dgm:pt>
    <dgm:pt modelId="{36380FDC-3299-4947-8EC9-8CF3D1734FB6}">
      <dgm:prSet phldrT="[Text]" custT="1"/>
      <dgm:spPr/>
      <dgm:t>
        <a:bodyPr/>
        <a:lstStyle/>
        <a:p>
          <a:r>
            <a:rPr lang="en-GB" sz="1000" dirty="0"/>
            <a:t>Teaching &amp; learning observations</a:t>
          </a:r>
        </a:p>
      </dgm:t>
    </dgm:pt>
    <dgm:pt modelId="{23128DDF-E939-486A-BEAC-E100FAEADF94}" type="parTrans" cxnId="{1BBC537B-B14F-4713-AFA0-41505601889B}">
      <dgm:prSet/>
      <dgm:spPr/>
      <dgm:t>
        <a:bodyPr/>
        <a:lstStyle/>
        <a:p>
          <a:endParaRPr lang="en-GB"/>
        </a:p>
      </dgm:t>
    </dgm:pt>
    <dgm:pt modelId="{04345BB9-150A-4E98-8CDF-12F23A79001E}" type="sibTrans" cxnId="{1BBC537B-B14F-4713-AFA0-41505601889B}">
      <dgm:prSet/>
      <dgm:spPr/>
      <dgm:t>
        <a:bodyPr/>
        <a:lstStyle/>
        <a:p>
          <a:endParaRPr lang="en-GB"/>
        </a:p>
      </dgm:t>
    </dgm:pt>
    <dgm:pt modelId="{F6171A7E-DEED-4C20-A1A4-29A5CDDE9168}" type="pres">
      <dgm:prSet presAssocID="{70A504B1-ABFF-4615-9FA3-65664C86132D}" presName="cycle" presStyleCnt="0">
        <dgm:presLayoutVars>
          <dgm:dir/>
          <dgm:resizeHandles val="exact"/>
        </dgm:presLayoutVars>
      </dgm:prSet>
      <dgm:spPr/>
    </dgm:pt>
    <dgm:pt modelId="{8C2F0BEB-52BF-453F-907B-5A7D4F6B4E6C}" type="pres">
      <dgm:prSet presAssocID="{6BECE802-F9F0-4FB4-BF8B-FEF90C08DB42}" presName="dummy" presStyleCnt="0"/>
      <dgm:spPr/>
    </dgm:pt>
    <dgm:pt modelId="{BDD76F2D-A4C5-4B1D-BA82-609B20AE4F60}" type="pres">
      <dgm:prSet presAssocID="{6BECE802-F9F0-4FB4-BF8B-FEF90C08DB42}" presName="node" presStyleLbl="revTx" presStyleIdx="0" presStyleCnt="4" custScaleX="81220" custScaleY="70493">
        <dgm:presLayoutVars>
          <dgm:bulletEnabled val="1"/>
        </dgm:presLayoutVars>
      </dgm:prSet>
      <dgm:spPr/>
    </dgm:pt>
    <dgm:pt modelId="{D6449420-40B3-4374-BE8B-C45459F0970B}" type="pres">
      <dgm:prSet presAssocID="{DEF05289-AD54-476C-AC41-1697A08DDC01}" presName="sibTrans" presStyleLbl="node1" presStyleIdx="0" presStyleCnt="4"/>
      <dgm:spPr/>
    </dgm:pt>
    <dgm:pt modelId="{0BA97101-C157-4FB1-85E2-C5CCBF9A1895}" type="pres">
      <dgm:prSet presAssocID="{D6FC250D-40E6-4A15-87EA-E331A6E9C245}" presName="dummy" presStyleCnt="0"/>
      <dgm:spPr/>
    </dgm:pt>
    <dgm:pt modelId="{4129986D-C75F-4CF0-AF3A-D1B3A4831640}" type="pres">
      <dgm:prSet presAssocID="{D6FC250D-40E6-4A15-87EA-E331A6E9C245}" presName="node" presStyleLbl="revTx" presStyleIdx="1" presStyleCnt="4" custRadScaleRad="104700" custRadScaleInc="2378">
        <dgm:presLayoutVars>
          <dgm:bulletEnabled val="1"/>
        </dgm:presLayoutVars>
      </dgm:prSet>
      <dgm:spPr/>
    </dgm:pt>
    <dgm:pt modelId="{E7F8B7FA-0897-4489-B3E2-F4F72898E3FB}" type="pres">
      <dgm:prSet presAssocID="{EB614482-DF0D-434F-83A1-FB18836BEEC8}" presName="sibTrans" presStyleLbl="node1" presStyleIdx="1" presStyleCnt="4"/>
      <dgm:spPr/>
    </dgm:pt>
    <dgm:pt modelId="{8B2F9761-DB94-4EA2-A2FA-D5AC84D50DC3}" type="pres">
      <dgm:prSet presAssocID="{BCA254BE-32C1-43FB-9810-7269EB814AD7}" presName="dummy" presStyleCnt="0"/>
      <dgm:spPr/>
    </dgm:pt>
    <dgm:pt modelId="{157EE115-EB98-466B-8B55-21DFCA9AFA47}" type="pres">
      <dgm:prSet presAssocID="{BCA254BE-32C1-43FB-9810-7269EB814AD7}" presName="node" presStyleLbl="revTx" presStyleIdx="2" presStyleCnt="4">
        <dgm:presLayoutVars>
          <dgm:bulletEnabled val="1"/>
        </dgm:presLayoutVars>
      </dgm:prSet>
      <dgm:spPr/>
    </dgm:pt>
    <dgm:pt modelId="{90425568-01AB-4D7E-A555-77D6CA894D85}" type="pres">
      <dgm:prSet presAssocID="{D2388B1F-34A5-4509-914C-9D2E5F2FB2B4}" presName="sibTrans" presStyleLbl="node1" presStyleIdx="2" presStyleCnt="4"/>
      <dgm:spPr/>
    </dgm:pt>
    <dgm:pt modelId="{CC10B191-9D8A-41EE-B55A-9541F653CD60}" type="pres">
      <dgm:prSet presAssocID="{36380FDC-3299-4947-8EC9-8CF3D1734FB6}" presName="dummy" presStyleCnt="0"/>
      <dgm:spPr/>
    </dgm:pt>
    <dgm:pt modelId="{AC64A954-9424-441F-BA19-FF810FA3516B}" type="pres">
      <dgm:prSet presAssocID="{36380FDC-3299-4947-8EC9-8CF3D1734FB6}" presName="node" presStyleLbl="revTx" presStyleIdx="3" presStyleCnt="4">
        <dgm:presLayoutVars>
          <dgm:bulletEnabled val="1"/>
        </dgm:presLayoutVars>
      </dgm:prSet>
      <dgm:spPr/>
    </dgm:pt>
    <dgm:pt modelId="{05290A64-DA04-4C48-80C7-49A2DAF142D9}" type="pres">
      <dgm:prSet presAssocID="{04345BB9-150A-4E98-8CDF-12F23A79001E}" presName="sibTrans" presStyleLbl="node1" presStyleIdx="3" presStyleCnt="4" custLinFactNeighborX="560" custLinFactNeighborY="-736"/>
      <dgm:spPr/>
    </dgm:pt>
  </dgm:ptLst>
  <dgm:cxnLst>
    <dgm:cxn modelId="{E5E30906-857D-4B9E-85CC-579F3698353B}" type="presOf" srcId="{EB614482-DF0D-434F-83A1-FB18836BEEC8}" destId="{E7F8B7FA-0897-4489-B3E2-F4F72898E3FB}" srcOrd="0" destOrd="0" presId="urn:microsoft.com/office/officeart/2005/8/layout/cycle1"/>
    <dgm:cxn modelId="{287DBE1F-3DA4-4FDD-A524-8AF5CC54F762}" type="presOf" srcId="{DEF05289-AD54-476C-AC41-1697A08DDC01}" destId="{D6449420-40B3-4374-BE8B-C45459F0970B}" srcOrd="0" destOrd="0" presId="urn:microsoft.com/office/officeart/2005/8/layout/cycle1"/>
    <dgm:cxn modelId="{6C949C2A-E119-4F9E-A105-3956714950E4}" srcId="{70A504B1-ABFF-4615-9FA3-65664C86132D}" destId="{BCA254BE-32C1-43FB-9810-7269EB814AD7}" srcOrd="2" destOrd="0" parTransId="{CE02909C-86B3-4442-99F9-BA3EBBEB12EE}" sibTransId="{D2388B1F-34A5-4509-914C-9D2E5F2FB2B4}"/>
    <dgm:cxn modelId="{B452552F-D2C0-4BE6-BE97-0F83A8D20829}" srcId="{70A504B1-ABFF-4615-9FA3-65664C86132D}" destId="{D6FC250D-40E6-4A15-87EA-E331A6E9C245}" srcOrd="1" destOrd="0" parTransId="{8CD179C9-B588-42C1-B507-F467864FC89F}" sibTransId="{EB614482-DF0D-434F-83A1-FB18836BEEC8}"/>
    <dgm:cxn modelId="{BC0CA52F-C8F8-4295-82C4-C4B7128AF9A9}" type="presOf" srcId="{04345BB9-150A-4E98-8CDF-12F23A79001E}" destId="{05290A64-DA04-4C48-80C7-49A2DAF142D9}" srcOrd="0" destOrd="0" presId="urn:microsoft.com/office/officeart/2005/8/layout/cycle1"/>
    <dgm:cxn modelId="{C02EFD35-8C6B-442A-AFA8-E6B99156C22C}" type="presOf" srcId="{BCA254BE-32C1-43FB-9810-7269EB814AD7}" destId="{157EE115-EB98-466B-8B55-21DFCA9AFA47}" srcOrd="0" destOrd="0" presId="urn:microsoft.com/office/officeart/2005/8/layout/cycle1"/>
    <dgm:cxn modelId="{1D4A8437-F6FD-4BED-AD9A-1F262926FF18}" type="presOf" srcId="{70A504B1-ABFF-4615-9FA3-65664C86132D}" destId="{F6171A7E-DEED-4C20-A1A4-29A5CDDE9168}" srcOrd="0" destOrd="0" presId="urn:microsoft.com/office/officeart/2005/8/layout/cycle1"/>
    <dgm:cxn modelId="{BE53C23D-DBA8-459A-8720-1E17B1C44316}" srcId="{70A504B1-ABFF-4615-9FA3-65664C86132D}" destId="{6BECE802-F9F0-4FB4-BF8B-FEF90C08DB42}" srcOrd="0" destOrd="0" parTransId="{151036A9-A709-4C15-B309-C8DEB19E6930}" sibTransId="{DEF05289-AD54-476C-AC41-1697A08DDC01}"/>
    <dgm:cxn modelId="{1BBC537B-B14F-4713-AFA0-41505601889B}" srcId="{70A504B1-ABFF-4615-9FA3-65664C86132D}" destId="{36380FDC-3299-4947-8EC9-8CF3D1734FB6}" srcOrd="3" destOrd="0" parTransId="{23128DDF-E939-486A-BEAC-E100FAEADF94}" sibTransId="{04345BB9-150A-4E98-8CDF-12F23A79001E}"/>
    <dgm:cxn modelId="{5F74D791-8450-4335-8C1A-E088B3D7C795}" type="presOf" srcId="{6BECE802-F9F0-4FB4-BF8B-FEF90C08DB42}" destId="{BDD76F2D-A4C5-4B1D-BA82-609B20AE4F60}" srcOrd="0" destOrd="0" presId="urn:microsoft.com/office/officeart/2005/8/layout/cycle1"/>
    <dgm:cxn modelId="{3ABA18C1-D166-4749-80CE-6E9594290A44}" type="presOf" srcId="{36380FDC-3299-4947-8EC9-8CF3D1734FB6}" destId="{AC64A954-9424-441F-BA19-FF810FA3516B}" srcOrd="0" destOrd="0" presId="urn:microsoft.com/office/officeart/2005/8/layout/cycle1"/>
    <dgm:cxn modelId="{132751C7-F7C6-45E5-8BF6-FC35C1C241A7}" type="presOf" srcId="{D6FC250D-40E6-4A15-87EA-E331A6E9C245}" destId="{4129986D-C75F-4CF0-AF3A-D1B3A4831640}" srcOrd="0" destOrd="0" presId="urn:microsoft.com/office/officeart/2005/8/layout/cycle1"/>
    <dgm:cxn modelId="{894590D8-5926-436E-8303-1029617D91C4}" type="presOf" srcId="{D2388B1F-34A5-4509-914C-9D2E5F2FB2B4}" destId="{90425568-01AB-4D7E-A555-77D6CA894D85}" srcOrd="0" destOrd="0" presId="urn:microsoft.com/office/officeart/2005/8/layout/cycle1"/>
    <dgm:cxn modelId="{6CBDA521-0897-493A-BCB5-D8E1AC4C6CF7}" type="presParOf" srcId="{F6171A7E-DEED-4C20-A1A4-29A5CDDE9168}" destId="{8C2F0BEB-52BF-453F-907B-5A7D4F6B4E6C}" srcOrd="0" destOrd="0" presId="urn:microsoft.com/office/officeart/2005/8/layout/cycle1"/>
    <dgm:cxn modelId="{381A5AE5-21F0-402A-B405-74661A562FA6}" type="presParOf" srcId="{F6171A7E-DEED-4C20-A1A4-29A5CDDE9168}" destId="{BDD76F2D-A4C5-4B1D-BA82-609B20AE4F60}" srcOrd="1" destOrd="0" presId="urn:microsoft.com/office/officeart/2005/8/layout/cycle1"/>
    <dgm:cxn modelId="{6524BC6C-8AE8-4C55-8428-60AACE970579}" type="presParOf" srcId="{F6171A7E-DEED-4C20-A1A4-29A5CDDE9168}" destId="{D6449420-40B3-4374-BE8B-C45459F0970B}" srcOrd="2" destOrd="0" presId="urn:microsoft.com/office/officeart/2005/8/layout/cycle1"/>
    <dgm:cxn modelId="{FE7C9439-1FCD-4086-B1CF-D53F3742E014}" type="presParOf" srcId="{F6171A7E-DEED-4C20-A1A4-29A5CDDE9168}" destId="{0BA97101-C157-4FB1-85E2-C5CCBF9A1895}" srcOrd="3" destOrd="0" presId="urn:microsoft.com/office/officeart/2005/8/layout/cycle1"/>
    <dgm:cxn modelId="{D74FC404-A138-460E-885B-3F71D8DC76A5}" type="presParOf" srcId="{F6171A7E-DEED-4C20-A1A4-29A5CDDE9168}" destId="{4129986D-C75F-4CF0-AF3A-D1B3A4831640}" srcOrd="4" destOrd="0" presId="urn:microsoft.com/office/officeart/2005/8/layout/cycle1"/>
    <dgm:cxn modelId="{215330DE-6F2D-4CDD-82E0-B4585CC3E607}" type="presParOf" srcId="{F6171A7E-DEED-4C20-A1A4-29A5CDDE9168}" destId="{E7F8B7FA-0897-4489-B3E2-F4F72898E3FB}" srcOrd="5" destOrd="0" presId="urn:microsoft.com/office/officeart/2005/8/layout/cycle1"/>
    <dgm:cxn modelId="{F46B053C-E3D0-4FC4-A7DC-6C5DF84124C1}" type="presParOf" srcId="{F6171A7E-DEED-4C20-A1A4-29A5CDDE9168}" destId="{8B2F9761-DB94-4EA2-A2FA-D5AC84D50DC3}" srcOrd="6" destOrd="0" presId="urn:microsoft.com/office/officeart/2005/8/layout/cycle1"/>
    <dgm:cxn modelId="{4D5F2BF1-D743-4E27-8894-59D99FCA0AEA}" type="presParOf" srcId="{F6171A7E-DEED-4C20-A1A4-29A5CDDE9168}" destId="{157EE115-EB98-466B-8B55-21DFCA9AFA47}" srcOrd="7" destOrd="0" presId="urn:microsoft.com/office/officeart/2005/8/layout/cycle1"/>
    <dgm:cxn modelId="{47CD54D3-B928-4F79-86C2-ABA784C0C14F}" type="presParOf" srcId="{F6171A7E-DEED-4C20-A1A4-29A5CDDE9168}" destId="{90425568-01AB-4D7E-A555-77D6CA894D85}" srcOrd="8" destOrd="0" presId="urn:microsoft.com/office/officeart/2005/8/layout/cycle1"/>
    <dgm:cxn modelId="{6A528CB2-DCED-4DFD-9CC1-9F54652CC9B0}" type="presParOf" srcId="{F6171A7E-DEED-4C20-A1A4-29A5CDDE9168}" destId="{CC10B191-9D8A-41EE-B55A-9541F653CD60}" srcOrd="9" destOrd="0" presId="urn:microsoft.com/office/officeart/2005/8/layout/cycle1"/>
    <dgm:cxn modelId="{8060E9F8-D11D-4CDC-A281-901778DB8B0C}" type="presParOf" srcId="{F6171A7E-DEED-4C20-A1A4-29A5CDDE9168}" destId="{AC64A954-9424-441F-BA19-FF810FA3516B}" srcOrd="10" destOrd="0" presId="urn:microsoft.com/office/officeart/2005/8/layout/cycle1"/>
    <dgm:cxn modelId="{EA4FDC5D-F352-48B8-BD01-CBE2475AAD5E}" type="presParOf" srcId="{F6171A7E-DEED-4C20-A1A4-29A5CDDE9168}" destId="{05290A64-DA04-4C48-80C7-49A2DAF142D9}"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A3BD42-4E3D-4CCE-AB0C-62D2306B6C84}">
      <dsp:nvSpPr>
        <dsp:cNvPr id="0" name=""/>
        <dsp:cNvSpPr/>
      </dsp:nvSpPr>
      <dsp:spPr>
        <a:xfrm>
          <a:off x="2004" y="975413"/>
          <a:ext cx="1783674" cy="713469"/>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GB" sz="1400" kern="1200" dirty="0"/>
            <a:t>Welcome &amp; introductions</a:t>
          </a:r>
        </a:p>
      </dsp:txBody>
      <dsp:txXfrm>
        <a:off x="358739" y="975413"/>
        <a:ext cx="1070205" cy="713469"/>
      </dsp:txXfrm>
    </dsp:sp>
    <dsp:sp modelId="{B2477635-518C-4E9E-8E51-868EC9DBA43E}">
      <dsp:nvSpPr>
        <dsp:cNvPr id="0" name=""/>
        <dsp:cNvSpPr/>
      </dsp:nvSpPr>
      <dsp:spPr>
        <a:xfrm>
          <a:off x="1607311" y="975413"/>
          <a:ext cx="1783674" cy="713469"/>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GB" sz="1400" kern="1200" dirty="0"/>
            <a:t>Why</a:t>
          </a:r>
        </a:p>
      </dsp:txBody>
      <dsp:txXfrm>
        <a:off x="1964046" y="975413"/>
        <a:ext cx="1070205" cy="713469"/>
      </dsp:txXfrm>
    </dsp:sp>
    <dsp:sp modelId="{C880B2A2-6B2B-410E-864D-1C6958A280EA}">
      <dsp:nvSpPr>
        <dsp:cNvPr id="0" name=""/>
        <dsp:cNvSpPr/>
      </dsp:nvSpPr>
      <dsp:spPr>
        <a:xfrm>
          <a:off x="3212618" y="975413"/>
          <a:ext cx="1783674" cy="713469"/>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GB" sz="1400" kern="1200" dirty="0"/>
            <a:t>How</a:t>
          </a:r>
        </a:p>
      </dsp:txBody>
      <dsp:txXfrm>
        <a:off x="3569353" y="975413"/>
        <a:ext cx="1070205" cy="713469"/>
      </dsp:txXfrm>
    </dsp:sp>
    <dsp:sp modelId="{451F5A33-021D-439D-B0DA-8196347598ED}">
      <dsp:nvSpPr>
        <dsp:cNvPr id="0" name=""/>
        <dsp:cNvSpPr/>
      </dsp:nvSpPr>
      <dsp:spPr>
        <a:xfrm>
          <a:off x="4817925" y="975413"/>
          <a:ext cx="1783674" cy="713469"/>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GB" sz="1400" kern="1200" dirty="0"/>
            <a:t>When</a:t>
          </a:r>
        </a:p>
      </dsp:txBody>
      <dsp:txXfrm>
        <a:off x="5174660" y="975413"/>
        <a:ext cx="1070205" cy="713469"/>
      </dsp:txXfrm>
    </dsp:sp>
    <dsp:sp modelId="{0DFCE8E7-E658-422D-8FA5-922A72A5B36A}">
      <dsp:nvSpPr>
        <dsp:cNvPr id="0" name=""/>
        <dsp:cNvSpPr/>
      </dsp:nvSpPr>
      <dsp:spPr>
        <a:xfrm>
          <a:off x="6423233" y="975413"/>
          <a:ext cx="1783674" cy="713469"/>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GB" sz="1400" kern="1200" dirty="0"/>
            <a:t>What</a:t>
          </a:r>
        </a:p>
      </dsp:txBody>
      <dsp:txXfrm>
        <a:off x="6779968" y="975413"/>
        <a:ext cx="1070205" cy="7134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D76F2D-A4C5-4B1D-BA82-609B20AE4F60}">
      <dsp:nvSpPr>
        <dsp:cNvPr id="0" name=""/>
        <dsp:cNvSpPr/>
      </dsp:nvSpPr>
      <dsp:spPr>
        <a:xfrm>
          <a:off x="3964274" y="341503"/>
          <a:ext cx="1315900" cy="11421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b="0" kern="1200" dirty="0"/>
            <a:t>Internal Inspection </a:t>
          </a:r>
        </a:p>
        <a:p>
          <a:pPr marL="0" lvl="0" indent="0" algn="ctr" defTabSz="444500">
            <a:lnSpc>
              <a:spcPct val="90000"/>
            </a:lnSpc>
            <a:spcBef>
              <a:spcPct val="0"/>
            </a:spcBef>
            <a:spcAft>
              <a:spcPct val="35000"/>
            </a:spcAft>
            <a:buNone/>
          </a:pPr>
          <a:r>
            <a:rPr lang="en-GB" sz="1000" b="0" kern="1200" dirty="0"/>
            <a:t>(three year cycle)</a:t>
          </a:r>
        </a:p>
      </dsp:txBody>
      <dsp:txXfrm>
        <a:off x="3964274" y="341503"/>
        <a:ext cx="1315900" cy="1142105"/>
      </dsp:txXfrm>
    </dsp:sp>
    <dsp:sp modelId="{D6449420-40B3-4374-BE8B-C45459F0970B}">
      <dsp:nvSpPr>
        <dsp:cNvPr id="0" name=""/>
        <dsp:cNvSpPr/>
      </dsp:nvSpPr>
      <dsp:spPr>
        <a:xfrm>
          <a:off x="1018053" y="119376"/>
          <a:ext cx="4575154" cy="4575154"/>
        </a:xfrm>
        <a:prstGeom prst="circularArrow">
          <a:avLst>
            <a:gd name="adj1" fmla="val 6905"/>
            <a:gd name="adj2" fmla="val 465617"/>
            <a:gd name="adj3" fmla="val 481302"/>
            <a:gd name="adj4" fmla="val 19899807"/>
            <a:gd name="adj5" fmla="val 805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29986D-C75F-4CF0-AF3A-D1B3A4831640}">
      <dsp:nvSpPr>
        <dsp:cNvPr id="0" name=""/>
        <dsp:cNvSpPr/>
      </dsp:nvSpPr>
      <dsp:spPr>
        <a:xfrm>
          <a:off x="3858747" y="2936035"/>
          <a:ext cx="1620168" cy="1620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100000"/>
            </a:lnSpc>
            <a:spcBef>
              <a:spcPct val="0"/>
            </a:spcBef>
            <a:spcAft>
              <a:spcPct val="35000"/>
            </a:spcAft>
            <a:buNone/>
          </a:pPr>
          <a:r>
            <a:rPr lang="en-GB" sz="1000" b="0" kern="1200" dirty="0">
              <a:solidFill>
                <a:schemeClr val="tx1"/>
              </a:solidFill>
            </a:rPr>
            <a:t>Quality assurance from Awarding Organisation </a:t>
          </a:r>
        </a:p>
        <a:p>
          <a:pPr marL="0" lvl="0" indent="0" algn="ctr" defTabSz="444500">
            <a:lnSpc>
              <a:spcPct val="100000"/>
            </a:lnSpc>
            <a:spcBef>
              <a:spcPct val="0"/>
            </a:spcBef>
            <a:spcAft>
              <a:spcPct val="35000"/>
            </a:spcAft>
            <a:buNone/>
          </a:pPr>
          <a:r>
            <a:rPr lang="en-GB" sz="1000" b="0" kern="1200" dirty="0">
              <a:solidFill>
                <a:schemeClr val="tx1"/>
              </a:solidFill>
            </a:rPr>
            <a:t>(e.g. EV)</a:t>
          </a:r>
          <a:endParaRPr lang="en-GB" sz="1200" b="0" kern="1200" dirty="0"/>
        </a:p>
      </dsp:txBody>
      <dsp:txXfrm>
        <a:off x="3858747" y="2936035"/>
        <a:ext cx="1620168" cy="1620168"/>
      </dsp:txXfrm>
    </dsp:sp>
    <dsp:sp modelId="{E7F8B7FA-0897-4489-B3E2-F4F72898E3FB}">
      <dsp:nvSpPr>
        <dsp:cNvPr id="0" name=""/>
        <dsp:cNvSpPr/>
      </dsp:nvSpPr>
      <dsp:spPr>
        <a:xfrm>
          <a:off x="1110055" y="53253"/>
          <a:ext cx="4575154" cy="4575154"/>
        </a:xfrm>
        <a:prstGeom prst="circularArrow">
          <a:avLst>
            <a:gd name="adj1" fmla="val 6905"/>
            <a:gd name="adj2" fmla="val 465617"/>
            <a:gd name="adj3" fmla="val 6230949"/>
            <a:gd name="adj4" fmla="val 4577291"/>
            <a:gd name="adj5" fmla="val 805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7EE115-EB98-466B-8B55-21DFCA9AFA47}">
      <dsp:nvSpPr>
        <dsp:cNvPr id="0" name=""/>
        <dsp:cNvSpPr/>
      </dsp:nvSpPr>
      <dsp:spPr>
        <a:xfrm>
          <a:off x="1061047" y="2853565"/>
          <a:ext cx="1620168" cy="1620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kern="1200" dirty="0"/>
            <a:t>Audits</a:t>
          </a:r>
        </a:p>
      </dsp:txBody>
      <dsp:txXfrm>
        <a:off x="1061047" y="2853565"/>
        <a:ext cx="1620168" cy="1620168"/>
      </dsp:txXfrm>
    </dsp:sp>
    <dsp:sp modelId="{90425568-01AB-4D7E-A555-77D6CA894D85}">
      <dsp:nvSpPr>
        <dsp:cNvPr id="0" name=""/>
        <dsp:cNvSpPr/>
      </dsp:nvSpPr>
      <dsp:spPr>
        <a:xfrm>
          <a:off x="959100" y="525"/>
          <a:ext cx="4575154" cy="4575154"/>
        </a:xfrm>
        <a:prstGeom prst="circularArrow">
          <a:avLst>
            <a:gd name="adj1" fmla="val 6905"/>
            <a:gd name="adj2" fmla="val 465617"/>
            <a:gd name="adj3" fmla="val 11348299"/>
            <a:gd name="adj4" fmla="val 9786084"/>
            <a:gd name="adj5" fmla="val 805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64A954-9424-441F-BA19-FF810FA3516B}">
      <dsp:nvSpPr>
        <dsp:cNvPr id="0" name=""/>
        <dsp:cNvSpPr/>
      </dsp:nvSpPr>
      <dsp:spPr>
        <a:xfrm>
          <a:off x="1061047" y="102472"/>
          <a:ext cx="1620168" cy="1620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kern="1200" dirty="0"/>
            <a:t>Teaching &amp; learning observations</a:t>
          </a:r>
        </a:p>
      </dsp:txBody>
      <dsp:txXfrm>
        <a:off x="1061047" y="102472"/>
        <a:ext cx="1620168" cy="1620168"/>
      </dsp:txXfrm>
    </dsp:sp>
    <dsp:sp modelId="{05290A64-DA04-4C48-80C7-49A2DAF142D9}">
      <dsp:nvSpPr>
        <dsp:cNvPr id="0" name=""/>
        <dsp:cNvSpPr/>
      </dsp:nvSpPr>
      <dsp:spPr>
        <a:xfrm>
          <a:off x="984721" y="-33147"/>
          <a:ext cx="4575154" cy="4575154"/>
        </a:xfrm>
        <a:prstGeom prst="circularArrow">
          <a:avLst>
            <a:gd name="adj1" fmla="val 6905"/>
            <a:gd name="adj2" fmla="val 465617"/>
            <a:gd name="adj3" fmla="val 17033191"/>
            <a:gd name="adj4" fmla="val 15186084"/>
            <a:gd name="adj5" fmla="val 805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8DF6F3-B655-44BB-99F7-45CA5A6FD72B}" type="datetimeFigureOut">
              <a:rPr lang="en-GB" smtClean="0"/>
              <a:t>29/01/2021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DEB6E1-51CE-41F0-944F-6B66514B9A1F}" type="slidenum">
              <a:rPr lang="en-GB" smtClean="0"/>
              <a:t>‹#›</a:t>
            </a:fld>
            <a:endParaRPr lang="en-GB"/>
          </a:p>
        </p:txBody>
      </p:sp>
    </p:spTree>
    <p:extLst>
      <p:ext uri="{BB962C8B-B14F-4D97-AF65-F5344CB8AC3E}">
        <p14:creationId xmlns:p14="http://schemas.microsoft.com/office/powerpoint/2010/main" val="607870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8DEB6E1-51CE-41F0-944F-6B66514B9A1F}" type="slidenum">
              <a:rPr lang="en-GB" smtClean="0"/>
              <a:t>15</a:t>
            </a:fld>
            <a:endParaRPr lang="en-GB"/>
          </a:p>
        </p:txBody>
      </p:sp>
    </p:spTree>
    <p:extLst>
      <p:ext uri="{BB962C8B-B14F-4D97-AF65-F5344CB8AC3E}">
        <p14:creationId xmlns:p14="http://schemas.microsoft.com/office/powerpoint/2010/main" val="611586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8556616-F8DC-4D8C-AB0B-0595DED9A6F7}" type="datetimeFigureOut">
              <a:rPr lang="en-GB" smtClean="0"/>
              <a:t>29/01/2021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562839-4A30-460F-9B75-0EA51B324EBA}" type="slidenum">
              <a:rPr lang="en-GB" smtClean="0"/>
              <a:t>‹#›</a:t>
            </a:fld>
            <a:endParaRPr lang="en-GB"/>
          </a:p>
        </p:txBody>
      </p:sp>
    </p:spTree>
    <p:extLst>
      <p:ext uri="{BB962C8B-B14F-4D97-AF65-F5344CB8AC3E}">
        <p14:creationId xmlns:p14="http://schemas.microsoft.com/office/powerpoint/2010/main" val="3091278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8556616-F8DC-4D8C-AB0B-0595DED9A6F7}" type="datetimeFigureOut">
              <a:rPr lang="en-GB" smtClean="0"/>
              <a:t>29/01/2021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562839-4A30-460F-9B75-0EA51B324EBA}" type="slidenum">
              <a:rPr lang="en-GB" smtClean="0"/>
              <a:t>‹#›</a:t>
            </a:fld>
            <a:endParaRPr lang="en-GB"/>
          </a:p>
        </p:txBody>
      </p:sp>
    </p:spTree>
    <p:extLst>
      <p:ext uri="{BB962C8B-B14F-4D97-AF65-F5344CB8AC3E}">
        <p14:creationId xmlns:p14="http://schemas.microsoft.com/office/powerpoint/2010/main" val="4159963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8556616-F8DC-4D8C-AB0B-0595DED9A6F7}" type="datetimeFigureOut">
              <a:rPr lang="en-GB" smtClean="0"/>
              <a:t>29/01/2021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562839-4A30-460F-9B75-0EA51B324EBA}" type="slidenum">
              <a:rPr lang="en-GB" smtClean="0"/>
              <a:t>‹#›</a:t>
            </a:fld>
            <a:endParaRPr lang="en-GB"/>
          </a:p>
        </p:txBody>
      </p:sp>
    </p:spTree>
    <p:extLst>
      <p:ext uri="{BB962C8B-B14F-4D97-AF65-F5344CB8AC3E}">
        <p14:creationId xmlns:p14="http://schemas.microsoft.com/office/powerpoint/2010/main" val="779915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8556616-F8DC-4D8C-AB0B-0595DED9A6F7}" type="datetimeFigureOut">
              <a:rPr lang="en-GB" smtClean="0"/>
              <a:t>29/01/2021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562839-4A30-460F-9B75-0EA51B324EBA}" type="slidenum">
              <a:rPr lang="en-GB" smtClean="0"/>
              <a:t>‹#›</a:t>
            </a:fld>
            <a:endParaRPr lang="en-GB"/>
          </a:p>
        </p:txBody>
      </p:sp>
    </p:spTree>
    <p:extLst>
      <p:ext uri="{BB962C8B-B14F-4D97-AF65-F5344CB8AC3E}">
        <p14:creationId xmlns:p14="http://schemas.microsoft.com/office/powerpoint/2010/main" val="831223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556616-F8DC-4D8C-AB0B-0595DED9A6F7}" type="datetimeFigureOut">
              <a:rPr lang="en-GB" smtClean="0"/>
              <a:t>29/01/2021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562839-4A30-460F-9B75-0EA51B324EBA}" type="slidenum">
              <a:rPr lang="en-GB" smtClean="0"/>
              <a:t>‹#›</a:t>
            </a:fld>
            <a:endParaRPr lang="en-GB"/>
          </a:p>
        </p:txBody>
      </p:sp>
    </p:spTree>
    <p:extLst>
      <p:ext uri="{BB962C8B-B14F-4D97-AF65-F5344CB8AC3E}">
        <p14:creationId xmlns:p14="http://schemas.microsoft.com/office/powerpoint/2010/main" val="289243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8556616-F8DC-4D8C-AB0B-0595DED9A6F7}" type="datetimeFigureOut">
              <a:rPr lang="en-GB" smtClean="0"/>
              <a:t>29/01/2021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562839-4A30-460F-9B75-0EA51B324EBA}" type="slidenum">
              <a:rPr lang="en-GB" smtClean="0"/>
              <a:t>‹#›</a:t>
            </a:fld>
            <a:endParaRPr lang="en-GB"/>
          </a:p>
        </p:txBody>
      </p:sp>
    </p:spTree>
    <p:extLst>
      <p:ext uri="{BB962C8B-B14F-4D97-AF65-F5344CB8AC3E}">
        <p14:creationId xmlns:p14="http://schemas.microsoft.com/office/powerpoint/2010/main" val="1341519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8556616-F8DC-4D8C-AB0B-0595DED9A6F7}" type="datetimeFigureOut">
              <a:rPr lang="en-GB" smtClean="0"/>
              <a:t>29/01/2021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E562839-4A30-460F-9B75-0EA51B324EBA}" type="slidenum">
              <a:rPr lang="en-GB" smtClean="0"/>
              <a:t>‹#›</a:t>
            </a:fld>
            <a:endParaRPr lang="en-GB"/>
          </a:p>
        </p:txBody>
      </p:sp>
    </p:spTree>
    <p:extLst>
      <p:ext uri="{BB962C8B-B14F-4D97-AF65-F5344CB8AC3E}">
        <p14:creationId xmlns:p14="http://schemas.microsoft.com/office/powerpoint/2010/main" val="3826648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8556616-F8DC-4D8C-AB0B-0595DED9A6F7}" type="datetimeFigureOut">
              <a:rPr lang="en-GB" smtClean="0"/>
              <a:t>29/01/2021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E562839-4A30-460F-9B75-0EA51B324EBA}" type="slidenum">
              <a:rPr lang="en-GB" smtClean="0"/>
              <a:t>‹#›</a:t>
            </a:fld>
            <a:endParaRPr lang="en-GB"/>
          </a:p>
        </p:txBody>
      </p:sp>
    </p:spTree>
    <p:extLst>
      <p:ext uri="{BB962C8B-B14F-4D97-AF65-F5344CB8AC3E}">
        <p14:creationId xmlns:p14="http://schemas.microsoft.com/office/powerpoint/2010/main" val="1854745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556616-F8DC-4D8C-AB0B-0595DED9A6F7}" type="datetimeFigureOut">
              <a:rPr lang="en-GB" smtClean="0"/>
              <a:t>29/01/2021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E562839-4A30-460F-9B75-0EA51B324EBA}" type="slidenum">
              <a:rPr lang="en-GB" smtClean="0"/>
              <a:t>‹#›</a:t>
            </a:fld>
            <a:endParaRPr lang="en-GB"/>
          </a:p>
        </p:txBody>
      </p:sp>
    </p:spTree>
    <p:extLst>
      <p:ext uri="{BB962C8B-B14F-4D97-AF65-F5344CB8AC3E}">
        <p14:creationId xmlns:p14="http://schemas.microsoft.com/office/powerpoint/2010/main" val="4113155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556616-F8DC-4D8C-AB0B-0595DED9A6F7}" type="datetimeFigureOut">
              <a:rPr lang="en-GB" smtClean="0"/>
              <a:t>29/01/2021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562839-4A30-460F-9B75-0EA51B324EBA}" type="slidenum">
              <a:rPr lang="en-GB" smtClean="0"/>
              <a:t>‹#›</a:t>
            </a:fld>
            <a:endParaRPr lang="en-GB"/>
          </a:p>
        </p:txBody>
      </p:sp>
    </p:spTree>
    <p:extLst>
      <p:ext uri="{BB962C8B-B14F-4D97-AF65-F5344CB8AC3E}">
        <p14:creationId xmlns:p14="http://schemas.microsoft.com/office/powerpoint/2010/main" val="3003367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556616-F8DC-4D8C-AB0B-0595DED9A6F7}" type="datetimeFigureOut">
              <a:rPr lang="en-GB" smtClean="0"/>
              <a:t>29/01/2021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562839-4A30-460F-9B75-0EA51B324EBA}" type="slidenum">
              <a:rPr lang="en-GB" smtClean="0"/>
              <a:t>‹#›</a:t>
            </a:fld>
            <a:endParaRPr lang="en-GB"/>
          </a:p>
        </p:txBody>
      </p:sp>
    </p:spTree>
    <p:extLst>
      <p:ext uri="{BB962C8B-B14F-4D97-AF65-F5344CB8AC3E}">
        <p14:creationId xmlns:p14="http://schemas.microsoft.com/office/powerpoint/2010/main" val="3335449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556616-F8DC-4D8C-AB0B-0595DED9A6F7}" type="datetimeFigureOut">
              <a:rPr lang="en-GB" smtClean="0"/>
              <a:t>29/01/2021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562839-4A30-460F-9B75-0EA51B324EBA}" type="slidenum">
              <a:rPr lang="en-GB" smtClean="0"/>
              <a:t>‹#›</a:t>
            </a:fld>
            <a:endParaRPr lang="en-GB"/>
          </a:p>
        </p:txBody>
      </p:sp>
    </p:spTree>
    <p:extLst>
      <p:ext uri="{BB962C8B-B14F-4D97-AF65-F5344CB8AC3E}">
        <p14:creationId xmlns:p14="http://schemas.microsoft.com/office/powerpoint/2010/main" val="121165609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9.jpg"/><Relationship Id="rId5" Type="http://schemas.openxmlformats.org/officeDocument/2006/relationships/image" Target="../media/image8.jpe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4289" y="548680"/>
            <a:ext cx="6528191" cy="792088"/>
          </a:xfrm>
        </p:spPr>
        <p:txBody>
          <a:bodyPr>
            <a:noAutofit/>
          </a:bodyPr>
          <a:lstStyle/>
          <a:p>
            <a:r>
              <a:rPr lang="en-GB" sz="3600" b="1" dirty="0"/>
              <a:t>Teaching and Learning Workshop</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76672"/>
            <a:ext cx="1968753" cy="949581"/>
          </a:xfrm>
          <a:prstGeom prst="rect">
            <a:avLst/>
          </a:prstGeom>
        </p:spPr>
      </p:pic>
      <p:graphicFrame>
        <p:nvGraphicFramePr>
          <p:cNvPr id="7" name="Diagram 6"/>
          <p:cNvGraphicFramePr/>
          <p:nvPr>
            <p:extLst>
              <p:ext uri="{D42A27DB-BD31-4B8C-83A1-F6EECF244321}">
                <p14:modId xmlns:p14="http://schemas.microsoft.com/office/powerpoint/2010/main" val="252621755"/>
              </p:ext>
            </p:extLst>
          </p:nvPr>
        </p:nvGraphicFramePr>
        <p:xfrm>
          <a:off x="467544" y="2276872"/>
          <a:ext cx="8208912" cy="26642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2364289" y="2132856"/>
            <a:ext cx="4583975" cy="646331"/>
          </a:xfrm>
          <a:prstGeom prst="rect">
            <a:avLst/>
          </a:prstGeom>
          <a:noFill/>
        </p:spPr>
        <p:txBody>
          <a:bodyPr wrap="square" rtlCol="0">
            <a:spAutoFit/>
          </a:bodyPr>
          <a:lstStyle/>
          <a:p>
            <a:pPr algn="ctr"/>
            <a:r>
              <a:rPr lang="en-GB" sz="3600" b="1" dirty="0"/>
              <a:t>Peer Assessment</a:t>
            </a:r>
          </a:p>
        </p:txBody>
      </p:sp>
      <p:pic>
        <p:nvPicPr>
          <p:cNvPr id="3" name="Picture 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779912" y="4131333"/>
            <a:ext cx="1998037" cy="2700050"/>
          </a:xfrm>
          <a:prstGeom prst="rect">
            <a:avLst/>
          </a:prstGeom>
        </p:spPr>
      </p:pic>
    </p:spTree>
    <p:extLst>
      <p:ext uri="{BB962C8B-B14F-4D97-AF65-F5344CB8AC3E}">
        <p14:creationId xmlns:p14="http://schemas.microsoft.com/office/powerpoint/2010/main" val="483881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pPr lvl="0"/>
            <a:r>
              <a:rPr lang="en-GB" sz="3600" dirty="0"/>
              <a:t>as part of the mandatory induction programme. New staff are asked to work in a pair and undertake peer observation during their first year of employment. </a:t>
            </a:r>
          </a:p>
          <a:p>
            <a:pPr lvl="0"/>
            <a:r>
              <a:rPr lang="en-GB" sz="3600" dirty="0"/>
              <a:t>as part of the  Teaching Certificate (PGCE). Participants are observed by a  programme team lecturer. In addition they may undertake peer observation. </a:t>
            </a:r>
          </a:p>
          <a:p>
            <a:pPr lvl="0"/>
            <a:r>
              <a:rPr lang="en-GB" sz="3600" dirty="0"/>
              <a:t>as an informal arrangement. </a:t>
            </a:r>
          </a:p>
          <a:p>
            <a:endParaRPr lang="en-GB" dirty="0"/>
          </a:p>
        </p:txBody>
      </p:sp>
    </p:spTree>
    <p:extLst>
      <p:ext uri="{BB962C8B-B14F-4D97-AF65-F5344CB8AC3E}">
        <p14:creationId xmlns:p14="http://schemas.microsoft.com/office/powerpoint/2010/main" val="2859365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sz="4000" dirty="0"/>
              <a:t>It is very important that all concerned should understand the nature of the activity, and that clear ground rules should be established at the outset.</a:t>
            </a:r>
          </a:p>
          <a:p>
            <a:endParaRPr lang="en-GB"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3588" y="202882"/>
            <a:ext cx="4496824" cy="1397318"/>
          </a:xfrm>
          <a:prstGeom prst="rect">
            <a:avLst/>
          </a:prstGeom>
        </p:spPr>
      </p:pic>
    </p:spTree>
    <p:extLst>
      <p:ext uri="{BB962C8B-B14F-4D97-AF65-F5344CB8AC3E}">
        <p14:creationId xmlns:p14="http://schemas.microsoft.com/office/powerpoint/2010/main" val="624118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r>
              <a:rPr lang="en-GB" b="1" dirty="0"/>
              <a:t>Observation is likely to take place in one of the following situations: </a:t>
            </a:r>
            <a:br>
              <a:rPr lang="en-GB" dirty="0"/>
            </a:br>
            <a:endParaRPr lang="en-GB" dirty="0"/>
          </a:p>
        </p:txBody>
      </p:sp>
      <p:sp>
        <p:nvSpPr>
          <p:cNvPr id="3" name="Content Placeholder 2"/>
          <p:cNvSpPr>
            <a:spLocks noGrp="1"/>
          </p:cNvSpPr>
          <p:nvPr>
            <p:ph idx="1"/>
          </p:nvPr>
        </p:nvSpPr>
        <p:spPr/>
        <p:txBody>
          <a:bodyPr>
            <a:normAutofit fontScale="92500" lnSpcReduction="10000"/>
          </a:bodyPr>
          <a:lstStyle/>
          <a:p>
            <a:pPr lvl="0"/>
            <a:r>
              <a:rPr lang="en-GB" dirty="0"/>
              <a:t>as part of probationary appraisal. It is now a normal expectation that probationers will be observed teaching, and that this process will contribute to their probationary appraisal. (PMAR)</a:t>
            </a:r>
          </a:p>
          <a:p>
            <a:r>
              <a:rPr lang="en-GB" dirty="0"/>
              <a:t>as part of departmentally-based peer observation. A number of departments have organised peer observation, where pairs of staff have observed each other, sometimes in advance of teaching quality assessment visits</a:t>
            </a:r>
          </a:p>
        </p:txBody>
      </p:sp>
    </p:spTree>
    <p:extLst>
      <p:ext uri="{BB962C8B-B14F-4D97-AF65-F5344CB8AC3E}">
        <p14:creationId xmlns:p14="http://schemas.microsoft.com/office/powerpoint/2010/main" val="4065818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496944" cy="1143000"/>
          </a:xfrm>
        </p:spPr>
        <p:txBody>
          <a:bodyPr>
            <a:normAutofit/>
          </a:bodyPr>
          <a:lstStyle/>
          <a:p>
            <a:r>
              <a:rPr lang="en-GB" b="1" dirty="0"/>
              <a:t>Why use peer assessment?</a:t>
            </a:r>
          </a:p>
        </p:txBody>
      </p:sp>
      <p:sp>
        <p:nvSpPr>
          <p:cNvPr id="3" name="Content Placeholder 2"/>
          <p:cNvSpPr>
            <a:spLocks noGrp="1"/>
          </p:cNvSpPr>
          <p:nvPr>
            <p:ph idx="1"/>
          </p:nvPr>
        </p:nvSpPr>
        <p:spPr/>
        <p:txBody>
          <a:bodyPr>
            <a:normAutofit fontScale="92500" lnSpcReduction="20000"/>
          </a:bodyPr>
          <a:lstStyle/>
          <a:p>
            <a:pPr marL="0" indent="0">
              <a:buNone/>
            </a:pPr>
            <a:r>
              <a:rPr lang="en-GB" dirty="0"/>
              <a:t>It helps teachers to:</a:t>
            </a:r>
          </a:p>
          <a:p>
            <a:r>
              <a:rPr lang="en-GB" dirty="0"/>
              <a:t>See student learning in much sharper detail than is usually possible</a:t>
            </a:r>
          </a:p>
          <a:p>
            <a:r>
              <a:rPr lang="en-GB" dirty="0"/>
              <a:t>See the gaps between what is assumed is happening and what is actually happening in the learning process</a:t>
            </a:r>
          </a:p>
          <a:p>
            <a:r>
              <a:rPr lang="en-GB" dirty="0"/>
              <a:t>Be supported by their lesson study group to effect change and adopt and refine new approaches</a:t>
            </a:r>
          </a:p>
          <a:p>
            <a:r>
              <a:rPr lang="en-GB" dirty="0"/>
              <a:t>Reflect and change their teaching to better support learning</a:t>
            </a:r>
          </a:p>
        </p:txBody>
      </p:sp>
    </p:spTree>
    <p:extLst>
      <p:ext uri="{BB962C8B-B14F-4D97-AF65-F5344CB8AC3E}">
        <p14:creationId xmlns:p14="http://schemas.microsoft.com/office/powerpoint/2010/main" val="4111614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Does it work?</a:t>
            </a:r>
          </a:p>
        </p:txBody>
      </p:sp>
      <p:sp>
        <p:nvSpPr>
          <p:cNvPr id="3" name="Content Placeholder 2"/>
          <p:cNvSpPr>
            <a:spLocks noGrp="1"/>
          </p:cNvSpPr>
          <p:nvPr>
            <p:ph idx="1"/>
          </p:nvPr>
        </p:nvSpPr>
        <p:spPr/>
        <p:txBody>
          <a:bodyPr>
            <a:normAutofit/>
          </a:bodyPr>
          <a:lstStyle/>
          <a:p>
            <a:r>
              <a:rPr lang="en-GB" sz="4400" dirty="0"/>
              <a:t>Please answer on show me boards?</a:t>
            </a:r>
          </a:p>
          <a:p>
            <a:r>
              <a:rPr lang="en-GB" sz="4400" dirty="0"/>
              <a:t>How do you feel after an observation?</a:t>
            </a:r>
          </a:p>
          <a:p>
            <a:r>
              <a:rPr lang="en-GB" sz="4400" dirty="0"/>
              <a:t>Would you like to observe teaching? </a:t>
            </a:r>
          </a:p>
          <a:p>
            <a:endParaRPr lang="en-GB" sz="4400" dirty="0"/>
          </a:p>
        </p:txBody>
      </p:sp>
    </p:spTree>
    <p:extLst>
      <p:ext uri="{BB962C8B-B14F-4D97-AF65-F5344CB8AC3E}">
        <p14:creationId xmlns:p14="http://schemas.microsoft.com/office/powerpoint/2010/main" val="3623455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s://encrypted-tbn1.gstatic.com/images?q=tbn:ANd9GcT0RI7i6B3G-c9iG0XaSLrki8ycP7DV0WsPMpj2DcfNkL6SlPo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2464" y="377279"/>
            <a:ext cx="3006416" cy="300641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encrypted-tbn1.gstatic.com/images?q=tbn:ANd9GcSi_cAtXW42elEe1TEpWP7S7BRQcN203ZN5CgY9RtbI-8-oWKeYF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3428999"/>
            <a:ext cx="8352928" cy="308594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s://encrypted-tbn3.gstatic.com/images?q=tbn:ANd9GcRXystoYvrj3dfnEA8iWddTtpOA0EGKeYeNsJdTI_wmbrFdpKO_w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2034" y="475992"/>
            <a:ext cx="3097766" cy="2808991"/>
          </a:xfrm>
          <a:prstGeom prst="rect">
            <a:avLst/>
          </a:prstGeom>
          <a:noFill/>
          <a:extLst>
            <a:ext uri="{909E8E84-426E-40DD-AFC4-6F175D3DCCD1}">
              <a14:hiddenFill xmlns:a14="http://schemas.microsoft.com/office/drawing/2010/main">
                <a:solidFill>
                  <a:srgbClr val="FFFFFF"/>
                </a:solidFill>
              </a14:hiddenFill>
            </a:ext>
          </a:extLst>
        </p:spPr>
      </p:pic>
      <p:pic>
        <p:nvPicPr>
          <p:cNvPr id="7" name="Content Placeholder 6"/>
          <p:cNvPicPr>
            <a:picLocks noGrp="1" noChangeAspect="1"/>
          </p:cNvPicPr>
          <p:nvPr>
            <p:ph idx="1"/>
          </p:nvPr>
        </p:nvPicPr>
        <p:blipFill>
          <a:blip r:embed="rId6">
            <a:extLst>
              <a:ext uri="{28A0092B-C50C-407E-A947-70E740481C1C}">
                <a14:useLocalDpi xmlns:a14="http://schemas.microsoft.com/office/drawing/2010/main" val="0"/>
              </a:ext>
            </a:extLst>
          </a:blip>
          <a:stretch>
            <a:fillRect/>
          </a:stretch>
        </p:blipFill>
        <p:spPr>
          <a:xfrm>
            <a:off x="6662799" y="271015"/>
            <a:ext cx="2085665" cy="3013968"/>
          </a:xfrm>
        </p:spPr>
      </p:pic>
    </p:spTree>
    <p:extLst>
      <p:ext uri="{BB962C8B-B14F-4D97-AF65-F5344CB8AC3E}">
        <p14:creationId xmlns:p14="http://schemas.microsoft.com/office/powerpoint/2010/main" val="1228322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r>
              <a:rPr lang="en-GB" b="1" dirty="0"/>
              <a:t>Icebreaker</a:t>
            </a:r>
            <a:endParaRPr lang="en-GB" dirty="0"/>
          </a:p>
        </p:txBody>
      </p:sp>
      <p:sp>
        <p:nvSpPr>
          <p:cNvPr id="3" name="Content Placeholder 2"/>
          <p:cNvSpPr>
            <a:spLocks noGrp="1"/>
          </p:cNvSpPr>
          <p:nvPr>
            <p:ph idx="1"/>
          </p:nvPr>
        </p:nvSpPr>
        <p:spPr/>
        <p:txBody>
          <a:bodyPr>
            <a:normAutofit/>
          </a:bodyPr>
          <a:lstStyle/>
          <a:p>
            <a:r>
              <a:rPr lang="en-GB" dirty="0"/>
              <a:t>You've been exiled to a deserted island for a year. In addition to the essentials, you may take one piece of music and one luxury item you can carry with you i.e. not a boat to leave the island! </a:t>
            </a:r>
          </a:p>
          <a:p>
            <a:r>
              <a:rPr lang="en-GB" dirty="0"/>
              <a:t>What would you take and why?</a:t>
            </a:r>
          </a:p>
          <a:p>
            <a:r>
              <a:rPr lang="en-GB" dirty="0"/>
              <a:t>Draw up your list of two items, and share your choices with the rest of the group.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281" y="116632"/>
            <a:ext cx="1616506" cy="1584176"/>
          </a:xfrm>
          <a:prstGeom prst="rect">
            <a:avLst/>
          </a:prstGeom>
        </p:spPr>
      </p:pic>
    </p:spTree>
    <p:extLst>
      <p:ext uri="{BB962C8B-B14F-4D97-AF65-F5344CB8AC3E}">
        <p14:creationId xmlns:p14="http://schemas.microsoft.com/office/powerpoint/2010/main" val="274034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Why do we observe teaching? peer assessment</a:t>
            </a:r>
          </a:p>
        </p:txBody>
      </p:sp>
      <p:sp>
        <p:nvSpPr>
          <p:cNvPr id="3" name="Content Placeholder 2"/>
          <p:cNvSpPr>
            <a:spLocks noGrp="1"/>
          </p:cNvSpPr>
          <p:nvPr>
            <p:ph idx="1"/>
          </p:nvPr>
        </p:nvSpPr>
        <p:spPr>
          <a:xfrm>
            <a:off x="457200" y="1556792"/>
            <a:ext cx="8229600" cy="4525963"/>
          </a:xfrm>
        </p:spPr>
        <p:txBody>
          <a:bodyPr>
            <a:normAutofit/>
          </a:bodyPr>
          <a:lstStyle/>
          <a:p>
            <a:pPr marL="0" indent="0">
              <a:buNone/>
            </a:pPr>
            <a:endParaRPr lang="en-GB" sz="4000" dirty="0"/>
          </a:p>
          <a:p>
            <a:r>
              <a:rPr lang="en-GB" sz="4000" dirty="0"/>
              <a:t>Can you write down 3 reasons why we observe teaching</a:t>
            </a:r>
          </a:p>
          <a:p>
            <a:r>
              <a:rPr lang="en-GB" sz="4000" dirty="0"/>
              <a:t>Than we will share with the whole class.</a:t>
            </a:r>
          </a:p>
          <a:p>
            <a:endParaRPr lang="en-GB" sz="4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7824" y="4669183"/>
            <a:ext cx="2183904" cy="2183904"/>
          </a:xfrm>
          <a:prstGeom prst="rect">
            <a:avLst/>
          </a:prstGeom>
        </p:spPr>
      </p:pic>
    </p:spTree>
    <p:extLst>
      <p:ext uri="{BB962C8B-B14F-4D97-AF65-F5344CB8AC3E}">
        <p14:creationId xmlns:p14="http://schemas.microsoft.com/office/powerpoint/2010/main" val="3100636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r>
              <a:rPr lang="en-GB" b="1" dirty="0"/>
              <a:t>Why Observe Teaching</a:t>
            </a:r>
            <a:br>
              <a:rPr lang="en-GB" dirty="0"/>
            </a:br>
            <a:endParaRPr lang="en-GB" b="1" dirty="0"/>
          </a:p>
        </p:txBody>
      </p:sp>
      <p:sp>
        <p:nvSpPr>
          <p:cNvPr id="3" name="Content Placeholder 2"/>
          <p:cNvSpPr>
            <a:spLocks noGrp="1"/>
          </p:cNvSpPr>
          <p:nvPr>
            <p:ph idx="1"/>
          </p:nvPr>
        </p:nvSpPr>
        <p:spPr/>
        <p:txBody>
          <a:bodyPr>
            <a:normAutofit/>
          </a:bodyPr>
          <a:lstStyle/>
          <a:p>
            <a:pPr marL="0" indent="0">
              <a:buNone/>
            </a:pPr>
            <a:r>
              <a:rPr lang="en-GB" sz="2800" b="1" dirty="0"/>
              <a:t>                </a:t>
            </a:r>
            <a:endParaRPr lang="en-GB" sz="2800" dirty="0"/>
          </a:p>
          <a:p>
            <a:pPr marL="0" indent="0">
              <a:buNone/>
            </a:pPr>
            <a:r>
              <a:rPr lang="en-GB" sz="3600" b="1" dirty="0"/>
              <a:t>1 To assist colleagues to identify strengths and weaknesses in their teaching</a:t>
            </a:r>
            <a:endParaRPr lang="en-GB" sz="3600" dirty="0"/>
          </a:p>
          <a:p>
            <a:pPr marL="0" indent="0">
              <a:buNone/>
            </a:pPr>
            <a:r>
              <a:rPr lang="en-GB" sz="3600" b="1" dirty="0"/>
              <a:t>2 To help colleagues prepare for external assessment of teaching quality</a:t>
            </a:r>
            <a:endParaRPr lang="en-GB" sz="3600" dirty="0"/>
          </a:p>
          <a:p>
            <a:pPr marL="0" indent="0">
              <a:buNone/>
            </a:pPr>
            <a:r>
              <a:rPr lang="en-GB" sz="3600" b="1" dirty="0"/>
              <a:t>3 To make formal judgements about teaching quality</a:t>
            </a:r>
            <a:endParaRPr lang="en-GB" sz="3600" dirty="0"/>
          </a:p>
        </p:txBody>
      </p:sp>
    </p:spTree>
    <p:extLst>
      <p:ext uri="{BB962C8B-B14F-4D97-AF65-F5344CB8AC3E}">
        <p14:creationId xmlns:p14="http://schemas.microsoft.com/office/powerpoint/2010/main" val="3614814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639002258"/>
              </p:ext>
            </p:extLst>
          </p:nvPr>
        </p:nvGraphicFramePr>
        <p:xfrm>
          <a:off x="1145302" y="1176901"/>
          <a:ext cx="6493356" cy="45762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val 5"/>
          <p:cNvSpPr/>
          <p:nvPr/>
        </p:nvSpPr>
        <p:spPr>
          <a:xfrm>
            <a:off x="3059832" y="2132856"/>
            <a:ext cx="2664296" cy="266429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 name="TextBox 6"/>
          <p:cNvSpPr txBox="1"/>
          <p:nvPr/>
        </p:nvSpPr>
        <p:spPr>
          <a:xfrm rot="19403226">
            <a:off x="3044392" y="3251614"/>
            <a:ext cx="2611199" cy="369332"/>
          </a:xfrm>
          <a:prstGeom prst="rect">
            <a:avLst/>
          </a:prstGeom>
          <a:noFill/>
        </p:spPr>
        <p:txBody>
          <a:bodyPr wrap="square" rtlCol="0">
            <a:spAutoFit/>
          </a:bodyPr>
          <a:lstStyle/>
          <a:p>
            <a:pPr algn="ctr"/>
            <a:r>
              <a:rPr lang="en-GB" b="1" dirty="0">
                <a:solidFill>
                  <a:prstClr val="black"/>
                </a:solidFill>
              </a:rPr>
              <a:t>Core CPD – all teachers</a:t>
            </a:r>
          </a:p>
        </p:txBody>
      </p:sp>
      <p:sp>
        <p:nvSpPr>
          <p:cNvPr id="9" name="TextBox 8"/>
          <p:cNvSpPr txBox="1"/>
          <p:nvPr/>
        </p:nvSpPr>
        <p:spPr>
          <a:xfrm rot="19422429">
            <a:off x="3606712" y="3400881"/>
            <a:ext cx="2130914" cy="830997"/>
          </a:xfrm>
          <a:prstGeom prst="rect">
            <a:avLst/>
          </a:prstGeom>
          <a:noFill/>
        </p:spPr>
        <p:txBody>
          <a:bodyPr wrap="square" rtlCol="0">
            <a:spAutoFit/>
          </a:bodyPr>
          <a:lstStyle/>
          <a:p>
            <a:pPr algn="ctr"/>
            <a:r>
              <a:rPr lang="en-GB" sz="2400" b="1" dirty="0">
                <a:solidFill>
                  <a:prstClr val="white"/>
                </a:solidFill>
              </a:rPr>
              <a:t>Professional Enquiry Groups</a:t>
            </a:r>
          </a:p>
        </p:txBody>
      </p:sp>
      <p:sp>
        <p:nvSpPr>
          <p:cNvPr id="10" name="Right Arrow 9"/>
          <p:cNvSpPr/>
          <p:nvPr/>
        </p:nvSpPr>
        <p:spPr>
          <a:xfrm>
            <a:off x="467544" y="4005064"/>
            <a:ext cx="1944216" cy="1080120"/>
          </a:xfrm>
          <a:prstGeom prst="right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1" name="TextBox 10"/>
          <p:cNvSpPr txBox="1"/>
          <p:nvPr/>
        </p:nvSpPr>
        <p:spPr>
          <a:xfrm>
            <a:off x="467544" y="4329680"/>
            <a:ext cx="1800200" cy="430887"/>
          </a:xfrm>
          <a:prstGeom prst="rect">
            <a:avLst/>
          </a:prstGeom>
          <a:noFill/>
        </p:spPr>
        <p:txBody>
          <a:bodyPr wrap="square" rtlCol="0">
            <a:spAutoFit/>
          </a:bodyPr>
          <a:lstStyle/>
          <a:p>
            <a:r>
              <a:rPr lang="en-GB" sz="1100" b="1" dirty="0">
                <a:solidFill>
                  <a:prstClr val="white"/>
                </a:solidFill>
              </a:rPr>
              <a:t>Quality issues addressed in a school improvement plan</a:t>
            </a:r>
          </a:p>
        </p:txBody>
      </p:sp>
      <p:sp>
        <p:nvSpPr>
          <p:cNvPr id="12" name="Right Arrow 11"/>
          <p:cNvSpPr/>
          <p:nvPr/>
        </p:nvSpPr>
        <p:spPr>
          <a:xfrm flipH="1">
            <a:off x="467544" y="5085184"/>
            <a:ext cx="2724328" cy="1080120"/>
          </a:xfrm>
          <a:prstGeom prst="righ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 name="TextBox 12"/>
          <p:cNvSpPr txBox="1"/>
          <p:nvPr/>
        </p:nvSpPr>
        <p:spPr>
          <a:xfrm>
            <a:off x="827584" y="5445224"/>
            <a:ext cx="2232247" cy="369332"/>
          </a:xfrm>
          <a:prstGeom prst="rect">
            <a:avLst/>
          </a:prstGeom>
          <a:noFill/>
        </p:spPr>
        <p:txBody>
          <a:bodyPr wrap="square" rtlCol="0">
            <a:spAutoFit/>
          </a:bodyPr>
          <a:lstStyle/>
          <a:p>
            <a:r>
              <a:rPr lang="en-GB" b="1" dirty="0">
                <a:solidFill>
                  <a:prstClr val="black"/>
                </a:solidFill>
              </a:rPr>
              <a:t>Quality Improvement</a:t>
            </a:r>
          </a:p>
        </p:txBody>
      </p:sp>
      <p:sp>
        <p:nvSpPr>
          <p:cNvPr id="14" name="Down Arrow Callout 13"/>
          <p:cNvSpPr/>
          <p:nvPr/>
        </p:nvSpPr>
        <p:spPr>
          <a:xfrm rot="2485927">
            <a:off x="5572186" y="924120"/>
            <a:ext cx="1512168" cy="936104"/>
          </a:xfrm>
          <a:prstGeom prst="downArrowCallou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prstClr val="black"/>
                </a:solidFill>
              </a:rPr>
              <a:t>Appraisal</a:t>
            </a:r>
          </a:p>
        </p:txBody>
      </p:sp>
      <p:sp>
        <p:nvSpPr>
          <p:cNvPr id="15" name="Down Arrow Callout 14"/>
          <p:cNvSpPr/>
          <p:nvPr/>
        </p:nvSpPr>
        <p:spPr>
          <a:xfrm>
            <a:off x="3792172" y="280011"/>
            <a:ext cx="1512168" cy="936104"/>
          </a:xfrm>
          <a:prstGeom prst="downArrowCallou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prstClr val="black"/>
                </a:solidFill>
              </a:rPr>
              <a:t>INSET days</a:t>
            </a:r>
          </a:p>
        </p:txBody>
      </p:sp>
      <p:sp>
        <p:nvSpPr>
          <p:cNvPr id="16" name="Down Arrow Callout 15"/>
          <p:cNvSpPr/>
          <p:nvPr/>
        </p:nvSpPr>
        <p:spPr>
          <a:xfrm rot="17524210">
            <a:off x="707230" y="2243618"/>
            <a:ext cx="1512168" cy="936104"/>
          </a:xfrm>
          <a:prstGeom prst="downArrowCallou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prstClr val="black"/>
                </a:solidFill>
              </a:rPr>
              <a:t>Targeted delivery</a:t>
            </a:r>
          </a:p>
        </p:txBody>
      </p:sp>
      <p:sp>
        <p:nvSpPr>
          <p:cNvPr id="17" name="Down Arrow Callout 16"/>
          <p:cNvSpPr/>
          <p:nvPr/>
        </p:nvSpPr>
        <p:spPr>
          <a:xfrm rot="19855214">
            <a:off x="1923124" y="748062"/>
            <a:ext cx="1512168" cy="936104"/>
          </a:xfrm>
          <a:prstGeom prst="downArrowCallou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prstClr val="black"/>
                </a:solidFill>
              </a:rPr>
              <a:t>Sharing of practice</a:t>
            </a:r>
          </a:p>
        </p:txBody>
      </p:sp>
      <p:sp>
        <p:nvSpPr>
          <p:cNvPr id="18" name="Down Arrow Callout 17"/>
          <p:cNvSpPr/>
          <p:nvPr/>
        </p:nvSpPr>
        <p:spPr>
          <a:xfrm rot="4994350">
            <a:off x="6412375" y="2619897"/>
            <a:ext cx="1512168" cy="936104"/>
          </a:xfrm>
          <a:prstGeom prst="downArrowCallou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prstClr val="black"/>
                </a:solidFill>
              </a:rPr>
              <a:t>Professional updating</a:t>
            </a:r>
          </a:p>
        </p:txBody>
      </p:sp>
      <p:sp>
        <p:nvSpPr>
          <p:cNvPr id="2" name="TextBox 1"/>
          <p:cNvSpPr txBox="1"/>
          <p:nvPr/>
        </p:nvSpPr>
        <p:spPr>
          <a:xfrm>
            <a:off x="3887924" y="1392173"/>
            <a:ext cx="1008112" cy="276999"/>
          </a:xfrm>
          <a:prstGeom prst="rect">
            <a:avLst/>
          </a:prstGeom>
          <a:noFill/>
        </p:spPr>
        <p:txBody>
          <a:bodyPr wrap="square" rtlCol="0">
            <a:spAutoFit/>
          </a:bodyPr>
          <a:lstStyle/>
          <a:p>
            <a:pPr algn="ctr"/>
            <a:r>
              <a:rPr lang="en-GB" sz="1200" b="1" dirty="0">
                <a:solidFill>
                  <a:prstClr val="white"/>
                </a:solidFill>
              </a:rPr>
              <a:t>Quality</a:t>
            </a:r>
          </a:p>
        </p:txBody>
      </p:sp>
      <p:sp>
        <p:nvSpPr>
          <p:cNvPr id="3" name="TextBox 2"/>
          <p:cNvSpPr txBox="1"/>
          <p:nvPr/>
        </p:nvSpPr>
        <p:spPr>
          <a:xfrm>
            <a:off x="4092464" y="5301208"/>
            <a:ext cx="911584" cy="276999"/>
          </a:xfrm>
          <a:prstGeom prst="rect">
            <a:avLst/>
          </a:prstGeom>
          <a:noFill/>
        </p:spPr>
        <p:txBody>
          <a:bodyPr wrap="square" rtlCol="0">
            <a:spAutoFit/>
          </a:bodyPr>
          <a:lstStyle/>
          <a:p>
            <a:r>
              <a:rPr lang="en-GB" sz="1200" b="1" dirty="0">
                <a:solidFill>
                  <a:prstClr val="white"/>
                </a:solidFill>
              </a:rPr>
              <a:t>Assurance</a:t>
            </a:r>
          </a:p>
        </p:txBody>
      </p:sp>
      <p:sp>
        <p:nvSpPr>
          <p:cNvPr id="19" name="Down Arrow Callout 18"/>
          <p:cNvSpPr/>
          <p:nvPr/>
        </p:nvSpPr>
        <p:spPr>
          <a:xfrm rot="6891391">
            <a:off x="6133920" y="4510771"/>
            <a:ext cx="1512168" cy="936104"/>
          </a:xfrm>
          <a:prstGeom prst="downArrowCallou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prstClr val="black"/>
                </a:solidFill>
              </a:rPr>
              <a:t>Coaching &amp; mentoring</a:t>
            </a:r>
          </a:p>
        </p:txBody>
      </p:sp>
      <p:sp>
        <p:nvSpPr>
          <p:cNvPr id="5" name="TextBox 4"/>
          <p:cNvSpPr txBox="1"/>
          <p:nvPr/>
        </p:nvSpPr>
        <p:spPr>
          <a:xfrm>
            <a:off x="1272668" y="6144726"/>
            <a:ext cx="7704857" cy="461665"/>
          </a:xfrm>
          <a:prstGeom prst="rect">
            <a:avLst/>
          </a:prstGeom>
          <a:noFill/>
        </p:spPr>
        <p:txBody>
          <a:bodyPr wrap="square" rtlCol="0">
            <a:spAutoFit/>
          </a:bodyPr>
          <a:lstStyle/>
          <a:p>
            <a:r>
              <a:rPr lang="en-GB" sz="2400" b="1" dirty="0">
                <a:solidFill>
                  <a:prstClr val="black"/>
                </a:solidFill>
              </a:rPr>
              <a:t>Support to Improve the Standards of Teaching and Learning</a:t>
            </a:r>
          </a:p>
        </p:txBody>
      </p:sp>
    </p:spTree>
    <p:extLst>
      <p:ext uri="{BB962C8B-B14F-4D97-AF65-F5344CB8AC3E}">
        <p14:creationId xmlns:p14="http://schemas.microsoft.com/office/powerpoint/2010/main" val="1022578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25760"/>
            <a:ext cx="8604448" cy="1143000"/>
          </a:xfrm>
        </p:spPr>
        <p:txBody>
          <a:bodyPr>
            <a:noAutofit/>
          </a:bodyPr>
          <a:lstStyle/>
          <a:p>
            <a:r>
              <a:rPr lang="en-GB" sz="3600" b="1" dirty="0"/>
              <a:t>1: </a:t>
            </a:r>
            <a:r>
              <a:rPr lang="en-GB" sz="3600" b="1" dirty="0">
                <a:solidFill>
                  <a:schemeClr val="accent2"/>
                </a:solidFill>
              </a:rPr>
              <a:t>To assist colleagues to identify strengths and weaknesses in their teaching</a:t>
            </a:r>
          </a:p>
        </p:txBody>
      </p:sp>
      <p:sp>
        <p:nvSpPr>
          <p:cNvPr id="3" name="Content Placeholder 2"/>
          <p:cNvSpPr>
            <a:spLocks noGrp="1"/>
          </p:cNvSpPr>
          <p:nvPr>
            <p:ph idx="1"/>
          </p:nvPr>
        </p:nvSpPr>
        <p:spPr>
          <a:xfrm>
            <a:off x="457200" y="1268760"/>
            <a:ext cx="8229600" cy="4857403"/>
          </a:xfrm>
        </p:spPr>
        <p:txBody>
          <a:bodyPr>
            <a:noAutofit/>
          </a:bodyPr>
          <a:lstStyle/>
          <a:p>
            <a:r>
              <a:rPr lang="en-GB" sz="2800" dirty="0"/>
              <a:t>Many college teachers are effectively left to conduct their teaching on their own. </a:t>
            </a:r>
          </a:p>
          <a:p>
            <a:r>
              <a:rPr lang="en-GB" sz="2800" dirty="0"/>
              <a:t>While we can and do reflect upon our teaching, we can easily miss points which would be evident to an outside observer, and the questionnaires filled in by our students are often too general and unreliable to be helpful. </a:t>
            </a:r>
          </a:p>
          <a:p>
            <a:r>
              <a:rPr lang="en-GB" sz="2800" dirty="0"/>
              <a:t>However, a colleague sitting in our classes can help us to identify our strengths and weaknesses in some detail and to build up a self-profile of our performance in this role, so that we can then make changes if necessary</a:t>
            </a:r>
          </a:p>
        </p:txBody>
      </p:sp>
    </p:spTree>
    <p:extLst>
      <p:ext uri="{BB962C8B-B14F-4D97-AF65-F5344CB8AC3E}">
        <p14:creationId xmlns:p14="http://schemas.microsoft.com/office/powerpoint/2010/main" val="590033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548680"/>
            <a:ext cx="8234481" cy="936104"/>
          </a:xfrm>
        </p:spPr>
        <p:txBody>
          <a:bodyPr>
            <a:noAutofit/>
          </a:bodyPr>
          <a:lstStyle/>
          <a:p>
            <a:r>
              <a:rPr lang="en-GB" sz="3600" b="1" dirty="0">
                <a:solidFill>
                  <a:schemeClr val="accent2"/>
                </a:solidFill>
              </a:rPr>
              <a:t>2: To help colleagues prepare for external assessment of teaching quality</a:t>
            </a:r>
            <a:br>
              <a:rPr lang="en-GB" sz="3600" dirty="0">
                <a:solidFill>
                  <a:schemeClr val="accent2"/>
                </a:solidFill>
              </a:rPr>
            </a:br>
            <a:endParaRPr lang="en-GB" sz="3600" b="1" dirty="0">
              <a:solidFill>
                <a:schemeClr val="accent2"/>
              </a:solidFill>
            </a:endParaRPr>
          </a:p>
        </p:txBody>
      </p:sp>
      <p:sp>
        <p:nvSpPr>
          <p:cNvPr id="5" name="Rectangle 4"/>
          <p:cNvSpPr/>
          <p:nvPr/>
        </p:nvSpPr>
        <p:spPr>
          <a:xfrm>
            <a:off x="1488440" y="1844824"/>
            <a:ext cx="6048672" cy="5112938"/>
          </a:xfrm>
          <a:prstGeom prst="rect">
            <a:avLst/>
          </a:prstGeom>
        </p:spPr>
        <p:txBody>
          <a:bodyPr wrap="square">
            <a:spAutoFit/>
          </a:bodyPr>
          <a:lstStyle/>
          <a:p>
            <a:pPr>
              <a:lnSpc>
                <a:spcPct val="115000"/>
              </a:lnSpc>
              <a:spcAft>
                <a:spcPts val="1000"/>
              </a:spcAft>
            </a:pPr>
            <a:r>
              <a:rPr lang="en-GB" sz="2400" dirty="0">
                <a:latin typeface="Arial" panose="020B0604020202020204" pitchFamily="34" charset="0"/>
                <a:ea typeface="Times New Roman" panose="02020603050405020304" pitchFamily="18" charset="0"/>
                <a:cs typeface="Arial" panose="020B0604020202020204" pitchFamily="34" charset="0"/>
              </a:rPr>
              <a:t>Colleagues can be helped to prepare for this by observing their teaching, which: </a:t>
            </a:r>
            <a:endParaRPr lang="en-GB" sz="2400" dirty="0">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SzPts val="1000"/>
              <a:buFont typeface="Symbol" panose="05050102010706020507" pitchFamily="18" charset="2"/>
              <a:buChar char=""/>
              <a:tabLst>
                <a:tab pos="457200" algn="l"/>
              </a:tabLst>
            </a:pPr>
            <a:r>
              <a:rPr lang="en-GB" sz="2400" dirty="0">
                <a:latin typeface="Arial" panose="020B0604020202020204" pitchFamily="34" charset="0"/>
                <a:ea typeface="Times New Roman" panose="02020603050405020304" pitchFamily="18" charset="0"/>
                <a:cs typeface="Arial" panose="020B0604020202020204" pitchFamily="34" charset="0"/>
              </a:rPr>
              <a:t>accustoms them to the presence of an observer in the classroom, which can be an unnerving experience </a:t>
            </a:r>
            <a:endParaRPr lang="en-GB" sz="2400" dirty="0">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SzPts val="1000"/>
              <a:buFont typeface="Symbol" panose="05050102010706020507" pitchFamily="18" charset="2"/>
              <a:buChar char=""/>
              <a:tabLst>
                <a:tab pos="457200" algn="l"/>
              </a:tabLst>
            </a:pPr>
            <a:r>
              <a:rPr lang="en-GB" sz="2400" dirty="0">
                <a:latin typeface="Arial" panose="020B0604020202020204" pitchFamily="34" charset="0"/>
                <a:ea typeface="Times New Roman" panose="02020603050405020304" pitchFamily="18" charset="0"/>
                <a:cs typeface="Arial" panose="020B0604020202020204" pitchFamily="34" charset="0"/>
              </a:rPr>
              <a:t>enables them to improve their teaching prior to being internally or externally assessed </a:t>
            </a:r>
            <a:endParaRPr lang="en-GB" sz="2400" dirty="0">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SzPts val="1000"/>
              <a:buFont typeface="Symbol" panose="05050102010706020507" pitchFamily="18" charset="2"/>
              <a:buChar char=""/>
              <a:tabLst>
                <a:tab pos="457200" algn="l"/>
              </a:tabLst>
            </a:pPr>
            <a:r>
              <a:rPr lang="en-GB" sz="2400" dirty="0">
                <a:latin typeface="Arial" panose="020B0604020202020204" pitchFamily="34" charset="0"/>
                <a:ea typeface="Times New Roman" panose="02020603050405020304" pitchFamily="18" charset="0"/>
                <a:cs typeface="Arial" panose="020B0604020202020204" pitchFamily="34" charset="0"/>
              </a:rPr>
              <a:t>can help them to appreciate the criteria which are applied by external assessors in grading teaching </a:t>
            </a:r>
            <a:endParaRPr lang="en-GB"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06003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r>
              <a:rPr lang="en-GB" b="1" dirty="0"/>
              <a:t>3: </a:t>
            </a:r>
            <a:r>
              <a:rPr lang="en-GB" b="1" dirty="0">
                <a:solidFill>
                  <a:schemeClr val="accent2"/>
                </a:solidFill>
              </a:rPr>
              <a:t>To make formal judgements about teaching quality</a:t>
            </a:r>
            <a:br>
              <a:rPr lang="en-GB" dirty="0">
                <a:solidFill>
                  <a:schemeClr val="accent2"/>
                </a:solidFill>
              </a:rPr>
            </a:br>
            <a:endParaRPr lang="en-GB" dirty="0">
              <a:solidFill>
                <a:schemeClr val="accent2"/>
              </a:solidFill>
            </a:endParaRPr>
          </a:p>
        </p:txBody>
      </p:sp>
      <p:sp>
        <p:nvSpPr>
          <p:cNvPr id="3" name="Content Placeholder 2"/>
          <p:cNvSpPr>
            <a:spLocks noGrp="1"/>
          </p:cNvSpPr>
          <p:nvPr>
            <p:ph idx="1"/>
          </p:nvPr>
        </p:nvSpPr>
        <p:spPr/>
        <p:txBody>
          <a:bodyPr/>
          <a:lstStyle/>
          <a:p>
            <a:r>
              <a:rPr lang="en-GB" dirty="0"/>
              <a:t>A number of institutions now require that staff should be observed, either as part of the probation process or as a means of gathering evidence when making a case for promotion. In addition, those institutions with accreditation for FE lecturing are likely to include direct observation as part of the assessment process.</a:t>
            </a:r>
          </a:p>
          <a:p>
            <a:endParaRPr lang="en-GB" dirty="0"/>
          </a:p>
        </p:txBody>
      </p:sp>
    </p:spTree>
    <p:extLst>
      <p:ext uri="{BB962C8B-B14F-4D97-AF65-F5344CB8AC3E}">
        <p14:creationId xmlns:p14="http://schemas.microsoft.com/office/powerpoint/2010/main" val="631513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lnSpcReduction="20000"/>
          </a:bodyPr>
          <a:lstStyle/>
          <a:p>
            <a:r>
              <a:rPr lang="en-GB" dirty="0"/>
              <a:t>Therefore teaching observation may be either developmental or judgmental, and this is a key distinction. </a:t>
            </a:r>
          </a:p>
          <a:p>
            <a:r>
              <a:rPr lang="en-GB" dirty="0"/>
              <a:t>Developmental observation is likely to be tentative in tone, part of a continuing process, formative, and confidential to those immediately involved. </a:t>
            </a:r>
          </a:p>
          <a:p>
            <a:r>
              <a:rPr lang="en-GB" dirty="0"/>
              <a:t>Much of its value will be in the exploratory discussion, between teacher and observer, resulting from it. </a:t>
            </a:r>
          </a:p>
          <a:p>
            <a:r>
              <a:rPr lang="en-GB" dirty="0"/>
              <a:t>Judgmental observation tends to be firmer, to be linked with decisions such as promotion make, is less likely to be part of a continuing process and is relatively public.</a:t>
            </a:r>
          </a:p>
          <a:p>
            <a:endParaRPr lang="en-GB" dirty="0"/>
          </a:p>
        </p:txBody>
      </p:sp>
    </p:spTree>
    <p:extLst>
      <p:ext uri="{BB962C8B-B14F-4D97-AF65-F5344CB8AC3E}">
        <p14:creationId xmlns:p14="http://schemas.microsoft.com/office/powerpoint/2010/main" val="7487275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6602</TotalTime>
  <Words>821</Words>
  <Application>Microsoft Office PowerPoint</Application>
  <PresentationFormat>On-screen Show (4:3)</PresentationFormat>
  <Paragraphs>72</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Symbol</vt:lpstr>
      <vt:lpstr>Office Theme</vt:lpstr>
      <vt:lpstr>Teaching and Learning Workshop</vt:lpstr>
      <vt:lpstr> Icebreaker</vt:lpstr>
      <vt:lpstr>Why do we observe teaching? peer assessment</vt:lpstr>
      <vt:lpstr> Why Observe Teaching </vt:lpstr>
      <vt:lpstr>PowerPoint Presentation</vt:lpstr>
      <vt:lpstr>1: To assist colleagues to identify strengths and weaknesses in their teaching</vt:lpstr>
      <vt:lpstr>2: To help colleagues prepare for external assessment of teaching quality </vt:lpstr>
      <vt:lpstr> 3: To make formal judgements about teaching quality </vt:lpstr>
      <vt:lpstr>PowerPoint Presentation</vt:lpstr>
      <vt:lpstr>PowerPoint Presentation</vt:lpstr>
      <vt:lpstr>PowerPoint Presentation</vt:lpstr>
      <vt:lpstr> Observation is likely to take place in one of the following situations:  </vt:lpstr>
      <vt:lpstr>Why use peer assessment?</vt:lpstr>
      <vt:lpstr>Does it work?</vt:lpstr>
      <vt:lpstr>PowerPoint Presentation</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Enquiry Groups</dc:title>
  <dc:creator>Jo Ricketts</dc:creator>
  <cp:lastModifiedBy>Burgoyne, Tony</cp:lastModifiedBy>
  <cp:revision>49</cp:revision>
  <cp:lastPrinted>2014-06-17T10:04:55Z</cp:lastPrinted>
  <dcterms:created xsi:type="dcterms:W3CDTF">2014-06-17T07:53:23Z</dcterms:created>
  <dcterms:modified xsi:type="dcterms:W3CDTF">2021-01-29T14:53:45Z</dcterms:modified>
</cp:coreProperties>
</file>