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0"/>
  </p:notesMasterIdLst>
  <p:sldIdLst>
    <p:sldId id="256" r:id="rId2"/>
    <p:sldId id="257" r:id="rId3"/>
    <p:sldId id="258" r:id="rId4"/>
    <p:sldId id="259" r:id="rId5"/>
    <p:sldId id="260" r:id="rId6"/>
    <p:sldId id="261" r:id="rId7"/>
    <p:sldId id="26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A922A-D1CE-4725-8859-E4665222C42A}" type="datetimeFigureOut">
              <a:rPr lang="en-GB" smtClean="0"/>
              <a:t>14/11/2019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A782E-AF75-4A2E-BCD1-35DF361756F5}" type="slidenum">
              <a:rPr lang="en-GB" smtClean="0"/>
              <a:t>‹#›</a:t>
            </a:fld>
            <a:endParaRPr lang="en-GB"/>
          </a:p>
        </p:txBody>
      </p:sp>
    </p:spTree>
    <p:extLst>
      <p:ext uri="{BB962C8B-B14F-4D97-AF65-F5344CB8AC3E}">
        <p14:creationId xmlns:p14="http://schemas.microsoft.com/office/powerpoint/2010/main" val="136049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CA782E-AF75-4A2E-BCD1-35DF361756F5}" type="slidenum">
              <a:rPr lang="en-GB" smtClean="0"/>
              <a:t>1</a:t>
            </a:fld>
            <a:endParaRPr lang="en-GB"/>
          </a:p>
        </p:txBody>
      </p:sp>
    </p:spTree>
    <p:extLst>
      <p:ext uri="{BB962C8B-B14F-4D97-AF65-F5344CB8AC3E}">
        <p14:creationId xmlns:p14="http://schemas.microsoft.com/office/powerpoint/2010/main" val="1282357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BAC464E-20F5-414D-8BAD-3B18154D7830}" type="datetime1">
              <a:rPr lang="en-GB" smtClean="0"/>
              <a:t>14/11/2019</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9666336-A90F-4DA5-98F7-5A50D2444E6A}"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6839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8A4FAA-B552-4CE0-99E3-9D946B2C3432}" type="datetime1">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96312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3189D4-52B4-4B7D-9727-70AB6068B79D}"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858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18342D-F3CF-423B-9331-BD4EEF73A9FD}"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399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35EF4D-F37B-45C7-9292-622FA92ABAFA}"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2301956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6DC73-7503-4852-A4C6-B326CAF6233C}"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008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40E597-9937-4E00-AE50-691D92900038}"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06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419983-F9C7-4670-85FE-C12474467765}"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291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8D0D88-02D5-4E5A-8345-F6D72CAE5019}"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1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B81721-68BC-4C7B-BCFE-5D4EBB9DEBB4}"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60677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7B928-C4D6-4383-BE8E-AB7E6D32CDF8}" type="datetime1">
              <a:rPr lang="en-GB" smtClean="0"/>
              <a:t>14/11/2019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666336-A90F-4DA5-98F7-5A50D2444E6A}"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75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0F0CD4-0B27-4D7C-A075-0E046ED8BD48}" type="datetime1">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104526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C38A35-2EF0-4C68-8F5C-B826053D20D4}" type="datetime1">
              <a:rPr lang="en-GB" smtClean="0"/>
              <a:t>14/11/2019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666336-A90F-4DA5-98F7-5A50D2444E6A}"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95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6952AA4-3AE2-4B1C-8C36-BF313673429E}" type="datetime1">
              <a:rPr lang="en-GB" smtClean="0"/>
              <a:t>14/11/2019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666336-A90F-4DA5-98F7-5A50D2444E6A}"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88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AD9EFA-FC20-405A-937B-16666EFF766E}" type="datetime1">
              <a:rPr lang="en-GB" smtClean="0"/>
              <a:t>14/11/2019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1069625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FFF06F-C988-4CDD-9315-1E8F3FAD9D9C}" type="datetime1">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5041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9272A-1FB3-4C4C-9B9D-BAC29A68F799}" type="datetime1">
              <a:rPr lang="en-GB" smtClean="0"/>
              <a:t>14/11/2019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a:t>
            </a:fld>
            <a:endParaRPr lang="en-GB"/>
          </a:p>
        </p:txBody>
      </p:sp>
    </p:spTree>
    <p:extLst>
      <p:ext uri="{BB962C8B-B14F-4D97-AF65-F5344CB8AC3E}">
        <p14:creationId xmlns:p14="http://schemas.microsoft.com/office/powerpoint/2010/main" val="484759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D61661-5C3C-40E0-AEE0-37BB23A58E38}" type="datetime1">
              <a:rPr lang="en-GB" smtClean="0"/>
              <a:t>14/11/2019</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666336-A90F-4DA5-98F7-5A50D2444E6A}" type="slidenum">
              <a:rPr lang="en-GB" smtClean="0"/>
              <a:t>‹#›</a:t>
            </a:fld>
            <a:endParaRPr lang="en-GB"/>
          </a:p>
        </p:txBody>
      </p:sp>
    </p:spTree>
    <p:extLst>
      <p:ext uri="{BB962C8B-B14F-4D97-AF65-F5344CB8AC3E}">
        <p14:creationId xmlns:p14="http://schemas.microsoft.com/office/powerpoint/2010/main" val="3119945988"/>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Lst>
  <p:hf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9367" y="818866"/>
            <a:ext cx="10399594" cy="5018169"/>
          </a:xfrm>
          <a:prstGeom prst="rect">
            <a:avLst/>
          </a:prstGeom>
        </p:spPr>
        <p:txBody>
          <a:bodyPr wrap="square">
            <a:spAutoFit/>
          </a:bodyPr>
          <a:lstStyle/>
          <a:p>
            <a:pPr fontAlgn="base">
              <a:lnSpc>
                <a:spcPts val="2100"/>
              </a:lnSpc>
              <a:spcBef>
                <a:spcPts val="4370"/>
              </a:spcBef>
              <a:spcAft>
                <a:spcPts val="2625"/>
              </a:spcAft>
            </a:pPr>
            <a:r>
              <a:rPr lang="en-GB" sz="36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PGCE/PCE Smart targets, time management</a:t>
            </a:r>
            <a:endParaRPr lang="en-GB"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2100"/>
              </a:lnSpc>
              <a:spcBef>
                <a:spcPts val="4370"/>
              </a:spcBef>
              <a:spcAft>
                <a:spcPts val="2625"/>
              </a:spcAft>
            </a:pPr>
            <a:r>
              <a:rPr lang="en-GB" sz="21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What Does SMART Mean?</a:t>
            </a:r>
            <a:endParaRPr lang="en-GB"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5"/>
              </a:lnSpc>
              <a:spcAft>
                <a:spcPts val="1505"/>
              </a:spcAft>
            </a:pP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SMART is an acronym that you can use to guide your goal setting.</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5"/>
              </a:lnSpc>
              <a:spcAft>
                <a:spcPts val="1505"/>
              </a:spcAft>
            </a:pP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To make sure your goals are clear and reachable, each one should be:</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pecific (simple, sensible, significant).</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M</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easurable (meaningful, motivating).</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chievable (agreed, attainable).</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elevant (reasonable, realistic and resourced, results-based).</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T</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ime bound (time-based, time limited, time/cost limited, timely, time-sensitive).</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marL="239395" fontAlgn="base">
              <a:lnSpc>
                <a:spcPts val="1800"/>
              </a:lnSpc>
              <a:spcAft>
                <a:spcPts val="0"/>
              </a:spcAft>
            </a:pP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5"/>
              </a:lnSpc>
              <a:spcAft>
                <a:spcPts val="0"/>
              </a:spcAft>
            </a:pP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Professor Rubin also notes that the definition of the SMART acronym may need updating to reflect the importance of efficacy and feedback. However, some authors have expanded it to include extra focus areas; SMARTER, for example, includes </a:t>
            </a: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valuated and </a:t>
            </a: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R</a:t>
            </a: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eviewed.</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en-GB"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1</a:t>
            </a:fld>
            <a:endParaRPr lang="en-GB"/>
          </a:p>
        </p:txBody>
      </p:sp>
    </p:spTree>
    <p:extLst>
      <p:ext uri="{BB962C8B-B14F-4D97-AF65-F5344CB8AC3E}">
        <p14:creationId xmlns:p14="http://schemas.microsoft.com/office/powerpoint/2010/main" val="2217370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5343" y="785392"/>
            <a:ext cx="10495129" cy="4812728"/>
          </a:xfrm>
          <a:prstGeom prst="rect">
            <a:avLst/>
          </a:prstGeom>
        </p:spPr>
        <p:txBody>
          <a:bodyPr wrap="square">
            <a:spAutoFit/>
          </a:bodyPr>
          <a:lstStyle/>
          <a:p>
            <a:pPr fontAlgn="base">
              <a:lnSpc>
                <a:spcPct val="107000"/>
              </a:lnSpc>
              <a:spcAft>
                <a:spcPts val="0"/>
              </a:spcAft>
            </a:pPr>
            <a:r>
              <a:rPr lang="en-GB" sz="32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How to Use SMART</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fontAlgn="base">
              <a:lnSpc>
                <a:spcPts val="2100"/>
              </a:lnSpc>
              <a:spcBef>
                <a:spcPts val="4370"/>
              </a:spcBef>
              <a:spcAft>
                <a:spcPts val="2625"/>
              </a:spcAft>
              <a:buAutoNum type="arabicPeriod"/>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Specific </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Your goal should be clear and specific, otherwise you won't be able to focus your efforts or feel truly motivated to achieve it. When drafting your goal, try to answer the five "W" questions:</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What</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do I want to accomplish?</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Why</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is this goal important?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Who</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is involved?</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Where</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is it located?</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ts val="1800"/>
              </a:lnSpc>
              <a:spcAft>
                <a:spcPts val="0"/>
              </a:spcAft>
              <a:buSzPts val="1000"/>
              <a:buFont typeface="Symbol" panose="05050102010706020507" pitchFamily="18" charset="2"/>
              <a:buChar char=""/>
              <a:tabLst>
                <a:tab pos="457200" algn="l"/>
              </a:tabLs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Which</a:t>
            </a: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resources or limits are involved?</a:t>
            </a:r>
          </a:p>
          <a:p>
            <a:pPr marL="342900" lvl="0" indent="-342900" fontAlgn="base">
              <a:lnSpc>
                <a:spcPts val="1800"/>
              </a:lnSpc>
              <a:spcAft>
                <a:spcPts val="0"/>
              </a:spcAft>
              <a:buSzPts val="1000"/>
              <a:buFont typeface="Symbol" panose="05050102010706020507" pitchFamily="18" charset="2"/>
              <a:buChar char=""/>
              <a:tabLst>
                <a:tab pos="457200" algn="l"/>
              </a:tabLst>
            </a:pP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0795" fontAlgn="base">
              <a:lnSpc>
                <a:spcPts val="1800"/>
              </a:lnSpc>
              <a:spcAft>
                <a:spcPts val="0"/>
              </a:spcAft>
            </a:pPr>
            <a:r>
              <a:rPr lang="en-GB" sz="20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Example</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5"/>
              </a:lnSpc>
              <a:spcAft>
                <a:spcPts val="1505"/>
              </a:spcAft>
            </a:pPr>
            <a:r>
              <a:rPr lang="en-GB" sz="2000"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Imagine that you are currently a marketing executive, and you'd like to become head of marketing. A specific goal could be, "I want to gain the skills and experience necessary to become head of marketing within my organization, so that I can build my career and lead a successful team."</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2</a:t>
            </a:fld>
            <a:endParaRPr lang="en-GB"/>
          </a:p>
        </p:txBody>
      </p:sp>
    </p:spTree>
    <p:extLst>
      <p:ext uri="{BB962C8B-B14F-4D97-AF65-F5344CB8AC3E}">
        <p14:creationId xmlns:p14="http://schemas.microsoft.com/office/powerpoint/2010/main" val="2651898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50627"/>
            <a:ext cx="10467834" cy="5039585"/>
          </a:xfrm>
          <a:prstGeom prst="rect">
            <a:avLst/>
          </a:prstGeom>
        </p:spPr>
        <p:txBody>
          <a:bodyPr wrap="square">
            <a:spAutoFit/>
          </a:bodyPr>
          <a:lstStyle/>
          <a:p>
            <a:pPr fontAlgn="base">
              <a:lnSpc>
                <a:spcPts val="1800"/>
              </a:lnSpc>
              <a:spcBef>
                <a:spcPts val="3745"/>
              </a:spcBef>
              <a:spcAft>
                <a:spcPts val="2250"/>
              </a:spcAft>
            </a:pPr>
            <a:r>
              <a:rPr lang="en-GB" sz="2400" b="1"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2. Measurable</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base">
              <a:lnSpc>
                <a:spcPts val="1655"/>
              </a:lnSpc>
              <a:spcAft>
                <a:spcPts val="1505"/>
              </a:spcAft>
            </a:pPr>
            <a:r>
              <a:rPr lang="en-GB" dirty="0" smtClean="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It's important to have measurable goals, so that you can track your progress</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It's important to have measurable goals, so that you can track your progress and stay motivated. Assessing progress helps you to stay focused, meet your deadlines, and feel the excitement of getting closer to achieving your goal.</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A measurable goal should address questions such as:</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How much?</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How many?</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How will I know when it is accomplished?</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Example</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smtClean="0">
                <a:effectLst/>
                <a:latin typeface="Calibri" panose="020F0502020204030204" pitchFamily="34" charset="0"/>
                <a:ea typeface="Calibri" panose="020F0502020204030204" pitchFamily="34" charset="0"/>
                <a:cs typeface="Times New Roman" panose="02020603050405020304" pitchFamily="18" charset="0"/>
              </a:rPr>
              <a:t>You might measure your goal of acquiring the skills to become head of marketing by determining that you will have completed the necessary training courses and gained the relevant experience within five years' time.</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3</a:t>
            </a:fld>
            <a:endParaRPr lang="en-GB"/>
          </a:p>
        </p:txBody>
      </p:sp>
    </p:spTree>
    <p:extLst>
      <p:ext uri="{BB962C8B-B14F-4D97-AF65-F5344CB8AC3E}">
        <p14:creationId xmlns:p14="http://schemas.microsoft.com/office/powerpoint/2010/main" val="1661477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3707" y="1695833"/>
            <a:ext cx="9867331" cy="3598229"/>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Your goal also needs to be realistic and attainable to be successful. In other words, it should stretch your abilities but still remain possible. When you set an achievable goal, you may be able to identify previously overlooked opportunities or resources that can bring you closer to it.</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An achievable goal will usually answer questions such as:</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How can I accomplish this goal?</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How realistic is the goal, based on other constraints, such as financial factors?</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1392072" y="968991"/>
            <a:ext cx="4136373" cy="553357"/>
          </a:xfrm>
          <a:prstGeom prst="rect">
            <a:avLst/>
          </a:prstGeom>
        </p:spPr>
        <p:txBody>
          <a:bodyPr wrap="square">
            <a:spAutoFit/>
          </a:bodyPr>
          <a:lstStyle/>
          <a:p>
            <a:pPr>
              <a:lnSpc>
                <a:spcPct val="107000"/>
              </a:lnSpc>
              <a:spcAft>
                <a:spcPts val="800"/>
              </a:spcAft>
            </a:pPr>
            <a:r>
              <a:rPr lang="en-GB" sz="2800" b="1" dirty="0" smtClean="0">
                <a:effectLst/>
                <a:latin typeface="Calibri" panose="020F0502020204030204" pitchFamily="34" charset="0"/>
                <a:ea typeface="Calibri" panose="020F0502020204030204" pitchFamily="34" charset="0"/>
                <a:cs typeface="Times New Roman" panose="02020603050405020304" pitchFamily="18" charset="0"/>
              </a:rPr>
              <a:t>3. Achievable</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666336-A90F-4DA5-98F7-5A50D2444E6A}" type="slidenum">
              <a:rPr lang="en-GB" smtClean="0"/>
              <a:t>4</a:t>
            </a:fld>
            <a:endParaRPr lang="en-GB"/>
          </a:p>
        </p:txBody>
      </p:sp>
    </p:spTree>
    <p:extLst>
      <p:ext uri="{BB962C8B-B14F-4D97-AF65-F5344CB8AC3E}">
        <p14:creationId xmlns:p14="http://schemas.microsoft.com/office/powerpoint/2010/main" val="458265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274" y="928047"/>
            <a:ext cx="10658901" cy="4334328"/>
          </a:xfrm>
          <a:prstGeom prst="rect">
            <a:avLst/>
          </a:prstGeom>
        </p:spPr>
        <p:txBody>
          <a:bodyPr wrap="square">
            <a:spAutoFit/>
          </a:bodyPr>
          <a:lstStyle/>
          <a:p>
            <a:pPr>
              <a:lnSpc>
                <a:spcPct val="107000"/>
              </a:lnSpc>
              <a:spcAft>
                <a:spcPts val="800"/>
              </a:spcAft>
            </a:pP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Example</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You might need to ask yourself whether developing the skills required to become head of marketing is realistic, based on your existing experience and qualifications. For example, do you have the time to complete the required training effectively? Are the necessary resources available to you? Can you afford to do it?</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Tip:</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Beware setting goals that someone else has power over. For example, "Get that promotion!" depends on who else applies, and on the recruiter's decision. But "Get the experience and training that I need to be considered for that promotion" is entirely down to you.</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5</a:t>
            </a:fld>
            <a:endParaRPr lang="en-GB"/>
          </a:p>
        </p:txBody>
      </p:sp>
    </p:spTree>
    <p:extLst>
      <p:ext uri="{BB962C8B-B14F-4D97-AF65-F5344CB8AC3E}">
        <p14:creationId xmlns:p14="http://schemas.microsoft.com/office/powerpoint/2010/main" val="1232877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1696" y="1047996"/>
            <a:ext cx="10604310" cy="4498860"/>
          </a:xfrm>
          <a:prstGeom prst="rect">
            <a:avLst/>
          </a:prstGeom>
        </p:spPr>
        <p:txBody>
          <a:bodyPr wrap="square">
            <a:spAutoFit/>
          </a:bodyPr>
          <a:lstStyle/>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4. </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Relevant</a:t>
            </a:r>
            <a:endParaRPr lang="en-GB"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This step is about ensuring that your goal matters to you, and that it also aligns with other relevant goals. We all need support and assistance in achieving our goals, but it's important to retain control over them. So, make sure that your plans drive everyone forward, but that you're still responsible for achieving your own goal.</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 relevant goal can answer "yes" to these questions:</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Does this seem worthwhile?</a:t>
            </a:r>
          </a:p>
          <a:p>
            <a:pPr>
              <a:lnSpc>
                <a:spcPct val="107000"/>
              </a:lnSpc>
              <a:spcAft>
                <a:spcPts val="800"/>
              </a:spcAft>
              <a:tabLst>
                <a:tab pos="1857375" algn="l"/>
              </a:tabLs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Is this the right time?	</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Does this match our other efforts/needs?</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Am I the right person to reach this goal?</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Is it applicable in the current socio-economic environment?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6</a:t>
            </a:fld>
            <a:endParaRPr lang="en-GB"/>
          </a:p>
        </p:txBody>
      </p:sp>
    </p:spTree>
    <p:extLst>
      <p:ext uri="{BB962C8B-B14F-4D97-AF65-F5344CB8AC3E}">
        <p14:creationId xmlns:p14="http://schemas.microsoft.com/office/powerpoint/2010/main" val="27933345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1254" y="1801504"/>
            <a:ext cx="9594376" cy="2895280"/>
          </a:xfrm>
          <a:prstGeom prst="rect">
            <a:avLst/>
          </a:prstGeom>
        </p:spPr>
        <p:txBody>
          <a:bodyPr wrap="square">
            <a:spAutoFit/>
          </a:bodyPr>
          <a:lstStyle/>
          <a:p>
            <a:pPr>
              <a:lnSpc>
                <a:spcPct val="107000"/>
              </a:lnSpc>
              <a:spcAft>
                <a:spcPts val="800"/>
              </a:spcAft>
            </a:pPr>
            <a:r>
              <a:rPr lang="en-GB" sz="2000" b="1" dirty="0" smtClean="0">
                <a:effectLst/>
                <a:latin typeface="Calibri" panose="020F0502020204030204" pitchFamily="34" charset="0"/>
                <a:ea typeface="Calibri" panose="020F0502020204030204" pitchFamily="34" charset="0"/>
                <a:cs typeface="Times New Roman" panose="02020603050405020304" pitchFamily="18" charset="0"/>
              </a:rPr>
              <a:t>Example</a:t>
            </a:r>
          </a:p>
          <a:p>
            <a:pPr>
              <a:lnSpc>
                <a:spcPct val="107000"/>
              </a:lnSpc>
              <a:spcAft>
                <a:spcPts val="80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You might want to gain the skills to become head of marketing within your organization, but is it the right time to undertake the required training, or work toward additional qualifications? Are you sure that you're the right person for the head of marketing role? Have you considered your spouse's goals? For example, if you want to start a family, would completing training in your free time make this more difficult?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7</a:t>
            </a:fld>
            <a:endParaRPr lang="en-GB"/>
          </a:p>
        </p:txBody>
      </p:sp>
    </p:spTree>
    <p:extLst>
      <p:ext uri="{BB962C8B-B14F-4D97-AF65-F5344CB8AC3E}">
        <p14:creationId xmlns:p14="http://schemas.microsoft.com/office/powerpoint/2010/main" val="3868481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614149"/>
            <a:ext cx="10890913" cy="6021328"/>
          </a:xfrm>
          <a:prstGeom prst="rect">
            <a:avLst/>
          </a:prstGeom>
        </p:spPr>
        <p:txBody>
          <a:bodyPr wrap="square">
            <a:spAutoFit/>
          </a:bodyPr>
          <a:lstStyle/>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5. </a:t>
            </a:r>
            <a:r>
              <a:rPr lang="en-GB" sz="2400" b="1" dirty="0" smtClean="0">
                <a:effectLst/>
                <a:latin typeface="Calibri" panose="020F0502020204030204" pitchFamily="34" charset="0"/>
                <a:ea typeface="Calibri" panose="020F0502020204030204" pitchFamily="34" charset="0"/>
                <a:cs typeface="Times New Roman" panose="02020603050405020304" pitchFamily="18" charset="0"/>
              </a:rPr>
              <a:t>Time-bound</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Every goal needs a target date, so that you have a deadline to focus on and something to work toward. This part of the SMART goal criteria helps to prevent everyday tasks from taking priority over your longer-term goals.</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A time-bound goal will usually answer these questions:</a:t>
            </a:r>
          </a:p>
          <a:p>
            <a:pPr>
              <a:lnSpc>
                <a:spcPct val="107000"/>
              </a:lnSpc>
              <a:spcAft>
                <a:spcPts val="800"/>
              </a:spcAft>
              <a:tabLst>
                <a:tab pos="1676400" algn="l"/>
              </a:tabLs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When?	</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What can I do six months from now?</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What can I do six weeks from now?</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What can I do today?</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Example</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Gaining the skills to become head of marketing may require additional training or experience, as we mentioned earlier. How long will it take you to acquire these skills? Do you need further training, so that you're eligible for certain exams or qualifications? It's important to give yourself a realistic time frame for accomplishing the smaller goals that are necessary to achieving your final objective.</a:t>
            </a:r>
          </a:p>
          <a:p>
            <a:pPr>
              <a:lnSpc>
                <a:spcPct val="107000"/>
              </a:lnSpc>
              <a:spcAft>
                <a:spcPts val="800"/>
              </a:spcAft>
            </a:pPr>
            <a:r>
              <a:rPr lang="en-GB"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666336-A90F-4DA5-98F7-5A50D2444E6A}" type="slidenum">
              <a:rPr lang="en-GB" smtClean="0"/>
              <a:t>8</a:t>
            </a:fld>
            <a:endParaRPr lang="en-GB"/>
          </a:p>
        </p:txBody>
      </p:sp>
    </p:spTree>
    <p:extLst>
      <p:ext uri="{BB962C8B-B14F-4D97-AF65-F5344CB8AC3E}">
        <p14:creationId xmlns:p14="http://schemas.microsoft.com/office/powerpoint/2010/main" val="38165121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23</TotalTime>
  <Words>773</Words>
  <Application>Microsoft Office PowerPoint</Application>
  <PresentationFormat>Widescreen</PresentationFormat>
  <Paragraphs>71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Garamond</vt:lpstr>
      <vt:lpstr>Symbol</vt:lpstr>
      <vt:lpstr>Times New Roman</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Burgoyne, Tony</dc:creator>
  <cp:lastModifiedBy>Burgoyne, Tony</cp:lastModifiedBy>
  <cp:revision>3</cp:revision>
  <dcterms:created xsi:type="dcterms:W3CDTF">2019-11-14T05:59:21Z</dcterms:created>
  <dcterms:modified xsi:type="dcterms:W3CDTF">2019-11-14T06:22:26Z</dcterms:modified>
</cp:coreProperties>
</file>