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1" r:id="rId8"/>
    <p:sldId id="262" r:id="rId9"/>
    <p:sldId id="269" r:id="rId10"/>
    <p:sldId id="263" r:id="rId11"/>
    <p:sldId id="264" r:id="rId12"/>
    <p:sldId id="265" r:id="rId13"/>
    <p:sldId id="266" r:id="rId14"/>
    <p:sldId id="267" r:id="rId15"/>
    <p:sldId id="268" r:id="rId16"/>
    <p:sldId id="279" r:id="rId17"/>
    <p:sldId id="280" r:id="rId18"/>
    <p:sldId id="281" r:id="rId19"/>
    <p:sldId id="282" r:id="rId20"/>
    <p:sldId id="283" r:id="rId21"/>
    <p:sldId id="278" r:id="rId22"/>
    <p:sldId id="271"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9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A28E15-7072-44B2-8DB6-544039F7EAB9}"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375815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28E15-7072-44B2-8DB6-544039F7EAB9}"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322576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28E15-7072-44B2-8DB6-544039F7EAB9}"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422547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28E15-7072-44B2-8DB6-544039F7EAB9}"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96932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A28E15-7072-44B2-8DB6-544039F7EAB9}"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118426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A28E15-7072-44B2-8DB6-544039F7EAB9}"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146125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A28E15-7072-44B2-8DB6-544039F7EAB9}" type="datetimeFigureOut">
              <a:rPr lang="en-GB" smtClean="0"/>
              <a:t>07/05/2019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345565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A28E15-7072-44B2-8DB6-544039F7EAB9}" type="datetimeFigureOut">
              <a:rPr lang="en-GB" smtClean="0"/>
              <a:t>07/05/2019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154416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28E15-7072-44B2-8DB6-544039F7EAB9}" type="datetimeFigureOut">
              <a:rPr lang="en-GB" smtClean="0"/>
              <a:t>07/05/2019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296905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A28E15-7072-44B2-8DB6-544039F7EAB9}"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42437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A28E15-7072-44B2-8DB6-544039F7EAB9}"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19BFA5-45AF-4FD2-BF6E-8C0790C2AAD5}" type="slidenum">
              <a:rPr lang="en-GB" smtClean="0"/>
              <a:t>‹#›</a:t>
            </a:fld>
            <a:endParaRPr lang="en-GB"/>
          </a:p>
        </p:txBody>
      </p:sp>
    </p:spTree>
    <p:extLst>
      <p:ext uri="{BB962C8B-B14F-4D97-AF65-F5344CB8AC3E}">
        <p14:creationId xmlns:p14="http://schemas.microsoft.com/office/powerpoint/2010/main" val="292697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28E15-7072-44B2-8DB6-544039F7EAB9}" type="datetimeFigureOut">
              <a:rPr lang="en-GB" smtClean="0"/>
              <a:t>07/05/2019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9BFA5-45AF-4FD2-BF6E-8C0790C2AAD5}" type="slidenum">
              <a:rPr lang="en-GB" smtClean="0"/>
              <a:t>‹#›</a:t>
            </a:fld>
            <a:endParaRPr lang="en-GB"/>
          </a:p>
        </p:txBody>
      </p:sp>
    </p:spTree>
    <p:extLst>
      <p:ext uri="{BB962C8B-B14F-4D97-AF65-F5344CB8AC3E}">
        <p14:creationId xmlns:p14="http://schemas.microsoft.com/office/powerpoint/2010/main" val="427450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smtClean="0"/>
              <a:t>FORMATIVE  ASSESSMENT</a:t>
            </a:r>
            <a:endParaRPr lang="en-GB" sz="6600" b="1" dirty="0"/>
          </a:p>
        </p:txBody>
      </p:sp>
      <p:pic>
        <p:nvPicPr>
          <p:cNvPr id="4" name="Picture 3"/>
          <p:cNvPicPr>
            <a:picLocks noChangeAspect="1"/>
          </p:cNvPicPr>
          <p:nvPr/>
        </p:nvPicPr>
        <p:blipFill>
          <a:blip r:embed="rId2"/>
          <a:stretch>
            <a:fillRect/>
          </a:stretch>
        </p:blipFill>
        <p:spPr>
          <a:xfrm>
            <a:off x="3726033" y="3602038"/>
            <a:ext cx="5037403" cy="2826897"/>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8136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8" y="365125"/>
            <a:ext cx="10973972" cy="1325563"/>
          </a:xfrm>
        </p:spPr>
        <p:txBody>
          <a:bodyPr>
            <a:normAutofit/>
          </a:bodyPr>
          <a:lstStyle/>
          <a:p>
            <a:pPr algn="ctr"/>
            <a:r>
              <a:rPr lang="en-GB" b="1" i="1" u="sng" dirty="0" smtClean="0">
                <a:solidFill>
                  <a:schemeClr val="accent1">
                    <a:lumMod val="50000"/>
                  </a:schemeClr>
                </a:solidFill>
              </a:rPr>
              <a:t>DIFFERENT WAYS TO FIND THE TRUTH!!</a:t>
            </a:r>
            <a:r>
              <a:rPr lang="en-GB" dirty="0" smtClean="0">
                <a:solidFill>
                  <a:schemeClr val="accent1">
                    <a:lumMod val="50000"/>
                  </a:schemeClr>
                </a:solidFill>
              </a:rPr>
              <a:t/>
            </a:r>
            <a:br>
              <a:rPr lang="en-GB" dirty="0" smtClean="0">
                <a:solidFill>
                  <a:schemeClr val="accent1">
                    <a:lumMod val="50000"/>
                  </a:schemeClr>
                </a:solidFill>
              </a:rPr>
            </a:br>
            <a:r>
              <a:rPr lang="en-GB" dirty="0" smtClean="0">
                <a:solidFill>
                  <a:schemeClr val="accent1">
                    <a:lumMod val="50000"/>
                  </a:schemeClr>
                </a:solidFill>
              </a:rPr>
              <a:t>Do they know?  -  How do you know they know?</a:t>
            </a:r>
            <a:endParaRPr lang="en-GB" dirty="0">
              <a:solidFill>
                <a:schemeClr val="accent1">
                  <a:lumMod val="50000"/>
                </a:schemeClr>
              </a:solidFill>
            </a:endParaRPr>
          </a:p>
        </p:txBody>
      </p:sp>
      <p:sp>
        <p:nvSpPr>
          <p:cNvPr id="3" name="Content Placeholder 2"/>
          <p:cNvSpPr>
            <a:spLocks noGrp="1"/>
          </p:cNvSpPr>
          <p:nvPr>
            <p:ph idx="1"/>
          </p:nvPr>
        </p:nvSpPr>
        <p:spPr/>
        <p:txBody>
          <a:bodyPr/>
          <a:lstStyle/>
          <a:p>
            <a:r>
              <a:rPr lang="en-GB" dirty="0" smtClean="0"/>
              <a:t>Make assessment fun to do?</a:t>
            </a:r>
          </a:p>
          <a:p>
            <a:r>
              <a:rPr lang="en-GB" dirty="0" smtClean="0"/>
              <a:t>Make the students do the work?</a:t>
            </a:r>
          </a:p>
          <a:p>
            <a:endParaRPr lang="en-GB" dirty="0"/>
          </a:p>
          <a:p>
            <a:r>
              <a:rPr lang="en-GB" dirty="0" smtClean="0"/>
              <a:t>Set a paper for students to answer.</a:t>
            </a:r>
          </a:p>
          <a:p>
            <a:r>
              <a:rPr lang="en-GB" dirty="0" smtClean="0"/>
              <a:t>Collect the work</a:t>
            </a:r>
          </a:p>
          <a:p>
            <a:r>
              <a:rPr lang="en-GB" dirty="0" smtClean="0"/>
              <a:t>In the next session, return the work (unmarked)… but give each group of 4 a blank question paper.</a:t>
            </a:r>
          </a:p>
          <a:p>
            <a:r>
              <a:rPr lang="en-GB" dirty="0" smtClean="0"/>
              <a:t>Request that all 4 of the students work on the questions together.</a:t>
            </a:r>
            <a:endParaRPr lang="en-GB" dirty="0"/>
          </a:p>
        </p:txBody>
      </p:sp>
    </p:spTree>
    <p:extLst>
      <p:ext uri="{BB962C8B-B14F-4D97-AF65-F5344CB8AC3E}">
        <p14:creationId xmlns:p14="http://schemas.microsoft.com/office/powerpoint/2010/main" val="107394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FORCE…</a:t>
            </a:r>
            <a:endParaRPr lang="en-GB" dirty="0"/>
          </a:p>
        </p:txBody>
      </p:sp>
      <p:sp>
        <p:nvSpPr>
          <p:cNvPr id="3" name="Content Placeholder 2"/>
          <p:cNvSpPr>
            <a:spLocks noGrp="1"/>
          </p:cNvSpPr>
          <p:nvPr>
            <p:ph idx="1"/>
          </p:nvPr>
        </p:nvSpPr>
        <p:spPr/>
        <p:txBody>
          <a:bodyPr>
            <a:normAutofit lnSpcReduction="10000"/>
          </a:bodyPr>
          <a:lstStyle/>
          <a:p>
            <a:r>
              <a:rPr lang="en-GB" dirty="0" smtClean="0"/>
              <a:t>Together the students will</a:t>
            </a:r>
          </a:p>
          <a:p>
            <a:r>
              <a:rPr lang="en-GB" dirty="0" smtClean="0"/>
              <a:t>Review their response</a:t>
            </a:r>
          </a:p>
          <a:p>
            <a:r>
              <a:rPr lang="en-GB" dirty="0" smtClean="0"/>
              <a:t>Compare their answers to each question</a:t>
            </a:r>
          </a:p>
          <a:p>
            <a:r>
              <a:rPr lang="en-GB" dirty="0" smtClean="0"/>
              <a:t>Discuss what the best answer would be.</a:t>
            </a:r>
          </a:p>
          <a:p>
            <a:endParaRPr lang="en-GB" dirty="0"/>
          </a:p>
          <a:p>
            <a:r>
              <a:rPr lang="en-GB" dirty="0" smtClean="0"/>
              <a:t>At the end of the session review the questions with the whole class asking each group to share their responses with the rest of the class.</a:t>
            </a:r>
          </a:p>
          <a:p>
            <a:r>
              <a:rPr lang="en-GB" dirty="0" smtClean="0"/>
              <a:t>Invite all students to add to their responses.</a:t>
            </a:r>
          </a:p>
          <a:p>
            <a:r>
              <a:rPr lang="en-GB" u="sng" dirty="0" smtClean="0">
                <a:solidFill>
                  <a:srgbClr val="C00000"/>
                </a:solidFill>
              </a:rPr>
              <a:t>WHAT DO YOU THINK?</a:t>
            </a:r>
          </a:p>
          <a:p>
            <a:endParaRPr lang="en-GB" dirty="0"/>
          </a:p>
        </p:txBody>
      </p:sp>
    </p:spTree>
    <p:extLst>
      <p:ext uri="{BB962C8B-B14F-4D97-AF65-F5344CB8AC3E}">
        <p14:creationId xmlns:p14="http://schemas.microsoft.com/office/powerpoint/2010/main" val="15659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TO IMPROVE LEARNING</a:t>
            </a:r>
            <a:endParaRPr lang="en-GB" dirty="0"/>
          </a:p>
        </p:txBody>
      </p:sp>
      <p:sp>
        <p:nvSpPr>
          <p:cNvPr id="3" name="Content Placeholder 2"/>
          <p:cNvSpPr>
            <a:spLocks noGrp="1"/>
          </p:cNvSpPr>
          <p:nvPr>
            <p:ph idx="1"/>
          </p:nvPr>
        </p:nvSpPr>
        <p:spPr/>
        <p:txBody>
          <a:bodyPr>
            <a:normAutofit/>
          </a:bodyPr>
          <a:lstStyle/>
          <a:p>
            <a:r>
              <a:rPr lang="en-GB" sz="4000" dirty="0" smtClean="0"/>
              <a:t>Discuss what kind of assessment was this?</a:t>
            </a:r>
          </a:p>
          <a:p>
            <a:r>
              <a:rPr lang="en-GB" sz="4000" dirty="0" smtClean="0">
                <a:solidFill>
                  <a:srgbClr val="002060"/>
                </a:solidFill>
              </a:rPr>
              <a:t>What do you think the student thought of this way of marking?</a:t>
            </a:r>
          </a:p>
          <a:p>
            <a:r>
              <a:rPr lang="en-GB" sz="4000" dirty="0" smtClean="0"/>
              <a:t>Obviously this would work alongside other marking methods but how do you think this would empower the student?</a:t>
            </a:r>
          </a:p>
          <a:p>
            <a:r>
              <a:rPr lang="en-GB" sz="4000" dirty="0" smtClean="0">
                <a:solidFill>
                  <a:srgbClr val="FF0000"/>
                </a:solidFill>
              </a:rPr>
              <a:t>What are the consequences for the teacher?</a:t>
            </a:r>
          </a:p>
          <a:p>
            <a:endParaRPr lang="en-GB" sz="4000" dirty="0"/>
          </a:p>
        </p:txBody>
      </p:sp>
    </p:spTree>
    <p:extLst>
      <p:ext uri="{BB962C8B-B14F-4D97-AF65-F5344CB8AC3E}">
        <p14:creationId xmlns:p14="http://schemas.microsoft.com/office/powerpoint/2010/main" val="29668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8758"/>
          </a:xfrm>
        </p:spPr>
        <p:txBody>
          <a:bodyPr/>
          <a:lstStyle/>
          <a:p>
            <a:pPr algn="ctr"/>
            <a:r>
              <a:rPr lang="en-GB" b="1" dirty="0" smtClean="0">
                <a:solidFill>
                  <a:srgbClr val="FF0000"/>
                </a:solidFill>
              </a:rPr>
              <a:t>FIVE IN PLACE </a:t>
            </a:r>
            <a:endParaRPr lang="en-GB" b="1" dirty="0">
              <a:solidFill>
                <a:srgbClr val="FF0000"/>
              </a:solidFill>
            </a:endParaRPr>
          </a:p>
        </p:txBody>
      </p:sp>
      <p:sp>
        <p:nvSpPr>
          <p:cNvPr id="3" name="Content Placeholder 2"/>
          <p:cNvSpPr>
            <a:spLocks noGrp="1"/>
          </p:cNvSpPr>
          <p:nvPr>
            <p:ph idx="1"/>
          </p:nvPr>
        </p:nvSpPr>
        <p:spPr>
          <a:xfrm>
            <a:off x="838200" y="1307805"/>
            <a:ext cx="10515600" cy="4869158"/>
          </a:xfrm>
        </p:spPr>
        <p:txBody>
          <a:bodyPr>
            <a:normAutofit/>
          </a:bodyPr>
          <a:lstStyle/>
          <a:p>
            <a:pPr marL="0" indent="0" algn="ctr">
              <a:buNone/>
            </a:pPr>
            <a:r>
              <a:rPr lang="en-GB" dirty="0" smtClean="0"/>
              <a:t>Using assessment to improve learning requires 5 elements to be in place:</a:t>
            </a:r>
          </a:p>
          <a:p>
            <a:pPr marL="514350" indent="-514350">
              <a:buFont typeface="+mj-lt"/>
              <a:buAutoNum type="arabicPeriod"/>
            </a:pPr>
            <a:r>
              <a:rPr lang="en-GB" dirty="0" smtClean="0">
                <a:solidFill>
                  <a:srgbClr val="FF0000"/>
                </a:solidFill>
              </a:rPr>
              <a:t>Effective feedback to students</a:t>
            </a:r>
            <a:r>
              <a:rPr lang="en-GB" dirty="0" smtClean="0"/>
              <a:t>.</a:t>
            </a:r>
          </a:p>
          <a:p>
            <a:pPr marL="514350" indent="-514350">
              <a:buFont typeface="+mj-lt"/>
              <a:buAutoNum type="arabicPeriod"/>
            </a:pPr>
            <a:r>
              <a:rPr lang="en-GB" dirty="0" smtClean="0">
                <a:solidFill>
                  <a:srgbClr val="002060"/>
                </a:solidFill>
              </a:rPr>
              <a:t>Students</a:t>
            </a:r>
            <a:r>
              <a:rPr lang="en-GB" dirty="0" smtClean="0"/>
              <a:t> </a:t>
            </a:r>
            <a:r>
              <a:rPr lang="en-GB" dirty="0" smtClean="0">
                <a:solidFill>
                  <a:srgbClr val="002060"/>
                </a:solidFill>
              </a:rPr>
              <a:t>must be actively involved in their own learning</a:t>
            </a:r>
            <a:r>
              <a:rPr lang="en-GB" dirty="0" smtClean="0"/>
              <a:t>.</a:t>
            </a:r>
          </a:p>
          <a:p>
            <a:pPr marL="514350" indent="-514350">
              <a:buFont typeface="+mj-lt"/>
              <a:buAutoNum type="arabicPeriod"/>
            </a:pPr>
            <a:r>
              <a:rPr lang="en-GB" dirty="0" smtClean="0">
                <a:solidFill>
                  <a:schemeClr val="accent6">
                    <a:lumMod val="50000"/>
                  </a:schemeClr>
                </a:solidFill>
              </a:rPr>
              <a:t>The teaching must be adjusted to account for the assessment results</a:t>
            </a:r>
          </a:p>
          <a:p>
            <a:pPr marL="514350" indent="-514350">
              <a:buFont typeface="+mj-lt"/>
              <a:buAutoNum type="arabicPeriod"/>
            </a:pPr>
            <a:r>
              <a:rPr lang="en-GB" dirty="0" smtClean="0"/>
              <a:t>Recognise the profound influence assessment has on the motivation and self esteem of students-these influence learning.</a:t>
            </a:r>
          </a:p>
          <a:p>
            <a:pPr marL="514350" indent="-514350">
              <a:buFont typeface="+mj-lt"/>
              <a:buAutoNum type="arabicPeriod"/>
            </a:pPr>
            <a:r>
              <a:rPr lang="en-GB" b="1" dirty="0" smtClean="0">
                <a:solidFill>
                  <a:srgbClr val="7030A0"/>
                </a:solidFill>
              </a:rPr>
              <a:t>The need for students to assess themselves and to understand how to improve</a:t>
            </a:r>
            <a:r>
              <a:rPr lang="en-GB" dirty="0" smtClean="0"/>
              <a:t>.</a:t>
            </a:r>
          </a:p>
          <a:p>
            <a:endParaRPr lang="en-GB" dirty="0"/>
          </a:p>
        </p:txBody>
      </p:sp>
    </p:spTree>
    <p:extLst>
      <p:ext uri="{BB962C8B-B14F-4D97-AF65-F5344CB8AC3E}">
        <p14:creationId xmlns:p14="http://schemas.microsoft.com/office/powerpoint/2010/main" val="8205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Worth remembering:</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Create a poster of the 5 elements</a:t>
            </a:r>
          </a:p>
          <a:p>
            <a:endParaRPr lang="en-GB" b="1" dirty="0">
              <a:solidFill>
                <a:srgbClr val="FF0000"/>
              </a:solidFill>
            </a:endParaRPr>
          </a:p>
          <a:p>
            <a:r>
              <a:rPr lang="en-GB" b="1" dirty="0" smtClean="0">
                <a:solidFill>
                  <a:srgbClr val="FF0000"/>
                </a:solidFill>
              </a:rPr>
              <a:t>This will help you remember</a:t>
            </a:r>
          </a:p>
          <a:p>
            <a:r>
              <a:rPr lang="en-GB" b="1" dirty="0" smtClean="0">
                <a:solidFill>
                  <a:srgbClr val="FF0000"/>
                </a:solidFill>
              </a:rPr>
              <a:t>Re-inforce</a:t>
            </a:r>
          </a:p>
          <a:p>
            <a:r>
              <a:rPr lang="en-GB" b="1" dirty="0" smtClean="0">
                <a:solidFill>
                  <a:srgbClr val="FF0000"/>
                </a:solidFill>
              </a:rPr>
              <a:t>Remind</a:t>
            </a:r>
          </a:p>
          <a:p>
            <a:endParaRPr lang="en-GB" b="1" dirty="0">
              <a:solidFill>
                <a:srgbClr val="FF0000"/>
              </a:solidFill>
            </a:endParaRPr>
          </a:p>
          <a:p>
            <a:r>
              <a:rPr lang="en-GB" b="1" dirty="0" smtClean="0">
                <a:solidFill>
                  <a:srgbClr val="FF0000"/>
                </a:solidFill>
              </a:rPr>
              <a:t>Keep your poster for later</a:t>
            </a:r>
            <a:endParaRPr lang="en-GB" b="1" dirty="0">
              <a:solidFill>
                <a:srgbClr val="FF0000"/>
              </a:solidFill>
            </a:endParaRPr>
          </a:p>
        </p:txBody>
      </p:sp>
      <p:pic>
        <p:nvPicPr>
          <p:cNvPr id="5" name="Picture 4"/>
          <p:cNvPicPr>
            <a:picLocks noChangeAspect="1"/>
          </p:cNvPicPr>
          <p:nvPr/>
        </p:nvPicPr>
        <p:blipFill>
          <a:blip r:embed="rId2"/>
          <a:stretch>
            <a:fillRect/>
          </a:stretch>
        </p:blipFill>
        <p:spPr>
          <a:xfrm>
            <a:off x="6917125" y="365125"/>
            <a:ext cx="4082689" cy="5634111"/>
          </a:xfrm>
          <a:prstGeom prst="rect">
            <a:avLst/>
          </a:prstGeom>
        </p:spPr>
      </p:pic>
    </p:spTree>
    <p:extLst>
      <p:ext uri="{BB962C8B-B14F-4D97-AF65-F5344CB8AC3E}">
        <p14:creationId xmlns:p14="http://schemas.microsoft.com/office/powerpoint/2010/main" val="1100083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7096" y="337390"/>
            <a:ext cx="7104184" cy="6038555"/>
          </a:xfrm>
          <a:prstGeom prst="rect">
            <a:avLst/>
          </a:prstGeom>
        </p:spPr>
      </p:pic>
    </p:spTree>
    <p:extLst>
      <p:ext uri="{BB962C8B-B14F-4D97-AF65-F5344CB8AC3E}">
        <p14:creationId xmlns:p14="http://schemas.microsoft.com/office/powerpoint/2010/main" val="200198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5712"/>
          </a:xfrm>
        </p:spPr>
        <p:txBody>
          <a:bodyPr>
            <a:normAutofit/>
          </a:bodyPr>
          <a:lstStyle/>
          <a:p>
            <a:pPr algn="ctr"/>
            <a:r>
              <a:rPr lang="en-GB" sz="6000" b="1" dirty="0" smtClean="0"/>
              <a:t>SUMMATIVE ASSESSMENT</a:t>
            </a:r>
            <a:endParaRPr lang="en-GB" sz="6000" b="1" dirty="0"/>
          </a:p>
        </p:txBody>
      </p:sp>
      <p:sp>
        <p:nvSpPr>
          <p:cNvPr id="3" name="Content Placeholder 2"/>
          <p:cNvSpPr>
            <a:spLocks noGrp="1"/>
          </p:cNvSpPr>
          <p:nvPr>
            <p:ph idx="1"/>
          </p:nvPr>
        </p:nvSpPr>
        <p:spPr>
          <a:xfrm>
            <a:off x="838200" y="1294228"/>
            <a:ext cx="10515600" cy="4882735"/>
          </a:xfrm>
        </p:spPr>
        <p:txBody>
          <a:bodyPr/>
          <a:lstStyle/>
          <a:p>
            <a:r>
              <a:rPr lang="en-GB" dirty="0" smtClean="0"/>
              <a:t>A summary, a final result in finding out what the student has learnt.</a:t>
            </a:r>
          </a:p>
          <a:p>
            <a:endParaRPr lang="en-GB" dirty="0"/>
          </a:p>
        </p:txBody>
      </p:sp>
      <p:pic>
        <p:nvPicPr>
          <p:cNvPr id="6" name="Picture 5"/>
          <p:cNvPicPr>
            <a:picLocks noChangeAspect="1"/>
          </p:cNvPicPr>
          <p:nvPr/>
        </p:nvPicPr>
        <p:blipFill>
          <a:blip r:embed="rId2"/>
          <a:stretch>
            <a:fillRect/>
          </a:stretch>
        </p:blipFill>
        <p:spPr>
          <a:xfrm>
            <a:off x="3629464" y="1800664"/>
            <a:ext cx="6011594" cy="4508696"/>
          </a:xfrm>
          <a:prstGeom prst="rect">
            <a:avLst/>
          </a:prstGeom>
        </p:spPr>
      </p:pic>
    </p:spTree>
    <p:extLst>
      <p:ext uri="{BB962C8B-B14F-4D97-AF65-F5344CB8AC3E}">
        <p14:creationId xmlns:p14="http://schemas.microsoft.com/office/powerpoint/2010/main" val="3119473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FINDING OUT WHAT THE STUDENT KNOWS</a:t>
            </a:r>
            <a:endParaRPr lang="en-GB" b="1" dirty="0"/>
          </a:p>
        </p:txBody>
      </p:sp>
      <p:pic>
        <p:nvPicPr>
          <p:cNvPr id="4" name="Content Placeholder 3"/>
          <p:cNvPicPr>
            <a:picLocks noGrp="1" noChangeAspect="1"/>
          </p:cNvPicPr>
          <p:nvPr>
            <p:ph idx="1"/>
          </p:nvPr>
        </p:nvPicPr>
        <p:blipFill>
          <a:blip r:embed="rId2"/>
          <a:stretch>
            <a:fillRect/>
          </a:stretch>
        </p:blipFill>
        <p:spPr>
          <a:xfrm>
            <a:off x="1758463" y="1930924"/>
            <a:ext cx="8183660" cy="4638095"/>
          </a:xfrm>
          <a:prstGeom prst="rect">
            <a:avLst/>
          </a:prstGeom>
        </p:spPr>
      </p:pic>
    </p:spTree>
    <p:extLst>
      <p:ext uri="{BB962C8B-B14F-4D97-AF65-F5344CB8AC3E}">
        <p14:creationId xmlns:p14="http://schemas.microsoft.com/office/powerpoint/2010/main" val="219001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of doing……</a:t>
            </a:r>
            <a:endParaRPr lang="en-GB" dirty="0"/>
          </a:p>
        </p:txBody>
      </p:sp>
      <p:sp>
        <p:nvSpPr>
          <p:cNvPr id="3" name="Content Placeholder 2"/>
          <p:cNvSpPr>
            <a:spLocks noGrp="1"/>
          </p:cNvSpPr>
          <p:nvPr>
            <p:ph idx="1"/>
          </p:nvPr>
        </p:nvSpPr>
        <p:spPr/>
        <p:txBody>
          <a:bodyPr/>
          <a:lstStyle/>
          <a:p>
            <a:r>
              <a:rPr lang="en-GB" dirty="0" smtClean="0"/>
              <a:t>Final examination</a:t>
            </a:r>
          </a:p>
          <a:p>
            <a:r>
              <a:rPr lang="en-GB" dirty="0" smtClean="0"/>
              <a:t>End tests</a:t>
            </a:r>
          </a:p>
          <a:p>
            <a:endParaRPr lang="en-GB" dirty="0"/>
          </a:p>
          <a:p>
            <a:endParaRPr lang="en-GB" dirty="0" smtClean="0"/>
          </a:p>
          <a:p>
            <a:endParaRPr lang="en-GB" dirty="0"/>
          </a:p>
          <a:p>
            <a:r>
              <a:rPr lang="en-GB" dirty="0" smtClean="0"/>
              <a:t>One problem is that this is often too late….</a:t>
            </a:r>
          </a:p>
          <a:p>
            <a:r>
              <a:rPr lang="en-GB" dirty="0" smtClean="0"/>
              <a:t>Formative assessment helps address problems in understanding as they appear….. YOU HAVE TO NOTICE THEM APPEARING!!!!</a:t>
            </a:r>
            <a:endParaRPr lang="en-GB" dirty="0"/>
          </a:p>
        </p:txBody>
      </p:sp>
      <p:pic>
        <p:nvPicPr>
          <p:cNvPr id="4" name="Picture 3"/>
          <p:cNvPicPr>
            <a:picLocks noChangeAspect="1"/>
          </p:cNvPicPr>
          <p:nvPr/>
        </p:nvPicPr>
        <p:blipFill>
          <a:blip r:embed="rId2"/>
          <a:stretch>
            <a:fillRect/>
          </a:stretch>
        </p:blipFill>
        <p:spPr>
          <a:xfrm>
            <a:off x="8350860" y="2115344"/>
            <a:ext cx="2524125" cy="1885950"/>
          </a:xfrm>
          <a:prstGeom prst="rect">
            <a:avLst/>
          </a:prstGeom>
        </p:spPr>
      </p:pic>
    </p:spTree>
    <p:extLst>
      <p:ext uri="{BB962C8B-B14F-4D97-AF65-F5344CB8AC3E}">
        <p14:creationId xmlns:p14="http://schemas.microsoft.com/office/powerpoint/2010/main" val="77145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7552" y="0"/>
            <a:ext cx="5156895" cy="6858000"/>
          </a:xfrm>
          <a:prstGeom prst="rect">
            <a:avLst/>
          </a:prstGeom>
        </p:spPr>
      </p:pic>
    </p:spTree>
    <p:extLst>
      <p:ext uri="{BB962C8B-B14F-4D97-AF65-F5344CB8AC3E}">
        <p14:creationId xmlns:p14="http://schemas.microsoft.com/office/powerpoint/2010/main" val="69645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r>
              <a:rPr lang="en-GB" sz="4800" b="1" dirty="0" smtClean="0">
                <a:solidFill>
                  <a:srgbClr val="FF0000"/>
                </a:solidFill>
              </a:rPr>
              <a:t>Where did it all begin?</a:t>
            </a:r>
            <a:endParaRPr lang="en-GB" sz="4800" b="1" dirty="0">
              <a:solidFill>
                <a:srgbClr val="FF0000"/>
              </a:solidFill>
            </a:endParaRPr>
          </a:p>
        </p:txBody>
      </p:sp>
      <p:sp>
        <p:nvSpPr>
          <p:cNvPr id="3" name="Content Placeholder 2"/>
          <p:cNvSpPr>
            <a:spLocks noGrp="1"/>
          </p:cNvSpPr>
          <p:nvPr>
            <p:ph idx="1"/>
          </p:nvPr>
        </p:nvSpPr>
        <p:spPr/>
        <p:txBody>
          <a:bodyPr/>
          <a:lstStyle/>
          <a:p>
            <a:pPr marL="0" indent="0">
              <a:buNone/>
            </a:pPr>
            <a:r>
              <a:rPr lang="en-GB" dirty="0" err="1" smtClean="0"/>
              <a:t>Micheal</a:t>
            </a:r>
            <a:r>
              <a:rPr lang="en-GB" dirty="0" smtClean="0"/>
              <a:t> </a:t>
            </a:r>
            <a:r>
              <a:rPr lang="en-GB" dirty="0" err="1" smtClean="0"/>
              <a:t>Scriven</a:t>
            </a:r>
            <a:r>
              <a:rPr lang="en-GB" dirty="0" smtClean="0"/>
              <a:t> first described the role that evaluation could play commenting…</a:t>
            </a:r>
          </a:p>
          <a:p>
            <a:pPr marL="0" indent="0" algn="ctr">
              <a:buNone/>
            </a:pPr>
            <a:r>
              <a:rPr lang="en-GB" i="1" dirty="0" smtClean="0"/>
              <a:t>“in the </a:t>
            </a:r>
            <a:r>
              <a:rPr lang="en-GB" sz="4000" b="1" i="1" dirty="0" smtClean="0"/>
              <a:t>on-going</a:t>
            </a:r>
            <a:r>
              <a:rPr lang="en-GB" i="1" dirty="0" smtClean="0"/>
              <a:t> role that evaluation could play” (</a:t>
            </a:r>
            <a:r>
              <a:rPr lang="en-GB" i="1" dirty="0" err="1" smtClean="0"/>
              <a:t>Scriven</a:t>
            </a:r>
            <a:r>
              <a:rPr lang="en-GB" i="1" dirty="0" smtClean="0"/>
              <a:t> 1967)</a:t>
            </a:r>
          </a:p>
          <a:p>
            <a:endParaRPr lang="en-GB" dirty="0"/>
          </a:p>
          <a:p>
            <a:pPr marL="0" indent="0">
              <a:buNone/>
            </a:pPr>
            <a:r>
              <a:rPr lang="en-GB" dirty="0" smtClean="0"/>
              <a:t>What do you think he means by </a:t>
            </a:r>
            <a:r>
              <a:rPr lang="en-GB" b="1" dirty="0" smtClean="0"/>
              <a:t>ongoing</a:t>
            </a:r>
            <a:r>
              <a:rPr lang="en-GB" dirty="0" smtClean="0"/>
              <a:t> evaluation?</a:t>
            </a:r>
          </a:p>
          <a:p>
            <a:endParaRPr lang="en-GB" dirty="0"/>
          </a:p>
          <a:p>
            <a:pPr marL="0" indent="0">
              <a:buNone/>
            </a:pPr>
            <a:r>
              <a:rPr lang="en-GB" dirty="0" smtClean="0"/>
              <a:t>Now think about your own students and classes and discuss what kinds of assessment  you carry out with them?</a:t>
            </a:r>
            <a:endParaRPr lang="en-GB" dirty="0"/>
          </a:p>
        </p:txBody>
      </p:sp>
    </p:spTree>
    <p:extLst>
      <p:ext uri="{BB962C8B-B14F-4D97-AF65-F5344CB8AC3E}">
        <p14:creationId xmlns:p14="http://schemas.microsoft.com/office/powerpoint/2010/main" val="324688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smtClean="0"/>
              <a:t>WAYS OF ASSESSMENT</a:t>
            </a:r>
            <a:endParaRPr lang="en-GB" sz="6000" b="1" u="sng"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25330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HOW DO YOU DO?</a:t>
            </a:r>
            <a:endParaRPr lang="en-GB" sz="6000" b="1" dirty="0"/>
          </a:p>
        </p:txBody>
      </p:sp>
      <p:pic>
        <p:nvPicPr>
          <p:cNvPr id="4" name="Content Placeholder 3"/>
          <p:cNvPicPr>
            <a:picLocks noGrp="1" noChangeAspect="1"/>
          </p:cNvPicPr>
          <p:nvPr>
            <p:ph idx="1"/>
          </p:nvPr>
        </p:nvPicPr>
        <p:blipFill>
          <a:blip r:embed="rId2"/>
          <a:stretch>
            <a:fillRect/>
          </a:stretch>
        </p:blipFill>
        <p:spPr>
          <a:xfrm>
            <a:off x="3398593" y="1495035"/>
            <a:ext cx="5394813" cy="4991417"/>
          </a:xfrm>
          <a:prstGeom prst="rect">
            <a:avLst/>
          </a:prstGeom>
        </p:spPr>
      </p:pic>
    </p:spTree>
    <p:extLst>
      <p:ext uri="{BB962C8B-B14F-4D97-AF65-F5344CB8AC3E}">
        <p14:creationId xmlns:p14="http://schemas.microsoft.com/office/powerpoint/2010/main" val="3998811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909" y="917230"/>
            <a:ext cx="6706181" cy="5023539"/>
          </a:xfrm>
          <a:prstGeom prst="rect">
            <a:avLst/>
          </a:prstGeom>
        </p:spPr>
      </p:pic>
    </p:spTree>
    <p:extLst>
      <p:ext uri="{BB962C8B-B14F-4D97-AF65-F5344CB8AC3E}">
        <p14:creationId xmlns:p14="http://schemas.microsoft.com/office/powerpoint/2010/main" val="8647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0725" y="842778"/>
            <a:ext cx="10311809" cy="6015222"/>
          </a:xfrm>
          <a:prstGeom prst="rect">
            <a:avLst/>
          </a:prstGeom>
        </p:spPr>
      </p:pic>
    </p:spTree>
    <p:extLst>
      <p:ext uri="{BB962C8B-B14F-4D97-AF65-F5344CB8AC3E}">
        <p14:creationId xmlns:p14="http://schemas.microsoft.com/office/powerpoint/2010/main" val="130662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00"/>
                </a:solidFill>
              </a:rPr>
              <a:t>WHAT’S THE DIFFERENCE</a:t>
            </a:r>
            <a:r>
              <a:rPr lang="en-GB" dirty="0" smtClean="0"/>
              <a:t>?</a:t>
            </a:r>
            <a:br>
              <a:rPr lang="en-GB" dirty="0" smtClean="0"/>
            </a:br>
            <a:endParaRPr lang="en-GB" dirty="0"/>
          </a:p>
        </p:txBody>
      </p:sp>
      <p:sp>
        <p:nvSpPr>
          <p:cNvPr id="3" name="Content Placeholder 2"/>
          <p:cNvSpPr>
            <a:spLocks noGrp="1"/>
          </p:cNvSpPr>
          <p:nvPr>
            <p:ph idx="1"/>
          </p:nvPr>
        </p:nvSpPr>
        <p:spPr/>
        <p:txBody>
          <a:bodyPr/>
          <a:lstStyle/>
          <a:p>
            <a:pPr marL="0" indent="0" algn="ctr">
              <a:buNone/>
            </a:pPr>
            <a:r>
              <a:rPr lang="en-GB" sz="3600" i="1" dirty="0" smtClean="0"/>
              <a:t>FORMATIVE ASSESSMENT</a:t>
            </a:r>
          </a:p>
          <a:p>
            <a:pPr marL="0" indent="0" algn="ctr">
              <a:buNone/>
            </a:pPr>
            <a:r>
              <a:rPr lang="en-GB" sz="3600" i="1" dirty="0" smtClean="0"/>
              <a:t>V</a:t>
            </a:r>
          </a:p>
          <a:p>
            <a:pPr marL="0" indent="0" algn="ctr">
              <a:buNone/>
            </a:pPr>
            <a:r>
              <a:rPr lang="en-GB" sz="3600" i="1" dirty="0" smtClean="0"/>
              <a:t>SUMMATIVE ASSESSMENT</a:t>
            </a:r>
          </a:p>
          <a:p>
            <a:pPr marL="0" indent="0" algn="ctr">
              <a:buNone/>
            </a:pPr>
            <a:endParaRPr lang="en-GB" sz="3600" i="1" dirty="0"/>
          </a:p>
          <a:p>
            <a:pPr marL="0" indent="0" algn="ctr">
              <a:buNone/>
            </a:pPr>
            <a:endParaRPr lang="en-GB" sz="3600" i="1" dirty="0" smtClean="0"/>
          </a:p>
          <a:p>
            <a:pPr marL="0" indent="0">
              <a:buNone/>
            </a:pPr>
            <a:r>
              <a:rPr lang="en-GB" sz="3600" i="1" dirty="0" smtClean="0"/>
              <a:t>First lets clarify what each mean?</a:t>
            </a:r>
          </a:p>
          <a:p>
            <a:endParaRPr lang="en-GB" dirty="0"/>
          </a:p>
        </p:txBody>
      </p:sp>
    </p:spTree>
    <p:extLst>
      <p:ext uri="{BB962C8B-B14F-4D97-AF65-F5344CB8AC3E}">
        <p14:creationId xmlns:p14="http://schemas.microsoft.com/office/powerpoint/2010/main" val="359506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FORMATIVE</a:t>
            </a:r>
            <a:r>
              <a:rPr lang="en-GB" dirty="0" smtClean="0"/>
              <a:t> ASSESSMENT</a:t>
            </a:r>
            <a:endParaRPr lang="en-GB" dirty="0"/>
          </a:p>
        </p:txBody>
      </p:sp>
      <p:sp>
        <p:nvSpPr>
          <p:cNvPr id="3" name="Content Placeholder 2"/>
          <p:cNvSpPr>
            <a:spLocks noGrp="1"/>
          </p:cNvSpPr>
          <p:nvPr>
            <p:ph idx="1"/>
          </p:nvPr>
        </p:nvSpPr>
        <p:spPr>
          <a:xfrm>
            <a:off x="422031" y="1825625"/>
            <a:ext cx="11311597" cy="4351338"/>
          </a:xfrm>
        </p:spPr>
        <p:txBody>
          <a:bodyPr/>
          <a:lstStyle/>
          <a:p>
            <a:pPr marL="0" indent="0">
              <a:buNone/>
            </a:pPr>
            <a:r>
              <a:rPr lang="en-GB" dirty="0" smtClean="0"/>
              <a:t>This is the ongoing assessment of students often in natural everyday activities….  It is designed to improve students learning as the teacher is constantly aware of what the student has learnt.</a:t>
            </a:r>
          </a:p>
          <a:p>
            <a:pPr marL="0" indent="0">
              <a:buNone/>
            </a:pPr>
            <a:endParaRPr lang="en-GB" dirty="0" smtClean="0"/>
          </a:p>
          <a:p>
            <a:pPr marL="0" indent="0">
              <a:buNone/>
            </a:pPr>
            <a:r>
              <a:rPr lang="en-GB" dirty="0" smtClean="0"/>
              <a:t>This comes in many forms – can you think of some?</a:t>
            </a:r>
          </a:p>
          <a:p>
            <a:endParaRPr lang="en-GB" dirty="0" smtClean="0"/>
          </a:p>
          <a:p>
            <a:r>
              <a:rPr lang="en-GB" dirty="0" smtClean="0"/>
              <a:t>Create your own list then you can ask 5 other people from any group to see if you can build on your list.</a:t>
            </a:r>
          </a:p>
        </p:txBody>
      </p:sp>
    </p:spTree>
    <p:extLst>
      <p:ext uri="{BB962C8B-B14F-4D97-AF65-F5344CB8AC3E}">
        <p14:creationId xmlns:p14="http://schemas.microsoft.com/office/powerpoint/2010/main" val="35580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DID YOU THINK OF?</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Question and answer</a:t>
            </a:r>
          </a:p>
          <a:p>
            <a:r>
              <a:rPr lang="en-GB" dirty="0" smtClean="0"/>
              <a:t>Show me boards</a:t>
            </a:r>
          </a:p>
          <a:p>
            <a:r>
              <a:rPr lang="en-GB" dirty="0" smtClean="0"/>
              <a:t>Observing the student</a:t>
            </a:r>
          </a:p>
          <a:p>
            <a:r>
              <a:rPr lang="en-GB" dirty="0" smtClean="0"/>
              <a:t>Checking the students’ work</a:t>
            </a:r>
          </a:p>
          <a:p>
            <a:r>
              <a:rPr lang="en-GB" dirty="0" smtClean="0"/>
              <a:t>Games, quizzes, competitions</a:t>
            </a:r>
          </a:p>
          <a:p>
            <a:endParaRPr lang="en-GB" dirty="0"/>
          </a:p>
          <a:p>
            <a:r>
              <a:rPr lang="en-GB" dirty="0" smtClean="0"/>
              <a:t>All these have one aim in common and that is to find out how the student ‘thinks’.    </a:t>
            </a:r>
            <a:endParaRPr lang="en-GB" dirty="0"/>
          </a:p>
          <a:p>
            <a:r>
              <a:rPr lang="en-GB" dirty="0" smtClean="0"/>
              <a:t>A student who answers correctly may have overheard others and may not truly UNDERSTAND.</a:t>
            </a:r>
            <a:endParaRPr lang="en-GB" dirty="0"/>
          </a:p>
        </p:txBody>
      </p:sp>
    </p:spTree>
    <p:extLst>
      <p:ext uri="{BB962C8B-B14F-4D97-AF65-F5344CB8AC3E}">
        <p14:creationId xmlns:p14="http://schemas.microsoft.com/office/powerpoint/2010/main" val="359572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5440" y="233916"/>
            <a:ext cx="8927805" cy="6624084"/>
          </a:xfrm>
          <a:prstGeom prst="rect">
            <a:avLst/>
          </a:prstGeom>
        </p:spPr>
      </p:pic>
    </p:spTree>
    <p:extLst>
      <p:ext uri="{BB962C8B-B14F-4D97-AF65-F5344CB8AC3E}">
        <p14:creationId xmlns:p14="http://schemas.microsoft.com/office/powerpoint/2010/main" val="292128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t>KEEPING IN CHECK</a:t>
            </a:r>
            <a:endParaRPr lang="en-GB" sz="6000" b="1" dirty="0"/>
          </a:p>
        </p:txBody>
      </p:sp>
      <p:sp>
        <p:nvSpPr>
          <p:cNvPr id="3" name="Content Placeholder 2"/>
          <p:cNvSpPr>
            <a:spLocks noGrp="1"/>
          </p:cNvSpPr>
          <p:nvPr>
            <p:ph idx="1"/>
          </p:nvPr>
        </p:nvSpPr>
        <p:spPr/>
        <p:txBody>
          <a:bodyPr/>
          <a:lstStyle/>
          <a:p>
            <a:r>
              <a:rPr lang="en-GB" dirty="0" smtClean="0"/>
              <a:t>Formative assessment is checking student understanding in an ongoing way.</a:t>
            </a:r>
          </a:p>
          <a:p>
            <a:endParaRPr lang="en-GB" dirty="0"/>
          </a:p>
          <a:p>
            <a:pPr marL="0" indent="0">
              <a:buNone/>
            </a:pPr>
            <a:r>
              <a:rPr lang="en-GB" dirty="0" smtClean="0"/>
              <a:t>Paul Black defined formative assessment </a:t>
            </a:r>
          </a:p>
          <a:p>
            <a:pPr marL="0" indent="0" algn="ctr">
              <a:buNone/>
            </a:pPr>
            <a:r>
              <a:rPr lang="en-GB" b="1" dirty="0" smtClean="0">
                <a:solidFill>
                  <a:srgbClr val="FF0000"/>
                </a:solidFill>
              </a:rPr>
              <a:t>“as encompassing all those activities undertaken by teachers and/or by their students which provide information to be used as feedback to modify the teaching and learning activities in which the are engaged”  (Black &amp; William 1998)</a:t>
            </a:r>
            <a:endParaRPr lang="en-GB" b="1" dirty="0">
              <a:solidFill>
                <a:srgbClr val="FF0000"/>
              </a:solidFill>
            </a:endParaRPr>
          </a:p>
        </p:txBody>
      </p:sp>
    </p:spTree>
    <p:extLst>
      <p:ext uri="{BB962C8B-B14F-4D97-AF65-F5344CB8AC3E}">
        <p14:creationId xmlns:p14="http://schemas.microsoft.com/office/powerpoint/2010/main" val="922937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t>KEPT UP TO DATE</a:t>
            </a:r>
            <a:endParaRPr lang="en-GB" sz="6000" b="1" dirty="0"/>
          </a:p>
        </p:txBody>
      </p:sp>
      <p:sp>
        <p:nvSpPr>
          <p:cNvPr id="3" name="Content Placeholder 2"/>
          <p:cNvSpPr>
            <a:spLocks noGrp="1"/>
          </p:cNvSpPr>
          <p:nvPr>
            <p:ph idx="1"/>
          </p:nvPr>
        </p:nvSpPr>
        <p:spPr>
          <a:xfrm>
            <a:off x="838200" y="1505244"/>
            <a:ext cx="10515600" cy="4671720"/>
          </a:xfrm>
        </p:spPr>
        <p:txBody>
          <a:bodyPr>
            <a:normAutofit/>
          </a:bodyPr>
          <a:lstStyle/>
          <a:p>
            <a:pPr marL="0" indent="0">
              <a:buNone/>
            </a:pPr>
            <a:r>
              <a:rPr lang="en-GB" i="1" dirty="0" smtClean="0">
                <a:solidFill>
                  <a:srgbClr val="002060"/>
                </a:solidFill>
              </a:rPr>
              <a:t>Formative assessment INFORMS teachers, and this information is used to plan the next stage of learning for the student.</a:t>
            </a:r>
          </a:p>
          <a:p>
            <a:endParaRPr lang="en-GB" i="1" dirty="0">
              <a:solidFill>
                <a:srgbClr val="002060"/>
              </a:solidFill>
            </a:endParaRPr>
          </a:p>
          <a:p>
            <a:pPr marL="0" indent="0">
              <a:buNone/>
            </a:pPr>
            <a:r>
              <a:rPr lang="en-GB" b="1" dirty="0" smtClean="0"/>
              <a:t>Formative assessment is used DURING the learning checking that work is understood and the student is ready to move on to the next stage.  </a:t>
            </a:r>
          </a:p>
          <a:p>
            <a:pPr marL="0" indent="0">
              <a:buNone/>
            </a:pPr>
            <a:endParaRPr lang="en-GB" b="1" dirty="0"/>
          </a:p>
          <a:p>
            <a:pPr marL="0" indent="0">
              <a:buNone/>
            </a:pPr>
            <a:r>
              <a:rPr lang="en-GB" b="1" dirty="0" smtClean="0">
                <a:solidFill>
                  <a:schemeClr val="accent6">
                    <a:lumMod val="50000"/>
                  </a:schemeClr>
                </a:solidFill>
              </a:rPr>
              <a:t>Formative assessment is frequent interactive assessment of students progress and understanding to identify learning needs and adjust teaching appropriately” (Looney 2005)</a:t>
            </a:r>
          </a:p>
          <a:p>
            <a:endParaRPr lang="en-GB" dirty="0"/>
          </a:p>
        </p:txBody>
      </p:sp>
    </p:spTree>
    <p:extLst>
      <p:ext uri="{BB962C8B-B14F-4D97-AF65-F5344CB8AC3E}">
        <p14:creationId xmlns:p14="http://schemas.microsoft.com/office/powerpoint/2010/main" val="41897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9310" y="700803"/>
            <a:ext cx="7413379" cy="5456393"/>
          </a:xfrm>
          <a:prstGeom prst="rect">
            <a:avLst/>
          </a:prstGeom>
        </p:spPr>
      </p:pic>
    </p:spTree>
    <p:extLst>
      <p:ext uri="{BB962C8B-B14F-4D97-AF65-F5344CB8AC3E}">
        <p14:creationId xmlns:p14="http://schemas.microsoft.com/office/powerpoint/2010/main" val="226264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689</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FORMATIVE  ASSESSMENT</vt:lpstr>
      <vt:lpstr>Where did it all begin?</vt:lpstr>
      <vt:lpstr>WHAT’S THE DIFFERENCE? </vt:lpstr>
      <vt:lpstr>FORMATIVE ASSESSMENT</vt:lpstr>
      <vt:lpstr>SO WHAT DID YOU THINK OF?</vt:lpstr>
      <vt:lpstr>PowerPoint Presentation</vt:lpstr>
      <vt:lpstr>KEEPING IN CHECK</vt:lpstr>
      <vt:lpstr>KEPT UP TO DATE</vt:lpstr>
      <vt:lpstr>PowerPoint Presentation</vt:lpstr>
      <vt:lpstr>DIFFERENT WAYS TO FIND THE TRUTH!! Do they know?  -  How do you know they know?</vt:lpstr>
      <vt:lpstr>GROUP FORCE…</vt:lpstr>
      <vt:lpstr>ASSESSMENT TO IMPROVE LEARNING</vt:lpstr>
      <vt:lpstr>FIVE IN PLACE </vt:lpstr>
      <vt:lpstr>Worth remembering:</vt:lpstr>
      <vt:lpstr>PowerPoint Presentation</vt:lpstr>
      <vt:lpstr>SUMMATIVE ASSESSMENT</vt:lpstr>
      <vt:lpstr>FINDING OUT WHAT THE STUDENT KNOWS</vt:lpstr>
      <vt:lpstr>Ways of doing……</vt:lpstr>
      <vt:lpstr>PowerPoint Presentation</vt:lpstr>
      <vt:lpstr>WAYS OF ASSESSMENT</vt:lpstr>
      <vt:lpstr>HOW DO YOU DO?</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dc:title>
  <dc:creator>China</dc:creator>
  <cp:lastModifiedBy>Pleace, Marion</cp:lastModifiedBy>
  <cp:revision>15</cp:revision>
  <dcterms:created xsi:type="dcterms:W3CDTF">2019-03-11T03:15:38Z</dcterms:created>
  <dcterms:modified xsi:type="dcterms:W3CDTF">2019-05-07T14:10:51Z</dcterms:modified>
</cp:coreProperties>
</file>