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3" r:id="rId13"/>
    <p:sldId id="281" r:id="rId14"/>
    <p:sldId id="279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73" autoAdjust="0"/>
    <p:restoredTop sz="94660"/>
  </p:normalViewPr>
  <p:slideViewPr>
    <p:cSldViewPr>
      <p:cViewPr varScale="1">
        <p:scale>
          <a:sx n="68" d="100"/>
          <a:sy n="68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D777D-0694-4F2D-90C7-54E5F9AB8A43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1C68F-02A5-40CC-9373-EC6FCED991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849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C68F-02A5-40CC-9373-EC6FCED9917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251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1C68F-02A5-40CC-9373-EC6FCED9917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1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BBE1-BCF3-4522-AD76-C472BDCC75AF}" type="datetime1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A512D-E983-4DB1-BD73-DE7487F57FE7}" type="datetime1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D8450-2D04-49FA-803F-F8F665B504A7}" type="datetime1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69C98-DCB4-4B7B-808D-ACEF653618C3}" type="datetime1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0D72-9B94-4603-94B9-3422ED51FB38}" type="datetime1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0015D-37F3-4BC4-B351-9113311C8CDF}" type="datetime1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F70F9-B234-4FA3-A138-26C696858D29}" type="datetime1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B31D6-70B4-4DF7-ABE2-B14A84D9E25C}" type="datetime1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D3765-5E37-486D-BF81-F652DF3B17FD}" type="datetime1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17C84-9510-43D9-AA81-DC7C9A421054}" type="datetime1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4CF8-2164-4866-AA0E-65DBB309D75E}" type="datetime1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28C239-3CB1-4345-B6D9-12B3532A6DD7}" type="datetime1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CD1291-6046-4CDE-A9A5-1BC5ED7F8FB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933057"/>
            <a:ext cx="5637010" cy="720079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Planning for writing a scheme of work.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1052736"/>
            <a:ext cx="7175351" cy="1800200"/>
          </a:xfrm>
        </p:spPr>
        <p:txBody>
          <a:bodyPr/>
          <a:lstStyle/>
          <a:p>
            <a:pPr marL="182880" indent="0" algn="ctr">
              <a:buNone/>
            </a:pPr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Planning and assessment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</a:t>
            </a:fld>
            <a:endParaRPr lang="en-GB"/>
          </a:p>
        </p:txBody>
      </p:sp>
      <p:pic>
        <p:nvPicPr>
          <p:cNvPr id="1027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3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lanning Your Online Course v2 | gforsythe.ca/planning-a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344" y="4509120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29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1" y="1556792"/>
            <a:ext cx="6974160" cy="3958376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 scheme of work in its broadest sense of the word is a long term plan to shows how training has been organised.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As a trainer decisions need to be made about what will be taught, which will rely on other forms of interactive materials and in which order they will be sequenced.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The trainer reviews the scheme regularly to check on progression through the course and to check that resources are available for what is being taught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Schemes of Work- Long term planning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3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43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6489" t="13556" r="7870" b="6607"/>
          <a:stretch/>
        </p:blipFill>
        <p:spPr>
          <a:xfrm>
            <a:off x="-396552" y="-455638"/>
            <a:ext cx="10009112" cy="724542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In-Sights: Consumers targeted by BC Liberal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6" y="4957732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47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Miss Abigail's Time Warp Advice » working women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7029399"/>
          </a:xfrm>
        </p:spPr>
      </p:pic>
    </p:spTree>
    <p:extLst>
      <p:ext uri="{BB962C8B-B14F-4D97-AF65-F5344CB8AC3E}">
        <p14:creationId xmlns:p14="http://schemas.microsoft.com/office/powerpoint/2010/main" val="3189602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13</a:t>
            </a:fld>
            <a:endParaRPr lang="en-GB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0" t="20485" r="9256" b="7015"/>
          <a:stretch/>
        </p:blipFill>
        <p:spPr bwMode="auto">
          <a:xfrm>
            <a:off x="1115616" y="1052736"/>
            <a:ext cx="619268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0954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2187624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681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700808"/>
            <a:ext cx="7200799" cy="648072"/>
          </a:xfrm>
        </p:spPr>
        <p:txBody>
          <a:bodyPr/>
          <a:lstStyle/>
          <a:p>
            <a:pPr marL="0" indent="0" algn="l">
              <a:buNone/>
            </a:pPr>
            <a:r>
              <a:rPr lang="en-GB" sz="2800" b="0" dirty="0"/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pecific – are they clearly defined?</a:t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M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easurable – can they be met?</a:t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chievable – are they possible?</a:t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ealistic – do they relate to the aim?</a:t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ime bound – can they be met in the tim</a:t>
            </a: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r>
              <a:rPr lang="en-GB" sz="3200" b="1" dirty="0"/>
              <a:t>Objectives should be SMART</a:t>
            </a:r>
            <a:endParaRPr lang="en-GB" sz="32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61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5517110"/>
            <a:ext cx="6512511" cy="50199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0"/>
            <a:ext cx="8001000" cy="6381328"/>
          </a:xfrm>
        </p:spPr>
        <p:txBody>
          <a:bodyPr>
            <a:noAutofit/>
          </a:bodyPr>
          <a:lstStyle/>
          <a:p>
            <a:endParaRPr lang="en-GB" sz="1800" dirty="0"/>
          </a:p>
          <a:p>
            <a:r>
              <a:rPr lang="en-GB" sz="2000" u="sng" dirty="0"/>
              <a:t>The 14 P,s for effective planning</a:t>
            </a:r>
            <a:r>
              <a:rPr lang="en-GB" sz="1800" dirty="0"/>
              <a:t> </a:t>
            </a:r>
          </a:p>
          <a:p>
            <a:r>
              <a:rPr lang="en-GB" sz="1800" b="1" dirty="0"/>
              <a:t>Purpose</a:t>
            </a:r>
          </a:p>
          <a:p>
            <a:r>
              <a:rPr lang="en-GB" sz="1800" b="1" dirty="0"/>
              <a:t>Planning</a:t>
            </a:r>
          </a:p>
          <a:p>
            <a:r>
              <a:rPr lang="en-GB" sz="1800" b="1" dirty="0"/>
              <a:t>Preparation</a:t>
            </a:r>
          </a:p>
          <a:p>
            <a:r>
              <a:rPr lang="en-GB" sz="1800" b="1" dirty="0"/>
              <a:t>Patience</a:t>
            </a:r>
          </a:p>
          <a:p>
            <a:r>
              <a:rPr lang="en-GB" sz="1800" b="1" dirty="0"/>
              <a:t>Punctuality</a:t>
            </a:r>
          </a:p>
          <a:p>
            <a:r>
              <a:rPr lang="en-GB" sz="1800" b="1" dirty="0"/>
              <a:t>Presence</a:t>
            </a:r>
          </a:p>
          <a:p>
            <a:r>
              <a:rPr lang="en-GB" sz="1800" b="1" dirty="0"/>
              <a:t>Passion</a:t>
            </a:r>
          </a:p>
          <a:p>
            <a:r>
              <a:rPr lang="en-GB" sz="1800" b="1" dirty="0"/>
              <a:t>Pride</a:t>
            </a:r>
          </a:p>
          <a:p>
            <a:r>
              <a:rPr lang="en-GB" sz="1800" b="1" dirty="0"/>
              <a:t>Personality</a:t>
            </a:r>
          </a:p>
          <a:p>
            <a:r>
              <a:rPr lang="en-GB" sz="1800" b="1" dirty="0"/>
              <a:t>Politeness</a:t>
            </a:r>
          </a:p>
          <a:p>
            <a:r>
              <a:rPr lang="en-GB" sz="1800" b="1" dirty="0" err="1"/>
              <a:t>Positiveness</a:t>
            </a:r>
            <a:endParaRPr lang="en-GB" sz="1800" b="1" dirty="0"/>
          </a:p>
          <a:p>
            <a:r>
              <a:rPr lang="en-GB" sz="1800" b="1" dirty="0"/>
              <a:t>Physical environment</a:t>
            </a:r>
          </a:p>
          <a:p>
            <a:r>
              <a:rPr lang="en-GB" sz="1800" b="1" dirty="0"/>
              <a:t>Persistence</a:t>
            </a:r>
          </a:p>
          <a:p>
            <a:r>
              <a:rPr lang="en-GB" sz="1800" b="1" dirty="0"/>
              <a:t>Professionalism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 descr="Article: Sketchnote: How to drive effective learning in 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6832"/>
            <a:ext cx="4251941" cy="239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3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512511" cy="3384376"/>
          </a:xfrm>
        </p:spPr>
        <p:txBody>
          <a:bodyPr/>
          <a:lstStyle/>
          <a:p>
            <a:pPr algn="l"/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Proper Preparation</a:t>
            </a:r>
            <a:b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and Planning</a:t>
            </a:r>
            <a:b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Prevents a Pretty</a:t>
            </a:r>
            <a:b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4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Poor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969288"/>
          </a:xfrm>
        </p:spPr>
        <p:txBody>
          <a:bodyPr/>
          <a:lstStyle/>
          <a:p>
            <a:r>
              <a:rPr lang="en-GB" b="1" dirty="0"/>
              <a:t>Thought for the day</a:t>
            </a:r>
          </a:p>
          <a:p>
            <a:r>
              <a:rPr lang="en-GB" b="1" dirty="0"/>
              <a:t>Remember the seven Ps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4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-1035496"/>
            <a:ext cx="8640960" cy="77768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r>
              <a:rPr lang="en-GB" b="1" dirty="0"/>
              <a:t>A systematic approach to training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5006" r="-38483" b="-5006"/>
          <a:stretch/>
        </p:blipFill>
        <p:spPr bwMode="auto">
          <a:xfrm>
            <a:off x="-396552" y="-2043608"/>
            <a:ext cx="157924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913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1755576"/>
            <a:ext cx="121920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1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628800"/>
            <a:ext cx="7344816" cy="4392488"/>
          </a:xfrm>
        </p:spPr>
        <p:txBody>
          <a:bodyPr/>
          <a:lstStyle/>
          <a:p>
            <a:pPr algn="l"/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Aim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promote an understanding of writing a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scheme of work.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Objectives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To recognise the importance of schemes of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work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To acknowledge the relationship between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aims and objectives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• To plan a scheme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r>
              <a:rPr lang="en-GB" b="1" dirty="0"/>
              <a:t>Aim and Objective for this lesson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3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81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9" y="1412776"/>
            <a:ext cx="6902152" cy="4102392"/>
          </a:xfrm>
        </p:spPr>
        <p:txBody>
          <a:bodyPr/>
          <a:lstStyle/>
          <a:p>
            <a:pPr algn="l"/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Check the environment in which you will be delivering your session (room, layout, facilities, health &amp; safety)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•Check the equipment: is it available, appropriate, working?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•Check and rehearse your timings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•Have a practice run through the delivery of the session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•Allow time for questions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•Add 5% extra time and have a Plan B in case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anything goes wrong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•Prepare a session plan with a clear aim</a:t>
            </a:r>
            <a:endParaRPr lang="en-GB" sz="200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59632" y="548680"/>
            <a:ext cx="6400800" cy="720080"/>
          </a:xfrm>
        </p:spPr>
        <p:txBody>
          <a:bodyPr>
            <a:normAutofit/>
          </a:bodyPr>
          <a:lstStyle/>
          <a:p>
            <a:r>
              <a:rPr lang="en-GB" sz="2800" b="1" dirty="0"/>
              <a:t>Planning and preparing sessions</a:t>
            </a:r>
            <a:endParaRPr lang="en-GB" sz="28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865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-1611560"/>
            <a:ext cx="13249472" cy="921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068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484784"/>
            <a:ext cx="6512511" cy="4320480"/>
          </a:xfrm>
        </p:spPr>
        <p:txBody>
          <a:bodyPr/>
          <a:lstStyle/>
          <a:p>
            <a:pPr marL="0" indent="0" algn="l">
              <a:buNone/>
            </a:pP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Training resources should:</a:t>
            </a:r>
            <a:b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2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be simple and interesting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participants understand the topic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you to clarify and simplify the      topic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in promoting and maintaining interest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help the trainer but must not replace him/her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15616" y="692696"/>
            <a:ext cx="6400800" cy="969288"/>
          </a:xfrm>
        </p:spPr>
        <p:txBody>
          <a:bodyPr>
            <a:normAutofit/>
          </a:bodyPr>
          <a:lstStyle/>
          <a:p>
            <a:r>
              <a:rPr lang="en-GB" sz="4000" b="1" dirty="0"/>
              <a:t>Designing resources</a:t>
            </a:r>
            <a:endParaRPr lang="en-GB" sz="40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72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060848"/>
            <a:ext cx="6512511" cy="1143000"/>
          </a:xfrm>
        </p:spPr>
        <p:txBody>
          <a:bodyPr/>
          <a:lstStyle/>
          <a:p>
            <a:pPr algn="ctr"/>
            <a:r>
              <a:rPr lang="en-GB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 a simple activity to deliver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3" algn="ctr"/>
            <a:r>
              <a:rPr lang="en-GB" sz="3600" b="1" dirty="0"/>
              <a:t>Activity</a:t>
            </a:r>
            <a:endParaRPr lang="en-GB" sz="3600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84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Eye to the World Project: June 2008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664" r="7930" b="276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6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512511" cy="4320480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Programme structuring begins with a scheme of work 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As you make decisions about the design of the programme and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continue to review and develop your planning –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you are able to take into account new opportunities, resources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and changing learner needs.</a:t>
            </a:r>
            <a:endParaRPr lang="en-GB" sz="24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0924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GB" b="1" dirty="0"/>
              <a:t>Programme Structuring</a:t>
            </a:r>
          </a:p>
          <a:p>
            <a:pPr marL="45720" indent="0">
              <a:buNone/>
            </a:pP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81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6512511" cy="3816424"/>
          </a:xfrm>
        </p:spPr>
        <p:txBody>
          <a:bodyPr/>
          <a:lstStyle/>
          <a:p>
            <a:pPr marL="0" indent="0" algn="l">
              <a:buNone/>
            </a:pP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successful planning enables trainers to provide a coherent, relevant and engaging programme that promotes continuity in learning.</a:t>
            </a: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effective plans take many forms, but show clear objectives and how these will be achieved</a:t>
            </a: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adapting existing plans and using high-quality resources as starting points can save on planning time and support ongoing review of the programme</a:t>
            </a: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using ICT can make it much easier to share, re-use, copy and amend</a:t>
            </a:r>
            <a:endParaRPr lang="en-GB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1617360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When planning, many trainers work from</a:t>
            </a:r>
          </a:p>
          <a:p>
            <a:pPr marL="45720" indent="0">
              <a:buNone/>
            </a:pPr>
            <a:r>
              <a:rPr lang="en-GB" b="1" dirty="0"/>
              <a:t>the following key points to help them plan</a:t>
            </a:r>
          </a:p>
          <a:p>
            <a:pPr marL="45720" indent="0">
              <a:buNone/>
            </a:pPr>
            <a:r>
              <a:rPr lang="en-GB" b="1" dirty="0"/>
              <a:t>efficiently and effectively:</a:t>
            </a:r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1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0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7046168" cy="3744416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most influential model of learning was presented by Kolb (1984).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This model is appropriate to the trainer and the learner as it sets out the stages of learning.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Remember, as a new trainer you are learning too! - how to plan and organise effective training that achieves the companies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041296"/>
          </a:xfrm>
        </p:spPr>
        <p:txBody>
          <a:bodyPr>
            <a:normAutofit fontScale="62500" lnSpcReduction="20000"/>
          </a:bodyPr>
          <a:lstStyle/>
          <a:p>
            <a:pPr marL="45720" indent="0">
              <a:buNone/>
            </a:pPr>
            <a:endParaRPr lang="en-GB" sz="2800" b="1" dirty="0">
              <a:latin typeface="Comic Sans MS" panose="030F0702030302020204" pitchFamily="66" charset="0"/>
            </a:endParaRPr>
          </a:p>
          <a:p>
            <a:pPr marL="45720" indent="0">
              <a:buNone/>
            </a:pPr>
            <a:r>
              <a:rPr lang="en-GB" sz="2800" b="1" dirty="0">
                <a:latin typeface="Comic Sans MS" panose="030F0702030302020204" pitchFamily="66" charset="0"/>
              </a:rPr>
              <a:t>Kolb Cycle - Experimental Learning -The</a:t>
            </a:r>
          </a:p>
          <a:p>
            <a:pPr marL="45720" indent="0">
              <a:buNone/>
            </a:pPr>
            <a:r>
              <a:rPr lang="en-GB" sz="2800" b="1" dirty="0">
                <a:latin typeface="Comic Sans MS" panose="030F0702030302020204" pitchFamily="66" charset="0"/>
              </a:rPr>
              <a:t>trainer</a:t>
            </a:r>
          </a:p>
          <a:p>
            <a:pPr marL="4572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1484784"/>
            <a:ext cx="6512511" cy="4030384"/>
          </a:xfrm>
        </p:spPr>
        <p:txBody>
          <a:bodyPr/>
          <a:lstStyle/>
          <a:p>
            <a:pPr marL="0" indent="0" algn="l">
              <a:buNone/>
            </a:pP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Kolb’s learning cycle is separated into 4 stages.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It is envisaged that all trainers plan each stage in sequence.</a:t>
            </a: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However, that does not mean that each stage will take the same length of time</a:t>
            </a:r>
            <a:r>
              <a:rPr lang="en-GB" b="0" dirty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Kolb’s Learning Cycle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536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628800"/>
            <a:ext cx="7160583" cy="1440160"/>
          </a:xfrm>
        </p:spPr>
        <p:txBody>
          <a:bodyPr/>
          <a:lstStyle/>
          <a:p>
            <a:pPr marL="0" indent="0" algn="l">
              <a:buNone/>
            </a:pP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1 The 'EXPERIENCE' – The practice under investigation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Simply put ‘what needs to be learned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 The 'REFLECTION ' - This relates to you initial impressions of what needs to be done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 is the analytical phase where options are considered - the what, why ,where, when and how of training.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GB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753264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Kolb’s Learning Cycle</a:t>
            </a:r>
            <a:endParaRPr lang="en-GB" dirty="0"/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88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161" y="1721330"/>
            <a:ext cx="6512511" cy="4299958"/>
          </a:xfrm>
        </p:spPr>
        <p:txBody>
          <a:bodyPr/>
          <a:lstStyle/>
          <a:p>
            <a:pPr algn="l"/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‘CONCEPTUALIZATION' - Here you include your plans for implementation or change PROCESS and the learning CONTENT of your course.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The 'PLANNING' part of Kolb's learning cycle relates to: 'future decisions regarding the experience'. Here you draw together:</a:t>
            </a: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b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initial reflections on the experience</a:t>
            </a:r>
            <a:b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reflections on the learning process</a:t>
            </a:r>
            <a:b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-GB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• </a:t>
            </a:r>
            <a:r>
              <a:rPr lang="en-GB" sz="20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your reflections on the learning content</a:t>
            </a:r>
            <a:endParaRPr lang="en-GB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/>
          <a:lstStyle/>
          <a:p>
            <a:pPr marL="45720" indent="0">
              <a:buNone/>
            </a:pPr>
            <a:r>
              <a:rPr lang="en-GB" b="1" dirty="0"/>
              <a:t>Kolb’s Learning Cycle</a:t>
            </a:r>
          </a:p>
        </p:txBody>
      </p:sp>
      <p:pic>
        <p:nvPicPr>
          <p:cNvPr id="4" name="Picture 3" descr="N:\My Pictures\1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692696"/>
            <a:ext cx="1800201" cy="72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1291-6046-4CDE-A9A5-1BC5ED7F8FB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907038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346</TotalTime>
  <Words>853</Words>
  <Application>Microsoft Office PowerPoint</Application>
  <PresentationFormat>On-screen Show (4:3)</PresentationFormat>
  <Paragraphs>76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Comic Sans MS</vt:lpstr>
      <vt:lpstr>Georgia</vt:lpstr>
      <vt:lpstr>Trebuchet MS</vt:lpstr>
      <vt:lpstr>Slipstream</vt:lpstr>
      <vt:lpstr>Planning and assessment</vt:lpstr>
      <vt:lpstr>Aim To promote an understanding of writing a    scheme of work.  Objectives • To recognise the importance of schemes of    work • To acknowledge the relationship between    aims and objectives • To plan a scheme of work</vt:lpstr>
      <vt:lpstr>PowerPoint Presentation</vt:lpstr>
      <vt:lpstr>Programme structuring begins with a scheme of work   • As you make decisions about the design of the programme and continue to review and develop your planning –  • you are able to take into account new opportunities, resources and changing learner needs.</vt:lpstr>
      <vt:lpstr>successful planning enables trainers to provide a coherent, relevant and engaging programme that promotes continuity in learning. • effective plans take many forms, but show clear objectives and how these will be achieved  • adapting existing plans and using high-quality resources as starting points can save on planning time and support ongoing review of the programme  • using ICT can make it much easier to share, re-use, copy and amend</vt:lpstr>
      <vt:lpstr>The most influential model of learning was presented by Kolb (1984).  • This model is appropriate to the trainer and the learner as it sets out the stages of learning.  • Remember, as a new trainer you are learning too! - how to plan and organise effective training that achieves the companies objectives</vt:lpstr>
      <vt:lpstr>Kolb’s learning cycle is separated into 4 stages.  • It is envisaged that all trainers plan each stage in sequence.  • However, that does not mean that each stage will take the same length of time.</vt:lpstr>
      <vt:lpstr>1 The 'EXPERIENCE' – The practice under investigation  Simply put ‘what needs to be learned  2 The 'REFLECTION ' - This relates to you initial impressions of what needs to be done  It is the analytical phase where options are considered - the what, why ,where, when and how of training. </vt:lpstr>
      <vt:lpstr>The ‘CONCEPTUALIZATION' - Here you include your plans for implementation or change PROCESS and the learning CONTENT of your course.  The 'PLANNING' part of Kolb's learning cycle relates to: 'future decisions regarding the experience'. Here you draw together:  • your initial reflections on the experience • your reflections on the learning process • your reflections on the learning content</vt:lpstr>
      <vt:lpstr>A scheme of work in its broadest sense of the word is a long term plan to shows how training has been organised.  • As a trainer decisions need to be made about what will be taught, which will rely on other forms of interactive materials and in which order they will be sequenced.  • The trainer reviews the scheme regularly to check on progression through the course and to check that resources are available for what is being taught.</vt:lpstr>
      <vt:lpstr>PowerPoint Presentation</vt:lpstr>
      <vt:lpstr>PowerPoint Presentation</vt:lpstr>
      <vt:lpstr>PowerPoint Presentation</vt:lpstr>
      <vt:lpstr>PowerPoint Presentation</vt:lpstr>
      <vt:lpstr>•Specific – are they clearly defined?  •Measurable – can they be met?  •Achievable – are they possible?  •Realistic – do they relate to the aim?  •Time bound – can they be met in the time?</vt:lpstr>
      <vt:lpstr>PowerPoint Presentation</vt:lpstr>
      <vt:lpstr>Proper Preparation and Planning Prevents a Pretty Poor Performance</vt:lpstr>
      <vt:lpstr>PowerPoint Presentation</vt:lpstr>
      <vt:lpstr>PowerPoint Presentation</vt:lpstr>
      <vt:lpstr>.Check the environment in which you will be delivering your session (room, layout, facilities, health &amp; safety) •Check the equipment: is it available, appropriate, working? •Check and rehearse your timings •Have a practice run through the delivery of the session •Allow time for questions •Add 5% extra time and have a Plan B in case anything goes wrong •Prepare a session plan with a clear aim</vt:lpstr>
      <vt:lpstr>PowerPoint Presentation</vt:lpstr>
      <vt:lpstr>Training resources should:  • be simple and interesting • help participants understand the topic • help you to clarify and simplify the      topic • help in promoting and maintaining interest • help the trainer but must not replace him/her</vt:lpstr>
      <vt:lpstr>Design a simple activity to deliver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and assessment unit 3</dc:title>
  <dc:creator>Tony Burgoyne</dc:creator>
  <cp:lastModifiedBy>Burgoyne, Tony</cp:lastModifiedBy>
  <cp:revision>31</cp:revision>
  <dcterms:created xsi:type="dcterms:W3CDTF">2014-01-31T15:01:02Z</dcterms:created>
  <dcterms:modified xsi:type="dcterms:W3CDTF">2021-02-02T15:04:54Z</dcterms:modified>
</cp:coreProperties>
</file>