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79" r:id="rId7"/>
    <p:sldId id="257" r:id="rId8"/>
    <p:sldId id="272" r:id="rId9"/>
    <p:sldId id="275" r:id="rId10"/>
    <p:sldId id="273" r:id="rId11"/>
    <p:sldId id="268" r:id="rId12"/>
    <p:sldId id="266" r:id="rId13"/>
    <p:sldId id="271" r:id="rId14"/>
    <p:sldId id="267" r:id="rId15"/>
    <p:sldId id="269" r:id="rId16"/>
    <p:sldId id="276" r:id="rId17"/>
    <p:sldId id="274" r:id="rId18"/>
    <p:sldId id="258" r:id="rId19"/>
    <p:sldId id="259" r:id="rId20"/>
    <p:sldId id="260" r:id="rId21"/>
    <p:sldId id="261" r:id="rId22"/>
    <p:sldId id="262" r:id="rId23"/>
    <p:sldId id="277" r:id="rId24"/>
    <p:sldId id="264"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211408-282E-4A10-B3C6-54254C648E7B}" type="datetimeFigureOut">
              <a:rPr lang="en-GB" smtClean="0"/>
              <a:pPr/>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211408-282E-4A10-B3C6-54254C648E7B}" type="datetimeFigureOut">
              <a:rPr lang="en-GB" smtClean="0"/>
              <a:pPr/>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211408-282E-4A10-B3C6-54254C648E7B}" type="datetimeFigureOut">
              <a:rPr lang="en-GB" smtClean="0"/>
              <a:pPr/>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211408-282E-4A10-B3C6-54254C648E7B}" type="datetimeFigureOut">
              <a:rPr lang="en-GB" smtClean="0"/>
              <a:pPr/>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11408-282E-4A10-B3C6-54254C648E7B}" type="datetimeFigureOut">
              <a:rPr lang="en-GB" smtClean="0"/>
              <a:pPr/>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211408-282E-4A10-B3C6-54254C648E7B}" type="datetimeFigureOut">
              <a:rPr lang="en-GB" smtClean="0"/>
              <a:pPr/>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211408-282E-4A10-B3C6-54254C648E7B}" type="datetimeFigureOut">
              <a:rPr lang="en-GB" smtClean="0"/>
              <a:pPr/>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211408-282E-4A10-B3C6-54254C648E7B}" type="datetimeFigureOut">
              <a:rPr lang="en-GB" smtClean="0"/>
              <a:pPr/>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11408-282E-4A10-B3C6-54254C648E7B}" type="datetimeFigureOut">
              <a:rPr lang="en-GB" smtClean="0"/>
              <a:pPr/>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211408-282E-4A10-B3C6-54254C648E7B}" type="datetimeFigureOut">
              <a:rPr lang="en-GB" smtClean="0"/>
              <a:pPr/>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211408-282E-4A10-B3C6-54254C648E7B}" type="datetimeFigureOut">
              <a:rPr lang="en-GB" smtClean="0"/>
              <a:pPr/>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11408-282E-4A10-B3C6-54254C648E7B}" type="datetimeFigureOut">
              <a:rPr lang="en-GB" smtClean="0"/>
              <a:pPr/>
              <a:t>02/02/2021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CD931-7588-4E84-A744-DB75C7904C1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029fSeOaGio" TargetMode="External"/><Relationship Id="rId2" Type="http://schemas.openxmlformats.org/officeDocument/2006/relationships/hyperlink" Target="http://www.bbc.co.uk/news/education-11090044"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470025"/>
          </a:xfrm>
        </p:spPr>
        <p:txBody>
          <a:bodyPr/>
          <a:lstStyle/>
          <a:p>
            <a:r>
              <a:rPr lang="en-GB" dirty="0"/>
              <a:t>Pose, Pause, Pounce, Bounce</a:t>
            </a:r>
          </a:p>
        </p:txBody>
      </p:sp>
      <p:sp>
        <p:nvSpPr>
          <p:cNvPr id="3" name="Subtitle 2"/>
          <p:cNvSpPr>
            <a:spLocks noGrp="1"/>
          </p:cNvSpPr>
          <p:nvPr>
            <p:ph type="subTitle" idx="1"/>
          </p:nvPr>
        </p:nvSpPr>
        <p:spPr>
          <a:xfrm>
            <a:off x="395536" y="5229200"/>
            <a:ext cx="8424936" cy="550912"/>
          </a:xfrm>
        </p:spPr>
        <p:txBody>
          <a:bodyPr>
            <a:normAutofit/>
          </a:bodyPr>
          <a:lstStyle/>
          <a:p>
            <a:r>
              <a:rPr lang="en-GB" sz="1800" i="1" dirty="0">
                <a:solidFill>
                  <a:srgbClr val="0066FF"/>
                </a:solidFill>
              </a:rPr>
              <a:t>Can you muster a </a:t>
            </a:r>
            <a:r>
              <a:rPr lang="en-GB" sz="1800" i="1" dirty="0" err="1">
                <a:solidFill>
                  <a:srgbClr val="0066FF"/>
                </a:solidFill>
              </a:rPr>
              <a:t>Tigger</a:t>
            </a:r>
            <a:r>
              <a:rPr lang="en-GB" sz="1800" i="1" dirty="0">
                <a:solidFill>
                  <a:srgbClr val="0066FF"/>
                </a:solidFill>
              </a:rPr>
              <a:t>-like Bounce in your classroom?</a:t>
            </a:r>
          </a:p>
        </p:txBody>
      </p:sp>
      <p:pic>
        <p:nvPicPr>
          <p:cNvPr id="19458" name="Picture 2" descr="Tigger"/>
          <p:cNvPicPr>
            <a:picLocks noChangeAspect="1" noChangeArrowheads="1"/>
          </p:cNvPicPr>
          <p:nvPr/>
        </p:nvPicPr>
        <p:blipFill>
          <a:blip r:embed="rId2" cstate="print"/>
          <a:srcRect/>
          <a:stretch>
            <a:fillRect/>
          </a:stretch>
        </p:blipFill>
        <p:spPr bwMode="auto">
          <a:xfrm>
            <a:off x="1907704" y="1700808"/>
            <a:ext cx="5160573" cy="309634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2.bp.blogspot.com/_2aFlrgWuS3U/S-gjz-fkbvI/AAAAAAAAGZ4/AN1RhLd7cSU/s1600/eeyore.jpg"/>
          <p:cNvPicPr>
            <a:picLocks noChangeAspect="1" noChangeArrowheads="1"/>
          </p:cNvPicPr>
          <p:nvPr/>
        </p:nvPicPr>
        <p:blipFill>
          <a:blip r:embed="rId2" cstate="print"/>
          <a:srcRect/>
          <a:stretch>
            <a:fillRect/>
          </a:stretch>
        </p:blipFill>
        <p:spPr bwMode="auto">
          <a:xfrm>
            <a:off x="0" y="4941168"/>
            <a:ext cx="2297573" cy="1916832"/>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p:txBody>
          <a:bodyPr/>
          <a:lstStyle/>
          <a:p>
            <a:pPr algn="r">
              <a:buNone/>
            </a:pPr>
            <a:r>
              <a:rPr lang="en-GB" b="1" dirty="0" err="1"/>
              <a:t>Eeyore</a:t>
            </a:r>
            <a:endParaRPr lang="en-GB" b="1" dirty="0"/>
          </a:p>
          <a:p>
            <a:endParaRPr lang="en-GB" dirty="0"/>
          </a:p>
          <a:p>
            <a:r>
              <a:rPr lang="en-GB" i="1" dirty="0"/>
              <a:t>Ever-glum, slow-talking, sarcastic and pessimistic donkey friend who has trouble keeping his tail attached to his bottom.</a:t>
            </a:r>
          </a:p>
        </p:txBody>
      </p:sp>
      <p:sp>
        <p:nvSpPr>
          <p:cNvPr id="4" name="Text Placeholder 3"/>
          <p:cNvSpPr>
            <a:spLocks noGrp="1"/>
          </p:cNvSpPr>
          <p:nvPr>
            <p:ph type="body" sz="half" idx="2"/>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Are you </a:t>
            </a:r>
            <a:r>
              <a:rPr lang="en-GB" dirty="0" err="1"/>
              <a:t>Eeyore</a:t>
            </a:r>
            <a:r>
              <a:rPr lang="en-GB"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pictureloaders.com/images/pictures%20of%20winnie%20the%20pooh's%20piglet%203.jpg"/>
          <p:cNvPicPr>
            <a:picLocks noChangeAspect="1" noChangeArrowheads="1"/>
          </p:cNvPicPr>
          <p:nvPr/>
        </p:nvPicPr>
        <p:blipFill>
          <a:blip r:embed="rId2" cstate="print"/>
          <a:srcRect/>
          <a:stretch>
            <a:fillRect/>
          </a:stretch>
        </p:blipFill>
        <p:spPr bwMode="auto">
          <a:xfrm>
            <a:off x="1115616" y="3861048"/>
            <a:ext cx="1512168" cy="1455864"/>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p:txBody>
          <a:bodyPr/>
          <a:lstStyle/>
          <a:p>
            <a:pPr algn="r">
              <a:buNone/>
            </a:pPr>
            <a:r>
              <a:rPr lang="en-GB" b="1" dirty="0"/>
              <a:t>Piglet</a:t>
            </a:r>
          </a:p>
          <a:p>
            <a:endParaRPr lang="en-GB" dirty="0"/>
          </a:p>
          <a:p>
            <a:r>
              <a:rPr lang="en-GB" i="1" dirty="0"/>
              <a:t>He is a kind, gentle and small animal who is ordinarily quite timid, but with Pooh by his side, he often overcomes his fears.</a:t>
            </a:r>
          </a:p>
        </p:txBody>
      </p:sp>
      <p:sp>
        <p:nvSpPr>
          <p:cNvPr id="4" name="Text Placeholder 3"/>
          <p:cNvSpPr>
            <a:spLocks noGrp="1"/>
          </p:cNvSpPr>
          <p:nvPr>
            <p:ph type="body" sz="half" idx="2"/>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a:p>
            <a:endParaRPr lang="en-GB" dirty="0"/>
          </a:p>
          <a:p>
            <a:endParaRPr lang="en-GB" dirty="0"/>
          </a:p>
          <a:p>
            <a:endParaRPr lang="en-GB" dirty="0"/>
          </a:p>
          <a:p>
            <a:pPr algn="ctr"/>
            <a:r>
              <a:rPr lang="en-GB" dirty="0"/>
              <a:t>Are you Piglet?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n-GB" dirty="0"/>
              <a:t>Or, are you a </a:t>
            </a:r>
            <a:r>
              <a:rPr lang="en-GB" dirty="0" err="1">
                <a:solidFill>
                  <a:srgbClr val="FF0000"/>
                </a:solidFill>
              </a:rPr>
              <a:t>Tigger</a:t>
            </a:r>
            <a:r>
              <a:rPr lang="en-GB"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4.bp.blogspot.com/-hZJ5lif2Ej8/TrAhOZwd_8I/AAAAAAAACsg/MnkajnuUKl0/s400/Tigger+-+Winnie+the+pooh+%25282%2529.jpg"/>
          <p:cNvPicPr>
            <a:picLocks noChangeAspect="1" noChangeArrowheads="1"/>
          </p:cNvPicPr>
          <p:nvPr/>
        </p:nvPicPr>
        <p:blipFill>
          <a:blip r:embed="rId2" cstate="print"/>
          <a:srcRect/>
          <a:stretch>
            <a:fillRect/>
          </a:stretch>
        </p:blipFill>
        <p:spPr bwMode="auto">
          <a:xfrm>
            <a:off x="1907704" y="980728"/>
            <a:ext cx="2857500" cy="2705100"/>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a:xfrm>
            <a:off x="3575050" y="273050"/>
            <a:ext cx="5111750" cy="6396310"/>
          </a:xfrm>
        </p:spPr>
        <p:txBody>
          <a:bodyPr>
            <a:normAutofit lnSpcReduction="10000"/>
          </a:bodyPr>
          <a:lstStyle/>
          <a:p>
            <a:pPr algn="r">
              <a:buNone/>
            </a:pPr>
            <a:r>
              <a:rPr lang="en-GB" b="1" dirty="0" err="1"/>
              <a:t>Tigger</a:t>
            </a:r>
            <a:endParaRPr lang="en-GB" b="1" dirty="0"/>
          </a:p>
          <a:p>
            <a:endParaRPr lang="en-GB" dirty="0"/>
          </a:p>
          <a:p>
            <a:endParaRPr lang="en-GB" dirty="0"/>
          </a:p>
          <a:p>
            <a:endParaRPr lang="en-GB" dirty="0"/>
          </a:p>
          <a:p>
            <a:endParaRPr lang="en-GB" dirty="0"/>
          </a:p>
          <a:p>
            <a:endParaRPr lang="en-GB" dirty="0"/>
          </a:p>
          <a:p>
            <a:r>
              <a:rPr lang="en-GB" i="1" dirty="0"/>
              <a:t>He loves to </a:t>
            </a:r>
            <a:r>
              <a:rPr lang="en-GB" i="1" dirty="0">
                <a:solidFill>
                  <a:srgbClr val="FF0000"/>
                </a:solidFill>
              </a:rPr>
              <a:t>bounce</a:t>
            </a:r>
            <a:r>
              <a:rPr lang="en-GB" i="1" dirty="0"/>
              <a:t>, especially bouncing on others. He is full of energy, likes to have fun and is so overconfident that he thinks that any task is "what </a:t>
            </a:r>
            <a:r>
              <a:rPr lang="en-GB" i="1" dirty="0" err="1"/>
              <a:t>tiggers</a:t>
            </a:r>
            <a:r>
              <a:rPr lang="en-GB" i="1" dirty="0"/>
              <a:t> do best".</a:t>
            </a:r>
          </a:p>
        </p:txBody>
      </p:sp>
      <p:sp>
        <p:nvSpPr>
          <p:cNvPr id="4" name="Text Placeholder 3"/>
          <p:cNvSpPr>
            <a:spLocks noGrp="1"/>
          </p:cNvSpPr>
          <p:nvPr>
            <p:ph type="body" sz="half" idx="2"/>
          </p:nvPr>
        </p:nvSpPr>
        <p:spPr/>
        <p:txBody>
          <a:bodyPr/>
          <a:lstStyle/>
          <a:p>
            <a:endParaRPr lang="en-GB" dirty="0"/>
          </a:p>
          <a:p>
            <a:endParaRPr lang="en-GB" dirty="0"/>
          </a:p>
          <a:p>
            <a:endParaRPr lang="en-GB" dirty="0"/>
          </a:p>
          <a:p>
            <a:endParaRPr lang="en-GB" dirty="0"/>
          </a:p>
          <a:p>
            <a:endParaRPr lang="en-GB" dirty="0"/>
          </a:p>
          <a:p>
            <a:endParaRPr lang="en-GB" dirty="0"/>
          </a:p>
          <a:p>
            <a:r>
              <a:rPr lang="en-GB" dirty="0"/>
              <a:t>Or are you </a:t>
            </a:r>
            <a:r>
              <a:rPr lang="en-GB" dirty="0" err="1"/>
              <a:t>Tigger</a:t>
            </a:r>
            <a:r>
              <a:rPr lang="en-GB"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So why is PPPB useful?</a:t>
            </a:r>
            <a:br>
              <a:rPr lang="en-GB" dirty="0"/>
            </a:br>
            <a:endParaRPr lang="en-GB" dirty="0"/>
          </a:p>
        </p:txBody>
      </p:sp>
      <p:sp>
        <p:nvSpPr>
          <p:cNvPr id="3" name="Content Placeholder 2"/>
          <p:cNvSpPr>
            <a:spLocks noGrp="1"/>
          </p:cNvSpPr>
          <p:nvPr>
            <p:ph idx="1"/>
          </p:nvPr>
        </p:nvSpPr>
        <p:spPr/>
        <p:txBody>
          <a:bodyPr>
            <a:normAutofit/>
          </a:bodyPr>
          <a:lstStyle/>
          <a:p>
            <a:r>
              <a:rPr lang="en-GB" dirty="0"/>
              <a:t>This technique is used to develop an awareness of the new Ofsted criteria. </a:t>
            </a:r>
          </a:p>
          <a:p>
            <a:r>
              <a:rPr lang="en-GB" dirty="0"/>
              <a:t>This strategy encourages teachers to take risks and tease out the "learning" in class. </a:t>
            </a:r>
          </a:p>
          <a:p>
            <a:r>
              <a:rPr lang="en-GB" dirty="0"/>
              <a:t>It also a useful focus for differentiating objectives and learning experiences by varying our questioning techniques. </a:t>
            </a:r>
          </a:p>
          <a:p>
            <a:r>
              <a:rPr lang="en-GB" dirty="0"/>
              <a:t>NO more closed questions in our classrooms!</a:t>
            </a:r>
          </a:p>
          <a:p>
            <a:endParaRPr lang="en-GB" dirty="0"/>
          </a:p>
        </p:txBody>
      </p:sp>
      <p:pic>
        <p:nvPicPr>
          <p:cNvPr id="4" name="Picture 2" descr="http://wp.lps.org/lfuller/files/2011/09/Screen-shot-2011-09-26-at-2.51.22-PM.png"/>
          <p:cNvPicPr>
            <a:picLocks noChangeAspect="1" noChangeArrowheads="1"/>
          </p:cNvPicPr>
          <p:nvPr/>
        </p:nvPicPr>
        <p:blipFill>
          <a:blip r:embed="rId2" cstate="print"/>
          <a:srcRect/>
          <a:stretch>
            <a:fillRect/>
          </a:stretch>
        </p:blipFill>
        <p:spPr bwMode="auto">
          <a:xfrm>
            <a:off x="7380312" y="1052736"/>
            <a:ext cx="1368152" cy="10202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How does it work?</a:t>
            </a:r>
            <a:br>
              <a:rPr lang="en-GB" dirty="0"/>
            </a:br>
            <a:endParaRPr lang="en-GB" dirty="0"/>
          </a:p>
        </p:txBody>
      </p:sp>
      <p:sp>
        <p:nvSpPr>
          <p:cNvPr id="3" name="Content Placeholder 2"/>
          <p:cNvSpPr>
            <a:spLocks noGrp="1"/>
          </p:cNvSpPr>
          <p:nvPr>
            <p:ph idx="1"/>
          </p:nvPr>
        </p:nvSpPr>
        <p:spPr/>
        <p:txBody>
          <a:bodyPr>
            <a:normAutofit/>
          </a:bodyPr>
          <a:lstStyle/>
          <a:p>
            <a:r>
              <a:rPr lang="en-GB" sz="2000" dirty="0"/>
              <a:t>On the following slides, the sequence of PPPB is listed. </a:t>
            </a:r>
          </a:p>
          <a:p>
            <a:pPr>
              <a:buNone/>
            </a:pPr>
            <a:endParaRPr lang="en-GB" sz="2000" dirty="0"/>
          </a:p>
          <a:p>
            <a:r>
              <a:rPr lang="en-GB" sz="2000" dirty="0"/>
              <a:t>A simple four-part approach with additional information that explains the methodology.</a:t>
            </a:r>
          </a:p>
        </p:txBody>
      </p:sp>
      <p:pic>
        <p:nvPicPr>
          <p:cNvPr id="7170" name="Picture 2" descr="http://www.pegym.com/wp-content/uploads/2012/02/penile-enhancement-how-does-it-work.jpg"/>
          <p:cNvPicPr>
            <a:picLocks noChangeAspect="1" noChangeArrowheads="1"/>
          </p:cNvPicPr>
          <p:nvPr/>
        </p:nvPicPr>
        <p:blipFill>
          <a:blip r:embed="rId2" cstate="print"/>
          <a:srcRect/>
          <a:stretch>
            <a:fillRect/>
          </a:stretch>
        </p:blipFill>
        <p:spPr bwMode="auto">
          <a:xfrm>
            <a:off x="5508104" y="3562349"/>
            <a:ext cx="3305175" cy="32956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1. POSE</a:t>
            </a:r>
            <a:endParaRPr lang="en-GB" dirty="0"/>
          </a:p>
        </p:txBody>
      </p:sp>
      <p:sp>
        <p:nvSpPr>
          <p:cNvPr id="3" name="Content Placeholder 2"/>
          <p:cNvSpPr>
            <a:spLocks noGrp="1"/>
          </p:cNvSpPr>
          <p:nvPr>
            <p:ph idx="1"/>
          </p:nvPr>
        </p:nvSpPr>
        <p:spPr/>
        <p:txBody>
          <a:bodyPr/>
          <a:lstStyle/>
          <a:p>
            <a:pPr marL="514350" indent="-514350">
              <a:buFont typeface="+mj-lt"/>
              <a:buAutoNum type="alphaLcPeriod"/>
            </a:pPr>
            <a:r>
              <a:rPr lang="en-GB" sz="2400" dirty="0"/>
              <a:t>Give the context of your PPPB approach to the class. It is important they know what is happening before it becomes common-place… </a:t>
            </a:r>
          </a:p>
          <a:p>
            <a:pPr marL="514350" indent="-514350">
              <a:buFont typeface="+mj-lt"/>
              <a:buAutoNum type="alphaLcPeriod"/>
            </a:pPr>
            <a:r>
              <a:rPr lang="en-GB" sz="2400" dirty="0"/>
              <a:t>Insist on </a:t>
            </a:r>
            <a:r>
              <a:rPr lang="en-GB" sz="2400" dirty="0">
                <a:solidFill>
                  <a:srgbClr val="FF0000"/>
                </a:solidFill>
              </a:rPr>
              <a:t>hands down </a:t>
            </a:r>
            <a:r>
              <a:rPr lang="en-GB" sz="2400" dirty="0"/>
              <a:t>before the question is delivered.</a:t>
            </a:r>
          </a:p>
          <a:p>
            <a:pPr marL="514350" indent="-514350">
              <a:buFont typeface="+mj-lt"/>
              <a:buAutoNum type="alphaLcPeriod"/>
            </a:pPr>
            <a:r>
              <a:rPr lang="en-GB" sz="2400" dirty="0"/>
              <a:t>Provide a question or a series of questions, ensuring that you ask the students to </a:t>
            </a:r>
            <a:r>
              <a:rPr lang="en-GB" sz="2400" b="1" dirty="0"/>
              <a:t>remain </a:t>
            </a:r>
            <a:r>
              <a:rPr lang="en-GB" sz="2400" dirty="0"/>
              <a:t>reflective.</a:t>
            </a:r>
          </a:p>
          <a:p>
            <a:pPr marL="514350" indent="-514350">
              <a:buFont typeface="+mj-lt"/>
              <a:buAutoNum type="alphaLcPeriod"/>
            </a:pPr>
            <a:r>
              <a:rPr lang="en-GB" sz="2400" dirty="0"/>
              <a:t>Pose the question to the class; </a:t>
            </a:r>
            <a:r>
              <a:rPr lang="en-GB" sz="2400" b="1" dirty="0"/>
              <a:t>not</a:t>
            </a:r>
            <a:r>
              <a:rPr lang="en-GB" sz="2400" dirty="0"/>
              <a:t> an individual.</a:t>
            </a:r>
          </a:p>
          <a:p>
            <a:pPr marL="514350" indent="-514350">
              <a:buFont typeface="+mj-lt"/>
              <a:buAutoNum type="alphaLcPeriod"/>
            </a:pPr>
            <a:r>
              <a:rPr lang="en-GB" sz="2400" dirty="0"/>
              <a:t>Then Pause…</a:t>
            </a:r>
          </a:p>
          <a:p>
            <a:pPr>
              <a:buNone/>
            </a:pPr>
            <a:endParaRPr lang="en-GB" dirty="0"/>
          </a:p>
        </p:txBody>
      </p:sp>
      <p:pic>
        <p:nvPicPr>
          <p:cNvPr id="5122" name="Picture 2" descr="http://us.cdn4.123rf.com/168nwm/rozaliya/rozaliya0906/rozaliya090600110/5044230-3d-little-person-with-question-marks-in-the-contemplative-pose.jpg"/>
          <p:cNvPicPr>
            <a:picLocks noChangeAspect="1" noChangeArrowheads="1"/>
          </p:cNvPicPr>
          <p:nvPr/>
        </p:nvPicPr>
        <p:blipFill>
          <a:blip r:embed="rId2" cstate="print"/>
          <a:srcRect/>
          <a:stretch>
            <a:fillRect/>
          </a:stretch>
        </p:blipFill>
        <p:spPr bwMode="auto">
          <a:xfrm>
            <a:off x="7380312" y="0"/>
            <a:ext cx="1600200" cy="1600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2. PAUSE...</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lphaLcPeriod"/>
            </a:pPr>
            <a:r>
              <a:rPr lang="en-GB" sz="2400" dirty="0"/>
              <a:t>This is the difficult part. To </a:t>
            </a:r>
            <a:r>
              <a:rPr lang="en-GB" sz="2400" b="1" dirty="0"/>
              <a:t>stop talking</a:t>
            </a:r>
            <a:r>
              <a:rPr lang="en-GB" sz="2400" dirty="0"/>
              <a:t>…</a:t>
            </a:r>
          </a:p>
          <a:p>
            <a:pPr marL="457200" indent="-457200">
              <a:buFont typeface="+mj-lt"/>
              <a:buAutoNum type="alphaLcPeriod"/>
            </a:pPr>
            <a:r>
              <a:rPr lang="en-GB" sz="2400" dirty="0"/>
              <a:t>Ask the class to </a:t>
            </a:r>
            <a:r>
              <a:rPr lang="en-GB" sz="2400" b="1" dirty="0"/>
              <a:t>hold</a:t>
            </a:r>
            <a:r>
              <a:rPr lang="en-GB" sz="2400" dirty="0"/>
              <a:t> the thought... think... and think again...</a:t>
            </a:r>
          </a:p>
          <a:p>
            <a:pPr marL="457200" indent="-457200">
              <a:buFont typeface="+mj-lt"/>
              <a:buAutoNum type="alphaLcPeriod"/>
            </a:pPr>
            <a:r>
              <a:rPr lang="en-GB" sz="2400" dirty="0"/>
              <a:t>If students are captivated and engaged, try holding the silence for a little while longer (take a calculated risk) and...</a:t>
            </a:r>
          </a:p>
          <a:p>
            <a:pPr marL="457200" indent="-457200">
              <a:buFont typeface="+mj-lt"/>
              <a:buAutoNum type="alphaLcPeriod"/>
            </a:pPr>
            <a:r>
              <a:rPr lang="en-GB" sz="2400" dirty="0"/>
              <a:t>Still push the boundaries. Keep the reflection for as long as possible….before you,</a:t>
            </a:r>
          </a:p>
          <a:p>
            <a:pPr marL="457200" indent="-457200">
              <a:buFont typeface="+mj-lt"/>
              <a:buAutoNum type="alphaLcPeriod"/>
            </a:pPr>
            <a:r>
              <a:rPr lang="en-GB" sz="2400" dirty="0"/>
              <a:t>Pounce!</a:t>
            </a:r>
          </a:p>
          <a:p>
            <a:endParaRPr lang="en-GB" dirty="0"/>
          </a:p>
        </p:txBody>
      </p:sp>
      <p:pic>
        <p:nvPicPr>
          <p:cNvPr id="4098" name="Picture 2" descr="http://expertaccess.cincom.com/wp-content/uploads/2012/03/101127373-300x239.jpg"/>
          <p:cNvPicPr>
            <a:picLocks noChangeAspect="1" noChangeArrowheads="1"/>
          </p:cNvPicPr>
          <p:nvPr/>
        </p:nvPicPr>
        <p:blipFill>
          <a:blip r:embed="rId2" cstate="print"/>
          <a:srcRect/>
          <a:stretch>
            <a:fillRect/>
          </a:stretch>
        </p:blipFill>
        <p:spPr bwMode="auto">
          <a:xfrm>
            <a:off x="4355976" y="3933056"/>
            <a:ext cx="2857500" cy="22764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hatsyourobsession.com/review/enesco/baby-tigger-with-pooh-statue-1.png"/>
          <p:cNvPicPr>
            <a:picLocks noChangeAspect="1" noChangeArrowheads="1"/>
          </p:cNvPicPr>
          <p:nvPr/>
        </p:nvPicPr>
        <p:blipFill>
          <a:blip r:embed="rId2" cstate="print"/>
          <a:srcRect/>
          <a:stretch>
            <a:fillRect/>
          </a:stretch>
        </p:blipFill>
        <p:spPr bwMode="auto">
          <a:xfrm>
            <a:off x="323528" y="260648"/>
            <a:ext cx="2016224" cy="1767181"/>
          </a:xfrm>
          <a:prstGeom prst="rect">
            <a:avLst/>
          </a:prstGeom>
          <a:noFill/>
        </p:spPr>
      </p:pic>
      <p:sp>
        <p:nvSpPr>
          <p:cNvPr id="2" name="Title 1"/>
          <p:cNvSpPr>
            <a:spLocks noGrp="1"/>
          </p:cNvSpPr>
          <p:nvPr>
            <p:ph type="title"/>
          </p:nvPr>
        </p:nvSpPr>
        <p:spPr/>
        <p:txBody>
          <a:bodyPr>
            <a:normAutofit/>
          </a:bodyPr>
          <a:lstStyle/>
          <a:p>
            <a:r>
              <a:rPr lang="en-GB" b="1" dirty="0"/>
              <a:t>3. POUNCE!</a:t>
            </a:r>
            <a:endParaRPr lang="en-GB" dirty="0"/>
          </a:p>
        </p:txBody>
      </p:sp>
      <p:sp>
        <p:nvSpPr>
          <p:cNvPr id="3" name="Content Placeholder 2"/>
          <p:cNvSpPr>
            <a:spLocks noGrp="1"/>
          </p:cNvSpPr>
          <p:nvPr>
            <p:ph idx="1"/>
          </p:nvPr>
        </p:nvSpPr>
        <p:spPr>
          <a:xfrm>
            <a:off x="179512" y="2132856"/>
            <a:ext cx="8712968" cy="4525963"/>
          </a:xfrm>
        </p:spPr>
        <p:txBody>
          <a:bodyPr>
            <a:noAutofit/>
          </a:bodyPr>
          <a:lstStyle/>
          <a:p>
            <a:pPr marL="457200" indent="-457200">
              <a:buFont typeface="+mj-lt"/>
              <a:buAutoNum type="alphaLcPeriod"/>
            </a:pPr>
            <a:r>
              <a:rPr lang="en-GB" sz="2000" dirty="0"/>
              <a:t>Insist that the answer to the question comes from student A and possibly student B, directly and as </a:t>
            </a:r>
            <a:r>
              <a:rPr lang="en-GB" sz="2000" b="1" dirty="0"/>
              <a:t>fast</a:t>
            </a:r>
            <a:r>
              <a:rPr lang="en-GB" sz="2000" dirty="0"/>
              <a:t> as possible!</a:t>
            </a:r>
          </a:p>
          <a:p>
            <a:pPr marL="457200" indent="-457200">
              <a:buFont typeface="+mj-lt"/>
              <a:buAutoNum type="alphaLcPeriod"/>
            </a:pPr>
            <a:r>
              <a:rPr lang="en-GB" sz="1800" dirty="0">
                <a:solidFill>
                  <a:srgbClr val="FF0000"/>
                </a:solidFill>
              </a:rPr>
              <a:t>Of course plan in your mind who you are going to ask, before speaking to the class.</a:t>
            </a:r>
          </a:p>
          <a:p>
            <a:pPr marL="457200" indent="-457200">
              <a:buFont typeface="+mj-lt"/>
              <a:buAutoNum type="alphaLcPeriod"/>
            </a:pPr>
            <a:r>
              <a:rPr lang="en-GB" sz="2000" dirty="0"/>
              <a:t>Name student A to respond and don't move from the student…</a:t>
            </a:r>
          </a:p>
          <a:p>
            <a:pPr marL="457200" indent="-457200">
              <a:buFont typeface="+mj-lt"/>
              <a:buAutoNum type="alphaLcPeriod"/>
            </a:pPr>
            <a:r>
              <a:rPr lang="en-GB" sz="2000" dirty="0"/>
              <a:t>Possibly don't speak and nip any comments, grunts or noises in the bud! Its magic when you can hear, see and feel a captivated learning audience. We've all seen it.</a:t>
            </a:r>
          </a:p>
          <a:p>
            <a:pPr marL="457200" indent="-457200">
              <a:buFont typeface="+mj-lt"/>
              <a:buAutoNum type="alphaLcPeriod"/>
            </a:pPr>
            <a:r>
              <a:rPr lang="en-GB" sz="2000" dirty="0"/>
              <a:t>Wait for an answer... pause... decipher the support needed, especially if no response is evidently on its way. (Of course, at this stage, you can instigate various strategies for peers to support the questionable student A).</a:t>
            </a:r>
          </a:p>
          <a:p>
            <a:pPr marL="457200" indent="-457200">
              <a:buFont typeface="+mj-lt"/>
              <a:buAutoNum type="alphaLcPeriod"/>
            </a:pPr>
            <a:r>
              <a:rPr lang="en-GB" sz="2000" dirty="0"/>
              <a:t>If student A does manage to answer, the </a:t>
            </a:r>
            <a:r>
              <a:rPr lang="en-GB" sz="2000" b="1" dirty="0"/>
              <a:t>fun part starts here</a:t>
            </a:r>
            <a:r>
              <a:rPr lang="en-GB" sz="2000" dirty="0"/>
              <a:t>...</a:t>
            </a:r>
          </a:p>
          <a:p>
            <a:pPr marL="457200" indent="-457200">
              <a:buFont typeface="+mj-lt"/>
              <a:buAutoNum type="alphaLcPeriod"/>
            </a:pPr>
            <a:endParaRPr lang="en-GB" sz="2000" dirty="0"/>
          </a:p>
        </p:txBody>
      </p:sp>
      <p:sp>
        <p:nvSpPr>
          <p:cNvPr id="5" name="Rectangle 4"/>
          <p:cNvSpPr/>
          <p:nvPr/>
        </p:nvSpPr>
        <p:spPr>
          <a:xfrm>
            <a:off x="4479634" y="2967335"/>
            <a:ext cx="184730" cy="923330"/>
          </a:xfrm>
          <a:prstGeom prst="rect">
            <a:avLst/>
          </a:prstGeom>
          <a:noFill/>
        </p:spPr>
        <p:txBody>
          <a:bodyPr wrap="none" lIns="91440" tIns="45720" rIns="91440" bIns="45720">
            <a:spAutoFit/>
          </a:bodyPr>
          <a:lstStyle/>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TextBox 5"/>
          <p:cNvSpPr txBox="1"/>
          <p:nvPr/>
        </p:nvSpPr>
        <p:spPr>
          <a:xfrm>
            <a:off x="1475656" y="87015"/>
            <a:ext cx="1080120" cy="461665"/>
          </a:xfrm>
          <a:prstGeom prst="rect">
            <a:avLst/>
          </a:prstGeom>
          <a:solidFill>
            <a:schemeClr val="bg1"/>
          </a:solidFill>
        </p:spPr>
        <p:txBody>
          <a:bodyPr wrap="square" rtlCol="0">
            <a:spAutoFit/>
          </a:bodyPr>
          <a:lstStyle/>
          <a:p>
            <a:r>
              <a:rPr lang="en-GB" sz="1200" dirty="0"/>
              <a:t>What’s your question?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4. BOUNCE!</a:t>
            </a:r>
            <a:endParaRPr lang="en-GB" dirty="0"/>
          </a:p>
        </p:txBody>
      </p:sp>
      <p:sp>
        <p:nvSpPr>
          <p:cNvPr id="3" name="Content Placeholder 2"/>
          <p:cNvSpPr>
            <a:spLocks noGrp="1"/>
          </p:cNvSpPr>
          <p:nvPr>
            <p:ph idx="1"/>
          </p:nvPr>
        </p:nvSpPr>
        <p:spPr>
          <a:xfrm>
            <a:off x="179512" y="2132856"/>
            <a:ext cx="8712968" cy="4525963"/>
          </a:xfrm>
        </p:spPr>
        <p:txBody>
          <a:bodyPr>
            <a:normAutofit fontScale="55000" lnSpcReduction="20000"/>
          </a:bodyPr>
          <a:lstStyle/>
          <a:p>
            <a:pPr marL="514350" indent="-514350">
              <a:buFont typeface="+mj-lt"/>
              <a:buAutoNum type="alphaLcPeriod"/>
            </a:pPr>
            <a:r>
              <a:rPr lang="en-GB" b="1" dirty="0"/>
              <a:t>Ask another student </a:t>
            </a:r>
            <a:r>
              <a:rPr lang="en-GB" dirty="0"/>
              <a:t>B their opinion of student A's answer (immediately) after the Pounce response.</a:t>
            </a:r>
          </a:p>
          <a:p>
            <a:pPr marL="514350" indent="-514350">
              <a:buFont typeface="+mj-lt"/>
              <a:buAutoNum type="alphaLcPeriod"/>
            </a:pPr>
            <a:r>
              <a:rPr lang="en-GB" dirty="0"/>
              <a:t>This can be developed by asking student B and C their opinions to student A's response, irrespective if the answer is correct or not.</a:t>
            </a:r>
          </a:p>
          <a:p>
            <a:pPr marL="514350" indent="-514350">
              <a:buFont typeface="+mj-lt"/>
              <a:buAutoNum type="alphaLcPeriod"/>
            </a:pPr>
            <a:r>
              <a:rPr lang="en-GB" dirty="0"/>
              <a:t>An additional strategy is to Bounce the question onto a group A...and subsequently, a sub-group B if group A do not deliver a suitable way forward.</a:t>
            </a:r>
          </a:p>
          <a:p>
            <a:pPr marL="514350" indent="-514350">
              <a:buFont typeface="+mj-lt"/>
              <a:buAutoNum type="alphaLcPeriod"/>
            </a:pPr>
            <a:r>
              <a:rPr lang="en-GB" dirty="0"/>
              <a:t>This ensures the teacher is engaging a significant number of students with the question at hand, whilst using this strategy. It also ensures the entire class can be called upon at any given time by just returning to Pose or Pounce.</a:t>
            </a:r>
          </a:p>
          <a:p>
            <a:pPr marL="514350" indent="-514350">
              <a:buFont typeface="+mj-lt"/>
              <a:buAutoNum type="alphaLcPeriod"/>
            </a:pPr>
            <a:r>
              <a:rPr lang="en-GB" dirty="0"/>
              <a:t>Many, many teachers are very reluctant to hold onto a question that is a stumbling block in class. I know because I have done it; but my favourite lessons are often the ones that involve this ethos being established from the outset and (me) not being afraid to tease out "why?" student A or B thinks the way they do...</a:t>
            </a:r>
          </a:p>
          <a:p>
            <a:pPr marL="514350" indent="-514350">
              <a:buFont typeface="+mj-lt"/>
              <a:buAutoNum type="alphaLcPeriod"/>
            </a:pPr>
            <a:r>
              <a:rPr lang="en-GB" dirty="0"/>
              <a:t>Ensure that all your students understand ‘a’ concept. Test it before moving on. Try it tomorrow. Don't accept student E or student K shouting out the answer to maintain pace or behaviour. Don't allow student T to answer the question because (you know they won't let you down and) they will help you move on during an observation lesson!</a:t>
            </a:r>
          </a:p>
          <a:p>
            <a:endParaRPr lang="en-GB" dirty="0"/>
          </a:p>
        </p:txBody>
      </p:sp>
      <p:sp>
        <p:nvSpPr>
          <p:cNvPr id="5" name="Rectangle 4"/>
          <p:cNvSpPr/>
          <p:nvPr/>
        </p:nvSpPr>
        <p:spPr>
          <a:xfrm>
            <a:off x="4479634" y="2967335"/>
            <a:ext cx="184730" cy="923330"/>
          </a:xfrm>
          <a:prstGeom prst="rect">
            <a:avLst/>
          </a:prstGeom>
          <a:noFill/>
        </p:spPr>
        <p:txBody>
          <a:bodyPr wrap="none" lIns="91440" tIns="45720" rIns="91440" bIns="45720">
            <a:spAutoFit/>
          </a:bodyPr>
          <a:lstStyle/>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076" name="Picture 4" descr="http://1.bp.blogspot.com/-SEm_m6QxDI4/Tuh-Ofx6lFI/AAAAAAAAAKU/7RAQmVLWWi0/s1600/tiggerglad.jpg"/>
          <p:cNvPicPr>
            <a:picLocks noChangeAspect="1" noChangeArrowheads="1"/>
          </p:cNvPicPr>
          <p:nvPr/>
        </p:nvPicPr>
        <p:blipFill>
          <a:blip r:embed="rId2" cstate="print"/>
          <a:srcRect/>
          <a:stretch>
            <a:fillRect/>
          </a:stretch>
        </p:blipFill>
        <p:spPr bwMode="auto">
          <a:xfrm>
            <a:off x="6588224" y="620688"/>
            <a:ext cx="1184075" cy="11209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p.lps.org/lfuller/files/2011/09/Screen-shot-2011-09-26-at-2.51.22-PM.png"/>
          <p:cNvPicPr>
            <a:picLocks noChangeAspect="1" noChangeArrowheads="1"/>
          </p:cNvPicPr>
          <p:nvPr/>
        </p:nvPicPr>
        <p:blipFill>
          <a:blip r:embed="rId2" cstate="print"/>
          <a:srcRect/>
          <a:stretch>
            <a:fillRect/>
          </a:stretch>
        </p:blipFill>
        <p:spPr bwMode="auto">
          <a:xfrm>
            <a:off x="539552" y="404664"/>
            <a:ext cx="7918167" cy="590465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lstStyle/>
          <a:p>
            <a:r>
              <a:rPr lang="en-GB" dirty="0"/>
              <a:t>Teasing out students’ thinking skills and understanding, is far more important, than moving onto the next stage of any lesson. </a:t>
            </a:r>
          </a:p>
          <a:p>
            <a:endParaRPr lang="en-GB" dirty="0"/>
          </a:p>
          <a:p>
            <a:pPr>
              <a:buNone/>
            </a:pPr>
            <a:r>
              <a:rPr lang="en-GB" b="1" dirty="0"/>
              <a:t>Further reading:</a:t>
            </a:r>
          </a:p>
          <a:p>
            <a:r>
              <a:rPr lang="en-GB" dirty="0"/>
              <a:t>The Tao of Pooh</a:t>
            </a:r>
          </a:p>
          <a:p>
            <a:r>
              <a:rPr lang="en-GB" dirty="0"/>
              <a:t>The Te of Piglet</a:t>
            </a:r>
          </a:p>
          <a:p>
            <a:r>
              <a:rPr lang="en-GB" dirty="0"/>
              <a:t>Pose, Pause, Pounce, Bounce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1143000"/>
          </a:xfrm>
        </p:spPr>
        <p:txBody>
          <a:bodyPr/>
          <a:lstStyle/>
          <a:p>
            <a:r>
              <a:rPr lang="en-GB" b="1" dirty="0">
                <a:solidFill>
                  <a:schemeClr val="bg1"/>
                </a:solidFill>
              </a:rPr>
              <a:t>@</a:t>
            </a:r>
            <a:r>
              <a:rPr lang="en-GB" b="1" dirty="0" err="1">
                <a:solidFill>
                  <a:schemeClr val="bg1"/>
                </a:solidFill>
              </a:rPr>
              <a:t>TeacherToolkit</a:t>
            </a:r>
            <a:endParaRPr lang="en-GB"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What is it?</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sz="2000" b="1" dirty="0"/>
              <a:t>PPPB (Pose, Pause, Pounce, Bounce) </a:t>
            </a:r>
            <a:r>
              <a:rPr lang="en-GB" sz="2000" dirty="0"/>
              <a:t>is a simple, yet sophisticated, </a:t>
            </a:r>
            <a:r>
              <a:rPr lang="en-GB" sz="2000" dirty="0" err="1"/>
              <a:t>AfL</a:t>
            </a:r>
            <a:r>
              <a:rPr lang="en-GB" sz="2000" dirty="0"/>
              <a:t> (Assessment for Learning) questioning technique to help teachers move from good-to-outstanding. It also helps address differentiation in the classroom and encourages teachers to slow down, take risks and tease out understanding...</a:t>
            </a:r>
          </a:p>
          <a:p>
            <a:endParaRPr lang="en-GB" sz="2000" dirty="0"/>
          </a:p>
          <a:p>
            <a:r>
              <a:rPr lang="en-GB" sz="2000" b="1" dirty="0"/>
              <a:t>Content that follows:</a:t>
            </a:r>
          </a:p>
          <a:p>
            <a:pPr marL="457200" indent="-457200">
              <a:buFont typeface="+mj-lt"/>
              <a:buAutoNum type="arabicPeriod"/>
            </a:pPr>
            <a:r>
              <a:rPr lang="en-GB" sz="2000" dirty="0"/>
              <a:t>PPPB characters.</a:t>
            </a:r>
          </a:p>
          <a:p>
            <a:pPr marL="457200" indent="-457200">
              <a:buFont typeface="+mj-lt"/>
              <a:buAutoNum type="arabicPeriod"/>
            </a:pPr>
            <a:r>
              <a:rPr lang="en-GB" sz="2000" dirty="0"/>
              <a:t>How to PPPB?</a:t>
            </a:r>
          </a:p>
          <a:p>
            <a:pPr marL="457200" indent="-457200">
              <a:buNone/>
            </a:pPr>
            <a:endParaRPr lang="en-GB" sz="2000" dirty="0"/>
          </a:p>
          <a:p>
            <a:pPr marL="457200" indent="-457200"/>
            <a:r>
              <a:rPr lang="en-GB" sz="2000" b="1" dirty="0"/>
              <a:t>Reference:</a:t>
            </a:r>
          </a:p>
          <a:p>
            <a:pPr marL="457200" indent="-457200">
              <a:buFont typeface="+mj-lt"/>
              <a:buAutoNum type="arabicPeriod"/>
            </a:pPr>
            <a:r>
              <a:rPr lang="en-GB" sz="2000" dirty="0">
                <a:hlinkClick r:id="rId2"/>
              </a:rPr>
              <a:t>Where hands-up in class is banned!</a:t>
            </a:r>
            <a:r>
              <a:rPr lang="en-GB" sz="2000" dirty="0"/>
              <a:t> BBC Education News.</a:t>
            </a:r>
          </a:p>
          <a:p>
            <a:pPr marL="457200" indent="-457200">
              <a:buFont typeface="+mj-lt"/>
              <a:buAutoNum type="arabicPeriod"/>
            </a:pPr>
            <a:r>
              <a:rPr lang="en-GB" sz="2000" dirty="0">
                <a:hlinkClick r:id="rId3"/>
              </a:rPr>
              <a:t>Content, then process </a:t>
            </a:r>
            <a:r>
              <a:rPr lang="en-GB" sz="2000" dirty="0"/>
              <a:t>– Solution Tree video featuring Dylan </a:t>
            </a:r>
            <a:r>
              <a:rPr lang="en-GB" sz="2000" dirty="0" err="1"/>
              <a:t>Wiliam</a:t>
            </a:r>
            <a:r>
              <a:rPr lang="en-GB" sz="2000" dirty="0"/>
              <a:t>.</a:t>
            </a:r>
          </a:p>
        </p:txBody>
      </p:sp>
      <p:pic>
        <p:nvPicPr>
          <p:cNvPr id="19458" name="Picture 2" descr="http://wp.lps.org/lfuller/files/2011/09/Screen-shot-2011-09-26-at-2.51.22-PM.png"/>
          <p:cNvPicPr>
            <a:picLocks noChangeAspect="1" noChangeArrowheads="1"/>
          </p:cNvPicPr>
          <p:nvPr/>
        </p:nvPicPr>
        <p:blipFill>
          <a:blip r:embed="rId4" cstate="print"/>
          <a:srcRect/>
          <a:stretch>
            <a:fillRect/>
          </a:stretch>
        </p:blipFill>
        <p:spPr bwMode="auto">
          <a:xfrm>
            <a:off x="971600" y="476672"/>
            <a:ext cx="1368152" cy="10202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think about </a:t>
            </a:r>
            <a:r>
              <a:rPr lang="en-GB" dirty="0" err="1">
                <a:solidFill>
                  <a:srgbClr val="0066FF"/>
                </a:solidFill>
              </a:rPr>
              <a:t>Winnie</a:t>
            </a:r>
            <a:r>
              <a:rPr lang="en-GB" dirty="0">
                <a:solidFill>
                  <a:srgbClr val="0066FF"/>
                </a:solidFill>
              </a:rPr>
              <a:t> The Pooh</a:t>
            </a:r>
          </a:p>
        </p:txBody>
      </p:sp>
      <p:sp>
        <p:nvSpPr>
          <p:cNvPr id="3" name="Content Placeholder 2"/>
          <p:cNvSpPr>
            <a:spLocks noGrp="1"/>
          </p:cNvSpPr>
          <p:nvPr>
            <p:ph idx="1"/>
          </p:nvPr>
        </p:nvSpPr>
        <p:spPr/>
        <p:txBody>
          <a:bodyPr>
            <a:normAutofit fontScale="92500" lnSpcReduction="10000"/>
          </a:bodyPr>
          <a:lstStyle/>
          <a:p>
            <a:r>
              <a:rPr lang="en-GB" dirty="0"/>
              <a:t>Think about the characters and personalities….</a:t>
            </a:r>
          </a:p>
          <a:p>
            <a:endParaRPr lang="en-GB" dirty="0"/>
          </a:p>
          <a:p>
            <a:endParaRPr lang="en-GB" dirty="0"/>
          </a:p>
          <a:p>
            <a:endParaRPr lang="en-GB" dirty="0"/>
          </a:p>
          <a:p>
            <a:endParaRPr lang="en-GB" dirty="0"/>
          </a:p>
          <a:p>
            <a:endParaRPr lang="en-GB" dirty="0"/>
          </a:p>
          <a:p>
            <a:endParaRPr lang="en-GB" dirty="0"/>
          </a:p>
          <a:p>
            <a:pPr>
              <a:buNone/>
            </a:pPr>
            <a:r>
              <a:rPr lang="en-GB" dirty="0"/>
              <a:t>…now link these characters to how you would ask a question in the classroom.</a:t>
            </a:r>
          </a:p>
        </p:txBody>
      </p:sp>
      <p:pic>
        <p:nvPicPr>
          <p:cNvPr id="30722" name="Picture 2" descr="http://t1.gstatic.com/images?q=tbn:ANd9GcROybc2opDqqpRAY4eWaRxLQtpo54-xT8HNxlRDdzpp5n-VQsnBI1PI7OyFfQ"/>
          <p:cNvPicPr>
            <a:picLocks noChangeAspect="1" noChangeArrowheads="1"/>
          </p:cNvPicPr>
          <p:nvPr/>
        </p:nvPicPr>
        <p:blipFill>
          <a:blip r:embed="rId2" cstate="print"/>
          <a:srcRect/>
          <a:stretch>
            <a:fillRect/>
          </a:stretch>
        </p:blipFill>
        <p:spPr bwMode="auto">
          <a:xfrm>
            <a:off x="3131840" y="2420888"/>
            <a:ext cx="2171700" cy="21050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Tao of Pooh</a:t>
            </a:r>
          </a:p>
        </p:txBody>
      </p:sp>
      <p:sp>
        <p:nvSpPr>
          <p:cNvPr id="3" name="Content Placeholder 2"/>
          <p:cNvSpPr>
            <a:spLocks noGrp="1"/>
          </p:cNvSpPr>
          <p:nvPr>
            <p:ph idx="1"/>
          </p:nvPr>
        </p:nvSpPr>
        <p:spPr/>
        <p:txBody>
          <a:bodyPr>
            <a:normAutofit lnSpcReduction="10000"/>
          </a:bodyPr>
          <a:lstStyle/>
          <a:p>
            <a:pPr algn="ctr">
              <a:buNone/>
            </a:pPr>
            <a:br>
              <a:rPr lang="en-GB" sz="2000" i="1" dirty="0"/>
            </a:br>
            <a:r>
              <a:rPr lang="en-GB" sz="2000" i="1" dirty="0"/>
              <a:t>"Just,  how do you do it </a:t>
            </a:r>
            <a:r>
              <a:rPr lang="en-GB" sz="2000" i="1" dirty="0" err="1"/>
              <a:t>Tigger</a:t>
            </a:r>
            <a:r>
              <a:rPr lang="en-GB" sz="2000" i="1" dirty="0"/>
              <a:t>?“</a:t>
            </a:r>
          </a:p>
          <a:p>
            <a:pPr algn="ctr">
              <a:buNone/>
            </a:pPr>
            <a:br>
              <a:rPr lang="en-GB" sz="2000" i="1" dirty="0"/>
            </a:br>
            <a:r>
              <a:rPr lang="en-GB" sz="2000" i="1" dirty="0"/>
              <a:t>"Do what?" asked Pooh.</a:t>
            </a:r>
          </a:p>
          <a:p>
            <a:pPr algn="ctr">
              <a:buNone/>
            </a:pPr>
            <a:br>
              <a:rPr lang="en-GB" sz="2000" i="1" dirty="0"/>
            </a:br>
            <a:r>
              <a:rPr lang="en-GB" sz="2000" i="1" dirty="0"/>
              <a:t>"Become so effortless.“</a:t>
            </a:r>
          </a:p>
          <a:p>
            <a:pPr algn="ctr">
              <a:buNone/>
            </a:pPr>
            <a:endParaRPr lang="en-GB" sz="2000" i="1" dirty="0"/>
          </a:p>
          <a:p>
            <a:pPr algn="ctr">
              <a:buNone/>
            </a:pPr>
            <a:r>
              <a:rPr lang="en-GB" sz="2000" i="1" dirty="0"/>
              <a:t>"I don't do much of anything." </a:t>
            </a:r>
            <a:r>
              <a:rPr lang="en-GB" sz="2000" i="1" dirty="0" err="1"/>
              <a:t>Tigger</a:t>
            </a:r>
            <a:r>
              <a:rPr lang="en-GB" sz="2000" i="1" dirty="0"/>
              <a:t> said.</a:t>
            </a:r>
          </a:p>
          <a:p>
            <a:pPr algn="ctr">
              <a:buNone/>
            </a:pPr>
            <a:br>
              <a:rPr lang="en-GB" sz="2000" i="1" dirty="0"/>
            </a:br>
            <a:r>
              <a:rPr lang="en-GB" sz="2000" i="1" dirty="0"/>
              <a:t>"But all those things of yours get done.“</a:t>
            </a:r>
          </a:p>
          <a:p>
            <a:pPr algn="ctr">
              <a:buNone/>
            </a:pPr>
            <a:br>
              <a:rPr lang="en-GB" sz="2000" i="1" dirty="0"/>
            </a:br>
            <a:r>
              <a:rPr lang="en-GB" sz="2000" i="1" dirty="0"/>
              <a:t>"They just sort of happen," </a:t>
            </a:r>
            <a:r>
              <a:rPr lang="en-GB" sz="2000" i="1" dirty="0" err="1"/>
              <a:t>Tigger</a:t>
            </a:r>
            <a:r>
              <a:rPr lang="en-GB" sz="2000" i="1" dirty="0"/>
              <a:t> said. </a:t>
            </a:r>
            <a:r>
              <a:rPr lang="en-GB" sz="800" i="1" dirty="0"/>
              <a:t>(edited)</a:t>
            </a:r>
            <a:br>
              <a:rPr lang="en-GB" dirty="0"/>
            </a:b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a:xfrm>
            <a:off x="3575050" y="273051"/>
            <a:ext cx="5111750" cy="5244181"/>
          </a:xfrm>
        </p:spPr>
        <p:txBody>
          <a:bodyPr>
            <a:normAutofit fontScale="92500" lnSpcReduction="20000"/>
          </a:bodyPr>
          <a:lstStyle/>
          <a:p>
            <a:pPr algn="r">
              <a:buNone/>
            </a:pPr>
            <a:r>
              <a:rPr lang="en-GB" b="1" dirty="0"/>
              <a:t>Pooh-bear</a:t>
            </a:r>
          </a:p>
          <a:p>
            <a:endParaRPr lang="en-GB" dirty="0"/>
          </a:p>
          <a:p>
            <a:endParaRPr lang="en-GB" dirty="0"/>
          </a:p>
          <a:p>
            <a:r>
              <a:rPr lang="en-GB" i="1" dirty="0"/>
              <a:t>Despite being naïve and slow-witted, he is a friendly, thoughtful and sometimes insightful character who is always willing to help his friends and try his best. His good intentions sometimes make things worse and other times solve a problem.</a:t>
            </a:r>
          </a:p>
          <a:p>
            <a:endParaRPr lang="en-GB" dirty="0"/>
          </a:p>
        </p:txBody>
      </p:sp>
      <p:sp>
        <p:nvSpPr>
          <p:cNvPr id="4" name="Text Placeholder 3"/>
          <p:cNvSpPr>
            <a:spLocks noGrp="1"/>
          </p:cNvSpPr>
          <p:nvPr>
            <p:ph type="body" sz="half" idx="2"/>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Are you Pooh? </a:t>
            </a:r>
          </a:p>
        </p:txBody>
      </p:sp>
      <p:pic>
        <p:nvPicPr>
          <p:cNvPr id="29698" name="Picture 2" descr="http://upload.wikimedia.org/wikipedia/en/thumb/1/10/Winniethepooh.png/220px-Winniethepooh.png"/>
          <p:cNvPicPr>
            <a:picLocks noChangeAspect="1" noChangeArrowheads="1"/>
          </p:cNvPicPr>
          <p:nvPr/>
        </p:nvPicPr>
        <p:blipFill>
          <a:blip r:embed="rId2" cstate="print"/>
          <a:srcRect/>
          <a:stretch>
            <a:fillRect/>
          </a:stretch>
        </p:blipFill>
        <p:spPr bwMode="auto">
          <a:xfrm>
            <a:off x="1475656" y="4676774"/>
            <a:ext cx="2095500" cy="21812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s.wikia.com/winniethepooh/images/c/c7/Owl_Thinking.jpg"/>
          <p:cNvPicPr>
            <a:picLocks noChangeAspect="1" noChangeArrowheads="1"/>
          </p:cNvPicPr>
          <p:nvPr/>
        </p:nvPicPr>
        <p:blipFill>
          <a:blip r:embed="rId2" cstate="print"/>
          <a:srcRect/>
          <a:stretch>
            <a:fillRect/>
          </a:stretch>
        </p:blipFill>
        <p:spPr bwMode="auto">
          <a:xfrm>
            <a:off x="179512" y="2708920"/>
            <a:ext cx="1743187" cy="2265438"/>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p:txBody>
          <a:bodyPr>
            <a:normAutofit lnSpcReduction="10000"/>
          </a:bodyPr>
          <a:lstStyle/>
          <a:p>
            <a:pPr algn="r">
              <a:buNone/>
            </a:pPr>
            <a:r>
              <a:rPr lang="en-GB" b="1" dirty="0"/>
              <a:t>Owl</a:t>
            </a:r>
          </a:p>
          <a:p>
            <a:endParaRPr lang="en-GB" dirty="0"/>
          </a:p>
          <a:p>
            <a:r>
              <a:rPr lang="en-GB" i="1" dirty="0"/>
              <a:t>Owl believes that he is the most intelligent animal in the wood and most of his friends agree, but he is really quite scatterbrained. He often rambles on into long-winded speeches and frequently uses words that his friends don't understand.</a:t>
            </a:r>
          </a:p>
        </p:txBody>
      </p:sp>
      <p:sp>
        <p:nvSpPr>
          <p:cNvPr id="4" name="Text Placeholder 3"/>
          <p:cNvSpPr>
            <a:spLocks noGrp="1"/>
          </p:cNvSpPr>
          <p:nvPr>
            <p:ph type="body" sz="half" idx="2"/>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Are you Owl?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thepoohbearcoloringpages.com/wp-content/uploads/2009/06/konijn-13.jpg"/>
          <p:cNvPicPr>
            <a:picLocks noChangeAspect="1" noChangeArrowheads="1"/>
          </p:cNvPicPr>
          <p:nvPr/>
        </p:nvPicPr>
        <p:blipFill>
          <a:blip r:embed="rId2" cstate="print"/>
          <a:srcRect/>
          <a:stretch>
            <a:fillRect/>
          </a:stretch>
        </p:blipFill>
        <p:spPr bwMode="auto">
          <a:xfrm>
            <a:off x="395536" y="2924944"/>
            <a:ext cx="2434991" cy="3212976"/>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a:xfrm>
            <a:off x="4139952" y="273050"/>
            <a:ext cx="4546848" cy="5853113"/>
          </a:xfrm>
        </p:spPr>
        <p:txBody>
          <a:bodyPr/>
          <a:lstStyle/>
          <a:p>
            <a:pPr algn="r">
              <a:buNone/>
            </a:pPr>
            <a:r>
              <a:rPr lang="en-GB" b="1" dirty="0"/>
              <a:t>Rabbit</a:t>
            </a:r>
          </a:p>
          <a:p>
            <a:endParaRPr lang="en-GB" dirty="0"/>
          </a:p>
          <a:p>
            <a:r>
              <a:rPr lang="en-GB" i="1" dirty="0"/>
              <a:t>Rabbit is friendly but arrogant and irritable friend who thinks himself the smartest animal in the Wood. He insists on doing things his way and is obsessed with rules, planning and order.</a:t>
            </a:r>
          </a:p>
        </p:txBody>
      </p:sp>
      <p:sp>
        <p:nvSpPr>
          <p:cNvPr id="4" name="Text Placeholder 3"/>
          <p:cNvSpPr>
            <a:spLocks noGrp="1"/>
          </p:cNvSpPr>
          <p:nvPr>
            <p:ph type="body" sz="half" idx="2"/>
          </p:nvPr>
        </p:nvSpPr>
        <p:spPr/>
        <p:txBody>
          <a:bodyPr/>
          <a:lstStyle/>
          <a:p>
            <a:endParaRPr lang="en-GB" dirty="0"/>
          </a:p>
          <a:p>
            <a:endParaRPr lang="en-GB" dirty="0"/>
          </a:p>
          <a:p>
            <a:endParaRPr lang="en-GB" dirty="0"/>
          </a:p>
          <a:p>
            <a:r>
              <a:rPr lang="en-GB" dirty="0"/>
              <a:t>Are you Rabbit?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media.tumblr.com/tumblr_m2jm6ws1661qcw390.jpg"/>
          <p:cNvPicPr>
            <a:picLocks noChangeAspect="1" noChangeArrowheads="1"/>
          </p:cNvPicPr>
          <p:nvPr/>
        </p:nvPicPr>
        <p:blipFill>
          <a:blip r:embed="rId2" cstate="print"/>
          <a:srcRect/>
          <a:stretch>
            <a:fillRect/>
          </a:stretch>
        </p:blipFill>
        <p:spPr bwMode="auto">
          <a:xfrm>
            <a:off x="1763688" y="4725144"/>
            <a:ext cx="2304256" cy="2047497"/>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a:xfrm>
            <a:off x="3563888" y="620688"/>
            <a:ext cx="5111750" cy="5853113"/>
          </a:xfrm>
        </p:spPr>
        <p:txBody>
          <a:bodyPr>
            <a:normAutofit/>
          </a:bodyPr>
          <a:lstStyle/>
          <a:p>
            <a:pPr algn="r">
              <a:buNone/>
            </a:pPr>
            <a:r>
              <a:rPr lang="en-GB" b="1" dirty="0"/>
              <a:t>Kanga</a:t>
            </a:r>
          </a:p>
          <a:p>
            <a:endParaRPr lang="en-GB" dirty="0"/>
          </a:p>
          <a:p>
            <a:r>
              <a:rPr lang="en-GB" i="1" dirty="0"/>
              <a:t>Kanga is a kind-hearted, docile and motherly character. She takes great care of </a:t>
            </a:r>
            <a:r>
              <a:rPr lang="en-GB" i="1" dirty="0" err="1"/>
              <a:t>Roo</a:t>
            </a:r>
            <a:r>
              <a:rPr lang="en-GB" i="1" dirty="0"/>
              <a:t>, and is constantly concerned with his well-being, whether that means caring for him or trying to keep him out of trouble.</a:t>
            </a:r>
          </a:p>
        </p:txBody>
      </p:sp>
      <p:sp>
        <p:nvSpPr>
          <p:cNvPr id="4" name="Text Placeholder 3"/>
          <p:cNvSpPr>
            <a:spLocks noGrp="1"/>
          </p:cNvSpPr>
          <p:nvPr>
            <p:ph type="body" sz="half" idx="2"/>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Are you Kanga?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465DCFDDEA3F429236448757A3BA7C" ma:contentTypeVersion="0" ma:contentTypeDescription="Create a new document." ma:contentTypeScope="" ma:versionID="167ce6c694f05caef6b48ed3978200f2">
  <xsd:schema xmlns:xsd="http://www.w3.org/2001/XMLSchema" xmlns:xs="http://www.w3.org/2001/XMLSchema" xmlns:p="http://schemas.microsoft.com/office/2006/metadata/properties" xmlns:ns2="6a6a8440-0aa7-461f-ae7a-bcca76889349" targetNamespace="http://schemas.microsoft.com/office/2006/metadata/properties" ma:root="true" ma:fieldsID="5056dd786202f25ebbd228de58bfe8cf" ns2:_="">
    <xsd:import namespace="6a6a8440-0aa7-461f-ae7a-bcca7688934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a8440-0aa7-461f-ae7a-bcca7688934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a6a8440-0aa7-461f-ae7a-bcca76889349">CDZPJN7WH53Y-330-12</_dlc_DocId>
    <_dlc_DocIdUrl xmlns="6a6a8440-0aa7-461f-ae7a-bcca76889349">
      <Url>http://staffintranet/cross/teachinglearning/_layouts/15/DocIdRedir.aspx?ID=CDZPJN7WH53Y-330-12</Url>
      <Description>CDZPJN7WH53Y-330-12</Description>
    </_dlc_DocIdUrl>
  </documentManagement>
</p:properties>
</file>

<file path=customXml/itemProps1.xml><?xml version="1.0" encoding="utf-8"?>
<ds:datastoreItem xmlns:ds="http://schemas.openxmlformats.org/officeDocument/2006/customXml" ds:itemID="{89F6DAF9-9F50-4D4C-A60B-85459A4B6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a8440-0aa7-461f-ae7a-bcca768893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132B27-7BBC-4012-8354-359CBA98A773}">
  <ds:schemaRefs>
    <ds:schemaRef ds:uri="http://schemas.microsoft.com/sharepoint/events"/>
  </ds:schemaRefs>
</ds:datastoreItem>
</file>

<file path=customXml/itemProps3.xml><?xml version="1.0" encoding="utf-8"?>
<ds:datastoreItem xmlns:ds="http://schemas.openxmlformats.org/officeDocument/2006/customXml" ds:itemID="{A92ED8C0-25FF-43FC-8A60-44EC81417B4F}">
  <ds:schemaRefs>
    <ds:schemaRef ds:uri="http://schemas.microsoft.com/sharepoint/v3/contenttype/forms"/>
  </ds:schemaRefs>
</ds:datastoreItem>
</file>

<file path=customXml/itemProps4.xml><?xml version="1.0" encoding="utf-8"?>
<ds:datastoreItem xmlns:ds="http://schemas.openxmlformats.org/officeDocument/2006/customXml" ds:itemID="{FEE169DC-3637-4A8F-BCF1-DEB4B4E36C33}">
  <ds:schemaRefs>
    <ds:schemaRef ds:uri="http://schemas.microsoft.com/office/2006/metadata/properties"/>
    <ds:schemaRef ds:uri="http://schemas.microsoft.com/office/infopath/2007/PartnerControls"/>
    <ds:schemaRef ds:uri="6a6a8440-0aa7-461f-ae7a-bcca76889349"/>
  </ds:schemaRefs>
</ds:datastoreItem>
</file>

<file path=docProps/app.xml><?xml version="1.0" encoding="utf-8"?>
<Properties xmlns="http://schemas.openxmlformats.org/officeDocument/2006/extended-properties" xmlns:vt="http://schemas.openxmlformats.org/officeDocument/2006/docPropsVTypes">
  <TotalTime>286</TotalTime>
  <Words>1248</Words>
  <Application>Microsoft Office PowerPoint</Application>
  <PresentationFormat>On-screen Show (4:3)</PresentationFormat>
  <Paragraphs>190</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Pose, Pause, Pounce, Bounce</vt:lpstr>
      <vt:lpstr>PowerPoint Presentation</vt:lpstr>
      <vt:lpstr>What is it? </vt:lpstr>
      <vt:lpstr>Now, think about Winnie The Pooh</vt:lpstr>
      <vt:lpstr>The Tao of Pooh</vt:lpstr>
      <vt:lpstr>Which character is your Questioning technique?  </vt:lpstr>
      <vt:lpstr>Which character is your Questioning technique?  </vt:lpstr>
      <vt:lpstr>Which character is your Questioning technique?  </vt:lpstr>
      <vt:lpstr>Which character is your Questioning technique?  </vt:lpstr>
      <vt:lpstr>Which character is your Questioning technique?  </vt:lpstr>
      <vt:lpstr>Which character is your Questioning technique?  </vt:lpstr>
      <vt:lpstr>Or, are you a Tigger?</vt:lpstr>
      <vt:lpstr>Which character is your Questioning technique?  </vt:lpstr>
      <vt:lpstr>So why is PPPB useful? </vt:lpstr>
      <vt:lpstr>How does it work? </vt:lpstr>
      <vt:lpstr>1. POSE</vt:lpstr>
      <vt:lpstr>2. PAUSE...</vt:lpstr>
      <vt:lpstr>3. POUNCE!</vt:lpstr>
      <vt:lpstr>4. BOUNCE!</vt:lpstr>
      <vt:lpstr>Summary</vt:lpstr>
      <vt:lpstr>@TeacherToolkit</vt:lpstr>
    </vt:vector>
  </TitlesOfParts>
  <Company>gca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Pose, Pause, Pounce, Bounce</dc:title>
  <dc:subject>AfL Questioning</dc:subject>
  <dc:creator>rmcgill</dc:creator>
  <dc:description>by @TeacherToolkit</dc:description>
  <cp:lastModifiedBy>Burgoyne, Tony</cp:lastModifiedBy>
  <cp:revision>36</cp:revision>
  <dcterms:created xsi:type="dcterms:W3CDTF">2012-05-23T11:24:53Z</dcterms:created>
  <dcterms:modified xsi:type="dcterms:W3CDTF">2021-02-02T15:14:42Z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0x0101009F465DCFDDEA3F429236448757A3BA7C</vt:lpwstr>
  </property>
  <property fmtid="{D5CDD505-2E9C-101B-9397-08002B2CF9AE}" pid="3" name="_dlc_DocIdItemGuid">
    <vt:lpwstr>22cab48a-9aa1-40cc-9550-3fd571c17cec</vt:lpwstr>
  </property>
</Properties>
</file>