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9"/>
  </p:notesMasterIdLst>
  <p:handoutMasterIdLst>
    <p:handoutMasterId r:id="rId40"/>
  </p:handoutMasterIdLst>
  <p:sldIdLst>
    <p:sldId id="318" r:id="rId6"/>
    <p:sldId id="343" r:id="rId7"/>
    <p:sldId id="382" r:id="rId8"/>
    <p:sldId id="384" r:id="rId9"/>
    <p:sldId id="385" r:id="rId10"/>
    <p:sldId id="386" r:id="rId11"/>
    <p:sldId id="387" r:id="rId12"/>
    <p:sldId id="322" r:id="rId13"/>
    <p:sldId id="388" r:id="rId14"/>
    <p:sldId id="315" r:id="rId15"/>
    <p:sldId id="389" r:id="rId16"/>
    <p:sldId id="403" r:id="rId17"/>
    <p:sldId id="390" r:id="rId18"/>
    <p:sldId id="321" r:id="rId19"/>
    <p:sldId id="323" r:id="rId20"/>
    <p:sldId id="395" r:id="rId21"/>
    <p:sldId id="328" r:id="rId22"/>
    <p:sldId id="330" r:id="rId23"/>
    <p:sldId id="326" r:id="rId24"/>
    <p:sldId id="329" r:id="rId25"/>
    <p:sldId id="348" r:id="rId26"/>
    <p:sldId id="399" r:id="rId27"/>
    <p:sldId id="400" r:id="rId28"/>
    <p:sldId id="401" r:id="rId29"/>
    <p:sldId id="319" r:id="rId30"/>
    <p:sldId id="396" r:id="rId31"/>
    <p:sldId id="397" r:id="rId32"/>
    <p:sldId id="398" r:id="rId33"/>
    <p:sldId id="405" r:id="rId34"/>
    <p:sldId id="406" r:id="rId35"/>
    <p:sldId id="351" r:id="rId36"/>
    <p:sldId id="352" r:id="rId37"/>
    <p:sldId id="381" r:id="rId38"/>
  </p:sldIdLst>
  <p:sldSz cx="9144000" cy="6858000" type="screen4x3"/>
  <p:notesSz cx="6797675" cy="9926638"/>
  <p:custDataLst>
    <p:tags r:id="rId4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 jones" initials="pj" lastIdx="1" clrIdx="0">
    <p:extLst>
      <p:ext uri="{19B8F6BF-5375-455C-9EA6-DF929625EA0E}">
        <p15:presenceInfo xmlns:p15="http://schemas.microsoft.com/office/powerpoint/2012/main" userId="609364219cf09b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6EA9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372" autoAdjust="0"/>
    <p:restoredTop sz="94660"/>
  </p:normalViewPr>
  <p:slideViewPr>
    <p:cSldViewPr snapToGrid="0">
      <p:cViewPr varScale="1">
        <p:scale>
          <a:sx n="68" d="100"/>
          <a:sy n="68" d="100"/>
        </p:scale>
        <p:origin x="780" y="60"/>
      </p:cViewPr>
      <p:guideLst>
        <p:guide orient="horz" pos="2160"/>
        <p:guide pos="288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3039B0-76B0-4986-8B97-6727000C697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3331B560-A387-4110-A765-25C85771A059}">
      <dgm:prSet phldrT="[Text]"/>
      <dgm:spPr/>
      <dgm:t>
        <a:bodyPr/>
        <a:lstStyle/>
        <a:p>
          <a:r>
            <a:rPr lang="en-GB" dirty="0"/>
            <a:t>According to inspection reports and academic research, well planned and effective differentiation remains remarkably elusive.  </a:t>
          </a:r>
        </a:p>
        <a:p>
          <a:r>
            <a:rPr lang="en-GB" b="1" dirty="0"/>
            <a:t>Why?</a:t>
          </a:r>
        </a:p>
      </dgm:t>
    </dgm:pt>
    <dgm:pt modelId="{849D27FF-20FC-4484-8A5E-AFCA4B418EFE}" type="parTrans" cxnId="{A17C0430-E785-4A0E-97BD-D382C2B4312C}">
      <dgm:prSet/>
      <dgm:spPr/>
      <dgm:t>
        <a:bodyPr/>
        <a:lstStyle/>
        <a:p>
          <a:endParaRPr lang="en-GB"/>
        </a:p>
      </dgm:t>
    </dgm:pt>
    <dgm:pt modelId="{D2423E04-A605-49D1-8625-82898B69DBE8}" type="sibTrans" cxnId="{A17C0430-E785-4A0E-97BD-D382C2B4312C}">
      <dgm:prSet/>
      <dgm:spPr/>
      <dgm:t>
        <a:bodyPr/>
        <a:lstStyle/>
        <a:p>
          <a:endParaRPr lang="en-GB"/>
        </a:p>
      </dgm:t>
    </dgm:pt>
    <dgm:pt modelId="{6EAB896F-B7E8-43EE-B400-E76615DDBBC1}">
      <dgm:prSet phldrT="[Text]" custT="1"/>
      <dgm:spPr/>
      <dgm:t>
        <a:bodyPr/>
        <a:lstStyle/>
        <a:p>
          <a:r>
            <a:rPr lang="en-GB" sz="1200" dirty="0"/>
            <a:t>Because teachers are so conscious of covering the curriculum with all students that they provide them with the same learning experience?</a:t>
          </a:r>
        </a:p>
      </dgm:t>
    </dgm:pt>
    <dgm:pt modelId="{896B8B82-58B4-4FA1-9C77-17555A9126E3}" type="parTrans" cxnId="{BCB1CD6C-99CF-4653-9FC1-D21938155361}">
      <dgm:prSet/>
      <dgm:spPr/>
      <dgm:t>
        <a:bodyPr/>
        <a:lstStyle/>
        <a:p>
          <a:endParaRPr lang="en-GB"/>
        </a:p>
      </dgm:t>
    </dgm:pt>
    <dgm:pt modelId="{7EB90F68-C44A-4BF7-8945-D2FF58AF7D15}" type="sibTrans" cxnId="{BCB1CD6C-99CF-4653-9FC1-D21938155361}">
      <dgm:prSet/>
      <dgm:spPr/>
      <dgm:t>
        <a:bodyPr/>
        <a:lstStyle/>
        <a:p>
          <a:endParaRPr lang="en-GB"/>
        </a:p>
      </dgm:t>
    </dgm:pt>
    <dgm:pt modelId="{3D0CD976-A724-4059-940D-065C1C48A320}">
      <dgm:prSet phldrT="[Text]" custT="1"/>
      <dgm:spPr/>
      <dgm:t>
        <a:bodyPr/>
        <a:lstStyle/>
        <a:p>
          <a:r>
            <a:rPr lang="en-GB" sz="1200" dirty="0"/>
            <a:t>Because very few teachers were ever trained to use a range of different strategies?</a:t>
          </a:r>
        </a:p>
      </dgm:t>
    </dgm:pt>
    <dgm:pt modelId="{96CADB08-2FDB-42BA-8FE6-3541091295D1}" type="parTrans" cxnId="{0F2D62B4-FF33-4765-9F03-20D283E50C0A}">
      <dgm:prSet/>
      <dgm:spPr/>
      <dgm:t>
        <a:bodyPr/>
        <a:lstStyle/>
        <a:p>
          <a:endParaRPr lang="en-GB"/>
        </a:p>
      </dgm:t>
    </dgm:pt>
    <dgm:pt modelId="{606E0281-65C8-47A2-A916-9398487DA225}" type="sibTrans" cxnId="{0F2D62B4-FF33-4765-9F03-20D283E50C0A}">
      <dgm:prSet/>
      <dgm:spPr/>
      <dgm:t>
        <a:bodyPr/>
        <a:lstStyle/>
        <a:p>
          <a:endParaRPr lang="en-GB"/>
        </a:p>
      </dgm:t>
    </dgm:pt>
    <dgm:pt modelId="{107704E8-ABE5-4BAB-A300-5703370F8E63}">
      <dgm:prSet custT="1"/>
      <dgm:spPr/>
      <dgm:t>
        <a:bodyPr/>
        <a:lstStyle/>
        <a:p>
          <a:r>
            <a:rPr lang="en-GB" sz="1200" dirty="0"/>
            <a:t>Because of the lack of practical guidance on differentiation strategies and how to use them?</a:t>
          </a:r>
        </a:p>
      </dgm:t>
    </dgm:pt>
    <dgm:pt modelId="{D15C5297-DC2B-4630-A33E-434205EDBAB0}" type="parTrans" cxnId="{6D4F18F7-98C2-43F4-ACCB-967C9001F985}">
      <dgm:prSet/>
      <dgm:spPr/>
      <dgm:t>
        <a:bodyPr/>
        <a:lstStyle/>
        <a:p>
          <a:endParaRPr lang="en-GB"/>
        </a:p>
      </dgm:t>
    </dgm:pt>
    <dgm:pt modelId="{FB5193FE-7BA2-4469-AF5E-0B7463A8EF07}" type="sibTrans" cxnId="{6D4F18F7-98C2-43F4-ACCB-967C9001F985}">
      <dgm:prSet/>
      <dgm:spPr/>
      <dgm:t>
        <a:bodyPr/>
        <a:lstStyle/>
        <a:p>
          <a:endParaRPr lang="en-GB"/>
        </a:p>
      </dgm:t>
    </dgm:pt>
    <dgm:pt modelId="{E86322DC-CC13-4A80-B237-69599A9438E7}">
      <dgm:prSet custT="1"/>
      <dgm:spPr/>
      <dgm:t>
        <a:bodyPr/>
        <a:lstStyle/>
        <a:p>
          <a:r>
            <a:rPr lang="en-GB" sz="1200" dirty="0"/>
            <a:t>Because the workload of teachers means that they simply do not have time to pause to reflect on strategies that they use?</a:t>
          </a:r>
        </a:p>
      </dgm:t>
    </dgm:pt>
    <dgm:pt modelId="{E0BDC1B1-91A8-4D92-86F0-A88082256CB8}" type="parTrans" cxnId="{8FF72D6B-B9B2-4217-B882-E51792F6FFE4}">
      <dgm:prSet/>
      <dgm:spPr/>
      <dgm:t>
        <a:bodyPr/>
        <a:lstStyle/>
        <a:p>
          <a:endParaRPr lang="en-GB"/>
        </a:p>
      </dgm:t>
    </dgm:pt>
    <dgm:pt modelId="{3239AD9C-4BDB-409C-8D4F-DA740B74792C}" type="sibTrans" cxnId="{8FF72D6B-B9B2-4217-B882-E51792F6FFE4}">
      <dgm:prSet/>
      <dgm:spPr/>
      <dgm:t>
        <a:bodyPr/>
        <a:lstStyle/>
        <a:p>
          <a:endParaRPr lang="en-GB"/>
        </a:p>
      </dgm:t>
    </dgm:pt>
    <dgm:pt modelId="{1FCDF292-1FE0-41C2-BB2E-4E8CB9FA97E3}">
      <dgm:prSet custT="1"/>
      <dgm:spPr/>
      <dgm:t>
        <a:bodyPr/>
        <a:lstStyle/>
        <a:p>
          <a:r>
            <a:rPr lang="en-GB" sz="1200" b="0" dirty="0"/>
            <a:t>Because setting and streaming led teachers into the trap of thinking of their classes as homogenous groups?</a:t>
          </a:r>
        </a:p>
      </dgm:t>
    </dgm:pt>
    <dgm:pt modelId="{839D422F-3CA7-4732-98A2-40DBC9D38A4B}" type="parTrans" cxnId="{37724AF0-E00B-4B36-BB8C-48E4EF898DD6}">
      <dgm:prSet/>
      <dgm:spPr/>
      <dgm:t>
        <a:bodyPr/>
        <a:lstStyle/>
        <a:p>
          <a:endParaRPr lang="en-GB"/>
        </a:p>
      </dgm:t>
    </dgm:pt>
    <dgm:pt modelId="{8F262C14-5034-407D-80A0-E6F6AD35EB6D}" type="sibTrans" cxnId="{37724AF0-E00B-4B36-BB8C-48E4EF898DD6}">
      <dgm:prSet/>
      <dgm:spPr/>
      <dgm:t>
        <a:bodyPr/>
        <a:lstStyle/>
        <a:p>
          <a:endParaRPr lang="en-GB"/>
        </a:p>
      </dgm:t>
    </dgm:pt>
    <dgm:pt modelId="{54636F13-EA4E-4D11-A257-5D284C19C7F3}">
      <dgm:prSet phldrT="[Text]" custT="1"/>
      <dgm:spPr/>
      <dgm:t>
        <a:bodyPr/>
        <a:lstStyle/>
        <a:p>
          <a:r>
            <a:rPr lang="en-GB" sz="1200" dirty="0"/>
            <a:t>Because there is such a focus on standards, accountability and following schemes of work/learning that teachers are being less creative?</a:t>
          </a:r>
        </a:p>
      </dgm:t>
    </dgm:pt>
    <dgm:pt modelId="{B3149708-2C31-4DD3-BCB8-CA17EB45FC9A}" type="sibTrans" cxnId="{52B245FE-769B-4328-A00B-712D8138D9FF}">
      <dgm:prSet/>
      <dgm:spPr/>
      <dgm:t>
        <a:bodyPr/>
        <a:lstStyle/>
        <a:p>
          <a:endParaRPr lang="en-GB"/>
        </a:p>
      </dgm:t>
    </dgm:pt>
    <dgm:pt modelId="{32775053-C44D-4E01-BBFF-902A8B213784}" type="parTrans" cxnId="{52B245FE-769B-4328-A00B-712D8138D9FF}">
      <dgm:prSet/>
      <dgm:spPr/>
      <dgm:t>
        <a:bodyPr/>
        <a:lstStyle/>
        <a:p>
          <a:endParaRPr lang="en-GB"/>
        </a:p>
      </dgm:t>
    </dgm:pt>
    <dgm:pt modelId="{F72C1DCB-068F-4ED9-83B2-8E47CEBA9563}" type="pres">
      <dgm:prSet presAssocID="{153039B0-76B0-4986-8B97-6727000C697B}" presName="cycle" presStyleCnt="0">
        <dgm:presLayoutVars>
          <dgm:chMax val="1"/>
          <dgm:dir/>
          <dgm:animLvl val="ctr"/>
          <dgm:resizeHandles val="exact"/>
        </dgm:presLayoutVars>
      </dgm:prSet>
      <dgm:spPr/>
    </dgm:pt>
    <dgm:pt modelId="{6EF996FE-FD0E-41D0-BA52-32D178F1BC9F}" type="pres">
      <dgm:prSet presAssocID="{3331B560-A387-4110-A765-25C85771A059}" presName="centerShape" presStyleLbl="node0" presStyleIdx="0" presStyleCnt="1"/>
      <dgm:spPr/>
    </dgm:pt>
    <dgm:pt modelId="{B93DB0E4-28B6-4680-B48C-007FBD42FAFD}" type="pres">
      <dgm:prSet presAssocID="{32775053-C44D-4E01-BBFF-902A8B213784}" presName="parTrans" presStyleLbl="bgSibTrans2D1" presStyleIdx="0" presStyleCnt="6"/>
      <dgm:spPr/>
    </dgm:pt>
    <dgm:pt modelId="{C1D02AF3-F75F-4507-B94C-AEE4FA247C9D}" type="pres">
      <dgm:prSet presAssocID="{54636F13-EA4E-4D11-A257-5D284C19C7F3}" presName="node" presStyleLbl="node1" presStyleIdx="0" presStyleCnt="6">
        <dgm:presLayoutVars>
          <dgm:bulletEnabled val="1"/>
        </dgm:presLayoutVars>
      </dgm:prSet>
      <dgm:spPr/>
    </dgm:pt>
    <dgm:pt modelId="{2B1FDD1F-EE7D-4837-B2C2-FB5CA7A669BA}" type="pres">
      <dgm:prSet presAssocID="{896B8B82-58B4-4FA1-9C77-17555A9126E3}" presName="parTrans" presStyleLbl="bgSibTrans2D1" presStyleIdx="1" presStyleCnt="6"/>
      <dgm:spPr/>
    </dgm:pt>
    <dgm:pt modelId="{077EA717-9AF3-483D-BD46-2016C3F88209}" type="pres">
      <dgm:prSet presAssocID="{6EAB896F-B7E8-43EE-B400-E76615DDBBC1}" presName="node" presStyleLbl="node1" presStyleIdx="1" presStyleCnt="6" custScaleX="113208" custScaleY="107859">
        <dgm:presLayoutVars>
          <dgm:bulletEnabled val="1"/>
        </dgm:presLayoutVars>
      </dgm:prSet>
      <dgm:spPr/>
    </dgm:pt>
    <dgm:pt modelId="{A3AAA77B-530D-404E-9944-B13A6D8718C1}" type="pres">
      <dgm:prSet presAssocID="{96CADB08-2FDB-42BA-8FE6-3541091295D1}" presName="parTrans" presStyleLbl="bgSibTrans2D1" presStyleIdx="2" presStyleCnt="6"/>
      <dgm:spPr/>
    </dgm:pt>
    <dgm:pt modelId="{59FA8307-B63D-4607-BDEF-1FAF84F65891}" type="pres">
      <dgm:prSet presAssocID="{3D0CD976-A724-4059-940D-065C1C48A320}" presName="node" presStyleLbl="node1" presStyleIdx="2" presStyleCnt="6">
        <dgm:presLayoutVars>
          <dgm:bulletEnabled val="1"/>
        </dgm:presLayoutVars>
      </dgm:prSet>
      <dgm:spPr/>
    </dgm:pt>
    <dgm:pt modelId="{B172A309-B0D8-4AA1-BCD9-78C3D8809883}" type="pres">
      <dgm:prSet presAssocID="{D15C5297-DC2B-4630-A33E-434205EDBAB0}" presName="parTrans" presStyleLbl="bgSibTrans2D1" presStyleIdx="3" presStyleCnt="6"/>
      <dgm:spPr/>
    </dgm:pt>
    <dgm:pt modelId="{1E09583C-9248-4EEE-BCDA-F2A7714DBC1F}" type="pres">
      <dgm:prSet presAssocID="{107704E8-ABE5-4BAB-A300-5703370F8E63}" presName="node" presStyleLbl="node1" presStyleIdx="3" presStyleCnt="6">
        <dgm:presLayoutVars>
          <dgm:bulletEnabled val="1"/>
        </dgm:presLayoutVars>
      </dgm:prSet>
      <dgm:spPr/>
    </dgm:pt>
    <dgm:pt modelId="{34CAFC82-20BD-483B-BE1E-B85B501437C2}" type="pres">
      <dgm:prSet presAssocID="{E0BDC1B1-91A8-4D92-86F0-A88082256CB8}" presName="parTrans" presStyleLbl="bgSibTrans2D1" presStyleIdx="4" presStyleCnt="6"/>
      <dgm:spPr/>
    </dgm:pt>
    <dgm:pt modelId="{9C96BCB2-8253-4DE0-BD92-A97E409ABD4D}" type="pres">
      <dgm:prSet presAssocID="{E86322DC-CC13-4A80-B237-69599A9438E7}" presName="node" presStyleLbl="node1" presStyleIdx="4" presStyleCnt="6">
        <dgm:presLayoutVars>
          <dgm:bulletEnabled val="1"/>
        </dgm:presLayoutVars>
      </dgm:prSet>
      <dgm:spPr/>
    </dgm:pt>
    <dgm:pt modelId="{1B58DC72-567C-412F-B5FF-0AED0CC89304}" type="pres">
      <dgm:prSet presAssocID="{839D422F-3CA7-4732-98A2-40DBC9D38A4B}" presName="parTrans" presStyleLbl="bgSibTrans2D1" presStyleIdx="5" presStyleCnt="6"/>
      <dgm:spPr/>
    </dgm:pt>
    <dgm:pt modelId="{A351AF76-D22F-45B5-8B9B-48532F370EFF}" type="pres">
      <dgm:prSet presAssocID="{1FCDF292-1FE0-41C2-BB2E-4E8CB9FA97E3}" presName="node" presStyleLbl="node1" presStyleIdx="5" presStyleCnt="6">
        <dgm:presLayoutVars>
          <dgm:bulletEnabled val="1"/>
        </dgm:presLayoutVars>
      </dgm:prSet>
      <dgm:spPr/>
    </dgm:pt>
  </dgm:ptLst>
  <dgm:cxnLst>
    <dgm:cxn modelId="{93BCF101-A7A0-4D84-9C9B-12E6198B9B78}" type="presOf" srcId="{32775053-C44D-4E01-BBFF-902A8B213784}" destId="{B93DB0E4-28B6-4680-B48C-007FBD42FAFD}" srcOrd="0" destOrd="0" presId="urn:microsoft.com/office/officeart/2005/8/layout/radial4"/>
    <dgm:cxn modelId="{8FF3C902-AA42-49A7-92C3-18260AD439E6}" type="presOf" srcId="{96CADB08-2FDB-42BA-8FE6-3541091295D1}" destId="{A3AAA77B-530D-404E-9944-B13A6D8718C1}" srcOrd="0" destOrd="0" presId="urn:microsoft.com/office/officeart/2005/8/layout/radial4"/>
    <dgm:cxn modelId="{28245B19-EBCC-4E37-A2D3-445FBA628253}" type="presOf" srcId="{E0BDC1B1-91A8-4D92-86F0-A88082256CB8}" destId="{34CAFC82-20BD-483B-BE1E-B85B501437C2}" srcOrd="0" destOrd="0" presId="urn:microsoft.com/office/officeart/2005/8/layout/radial4"/>
    <dgm:cxn modelId="{A17C0430-E785-4A0E-97BD-D382C2B4312C}" srcId="{153039B0-76B0-4986-8B97-6727000C697B}" destId="{3331B560-A387-4110-A765-25C85771A059}" srcOrd="0" destOrd="0" parTransId="{849D27FF-20FC-4484-8A5E-AFCA4B418EFE}" sibTransId="{D2423E04-A605-49D1-8625-82898B69DBE8}"/>
    <dgm:cxn modelId="{E01D0530-6D7F-4A1D-9F69-F108F856D1C7}" type="presOf" srcId="{6EAB896F-B7E8-43EE-B400-E76615DDBBC1}" destId="{077EA717-9AF3-483D-BD46-2016C3F88209}" srcOrd="0" destOrd="0" presId="urn:microsoft.com/office/officeart/2005/8/layout/radial4"/>
    <dgm:cxn modelId="{A2C8D338-8749-437C-BE4D-F675A8867991}" type="presOf" srcId="{1FCDF292-1FE0-41C2-BB2E-4E8CB9FA97E3}" destId="{A351AF76-D22F-45B5-8B9B-48532F370EFF}" srcOrd="0" destOrd="0" presId="urn:microsoft.com/office/officeart/2005/8/layout/radial4"/>
    <dgm:cxn modelId="{A8311245-183B-43C7-A2EB-99A5FE5B6D38}" type="presOf" srcId="{54636F13-EA4E-4D11-A257-5D284C19C7F3}" destId="{C1D02AF3-F75F-4507-B94C-AEE4FA247C9D}" srcOrd="0" destOrd="0" presId="urn:microsoft.com/office/officeart/2005/8/layout/radial4"/>
    <dgm:cxn modelId="{8FF72D6B-B9B2-4217-B882-E51792F6FFE4}" srcId="{3331B560-A387-4110-A765-25C85771A059}" destId="{E86322DC-CC13-4A80-B237-69599A9438E7}" srcOrd="4" destOrd="0" parTransId="{E0BDC1B1-91A8-4D92-86F0-A88082256CB8}" sibTransId="{3239AD9C-4BDB-409C-8D4F-DA740B74792C}"/>
    <dgm:cxn modelId="{BCB1CD6C-99CF-4653-9FC1-D21938155361}" srcId="{3331B560-A387-4110-A765-25C85771A059}" destId="{6EAB896F-B7E8-43EE-B400-E76615DDBBC1}" srcOrd="1" destOrd="0" parTransId="{896B8B82-58B4-4FA1-9C77-17555A9126E3}" sibTransId="{7EB90F68-C44A-4BF7-8945-D2FF58AF7D15}"/>
    <dgm:cxn modelId="{AD91DF50-A1F3-4D82-B86D-3F3DB8627E56}" type="presOf" srcId="{153039B0-76B0-4986-8B97-6727000C697B}" destId="{F72C1DCB-068F-4ED9-83B2-8E47CEBA9563}" srcOrd="0" destOrd="0" presId="urn:microsoft.com/office/officeart/2005/8/layout/radial4"/>
    <dgm:cxn modelId="{4FB98A81-4F24-4EE3-B370-BBBD54D2A51D}" type="presOf" srcId="{896B8B82-58B4-4FA1-9C77-17555A9126E3}" destId="{2B1FDD1F-EE7D-4837-B2C2-FB5CA7A669BA}" srcOrd="0" destOrd="0" presId="urn:microsoft.com/office/officeart/2005/8/layout/radial4"/>
    <dgm:cxn modelId="{8131A98C-5238-4F2E-BA46-2FA16A244156}" type="presOf" srcId="{107704E8-ABE5-4BAB-A300-5703370F8E63}" destId="{1E09583C-9248-4EEE-BCDA-F2A7714DBC1F}" srcOrd="0" destOrd="0" presId="urn:microsoft.com/office/officeart/2005/8/layout/radial4"/>
    <dgm:cxn modelId="{9E71B294-4AD8-4726-9002-FF4361783A4A}" type="presOf" srcId="{839D422F-3CA7-4732-98A2-40DBC9D38A4B}" destId="{1B58DC72-567C-412F-B5FF-0AED0CC89304}" srcOrd="0" destOrd="0" presId="urn:microsoft.com/office/officeart/2005/8/layout/radial4"/>
    <dgm:cxn modelId="{C786CF94-2D9B-4DE4-BB68-A6CBB8273484}" type="presOf" srcId="{D15C5297-DC2B-4630-A33E-434205EDBAB0}" destId="{B172A309-B0D8-4AA1-BCD9-78C3D8809883}" srcOrd="0" destOrd="0" presId="urn:microsoft.com/office/officeart/2005/8/layout/radial4"/>
    <dgm:cxn modelId="{7A50F595-84C6-47E3-B715-F75FF975BA50}" type="presOf" srcId="{3D0CD976-A724-4059-940D-065C1C48A320}" destId="{59FA8307-B63D-4607-BDEF-1FAF84F65891}" srcOrd="0" destOrd="0" presId="urn:microsoft.com/office/officeart/2005/8/layout/radial4"/>
    <dgm:cxn modelId="{816E28AA-429B-4A5D-ABCC-C368885CEB5E}" type="presOf" srcId="{3331B560-A387-4110-A765-25C85771A059}" destId="{6EF996FE-FD0E-41D0-BA52-32D178F1BC9F}" srcOrd="0" destOrd="0" presId="urn:microsoft.com/office/officeart/2005/8/layout/radial4"/>
    <dgm:cxn modelId="{0F2D62B4-FF33-4765-9F03-20D283E50C0A}" srcId="{3331B560-A387-4110-A765-25C85771A059}" destId="{3D0CD976-A724-4059-940D-065C1C48A320}" srcOrd="2" destOrd="0" parTransId="{96CADB08-2FDB-42BA-8FE6-3541091295D1}" sibTransId="{606E0281-65C8-47A2-A916-9398487DA225}"/>
    <dgm:cxn modelId="{AFF080B9-50B8-4976-80FB-33E6467C53CF}" type="presOf" srcId="{E86322DC-CC13-4A80-B237-69599A9438E7}" destId="{9C96BCB2-8253-4DE0-BD92-A97E409ABD4D}" srcOrd="0" destOrd="0" presId="urn:microsoft.com/office/officeart/2005/8/layout/radial4"/>
    <dgm:cxn modelId="{37724AF0-E00B-4B36-BB8C-48E4EF898DD6}" srcId="{3331B560-A387-4110-A765-25C85771A059}" destId="{1FCDF292-1FE0-41C2-BB2E-4E8CB9FA97E3}" srcOrd="5" destOrd="0" parTransId="{839D422F-3CA7-4732-98A2-40DBC9D38A4B}" sibTransId="{8F262C14-5034-407D-80A0-E6F6AD35EB6D}"/>
    <dgm:cxn modelId="{6D4F18F7-98C2-43F4-ACCB-967C9001F985}" srcId="{3331B560-A387-4110-A765-25C85771A059}" destId="{107704E8-ABE5-4BAB-A300-5703370F8E63}" srcOrd="3" destOrd="0" parTransId="{D15C5297-DC2B-4630-A33E-434205EDBAB0}" sibTransId="{FB5193FE-7BA2-4469-AF5E-0B7463A8EF07}"/>
    <dgm:cxn modelId="{52B245FE-769B-4328-A00B-712D8138D9FF}" srcId="{3331B560-A387-4110-A765-25C85771A059}" destId="{54636F13-EA4E-4D11-A257-5D284C19C7F3}" srcOrd="0" destOrd="0" parTransId="{32775053-C44D-4E01-BBFF-902A8B213784}" sibTransId="{B3149708-2C31-4DD3-BCB8-CA17EB45FC9A}"/>
    <dgm:cxn modelId="{13753070-D43C-4A9C-9882-9C429A88EB0F}" type="presParOf" srcId="{F72C1DCB-068F-4ED9-83B2-8E47CEBA9563}" destId="{6EF996FE-FD0E-41D0-BA52-32D178F1BC9F}" srcOrd="0" destOrd="0" presId="urn:microsoft.com/office/officeart/2005/8/layout/radial4"/>
    <dgm:cxn modelId="{6C7F62A8-EFFF-44C5-8A3D-F219FD4B704C}" type="presParOf" srcId="{F72C1DCB-068F-4ED9-83B2-8E47CEBA9563}" destId="{B93DB0E4-28B6-4680-B48C-007FBD42FAFD}" srcOrd="1" destOrd="0" presId="urn:microsoft.com/office/officeart/2005/8/layout/radial4"/>
    <dgm:cxn modelId="{3D9F36AD-62DE-4592-AD7B-8716710AE0C7}" type="presParOf" srcId="{F72C1DCB-068F-4ED9-83B2-8E47CEBA9563}" destId="{C1D02AF3-F75F-4507-B94C-AEE4FA247C9D}" srcOrd="2" destOrd="0" presId="urn:microsoft.com/office/officeart/2005/8/layout/radial4"/>
    <dgm:cxn modelId="{C4F51346-DD10-40B6-9459-7B62DE359BBD}" type="presParOf" srcId="{F72C1DCB-068F-4ED9-83B2-8E47CEBA9563}" destId="{2B1FDD1F-EE7D-4837-B2C2-FB5CA7A669BA}" srcOrd="3" destOrd="0" presId="urn:microsoft.com/office/officeart/2005/8/layout/radial4"/>
    <dgm:cxn modelId="{5F19F429-BAF0-48BF-8FB6-88A25B3A1A15}" type="presParOf" srcId="{F72C1DCB-068F-4ED9-83B2-8E47CEBA9563}" destId="{077EA717-9AF3-483D-BD46-2016C3F88209}" srcOrd="4" destOrd="0" presId="urn:microsoft.com/office/officeart/2005/8/layout/radial4"/>
    <dgm:cxn modelId="{9EC512DA-0D0C-4A3A-BEAD-3D1CEBF18AAB}" type="presParOf" srcId="{F72C1DCB-068F-4ED9-83B2-8E47CEBA9563}" destId="{A3AAA77B-530D-404E-9944-B13A6D8718C1}" srcOrd="5" destOrd="0" presId="urn:microsoft.com/office/officeart/2005/8/layout/radial4"/>
    <dgm:cxn modelId="{60F4933A-1429-4E4C-A87F-C1B7462C7693}" type="presParOf" srcId="{F72C1DCB-068F-4ED9-83B2-8E47CEBA9563}" destId="{59FA8307-B63D-4607-BDEF-1FAF84F65891}" srcOrd="6" destOrd="0" presId="urn:microsoft.com/office/officeart/2005/8/layout/radial4"/>
    <dgm:cxn modelId="{79F5EDAF-D856-4EDD-9924-413A61657DAE}" type="presParOf" srcId="{F72C1DCB-068F-4ED9-83B2-8E47CEBA9563}" destId="{B172A309-B0D8-4AA1-BCD9-78C3D8809883}" srcOrd="7" destOrd="0" presId="urn:microsoft.com/office/officeart/2005/8/layout/radial4"/>
    <dgm:cxn modelId="{27D1160A-6CF5-41ED-ADCF-198E8EB82F11}" type="presParOf" srcId="{F72C1DCB-068F-4ED9-83B2-8E47CEBA9563}" destId="{1E09583C-9248-4EEE-BCDA-F2A7714DBC1F}" srcOrd="8" destOrd="0" presId="urn:microsoft.com/office/officeart/2005/8/layout/radial4"/>
    <dgm:cxn modelId="{0AEC4C77-4E01-4550-BE98-25BA3A1B187B}" type="presParOf" srcId="{F72C1DCB-068F-4ED9-83B2-8E47CEBA9563}" destId="{34CAFC82-20BD-483B-BE1E-B85B501437C2}" srcOrd="9" destOrd="0" presId="urn:microsoft.com/office/officeart/2005/8/layout/radial4"/>
    <dgm:cxn modelId="{CB67A6CE-4DAA-4FC3-A81D-7BBC722C55BA}" type="presParOf" srcId="{F72C1DCB-068F-4ED9-83B2-8E47CEBA9563}" destId="{9C96BCB2-8253-4DE0-BD92-A97E409ABD4D}" srcOrd="10" destOrd="0" presId="urn:microsoft.com/office/officeart/2005/8/layout/radial4"/>
    <dgm:cxn modelId="{B6831412-3EC4-488D-B53E-56D0A253D1A8}" type="presParOf" srcId="{F72C1DCB-068F-4ED9-83B2-8E47CEBA9563}" destId="{1B58DC72-567C-412F-B5FF-0AED0CC89304}" srcOrd="11" destOrd="0" presId="urn:microsoft.com/office/officeart/2005/8/layout/radial4"/>
    <dgm:cxn modelId="{63F9EF4C-5260-4C58-BE49-6B361FE48F3C}" type="presParOf" srcId="{F72C1DCB-068F-4ED9-83B2-8E47CEBA9563}" destId="{A351AF76-D22F-45B5-8B9B-48532F370EFF}"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890781-ABFD-41C6-AA15-B809F338B06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4C0BB341-66FA-4FB7-936F-FC398E57B422}">
      <dgm:prSet phldrT="[Text]" custT="1"/>
      <dgm:spPr/>
      <dgm:t>
        <a:bodyPr/>
        <a:lstStyle/>
        <a:p>
          <a:r>
            <a:rPr lang="en-GB" sz="1600" dirty="0"/>
            <a:t>EMOTIONS</a:t>
          </a:r>
        </a:p>
        <a:p>
          <a:endParaRPr lang="en-GB" sz="800" dirty="0"/>
        </a:p>
        <a:p>
          <a:r>
            <a:rPr lang="en-GB" sz="1600" dirty="0"/>
            <a:t>Associated with </a:t>
          </a:r>
        </a:p>
        <a:p>
          <a:r>
            <a:rPr lang="en-GB" sz="1600" dirty="0"/>
            <a:t>The learning environment</a:t>
          </a:r>
        </a:p>
        <a:p>
          <a:r>
            <a:rPr lang="en-GB" sz="1600" dirty="0"/>
            <a:t>(Classroom Climate)</a:t>
          </a:r>
        </a:p>
      </dgm:t>
    </dgm:pt>
    <dgm:pt modelId="{364E52B1-5110-4B83-A7F8-1B811211BD23}" type="parTrans" cxnId="{69F37F3B-CB0E-40F9-A799-BB8AD1FC5C6A}">
      <dgm:prSet/>
      <dgm:spPr/>
      <dgm:t>
        <a:bodyPr/>
        <a:lstStyle/>
        <a:p>
          <a:endParaRPr lang="en-GB"/>
        </a:p>
      </dgm:t>
    </dgm:pt>
    <dgm:pt modelId="{96045A3B-8F89-43CC-AC92-71AC6D343FFF}" type="sibTrans" cxnId="{69F37F3B-CB0E-40F9-A799-BB8AD1FC5C6A}">
      <dgm:prSet/>
      <dgm:spPr/>
      <dgm:t>
        <a:bodyPr/>
        <a:lstStyle/>
        <a:p>
          <a:endParaRPr lang="en-GB"/>
        </a:p>
      </dgm:t>
    </dgm:pt>
    <dgm:pt modelId="{802AF5D6-C753-4E76-AE2F-64D1801E5541}">
      <dgm:prSet phldrT="[Text]" custT="1"/>
      <dgm:spPr/>
      <dgm:t>
        <a:bodyPr/>
        <a:lstStyle/>
        <a:p>
          <a:pPr>
            <a:buNone/>
          </a:pPr>
          <a:r>
            <a:rPr lang="en-GB" sz="1200" dirty="0"/>
            <a:t>Positive Environment Leads to:</a:t>
          </a:r>
        </a:p>
        <a:p>
          <a:pPr>
            <a:buNone/>
          </a:pPr>
          <a:r>
            <a:rPr lang="en-GB" sz="1200" dirty="0"/>
            <a:t>Endorphins in the bloodstream, which:</a:t>
          </a:r>
        </a:p>
        <a:p>
          <a:pPr>
            <a:buFont typeface="Arial" panose="020B0604020202020204" pitchFamily="34" charset="0"/>
            <a:buChar char="•"/>
          </a:pPr>
          <a:r>
            <a:rPr lang="en-GB" sz="1200" dirty="0"/>
            <a:t>Generate a feeling of euphoria</a:t>
          </a:r>
        </a:p>
        <a:p>
          <a:pPr>
            <a:buFont typeface="Arial" panose="020B0604020202020204" pitchFamily="34" charset="0"/>
            <a:buChar char="•"/>
          </a:pPr>
          <a:r>
            <a:rPr lang="en-GB" sz="1200" dirty="0"/>
            <a:t>Raise the pain threshold</a:t>
          </a:r>
        </a:p>
        <a:p>
          <a:pPr>
            <a:buFont typeface="Arial" panose="020B0604020202020204" pitchFamily="34" charset="0"/>
            <a:buChar char="•"/>
          </a:pPr>
          <a:r>
            <a:rPr lang="en-GB" sz="1200" dirty="0"/>
            <a:t>Stimulate the frontal lobe so students remember the situation and the learning objective</a:t>
          </a:r>
        </a:p>
        <a:p>
          <a:pPr>
            <a:buNone/>
          </a:pPr>
          <a:endParaRPr lang="en-GB" sz="1200" dirty="0"/>
        </a:p>
      </dgm:t>
    </dgm:pt>
    <dgm:pt modelId="{8B39D127-93CB-4231-9272-E21D3E2BC689}" type="parTrans" cxnId="{439CC5FF-F376-4C7F-95A6-30666205C4C2}">
      <dgm:prSet/>
      <dgm:spPr/>
      <dgm:t>
        <a:bodyPr/>
        <a:lstStyle/>
        <a:p>
          <a:endParaRPr lang="en-GB"/>
        </a:p>
      </dgm:t>
    </dgm:pt>
    <dgm:pt modelId="{4173891E-7E7F-4BA5-B42F-E588C1AA5374}" type="sibTrans" cxnId="{439CC5FF-F376-4C7F-95A6-30666205C4C2}">
      <dgm:prSet/>
      <dgm:spPr/>
      <dgm:t>
        <a:bodyPr/>
        <a:lstStyle/>
        <a:p>
          <a:endParaRPr lang="en-GB"/>
        </a:p>
      </dgm:t>
    </dgm:pt>
    <dgm:pt modelId="{57DC6409-5CB1-43F9-9E3B-3AC197CD1A02}">
      <dgm:prSet phldrT="[Text]" custT="1"/>
      <dgm:spPr/>
      <dgm:t>
        <a:bodyPr/>
        <a:lstStyle/>
        <a:p>
          <a:r>
            <a:rPr lang="en-GB" sz="1200" dirty="0"/>
            <a:t>Negative Environment leads to</a:t>
          </a:r>
        </a:p>
        <a:p>
          <a:r>
            <a:rPr lang="en-GB" sz="1200" dirty="0"/>
            <a:t>Cortisol in the bloodstream, which:</a:t>
          </a:r>
        </a:p>
        <a:p>
          <a:r>
            <a:rPr lang="en-GB" sz="1200" dirty="0"/>
            <a:t>Raises the anxiety level </a:t>
          </a:r>
        </a:p>
        <a:p>
          <a:r>
            <a:rPr lang="en-GB" sz="1200" dirty="0"/>
            <a:t>Shuts down the processing of low-priority information (for example lesson objective)</a:t>
          </a:r>
        </a:p>
        <a:p>
          <a:r>
            <a:rPr lang="en-GB" sz="1200" dirty="0"/>
            <a:t>Focuses on the frontal lobe of the cause of the stress so students remember the situation but not the learning. </a:t>
          </a:r>
        </a:p>
      </dgm:t>
    </dgm:pt>
    <dgm:pt modelId="{DADB5A31-F917-4603-BD58-1EB351873232}" type="parTrans" cxnId="{3A06188A-E8E7-4149-A720-895846F81088}">
      <dgm:prSet/>
      <dgm:spPr/>
      <dgm:t>
        <a:bodyPr/>
        <a:lstStyle/>
        <a:p>
          <a:endParaRPr lang="en-GB"/>
        </a:p>
      </dgm:t>
    </dgm:pt>
    <dgm:pt modelId="{C78F95DA-1131-42AE-A477-4B41E4E919A4}" type="sibTrans" cxnId="{3A06188A-E8E7-4149-A720-895846F81088}">
      <dgm:prSet/>
      <dgm:spPr/>
      <dgm:t>
        <a:bodyPr/>
        <a:lstStyle/>
        <a:p>
          <a:endParaRPr lang="en-GB"/>
        </a:p>
      </dgm:t>
    </dgm:pt>
    <dgm:pt modelId="{44CDC6C4-8174-4507-B966-DE3664CA37C5}" type="pres">
      <dgm:prSet presAssocID="{FA890781-ABFD-41C6-AA15-B809F338B06C}" presName="hierChild1" presStyleCnt="0">
        <dgm:presLayoutVars>
          <dgm:orgChart val="1"/>
          <dgm:chPref val="1"/>
          <dgm:dir/>
          <dgm:animOne val="branch"/>
          <dgm:animLvl val="lvl"/>
          <dgm:resizeHandles/>
        </dgm:presLayoutVars>
      </dgm:prSet>
      <dgm:spPr/>
    </dgm:pt>
    <dgm:pt modelId="{8C7B7DF0-1A64-4512-9C97-3E9F2F9A7C0C}" type="pres">
      <dgm:prSet presAssocID="{4C0BB341-66FA-4FB7-936F-FC398E57B422}" presName="hierRoot1" presStyleCnt="0">
        <dgm:presLayoutVars>
          <dgm:hierBranch val="init"/>
        </dgm:presLayoutVars>
      </dgm:prSet>
      <dgm:spPr/>
    </dgm:pt>
    <dgm:pt modelId="{05D5A7CC-6CF5-43E1-BE7F-5862FC07FC31}" type="pres">
      <dgm:prSet presAssocID="{4C0BB341-66FA-4FB7-936F-FC398E57B422}" presName="rootComposite1" presStyleCnt="0"/>
      <dgm:spPr/>
    </dgm:pt>
    <dgm:pt modelId="{543B2ECA-4F8F-4D43-B422-6CE947881C29}" type="pres">
      <dgm:prSet presAssocID="{4C0BB341-66FA-4FB7-936F-FC398E57B422}" presName="rootText1" presStyleLbl="node0" presStyleIdx="0" presStyleCnt="1">
        <dgm:presLayoutVars>
          <dgm:chPref val="3"/>
        </dgm:presLayoutVars>
      </dgm:prSet>
      <dgm:spPr/>
    </dgm:pt>
    <dgm:pt modelId="{083F8789-A50A-4E9E-BD84-220DB2CEB98C}" type="pres">
      <dgm:prSet presAssocID="{4C0BB341-66FA-4FB7-936F-FC398E57B422}" presName="rootConnector1" presStyleLbl="node1" presStyleIdx="0" presStyleCnt="0"/>
      <dgm:spPr/>
    </dgm:pt>
    <dgm:pt modelId="{2F953B08-12C2-45D4-89C2-8D4365ED0EAB}" type="pres">
      <dgm:prSet presAssocID="{4C0BB341-66FA-4FB7-936F-FC398E57B422}" presName="hierChild2" presStyleCnt="0"/>
      <dgm:spPr/>
    </dgm:pt>
    <dgm:pt modelId="{98EA7580-428F-4A15-AC5D-EC1A25052D34}" type="pres">
      <dgm:prSet presAssocID="{8B39D127-93CB-4231-9272-E21D3E2BC689}" presName="Name37" presStyleLbl="parChTrans1D2" presStyleIdx="0" presStyleCnt="2"/>
      <dgm:spPr/>
    </dgm:pt>
    <dgm:pt modelId="{0366789C-74BF-416F-9D85-230275D49313}" type="pres">
      <dgm:prSet presAssocID="{802AF5D6-C753-4E76-AE2F-64D1801E5541}" presName="hierRoot2" presStyleCnt="0">
        <dgm:presLayoutVars>
          <dgm:hierBranch val="init"/>
        </dgm:presLayoutVars>
      </dgm:prSet>
      <dgm:spPr/>
    </dgm:pt>
    <dgm:pt modelId="{3AADBBD8-0E92-49EF-806C-485A0B6A4665}" type="pres">
      <dgm:prSet presAssocID="{802AF5D6-C753-4E76-AE2F-64D1801E5541}" presName="rootComposite" presStyleCnt="0"/>
      <dgm:spPr/>
    </dgm:pt>
    <dgm:pt modelId="{001EF854-5F97-4993-8E97-A7BEE2A1C926}" type="pres">
      <dgm:prSet presAssocID="{802AF5D6-C753-4E76-AE2F-64D1801E5541}" presName="rootText" presStyleLbl="node2" presStyleIdx="0" presStyleCnt="2" custLinFactNeighborX="0">
        <dgm:presLayoutVars>
          <dgm:chPref val="3"/>
        </dgm:presLayoutVars>
      </dgm:prSet>
      <dgm:spPr/>
    </dgm:pt>
    <dgm:pt modelId="{D262030A-EFC5-4731-AF98-549A64264C2B}" type="pres">
      <dgm:prSet presAssocID="{802AF5D6-C753-4E76-AE2F-64D1801E5541}" presName="rootConnector" presStyleLbl="node2" presStyleIdx="0" presStyleCnt="2"/>
      <dgm:spPr/>
    </dgm:pt>
    <dgm:pt modelId="{CBB746D4-4EB1-406B-94AA-585F1013EB13}" type="pres">
      <dgm:prSet presAssocID="{802AF5D6-C753-4E76-AE2F-64D1801E5541}" presName="hierChild4" presStyleCnt="0"/>
      <dgm:spPr/>
    </dgm:pt>
    <dgm:pt modelId="{068477AD-1545-4B4B-9F22-C783CB747B0F}" type="pres">
      <dgm:prSet presAssocID="{802AF5D6-C753-4E76-AE2F-64D1801E5541}" presName="hierChild5" presStyleCnt="0"/>
      <dgm:spPr/>
    </dgm:pt>
    <dgm:pt modelId="{8F4BEC71-8118-4D0C-8858-D8000BB9B09F}" type="pres">
      <dgm:prSet presAssocID="{DADB5A31-F917-4603-BD58-1EB351873232}" presName="Name37" presStyleLbl="parChTrans1D2" presStyleIdx="1" presStyleCnt="2"/>
      <dgm:spPr/>
    </dgm:pt>
    <dgm:pt modelId="{DE37320E-3BFF-4A42-AF5D-38F36FACC509}" type="pres">
      <dgm:prSet presAssocID="{57DC6409-5CB1-43F9-9E3B-3AC197CD1A02}" presName="hierRoot2" presStyleCnt="0">
        <dgm:presLayoutVars>
          <dgm:hierBranch val="init"/>
        </dgm:presLayoutVars>
      </dgm:prSet>
      <dgm:spPr/>
    </dgm:pt>
    <dgm:pt modelId="{ECDE9DBE-E95A-4650-B8F2-F871560B4155}" type="pres">
      <dgm:prSet presAssocID="{57DC6409-5CB1-43F9-9E3B-3AC197CD1A02}" presName="rootComposite" presStyleCnt="0"/>
      <dgm:spPr/>
    </dgm:pt>
    <dgm:pt modelId="{F8609E5D-874F-4465-A257-8A91A03A8031}" type="pres">
      <dgm:prSet presAssocID="{57DC6409-5CB1-43F9-9E3B-3AC197CD1A02}" presName="rootText" presStyleLbl="node2" presStyleIdx="1" presStyleCnt="2">
        <dgm:presLayoutVars>
          <dgm:chPref val="3"/>
        </dgm:presLayoutVars>
      </dgm:prSet>
      <dgm:spPr/>
    </dgm:pt>
    <dgm:pt modelId="{7054AF32-012D-4D0F-A0E6-65E1F7DBCE22}" type="pres">
      <dgm:prSet presAssocID="{57DC6409-5CB1-43F9-9E3B-3AC197CD1A02}" presName="rootConnector" presStyleLbl="node2" presStyleIdx="1" presStyleCnt="2"/>
      <dgm:spPr/>
    </dgm:pt>
    <dgm:pt modelId="{087CA364-8642-4326-9A97-D04B160A4688}" type="pres">
      <dgm:prSet presAssocID="{57DC6409-5CB1-43F9-9E3B-3AC197CD1A02}" presName="hierChild4" presStyleCnt="0"/>
      <dgm:spPr/>
    </dgm:pt>
    <dgm:pt modelId="{C09A1F0E-ACDD-40EA-9820-E208A4B886AD}" type="pres">
      <dgm:prSet presAssocID="{57DC6409-5CB1-43F9-9E3B-3AC197CD1A02}" presName="hierChild5" presStyleCnt="0"/>
      <dgm:spPr/>
    </dgm:pt>
    <dgm:pt modelId="{65E5512B-3F01-4469-AEF7-E068002333DC}" type="pres">
      <dgm:prSet presAssocID="{4C0BB341-66FA-4FB7-936F-FC398E57B422}" presName="hierChild3" presStyleCnt="0"/>
      <dgm:spPr/>
    </dgm:pt>
  </dgm:ptLst>
  <dgm:cxnLst>
    <dgm:cxn modelId="{411B9F17-6A0A-41A6-8E24-B370E213B7C8}" type="presOf" srcId="{802AF5D6-C753-4E76-AE2F-64D1801E5541}" destId="{001EF854-5F97-4993-8E97-A7BEE2A1C926}" srcOrd="0" destOrd="0" presId="urn:microsoft.com/office/officeart/2005/8/layout/orgChart1"/>
    <dgm:cxn modelId="{AD15421F-3013-48E6-B56C-92901D5902BD}" type="presOf" srcId="{57DC6409-5CB1-43F9-9E3B-3AC197CD1A02}" destId="{F8609E5D-874F-4465-A257-8A91A03A8031}" srcOrd="0" destOrd="0" presId="urn:microsoft.com/office/officeart/2005/8/layout/orgChart1"/>
    <dgm:cxn modelId="{69F37F3B-CB0E-40F9-A799-BB8AD1FC5C6A}" srcId="{FA890781-ABFD-41C6-AA15-B809F338B06C}" destId="{4C0BB341-66FA-4FB7-936F-FC398E57B422}" srcOrd="0" destOrd="0" parTransId="{364E52B1-5110-4B83-A7F8-1B811211BD23}" sibTransId="{96045A3B-8F89-43CC-AC92-71AC6D343FFF}"/>
    <dgm:cxn modelId="{DB7FFD3D-41E3-4C21-A96C-2F23F0E02720}" type="presOf" srcId="{4C0BB341-66FA-4FB7-936F-FC398E57B422}" destId="{083F8789-A50A-4E9E-BD84-220DB2CEB98C}" srcOrd="1" destOrd="0" presId="urn:microsoft.com/office/officeart/2005/8/layout/orgChart1"/>
    <dgm:cxn modelId="{CD305972-0162-40B4-A9CB-6F1223B3E8CB}" type="presOf" srcId="{802AF5D6-C753-4E76-AE2F-64D1801E5541}" destId="{D262030A-EFC5-4731-AF98-549A64264C2B}" srcOrd="1" destOrd="0" presId="urn:microsoft.com/office/officeart/2005/8/layout/orgChart1"/>
    <dgm:cxn modelId="{F4EDB576-D742-49C9-B1A8-468DE2FD279A}" type="presOf" srcId="{57DC6409-5CB1-43F9-9E3B-3AC197CD1A02}" destId="{7054AF32-012D-4D0F-A0E6-65E1F7DBCE22}" srcOrd="1" destOrd="0" presId="urn:microsoft.com/office/officeart/2005/8/layout/orgChart1"/>
    <dgm:cxn modelId="{8217FF80-BE1E-45F1-9A0D-686A3BFA02CC}" type="presOf" srcId="{DADB5A31-F917-4603-BD58-1EB351873232}" destId="{8F4BEC71-8118-4D0C-8858-D8000BB9B09F}" srcOrd="0" destOrd="0" presId="urn:microsoft.com/office/officeart/2005/8/layout/orgChart1"/>
    <dgm:cxn modelId="{3A06188A-E8E7-4149-A720-895846F81088}" srcId="{4C0BB341-66FA-4FB7-936F-FC398E57B422}" destId="{57DC6409-5CB1-43F9-9E3B-3AC197CD1A02}" srcOrd="1" destOrd="0" parTransId="{DADB5A31-F917-4603-BD58-1EB351873232}" sibTransId="{C78F95DA-1131-42AE-A477-4B41E4E919A4}"/>
    <dgm:cxn modelId="{1EF891D7-BF9C-4DB0-AAD8-C5234972E195}" type="presOf" srcId="{4C0BB341-66FA-4FB7-936F-FC398E57B422}" destId="{543B2ECA-4F8F-4D43-B422-6CE947881C29}" srcOrd="0" destOrd="0" presId="urn:microsoft.com/office/officeart/2005/8/layout/orgChart1"/>
    <dgm:cxn modelId="{B63CE9E4-8EB2-4C83-8BAD-D85B884AD38D}" type="presOf" srcId="{8B39D127-93CB-4231-9272-E21D3E2BC689}" destId="{98EA7580-428F-4A15-AC5D-EC1A25052D34}" srcOrd="0" destOrd="0" presId="urn:microsoft.com/office/officeart/2005/8/layout/orgChart1"/>
    <dgm:cxn modelId="{08FDCAE7-8E1F-4B34-9639-1C45FF713939}" type="presOf" srcId="{FA890781-ABFD-41C6-AA15-B809F338B06C}" destId="{44CDC6C4-8174-4507-B966-DE3664CA37C5}" srcOrd="0" destOrd="0" presId="urn:microsoft.com/office/officeart/2005/8/layout/orgChart1"/>
    <dgm:cxn modelId="{439CC5FF-F376-4C7F-95A6-30666205C4C2}" srcId="{4C0BB341-66FA-4FB7-936F-FC398E57B422}" destId="{802AF5D6-C753-4E76-AE2F-64D1801E5541}" srcOrd="0" destOrd="0" parTransId="{8B39D127-93CB-4231-9272-E21D3E2BC689}" sibTransId="{4173891E-7E7F-4BA5-B42F-E588C1AA5374}"/>
    <dgm:cxn modelId="{CB69EE08-891A-4799-85E4-A3CDA6B5A683}" type="presParOf" srcId="{44CDC6C4-8174-4507-B966-DE3664CA37C5}" destId="{8C7B7DF0-1A64-4512-9C97-3E9F2F9A7C0C}" srcOrd="0" destOrd="0" presId="urn:microsoft.com/office/officeart/2005/8/layout/orgChart1"/>
    <dgm:cxn modelId="{B654A4F6-C24A-4AAB-86A9-7E487311E201}" type="presParOf" srcId="{8C7B7DF0-1A64-4512-9C97-3E9F2F9A7C0C}" destId="{05D5A7CC-6CF5-43E1-BE7F-5862FC07FC31}" srcOrd="0" destOrd="0" presId="urn:microsoft.com/office/officeart/2005/8/layout/orgChart1"/>
    <dgm:cxn modelId="{90B9E014-6622-4B46-BE2B-F4C23472C144}" type="presParOf" srcId="{05D5A7CC-6CF5-43E1-BE7F-5862FC07FC31}" destId="{543B2ECA-4F8F-4D43-B422-6CE947881C29}" srcOrd="0" destOrd="0" presId="urn:microsoft.com/office/officeart/2005/8/layout/orgChart1"/>
    <dgm:cxn modelId="{40ECBADE-54D6-49D8-9FBC-36335E5C20CA}" type="presParOf" srcId="{05D5A7CC-6CF5-43E1-BE7F-5862FC07FC31}" destId="{083F8789-A50A-4E9E-BD84-220DB2CEB98C}" srcOrd="1" destOrd="0" presId="urn:microsoft.com/office/officeart/2005/8/layout/orgChart1"/>
    <dgm:cxn modelId="{1B43D1D4-22CF-458D-A8A8-DB029399F22C}" type="presParOf" srcId="{8C7B7DF0-1A64-4512-9C97-3E9F2F9A7C0C}" destId="{2F953B08-12C2-45D4-89C2-8D4365ED0EAB}" srcOrd="1" destOrd="0" presId="urn:microsoft.com/office/officeart/2005/8/layout/orgChart1"/>
    <dgm:cxn modelId="{FEB82593-1B11-4542-898B-BEF11EC1EEA0}" type="presParOf" srcId="{2F953B08-12C2-45D4-89C2-8D4365ED0EAB}" destId="{98EA7580-428F-4A15-AC5D-EC1A25052D34}" srcOrd="0" destOrd="0" presId="urn:microsoft.com/office/officeart/2005/8/layout/orgChart1"/>
    <dgm:cxn modelId="{6AD45376-8B6B-4EB5-A3FC-06B875105DC0}" type="presParOf" srcId="{2F953B08-12C2-45D4-89C2-8D4365ED0EAB}" destId="{0366789C-74BF-416F-9D85-230275D49313}" srcOrd="1" destOrd="0" presId="urn:microsoft.com/office/officeart/2005/8/layout/orgChart1"/>
    <dgm:cxn modelId="{D6F67F90-D467-4D71-A322-75D20453A11C}" type="presParOf" srcId="{0366789C-74BF-416F-9D85-230275D49313}" destId="{3AADBBD8-0E92-49EF-806C-485A0B6A4665}" srcOrd="0" destOrd="0" presId="urn:microsoft.com/office/officeart/2005/8/layout/orgChart1"/>
    <dgm:cxn modelId="{5F4344BF-5232-44D2-BE4F-AC8BA50F606B}" type="presParOf" srcId="{3AADBBD8-0E92-49EF-806C-485A0B6A4665}" destId="{001EF854-5F97-4993-8E97-A7BEE2A1C926}" srcOrd="0" destOrd="0" presId="urn:microsoft.com/office/officeart/2005/8/layout/orgChart1"/>
    <dgm:cxn modelId="{8C1E2E1D-1D85-4353-A072-66B372713243}" type="presParOf" srcId="{3AADBBD8-0E92-49EF-806C-485A0B6A4665}" destId="{D262030A-EFC5-4731-AF98-549A64264C2B}" srcOrd="1" destOrd="0" presId="urn:microsoft.com/office/officeart/2005/8/layout/orgChart1"/>
    <dgm:cxn modelId="{94E6829D-6D0F-4EE7-8E60-A7022B52F7CA}" type="presParOf" srcId="{0366789C-74BF-416F-9D85-230275D49313}" destId="{CBB746D4-4EB1-406B-94AA-585F1013EB13}" srcOrd="1" destOrd="0" presId="urn:microsoft.com/office/officeart/2005/8/layout/orgChart1"/>
    <dgm:cxn modelId="{6EA5F8C8-6A86-4C04-A7E4-BF4BAC4415D7}" type="presParOf" srcId="{0366789C-74BF-416F-9D85-230275D49313}" destId="{068477AD-1545-4B4B-9F22-C783CB747B0F}" srcOrd="2" destOrd="0" presId="urn:microsoft.com/office/officeart/2005/8/layout/orgChart1"/>
    <dgm:cxn modelId="{1FAB0182-8539-4C2E-B0FD-5333632B1F6A}" type="presParOf" srcId="{2F953B08-12C2-45D4-89C2-8D4365ED0EAB}" destId="{8F4BEC71-8118-4D0C-8858-D8000BB9B09F}" srcOrd="2" destOrd="0" presId="urn:microsoft.com/office/officeart/2005/8/layout/orgChart1"/>
    <dgm:cxn modelId="{7B1548F6-5B90-4934-BFA7-9680AC853BDB}" type="presParOf" srcId="{2F953B08-12C2-45D4-89C2-8D4365ED0EAB}" destId="{DE37320E-3BFF-4A42-AF5D-38F36FACC509}" srcOrd="3" destOrd="0" presId="urn:microsoft.com/office/officeart/2005/8/layout/orgChart1"/>
    <dgm:cxn modelId="{8206AEE2-2DCC-4201-BC6A-D6685AD0AD30}" type="presParOf" srcId="{DE37320E-3BFF-4A42-AF5D-38F36FACC509}" destId="{ECDE9DBE-E95A-4650-B8F2-F871560B4155}" srcOrd="0" destOrd="0" presId="urn:microsoft.com/office/officeart/2005/8/layout/orgChart1"/>
    <dgm:cxn modelId="{F0BB2FE4-0A9D-476D-A72F-558BBA3EF842}" type="presParOf" srcId="{ECDE9DBE-E95A-4650-B8F2-F871560B4155}" destId="{F8609E5D-874F-4465-A257-8A91A03A8031}" srcOrd="0" destOrd="0" presId="urn:microsoft.com/office/officeart/2005/8/layout/orgChart1"/>
    <dgm:cxn modelId="{8520A6B0-0EB3-40FD-9AF3-B6E138B74E40}" type="presParOf" srcId="{ECDE9DBE-E95A-4650-B8F2-F871560B4155}" destId="{7054AF32-012D-4D0F-A0E6-65E1F7DBCE22}" srcOrd="1" destOrd="0" presId="urn:microsoft.com/office/officeart/2005/8/layout/orgChart1"/>
    <dgm:cxn modelId="{3DC6C3BA-8F45-4215-9592-D056A6BEB514}" type="presParOf" srcId="{DE37320E-3BFF-4A42-AF5D-38F36FACC509}" destId="{087CA364-8642-4326-9A97-D04B160A4688}" srcOrd="1" destOrd="0" presId="urn:microsoft.com/office/officeart/2005/8/layout/orgChart1"/>
    <dgm:cxn modelId="{CB666C44-DA3D-47CB-8A0D-3C04E5C695C4}" type="presParOf" srcId="{DE37320E-3BFF-4A42-AF5D-38F36FACC509}" destId="{C09A1F0E-ACDD-40EA-9820-E208A4B886AD}" srcOrd="2" destOrd="0" presId="urn:microsoft.com/office/officeart/2005/8/layout/orgChart1"/>
    <dgm:cxn modelId="{989248A9-A0B3-46A8-B661-D3DED9887ECD}" type="presParOf" srcId="{8C7B7DF0-1A64-4512-9C97-3E9F2F9A7C0C}" destId="{65E5512B-3F01-4469-AEF7-E068002333D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996FE-FD0E-41D0-BA52-32D178F1BC9F}">
      <dsp:nvSpPr>
        <dsp:cNvPr id="0" name=""/>
        <dsp:cNvSpPr/>
      </dsp:nvSpPr>
      <dsp:spPr>
        <a:xfrm>
          <a:off x="3347204" y="3569282"/>
          <a:ext cx="2449591" cy="24495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According to inspection reports and academic research, well planned and effective differentiation remains remarkably elusive.  </a:t>
          </a:r>
        </a:p>
        <a:p>
          <a:pPr marL="0" lvl="0" indent="0" algn="ctr" defTabSz="622300">
            <a:lnSpc>
              <a:spcPct val="90000"/>
            </a:lnSpc>
            <a:spcBef>
              <a:spcPct val="0"/>
            </a:spcBef>
            <a:spcAft>
              <a:spcPct val="35000"/>
            </a:spcAft>
            <a:buNone/>
          </a:pPr>
          <a:r>
            <a:rPr lang="en-GB" sz="1400" b="1" kern="1200" dirty="0"/>
            <a:t>Why?</a:t>
          </a:r>
        </a:p>
      </dsp:txBody>
      <dsp:txXfrm>
        <a:off x="3705938" y="3928016"/>
        <a:ext cx="1732123" cy="1732123"/>
      </dsp:txXfrm>
    </dsp:sp>
    <dsp:sp modelId="{B93DB0E4-28B6-4680-B48C-007FBD42FAFD}">
      <dsp:nvSpPr>
        <dsp:cNvPr id="0" name=""/>
        <dsp:cNvSpPr/>
      </dsp:nvSpPr>
      <dsp:spPr>
        <a:xfrm rot="10800000">
          <a:off x="858280" y="4445011"/>
          <a:ext cx="2352032" cy="6981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D02AF3-F75F-4507-B94C-AEE4FA247C9D}">
      <dsp:nvSpPr>
        <dsp:cNvPr id="0" name=""/>
        <dsp:cNvSpPr/>
      </dsp:nvSpPr>
      <dsp:spPr>
        <a:xfrm>
          <a:off x="923" y="4108192"/>
          <a:ext cx="1714714" cy="13717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Because there is such a focus on standards, accountability and following schemes of work/learning that teachers are being less creative?</a:t>
          </a:r>
        </a:p>
      </dsp:txBody>
      <dsp:txXfrm>
        <a:off x="41101" y="4148370"/>
        <a:ext cx="1634358" cy="1291415"/>
      </dsp:txXfrm>
    </dsp:sp>
    <dsp:sp modelId="{2B1FDD1F-EE7D-4837-B2C2-FB5CA7A669BA}">
      <dsp:nvSpPr>
        <dsp:cNvPr id="0" name=""/>
        <dsp:cNvSpPr/>
      </dsp:nvSpPr>
      <dsp:spPr>
        <a:xfrm rot="12960000">
          <a:off x="1342939" y="2953387"/>
          <a:ext cx="2352032" cy="6981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7EA717-9AF3-483D-BD46-2016C3F88209}">
      <dsp:nvSpPr>
        <dsp:cNvPr id="0" name=""/>
        <dsp:cNvSpPr/>
      </dsp:nvSpPr>
      <dsp:spPr>
        <a:xfrm>
          <a:off x="596941" y="1871419"/>
          <a:ext cx="1941193" cy="14795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Because teachers are so conscious of covering the curriculum with all students that they provide them with the same learning experience?</a:t>
          </a:r>
        </a:p>
      </dsp:txBody>
      <dsp:txXfrm>
        <a:off x="640276" y="1914754"/>
        <a:ext cx="1854523" cy="1392908"/>
      </dsp:txXfrm>
    </dsp:sp>
    <dsp:sp modelId="{A3AAA77B-530D-404E-9944-B13A6D8718C1}">
      <dsp:nvSpPr>
        <dsp:cNvPr id="0" name=""/>
        <dsp:cNvSpPr/>
      </dsp:nvSpPr>
      <dsp:spPr>
        <a:xfrm rot="15120000">
          <a:off x="2611790" y="2031512"/>
          <a:ext cx="2352032" cy="6981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FA8307-B63D-4607-BDEF-1FAF84F65891}">
      <dsp:nvSpPr>
        <dsp:cNvPr id="0" name=""/>
        <dsp:cNvSpPr/>
      </dsp:nvSpPr>
      <dsp:spPr>
        <a:xfrm>
          <a:off x="2567040" y="576235"/>
          <a:ext cx="1714714" cy="13717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Because very few teachers were ever trained to use a range of different strategies?</a:t>
          </a:r>
        </a:p>
      </dsp:txBody>
      <dsp:txXfrm>
        <a:off x="2607218" y="616413"/>
        <a:ext cx="1634358" cy="1291415"/>
      </dsp:txXfrm>
    </dsp:sp>
    <dsp:sp modelId="{B172A309-B0D8-4AA1-BCD9-78C3D8809883}">
      <dsp:nvSpPr>
        <dsp:cNvPr id="0" name=""/>
        <dsp:cNvSpPr/>
      </dsp:nvSpPr>
      <dsp:spPr>
        <a:xfrm rot="17280000">
          <a:off x="4180177" y="2031512"/>
          <a:ext cx="2352032" cy="6981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09583C-9248-4EEE-BCDA-F2A7714DBC1F}">
      <dsp:nvSpPr>
        <dsp:cNvPr id="0" name=""/>
        <dsp:cNvSpPr/>
      </dsp:nvSpPr>
      <dsp:spPr>
        <a:xfrm>
          <a:off x="4862245" y="576235"/>
          <a:ext cx="1714714" cy="13717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Because of the lack of practical guidance on differentiation strategies and how to use them?</a:t>
          </a:r>
        </a:p>
      </dsp:txBody>
      <dsp:txXfrm>
        <a:off x="4902423" y="616413"/>
        <a:ext cx="1634358" cy="1291415"/>
      </dsp:txXfrm>
    </dsp:sp>
    <dsp:sp modelId="{34CAFC82-20BD-483B-BE1E-B85B501437C2}">
      <dsp:nvSpPr>
        <dsp:cNvPr id="0" name=""/>
        <dsp:cNvSpPr/>
      </dsp:nvSpPr>
      <dsp:spPr>
        <a:xfrm rot="19440000">
          <a:off x="5449028" y="2953387"/>
          <a:ext cx="2352032" cy="6981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96BCB2-8253-4DE0-BD92-A97E409ABD4D}">
      <dsp:nvSpPr>
        <dsp:cNvPr id="0" name=""/>
        <dsp:cNvSpPr/>
      </dsp:nvSpPr>
      <dsp:spPr>
        <a:xfrm>
          <a:off x="6719104" y="1925323"/>
          <a:ext cx="1714714" cy="13717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kern="1200" dirty="0"/>
            <a:t>Because the workload of teachers means that they simply do not have time to pause to reflect on strategies that they use?</a:t>
          </a:r>
        </a:p>
      </dsp:txBody>
      <dsp:txXfrm>
        <a:off x="6759282" y="1965501"/>
        <a:ext cx="1634358" cy="1291415"/>
      </dsp:txXfrm>
    </dsp:sp>
    <dsp:sp modelId="{1B58DC72-567C-412F-B5FF-0AED0CC89304}">
      <dsp:nvSpPr>
        <dsp:cNvPr id="0" name=""/>
        <dsp:cNvSpPr/>
      </dsp:nvSpPr>
      <dsp:spPr>
        <a:xfrm>
          <a:off x="5933686" y="4445011"/>
          <a:ext cx="2352032" cy="69813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51AF76-D22F-45B5-8B9B-48532F370EFF}">
      <dsp:nvSpPr>
        <dsp:cNvPr id="0" name=""/>
        <dsp:cNvSpPr/>
      </dsp:nvSpPr>
      <dsp:spPr>
        <a:xfrm>
          <a:off x="7428361" y="4108192"/>
          <a:ext cx="1714714" cy="13717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GB" sz="1200" b="0" kern="1200" dirty="0"/>
            <a:t>Because setting and streaming led teachers into the trap of thinking of their classes as homogenous groups?</a:t>
          </a:r>
        </a:p>
      </dsp:txBody>
      <dsp:txXfrm>
        <a:off x="7468539" y="4148370"/>
        <a:ext cx="1634358" cy="1291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BEC71-8118-4D0C-8858-D8000BB9B09F}">
      <dsp:nvSpPr>
        <dsp:cNvPr id="0" name=""/>
        <dsp:cNvSpPr/>
      </dsp:nvSpPr>
      <dsp:spPr>
        <a:xfrm>
          <a:off x="4428308" y="2414053"/>
          <a:ext cx="2423379" cy="841173"/>
        </a:xfrm>
        <a:custGeom>
          <a:avLst/>
          <a:gdLst/>
          <a:ahLst/>
          <a:cxnLst/>
          <a:rect l="0" t="0" r="0" b="0"/>
          <a:pathLst>
            <a:path>
              <a:moveTo>
                <a:pt x="0" y="0"/>
              </a:moveTo>
              <a:lnTo>
                <a:pt x="0" y="420586"/>
              </a:lnTo>
              <a:lnTo>
                <a:pt x="2423379" y="420586"/>
              </a:lnTo>
              <a:lnTo>
                <a:pt x="2423379" y="8411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EA7580-428F-4A15-AC5D-EC1A25052D34}">
      <dsp:nvSpPr>
        <dsp:cNvPr id="0" name=""/>
        <dsp:cNvSpPr/>
      </dsp:nvSpPr>
      <dsp:spPr>
        <a:xfrm>
          <a:off x="2004928" y="2414053"/>
          <a:ext cx="2423379" cy="841173"/>
        </a:xfrm>
        <a:custGeom>
          <a:avLst/>
          <a:gdLst/>
          <a:ahLst/>
          <a:cxnLst/>
          <a:rect l="0" t="0" r="0" b="0"/>
          <a:pathLst>
            <a:path>
              <a:moveTo>
                <a:pt x="2423379" y="0"/>
              </a:moveTo>
              <a:lnTo>
                <a:pt x="2423379" y="420586"/>
              </a:lnTo>
              <a:lnTo>
                <a:pt x="0" y="420586"/>
              </a:lnTo>
              <a:lnTo>
                <a:pt x="0" y="8411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3B2ECA-4F8F-4D43-B422-6CE947881C29}">
      <dsp:nvSpPr>
        <dsp:cNvPr id="0" name=""/>
        <dsp:cNvSpPr/>
      </dsp:nvSpPr>
      <dsp:spPr>
        <a:xfrm>
          <a:off x="2425515" y="411260"/>
          <a:ext cx="4005586" cy="2002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EMOTIONS</a:t>
          </a:r>
        </a:p>
        <a:p>
          <a:pPr marL="0" lvl="0" indent="0" algn="ctr" defTabSz="711200">
            <a:lnSpc>
              <a:spcPct val="90000"/>
            </a:lnSpc>
            <a:spcBef>
              <a:spcPct val="0"/>
            </a:spcBef>
            <a:spcAft>
              <a:spcPct val="35000"/>
            </a:spcAft>
            <a:buNone/>
          </a:pPr>
          <a:endParaRPr lang="en-GB" sz="800" kern="1200" dirty="0"/>
        </a:p>
        <a:p>
          <a:pPr marL="0" lvl="0" indent="0" algn="ctr" defTabSz="711200">
            <a:lnSpc>
              <a:spcPct val="90000"/>
            </a:lnSpc>
            <a:spcBef>
              <a:spcPct val="0"/>
            </a:spcBef>
            <a:spcAft>
              <a:spcPct val="35000"/>
            </a:spcAft>
            <a:buNone/>
          </a:pPr>
          <a:r>
            <a:rPr lang="en-GB" sz="1600" kern="1200" dirty="0"/>
            <a:t>Associated with </a:t>
          </a:r>
        </a:p>
        <a:p>
          <a:pPr marL="0" lvl="0" indent="0" algn="ctr" defTabSz="711200">
            <a:lnSpc>
              <a:spcPct val="90000"/>
            </a:lnSpc>
            <a:spcBef>
              <a:spcPct val="0"/>
            </a:spcBef>
            <a:spcAft>
              <a:spcPct val="35000"/>
            </a:spcAft>
            <a:buNone/>
          </a:pPr>
          <a:r>
            <a:rPr lang="en-GB" sz="1600" kern="1200" dirty="0"/>
            <a:t>The learning environment</a:t>
          </a:r>
        </a:p>
        <a:p>
          <a:pPr marL="0" lvl="0" indent="0" algn="ctr" defTabSz="711200">
            <a:lnSpc>
              <a:spcPct val="90000"/>
            </a:lnSpc>
            <a:spcBef>
              <a:spcPct val="0"/>
            </a:spcBef>
            <a:spcAft>
              <a:spcPct val="35000"/>
            </a:spcAft>
            <a:buNone/>
          </a:pPr>
          <a:r>
            <a:rPr lang="en-GB" sz="1600" kern="1200" dirty="0"/>
            <a:t>(Classroom Climate)</a:t>
          </a:r>
        </a:p>
      </dsp:txBody>
      <dsp:txXfrm>
        <a:off x="2425515" y="411260"/>
        <a:ext cx="4005586" cy="2002793"/>
      </dsp:txXfrm>
    </dsp:sp>
    <dsp:sp modelId="{001EF854-5F97-4993-8E97-A7BEE2A1C926}">
      <dsp:nvSpPr>
        <dsp:cNvPr id="0" name=""/>
        <dsp:cNvSpPr/>
      </dsp:nvSpPr>
      <dsp:spPr>
        <a:xfrm>
          <a:off x="2135" y="3255226"/>
          <a:ext cx="4005586" cy="2002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Positive Environment Leads to:</a:t>
          </a:r>
        </a:p>
        <a:p>
          <a:pPr marL="0" lvl="0" indent="0" algn="ctr" defTabSz="533400">
            <a:lnSpc>
              <a:spcPct val="90000"/>
            </a:lnSpc>
            <a:spcBef>
              <a:spcPct val="0"/>
            </a:spcBef>
            <a:spcAft>
              <a:spcPct val="35000"/>
            </a:spcAft>
            <a:buNone/>
          </a:pPr>
          <a:r>
            <a:rPr lang="en-GB" sz="1200" kern="1200" dirty="0"/>
            <a:t>Endorphins in the bloodstream, which:</a:t>
          </a:r>
        </a:p>
        <a:p>
          <a:pPr marL="0" lvl="0" indent="0" algn="ctr" defTabSz="533400">
            <a:lnSpc>
              <a:spcPct val="90000"/>
            </a:lnSpc>
            <a:spcBef>
              <a:spcPct val="0"/>
            </a:spcBef>
            <a:spcAft>
              <a:spcPct val="35000"/>
            </a:spcAft>
            <a:buFont typeface="Arial" panose="020B0604020202020204" pitchFamily="34" charset="0"/>
            <a:buNone/>
          </a:pPr>
          <a:r>
            <a:rPr lang="en-GB" sz="1200" kern="1200" dirty="0"/>
            <a:t>Generate a feeling of euphoria</a:t>
          </a:r>
        </a:p>
        <a:p>
          <a:pPr marL="0" lvl="0" indent="0" algn="ctr" defTabSz="533400">
            <a:lnSpc>
              <a:spcPct val="90000"/>
            </a:lnSpc>
            <a:spcBef>
              <a:spcPct val="0"/>
            </a:spcBef>
            <a:spcAft>
              <a:spcPct val="35000"/>
            </a:spcAft>
            <a:buFont typeface="Arial" panose="020B0604020202020204" pitchFamily="34" charset="0"/>
            <a:buNone/>
          </a:pPr>
          <a:r>
            <a:rPr lang="en-GB" sz="1200" kern="1200" dirty="0"/>
            <a:t>Raise the pain threshold</a:t>
          </a:r>
        </a:p>
        <a:p>
          <a:pPr marL="0" lvl="0" indent="0" algn="ctr" defTabSz="533400">
            <a:lnSpc>
              <a:spcPct val="90000"/>
            </a:lnSpc>
            <a:spcBef>
              <a:spcPct val="0"/>
            </a:spcBef>
            <a:spcAft>
              <a:spcPct val="35000"/>
            </a:spcAft>
            <a:buFont typeface="Arial" panose="020B0604020202020204" pitchFamily="34" charset="0"/>
            <a:buNone/>
          </a:pPr>
          <a:r>
            <a:rPr lang="en-GB" sz="1200" kern="1200" dirty="0"/>
            <a:t>Stimulate the frontal lobe so students remember the situation and the learning objective</a:t>
          </a:r>
        </a:p>
        <a:p>
          <a:pPr marL="0" lvl="0" indent="0" algn="ctr" defTabSz="533400">
            <a:lnSpc>
              <a:spcPct val="90000"/>
            </a:lnSpc>
            <a:spcBef>
              <a:spcPct val="0"/>
            </a:spcBef>
            <a:spcAft>
              <a:spcPct val="35000"/>
            </a:spcAft>
            <a:buNone/>
          </a:pPr>
          <a:endParaRPr lang="en-GB" sz="1200" kern="1200" dirty="0"/>
        </a:p>
      </dsp:txBody>
      <dsp:txXfrm>
        <a:off x="2135" y="3255226"/>
        <a:ext cx="4005586" cy="2002793"/>
      </dsp:txXfrm>
    </dsp:sp>
    <dsp:sp modelId="{F8609E5D-874F-4465-A257-8A91A03A8031}">
      <dsp:nvSpPr>
        <dsp:cNvPr id="0" name=""/>
        <dsp:cNvSpPr/>
      </dsp:nvSpPr>
      <dsp:spPr>
        <a:xfrm>
          <a:off x="4848895" y="3255226"/>
          <a:ext cx="4005586" cy="20027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Negative Environment leads to</a:t>
          </a:r>
        </a:p>
        <a:p>
          <a:pPr marL="0" lvl="0" indent="0" algn="ctr" defTabSz="533400">
            <a:lnSpc>
              <a:spcPct val="90000"/>
            </a:lnSpc>
            <a:spcBef>
              <a:spcPct val="0"/>
            </a:spcBef>
            <a:spcAft>
              <a:spcPct val="35000"/>
            </a:spcAft>
            <a:buNone/>
          </a:pPr>
          <a:r>
            <a:rPr lang="en-GB" sz="1200" kern="1200" dirty="0"/>
            <a:t>Cortisol in the bloodstream, which:</a:t>
          </a:r>
        </a:p>
        <a:p>
          <a:pPr marL="0" lvl="0" indent="0" algn="ctr" defTabSz="533400">
            <a:lnSpc>
              <a:spcPct val="90000"/>
            </a:lnSpc>
            <a:spcBef>
              <a:spcPct val="0"/>
            </a:spcBef>
            <a:spcAft>
              <a:spcPct val="35000"/>
            </a:spcAft>
            <a:buNone/>
          </a:pPr>
          <a:r>
            <a:rPr lang="en-GB" sz="1200" kern="1200" dirty="0"/>
            <a:t>Raises the anxiety level </a:t>
          </a:r>
        </a:p>
        <a:p>
          <a:pPr marL="0" lvl="0" indent="0" algn="ctr" defTabSz="533400">
            <a:lnSpc>
              <a:spcPct val="90000"/>
            </a:lnSpc>
            <a:spcBef>
              <a:spcPct val="0"/>
            </a:spcBef>
            <a:spcAft>
              <a:spcPct val="35000"/>
            </a:spcAft>
            <a:buNone/>
          </a:pPr>
          <a:r>
            <a:rPr lang="en-GB" sz="1200" kern="1200" dirty="0"/>
            <a:t>Shuts down the processing of low-priority information (for example lesson objective)</a:t>
          </a:r>
        </a:p>
        <a:p>
          <a:pPr marL="0" lvl="0" indent="0" algn="ctr" defTabSz="533400">
            <a:lnSpc>
              <a:spcPct val="90000"/>
            </a:lnSpc>
            <a:spcBef>
              <a:spcPct val="0"/>
            </a:spcBef>
            <a:spcAft>
              <a:spcPct val="35000"/>
            </a:spcAft>
            <a:buNone/>
          </a:pPr>
          <a:r>
            <a:rPr lang="en-GB" sz="1200" kern="1200" dirty="0"/>
            <a:t>Focuses on the frontal lobe of the cause of the stress so students remember the situation but not the learning. </a:t>
          </a:r>
        </a:p>
      </dsp:txBody>
      <dsp:txXfrm>
        <a:off x="4848895" y="3255226"/>
        <a:ext cx="4005586" cy="200279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23FE750-AF8A-440C-B3AD-EA5FB40D1B4F}" type="datetimeFigureOut">
              <a:rPr lang="en-GB" smtClean="0"/>
              <a:t>10/02/2021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0013D32-0839-4FC4-9915-CD347E417126}" type="slidenum">
              <a:rPr lang="en-GB" smtClean="0"/>
              <a:t>‹#›</a:t>
            </a:fld>
            <a:endParaRPr lang="en-GB"/>
          </a:p>
        </p:txBody>
      </p:sp>
    </p:spTree>
    <p:extLst>
      <p:ext uri="{BB962C8B-B14F-4D97-AF65-F5344CB8AC3E}">
        <p14:creationId xmlns:p14="http://schemas.microsoft.com/office/powerpoint/2010/main" val="3853254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F838DC-0A8C-4A30-A99E-105905E70644}" type="datetimeFigureOut">
              <a:rPr lang="en-GB" smtClean="0"/>
              <a:t>10/02/2021</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A0819BE-A20C-4A24-901D-86518E8CF9DD}" type="slidenum">
              <a:rPr lang="en-GB" smtClean="0"/>
              <a:t>‹#›</a:t>
            </a:fld>
            <a:endParaRPr lang="en-GB"/>
          </a:p>
        </p:txBody>
      </p:sp>
    </p:spTree>
    <p:extLst>
      <p:ext uri="{BB962C8B-B14F-4D97-AF65-F5344CB8AC3E}">
        <p14:creationId xmlns:p14="http://schemas.microsoft.com/office/powerpoint/2010/main" val="82833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s.com/news/weekend-read-growth-mindset-new-learning-style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tes.com/news/professor-carol-dweck-growth-mindset-theory-and-her-critic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GB" b="0" i="0" dirty="0">
              <a:solidFill>
                <a:srgbClr val="222222"/>
              </a:solidFill>
              <a:effectLst/>
              <a:latin typeface="Source Sans Pro" panose="020B0503030403020204" pitchFamily="34" charset="0"/>
            </a:endParaRPr>
          </a:p>
          <a:p>
            <a:pPr algn="l" fontAlgn="base"/>
            <a:r>
              <a:rPr lang="en-GB" b="0" i="0" dirty="0">
                <a:solidFill>
                  <a:srgbClr val="222222"/>
                </a:solidFill>
                <a:effectLst/>
                <a:latin typeface="Source Sans Pro" panose="020B0503030403020204" pitchFamily="34" charset="0"/>
              </a:rPr>
              <a:t>Differentiation in the classroom means anything which a teacher does which helps in personalising learning. </a:t>
            </a:r>
          </a:p>
          <a:p>
            <a:pPr algn="l" fontAlgn="base"/>
            <a:endParaRPr lang="en-GB" b="0" i="0" dirty="0">
              <a:solidFill>
                <a:srgbClr val="222222"/>
              </a:solidFill>
              <a:effectLst/>
              <a:latin typeface="Source Sans Pro" panose="020B0503030403020204" pitchFamily="34" charset="0"/>
            </a:endParaRPr>
          </a:p>
          <a:p>
            <a:pPr algn="l" fontAlgn="base"/>
            <a:r>
              <a:rPr lang="en-GB" b="0" i="0" dirty="0">
                <a:solidFill>
                  <a:srgbClr val="222222"/>
                </a:solidFill>
                <a:effectLst/>
                <a:latin typeface="Source Sans Pro" panose="020B0503030403020204" pitchFamily="34" charset="0"/>
              </a:rPr>
              <a:t>For example, providing sentence starters is differentiation. This is because it helps students who struggle with extended writing to begin their work.</a:t>
            </a:r>
          </a:p>
          <a:p>
            <a:pPr algn="l" fontAlgn="base"/>
            <a:endParaRPr lang="en-GB" b="0" i="0" dirty="0">
              <a:solidFill>
                <a:srgbClr val="222222"/>
              </a:solidFill>
              <a:effectLst/>
              <a:latin typeface="Source Sans Pro" panose="020B0503030403020204" pitchFamily="34" charset="0"/>
            </a:endParaRPr>
          </a:p>
          <a:p>
            <a:pPr algn="l" fontAlgn="base"/>
            <a:r>
              <a:rPr lang="en-GB" b="0" i="0" dirty="0">
                <a:solidFill>
                  <a:srgbClr val="222222"/>
                </a:solidFill>
                <a:effectLst/>
                <a:latin typeface="Source Sans Pro" panose="020B0503030403020204" pitchFamily="34" charset="0"/>
              </a:rPr>
              <a:t>Similarly, using super-extension questions on a given topic or concept is differentiation. This is because it helps to stretch and challenge the thinking of more-able students who finish their work before the rest of the class.</a:t>
            </a:r>
          </a:p>
          <a:p>
            <a:endParaRPr lang="en-GB" dirty="0"/>
          </a:p>
          <a:p>
            <a:r>
              <a:rPr lang="en-GB" dirty="0"/>
              <a:t>Image of climbing a tree – chosen as a metaphor that we need to step back and consider how to support students on each stage of their learning and how students might navigate it, to maximise learning of groups and individuals. </a:t>
            </a:r>
          </a:p>
          <a:p>
            <a:endParaRPr lang="en-GB" dirty="0"/>
          </a:p>
          <a:p>
            <a:r>
              <a:rPr lang="en-GB" dirty="0"/>
              <a:t>With any learning task or challenge:</a:t>
            </a:r>
          </a:p>
          <a:p>
            <a:endParaRPr lang="en-GB" dirty="0"/>
          </a:p>
          <a:p>
            <a:r>
              <a:rPr lang="en-GB" dirty="0"/>
              <a:t>Some learners will find it relatively easy, others will lack confidence</a:t>
            </a:r>
          </a:p>
          <a:p>
            <a:r>
              <a:rPr lang="en-GB" dirty="0"/>
              <a:t>Some learners will thrive when faced with a challenge, others will need great support</a:t>
            </a:r>
          </a:p>
          <a:p>
            <a:r>
              <a:rPr lang="en-GB" dirty="0"/>
              <a:t>Some learners will think logically about the best way to approach the task, some will go full steam ahead while others will freeze with uncertainty</a:t>
            </a:r>
          </a:p>
          <a:p>
            <a:r>
              <a:rPr lang="en-GB" dirty="0"/>
              <a:t>Some learners will emerge as leaders</a:t>
            </a:r>
          </a:p>
          <a:p>
            <a:endParaRPr lang="en-GB" dirty="0"/>
          </a:p>
          <a:p>
            <a:r>
              <a:rPr lang="en-GB" dirty="0"/>
              <a:t>Different approaches required for different needs – supporting differentiation for individual learners and their needs – personalising learning to create a positive learning climate – impacting on students affective and cognitive learning and development.</a:t>
            </a:r>
          </a:p>
        </p:txBody>
      </p:sp>
      <p:sp>
        <p:nvSpPr>
          <p:cNvPr id="4" name="Slide Number Placeholder 3"/>
          <p:cNvSpPr>
            <a:spLocks noGrp="1"/>
          </p:cNvSpPr>
          <p:nvPr>
            <p:ph type="sldNum" sz="quarter" idx="5"/>
          </p:nvPr>
        </p:nvSpPr>
        <p:spPr/>
        <p:txBody>
          <a:bodyPr/>
          <a:lstStyle/>
          <a:p>
            <a:fld id="{3BCB76F7-B622-43F5-98F1-809D724A6FD3}" type="slidenum">
              <a:rPr lang="en-GB" smtClean="0"/>
              <a:t>8</a:t>
            </a:fld>
            <a:endParaRPr lang="en-GB"/>
          </a:p>
        </p:txBody>
      </p:sp>
    </p:spTree>
    <p:extLst>
      <p:ext uri="{BB962C8B-B14F-4D97-AF65-F5344CB8AC3E}">
        <p14:creationId xmlns:p14="http://schemas.microsoft.com/office/powerpoint/2010/main" val="906715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just about knowledge, highlight the key words …</a:t>
            </a:r>
          </a:p>
          <a:p>
            <a:endParaRPr lang="en-GB" dirty="0"/>
          </a:p>
          <a:p>
            <a:r>
              <a:rPr lang="en-GB" dirty="0"/>
              <a:t>The diversity of differentiation  </a:t>
            </a:r>
          </a:p>
          <a:p>
            <a:endParaRPr lang="en-GB" dirty="0"/>
          </a:p>
          <a:p>
            <a:r>
              <a:rPr lang="en-GB" dirty="0"/>
              <a:t>Journal article for references…………</a:t>
            </a:r>
          </a:p>
        </p:txBody>
      </p:sp>
      <p:sp>
        <p:nvSpPr>
          <p:cNvPr id="4" name="Slide Number Placeholder 3"/>
          <p:cNvSpPr>
            <a:spLocks noGrp="1"/>
          </p:cNvSpPr>
          <p:nvPr>
            <p:ph type="sldNum" sz="quarter" idx="5"/>
          </p:nvPr>
        </p:nvSpPr>
        <p:spPr/>
        <p:txBody>
          <a:bodyPr/>
          <a:lstStyle/>
          <a:p>
            <a:fld id="{3BCB76F7-B622-43F5-98F1-809D724A6FD3}" type="slidenum">
              <a:rPr lang="en-GB" smtClean="0"/>
              <a:t>25</a:t>
            </a:fld>
            <a:endParaRPr lang="en-GB"/>
          </a:p>
        </p:txBody>
      </p:sp>
    </p:spTree>
    <p:extLst>
      <p:ext uri="{BB962C8B-B14F-4D97-AF65-F5344CB8AC3E}">
        <p14:creationId xmlns:p14="http://schemas.microsoft.com/office/powerpoint/2010/main" val="178349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222222"/>
                </a:solidFill>
                <a:effectLst/>
                <a:latin typeface="Source Sans Pro" panose="020B0503030403020204" pitchFamily="34" charset="0"/>
              </a:rPr>
              <a:t>We have to know that what we do and plan for will have a positive impact on learning and for individual learning needs …. It is a holistic process.</a:t>
            </a:r>
          </a:p>
          <a:p>
            <a:pPr algn="l" fontAlgn="base"/>
            <a:endParaRPr lang="en-GB" b="0" i="0" dirty="0">
              <a:solidFill>
                <a:srgbClr val="222222"/>
              </a:solidFill>
              <a:effectLst/>
              <a:latin typeface="Source Sans Pro" panose="020B0503030403020204" pitchFamily="34" charset="0"/>
            </a:endParaRPr>
          </a:p>
          <a:p>
            <a:pPr algn="l" fontAlgn="base"/>
            <a:endParaRPr lang="en-GB" b="0" i="0" dirty="0">
              <a:solidFill>
                <a:srgbClr val="222222"/>
              </a:solidFill>
              <a:effectLst/>
              <a:latin typeface="Source Sans Pro" panose="020B0503030403020204" pitchFamily="34" charset="0"/>
            </a:endParaRPr>
          </a:p>
          <a:p>
            <a:pPr algn="l" fontAlgn="base"/>
            <a:r>
              <a:rPr lang="en-GB" b="0" i="0" dirty="0">
                <a:solidFill>
                  <a:srgbClr val="222222"/>
                </a:solidFill>
                <a:effectLst/>
                <a:latin typeface="Source Sans Pro" panose="020B0503030403020204" pitchFamily="34" charset="0"/>
              </a:rPr>
              <a:t>Differentiation in the classroom means anything which a teacher does which helps in personalising learning. For example, providing sentence starters is differentiation. This is because it helps students who struggle with extended writing to begin their work.</a:t>
            </a:r>
          </a:p>
          <a:p>
            <a:pPr algn="l" fontAlgn="base"/>
            <a:r>
              <a:rPr lang="en-GB" b="0" i="0" dirty="0">
                <a:solidFill>
                  <a:srgbClr val="222222"/>
                </a:solidFill>
                <a:effectLst/>
                <a:latin typeface="Source Sans Pro" panose="020B0503030403020204" pitchFamily="34" charset="0"/>
              </a:rPr>
              <a:t>Similarly, using super-extension questions based around philosophical concepts is differentiation. This is because it helps to stretch and challenge the thinking of more-able students who finish their work before the rest of the class.</a:t>
            </a:r>
          </a:p>
          <a:p>
            <a:pPr algn="l" fontAlgn="base"/>
            <a:r>
              <a:rPr lang="en-GB" b="0" i="0" dirty="0">
                <a:solidFill>
                  <a:srgbClr val="222222"/>
                </a:solidFill>
                <a:effectLst/>
                <a:latin typeface="Source Sans Pro" panose="020B0503030403020204" pitchFamily="34" charset="0"/>
              </a:rPr>
              <a:t>There is no need for us to continue with a vague, ambiguous understanding of differentiation in the classroom. It can simply be defined as anything the teacher does which helps in personalising the learning.</a:t>
            </a:r>
          </a:p>
          <a:p>
            <a:pPr algn="l" fontAlgn="base"/>
            <a:endParaRPr lang="en-GB" b="0" i="0" dirty="0">
              <a:solidFill>
                <a:srgbClr val="222222"/>
              </a:solidFill>
              <a:effectLst/>
              <a:latin typeface="Source Sans Pro" panose="020B0503030403020204" pitchFamily="34" charset="0"/>
            </a:endParaRPr>
          </a:p>
          <a:p>
            <a:pPr algn="l" fontAlgn="base"/>
            <a:endParaRPr lang="en-GB" b="0" i="0" dirty="0">
              <a:solidFill>
                <a:srgbClr val="222222"/>
              </a:solidFill>
              <a:effectLst/>
              <a:latin typeface="Source Sans Pro" panose="020B0503030403020204" pitchFamily="34" charset="0"/>
            </a:endParaRPr>
          </a:p>
          <a:p>
            <a:pPr algn="l" fontAlgn="base"/>
            <a:r>
              <a:rPr lang="en-GB" b="0" i="0" dirty="0">
                <a:solidFill>
                  <a:srgbClr val="222222"/>
                </a:solidFill>
                <a:effectLst/>
                <a:latin typeface="Source Sans Pro" panose="020B0503030403020204" pitchFamily="34" charset="0"/>
              </a:rPr>
              <a:t>Differentiation focuses on:</a:t>
            </a:r>
          </a:p>
          <a:p>
            <a:pPr algn="l" fontAlgn="base"/>
            <a:endParaRPr lang="en-GB" b="0" i="0" dirty="0">
              <a:solidFill>
                <a:srgbClr val="222222"/>
              </a:solidFill>
              <a:effectLst/>
              <a:latin typeface="Source Sans Pro" panose="020B0503030403020204" pitchFamily="34" charset="0"/>
            </a:endParaRPr>
          </a:p>
          <a:p>
            <a:pPr algn="l" fontAlgn="base"/>
            <a:r>
              <a:rPr lang="en-GB" b="0" i="0" dirty="0">
                <a:solidFill>
                  <a:srgbClr val="222222"/>
                </a:solidFill>
                <a:effectLst/>
                <a:latin typeface="Source Sans Pro" panose="020B0503030403020204" pitchFamily="34" charset="0"/>
              </a:rPr>
              <a:t>– Things the teacher can do</a:t>
            </a:r>
          </a:p>
          <a:p>
            <a:pPr algn="l" fontAlgn="base"/>
            <a:r>
              <a:rPr lang="en-GB" b="0" i="0" dirty="0">
                <a:solidFill>
                  <a:srgbClr val="222222"/>
                </a:solidFill>
                <a:effectLst/>
                <a:latin typeface="Source Sans Pro" panose="020B0503030403020204" pitchFamily="34" charset="0"/>
              </a:rPr>
              <a:t>– Things you can ask students to do or use</a:t>
            </a:r>
          </a:p>
          <a:p>
            <a:pPr algn="l" fontAlgn="base"/>
            <a:r>
              <a:rPr lang="en-GB" b="0" i="0" dirty="0">
                <a:solidFill>
                  <a:srgbClr val="222222"/>
                </a:solidFill>
                <a:effectLst/>
                <a:latin typeface="Source Sans Pro" panose="020B0503030403020204" pitchFamily="34" charset="0"/>
              </a:rPr>
              <a:t>– Activities</a:t>
            </a:r>
          </a:p>
          <a:p>
            <a:pPr algn="l" fontAlgn="base"/>
            <a:r>
              <a:rPr lang="en-GB" b="0" i="0" dirty="0">
                <a:solidFill>
                  <a:srgbClr val="222222"/>
                </a:solidFill>
                <a:effectLst/>
                <a:latin typeface="Source Sans Pro" panose="020B0503030403020204" pitchFamily="34" charset="0"/>
              </a:rPr>
              <a:t>– Questioning</a:t>
            </a:r>
          </a:p>
          <a:p>
            <a:pPr algn="l" fontAlgn="base"/>
            <a:r>
              <a:rPr lang="en-GB" b="0" i="0" dirty="0">
                <a:solidFill>
                  <a:srgbClr val="222222"/>
                </a:solidFill>
                <a:effectLst/>
                <a:latin typeface="Source Sans Pro" panose="020B0503030403020204" pitchFamily="34" charset="0"/>
              </a:rPr>
              <a:t>– Words and Writing</a:t>
            </a:r>
          </a:p>
          <a:p>
            <a:pPr algn="l" fontAlgn="base"/>
            <a:r>
              <a:rPr lang="en-GB" b="0" i="0" dirty="0">
                <a:solidFill>
                  <a:srgbClr val="222222"/>
                </a:solidFill>
                <a:effectLst/>
                <a:latin typeface="Source Sans Pro" panose="020B0503030403020204" pitchFamily="34" charset="0"/>
              </a:rPr>
              <a:t>When planning lessons, and while teaching, you can take these categories and ask yourself what you are doing in relation to each one in order to personalise the learning.</a:t>
            </a:r>
          </a:p>
          <a:p>
            <a:pPr algn="l" fontAlgn="base"/>
            <a:endParaRPr lang="en-GB" b="0" i="0" dirty="0">
              <a:solidFill>
                <a:srgbClr val="222222"/>
              </a:solidFill>
              <a:effectLst/>
              <a:latin typeface="Source Sans Pro" panose="020B0503030403020204" pitchFamily="34" charset="0"/>
            </a:endParaRPr>
          </a:p>
          <a:p>
            <a:pPr algn="l" fontAlgn="base"/>
            <a:r>
              <a:rPr lang="en-GB" b="0" i="0" dirty="0">
                <a:solidFill>
                  <a:srgbClr val="222222"/>
                </a:solidFill>
                <a:effectLst/>
                <a:latin typeface="Source Sans Pro" panose="020B0503030403020204" pitchFamily="34" charset="0"/>
              </a:rPr>
              <a:t>In the next slides we will examine theories and practices to develop differentiated practice in a differentiated way to meet individual and whole group needs, supporting inclusion and equality of opportunity. </a:t>
            </a:r>
          </a:p>
          <a:p>
            <a:endParaRPr lang="en-GB" dirty="0"/>
          </a:p>
        </p:txBody>
      </p:sp>
      <p:sp>
        <p:nvSpPr>
          <p:cNvPr id="4" name="Slide Number Placeholder 3"/>
          <p:cNvSpPr>
            <a:spLocks noGrp="1"/>
          </p:cNvSpPr>
          <p:nvPr>
            <p:ph type="sldNum" sz="quarter" idx="5"/>
          </p:nvPr>
        </p:nvSpPr>
        <p:spPr/>
        <p:txBody>
          <a:bodyPr/>
          <a:lstStyle/>
          <a:p>
            <a:fld id="{4A15CFEB-78E6-4CE9-BD0F-37AE8CE74D9B}" type="slidenum">
              <a:rPr lang="en-GB" smtClean="0"/>
              <a:t>10</a:t>
            </a:fld>
            <a:endParaRPr lang="en-GB"/>
          </a:p>
        </p:txBody>
      </p:sp>
    </p:spTree>
    <p:extLst>
      <p:ext uri="{BB962C8B-B14F-4D97-AF65-F5344CB8AC3E}">
        <p14:creationId xmlns:p14="http://schemas.microsoft.com/office/powerpoint/2010/main" val="131834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Differentiation the aims is to get to know our students to help them become more self directing in their learning, to build confidence and self esteem, to get to know them as individuals (build trust) and to develop learning opportunities that capture their attention (hooks), engage them in their own learning in meaningful ways (linked to their interests) that they may make links between their existing knowledge and experiences and the new learning – in a way they can make sense of their own learning, it is authentic, motivating and engaging for all – encompassing affective and cognitive learning needs.</a:t>
            </a:r>
          </a:p>
          <a:p>
            <a:endParaRPr lang="en-GB" dirty="0"/>
          </a:p>
          <a:p>
            <a:r>
              <a:rPr lang="en-GB" dirty="0"/>
              <a:t>To discuss the benefits of differentiation and the importance of a more personalised learning that students are engaged, motivated and successful </a:t>
            </a:r>
          </a:p>
          <a:p>
            <a:endParaRPr lang="en-GB" dirty="0"/>
          </a:p>
          <a:p>
            <a:r>
              <a:rPr lang="en-GB" dirty="0"/>
              <a:t>There is no one model or framework if differentiation, it is about what we do in our classroom, the principles and practices we use in our everyday planning and teaching and how we adapt to different learning groups with the aim of quality learning, resulting in </a:t>
            </a:r>
          </a:p>
          <a:p>
            <a:endParaRPr lang="en-GB" dirty="0"/>
          </a:p>
          <a:p>
            <a:pPr marL="171450" indent="-171450">
              <a:buFont typeface="Arial" panose="020B0604020202020204" pitchFamily="34" charset="0"/>
              <a:buChar char="•"/>
            </a:pPr>
            <a:r>
              <a:rPr lang="en-GB" dirty="0"/>
              <a:t>Better student motivation </a:t>
            </a:r>
          </a:p>
          <a:p>
            <a:pPr marL="171450" indent="-171450">
              <a:buFont typeface="Arial" panose="020B0604020202020204" pitchFamily="34" charset="0"/>
              <a:buChar char="•"/>
            </a:pPr>
            <a:r>
              <a:rPr lang="en-GB" dirty="0"/>
              <a:t>Better student behaviour </a:t>
            </a:r>
          </a:p>
          <a:p>
            <a:pPr marL="171450" indent="-171450">
              <a:buFont typeface="Arial" panose="020B0604020202020204" pitchFamily="34" charset="0"/>
              <a:buChar char="•"/>
            </a:pPr>
            <a:r>
              <a:rPr lang="en-GB" dirty="0"/>
              <a:t>Deeper active learning </a:t>
            </a:r>
          </a:p>
          <a:p>
            <a:pPr marL="171450" indent="-171450">
              <a:buFont typeface="Arial" panose="020B0604020202020204" pitchFamily="34" charset="0"/>
              <a:buChar char="•"/>
            </a:pPr>
            <a:r>
              <a:rPr lang="en-GB" dirty="0"/>
              <a:t>Greater student progress </a:t>
            </a:r>
          </a:p>
          <a:p>
            <a:endParaRPr lang="en-GB" dirty="0"/>
          </a:p>
          <a:p>
            <a:r>
              <a:rPr lang="en-GB" dirty="0"/>
              <a:t>Knowing your learners:  When evaluating student progress – all judgements or evaluations is based in individual students making appropriate progress based on their starting points </a:t>
            </a:r>
          </a:p>
          <a:p>
            <a:r>
              <a:rPr lang="en-GB" dirty="0"/>
              <a:t>This cannot be the same for very student.</a:t>
            </a:r>
          </a:p>
        </p:txBody>
      </p:sp>
      <p:sp>
        <p:nvSpPr>
          <p:cNvPr id="4" name="Slide Number Placeholder 3"/>
          <p:cNvSpPr>
            <a:spLocks noGrp="1"/>
          </p:cNvSpPr>
          <p:nvPr>
            <p:ph type="sldNum" sz="quarter" idx="5"/>
          </p:nvPr>
        </p:nvSpPr>
        <p:spPr/>
        <p:txBody>
          <a:bodyPr/>
          <a:lstStyle/>
          <a:p>
            <a:fld id="{3BCB76F7-B622-43F5-98F1-809D724A6FD3}" type="slidenum">
              <a:rPr lang="en-GB" smtClean="0"/>
              <a:t>14</a:t>
            </a:fld>
            <a:endParaRPr lang="en-GB"/>
          </a:p>
        </p:txBody>
      </p:sp>
    </p:spTree>
    <p:extLst>
      <p:ext uri="{BB962C8B-B14F-4D97-AF65-F5344CB8AC3E}">
        <p14:creationId xmlns:p14="http://schemas.microsoft.com/office/powerpoint/2010/main" val="251895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on moral, ethical and professional standards – how do students’ mindsets impact in their learning on this course?  Do they see themselves as students?  Student Teachers? How does perspective change our mindsets and affect others? </a:t>
            </a:r>
          </a:p>
          <a:p>
            <a:endParaRPr lang="en-GB" dirty="0"/>
          </a:p>
          <a:p>
            <a:r>
              <a:rPr lang="en-GB" dirty="0"/>
              <a:t>Explanation on mindsets: how we are shaped by our experiences – cognitively and affectively:</a:t>
            </a:r>
          </a:p>
          <a:p>
            <a:endParaRPr lang="en-GB" dirty="0"/>
          </a:p>
          <a:p>
            <a:r>
              <a:rPr lang="en-GB" dirty="0"/>
              <a:t>Mindsets form at an early age.   Our brain’s frontal lobe, where cognitive processing is carried out, reviews these summaries regularly and co-ordinates with the emotional (Limbic) areas to determine how we should response in similar situations in the future.  Over time, these summaries are stored in the cerebral networks – developing and strengthening neural pathways.  New experiences strengthen and expand these networks.  Over time, these networks become so engrained we react almost reflexively when similar situations arise.  Students fears and responses in a classroom are determined by their past experiences, that through trust, getting to know your learners, creating new and positive learning experiences, gradually build their confidence, self esteem, motivation and readiness to learn (Carol Dweck – video later on)  </a:t>
            </a:r>
          </a:p>
          <a:p>
            <a:endParaRPr lang="en-GB" dirty="0"/>
          </a:p>
          <a:p>
            <a:r>
              <a:rPr lang="en-GB" dirty="0"/>
              <a:t>For example:</a:t>
            </a:r>
          </a:p>
          <a:p>
            <a:endParaRPr lang="en-GB" dirty="0"/>
          </a:p>
          <a:p>
            <a:r>
              <a:rPr lang="en-GB" dirty="0"/>
              <a:t>When we meet a good friend, neural circuits fire in the emotional and motor areas for the brain , causing us to spontaneously smile, greet warmly – difficult to resit these responses in lockdown! We instinctively want to move forward towards people when talking to them, it is difficult to change these learned behaviours.  To do so we need to increase our awareness of our own behaviours and be more mindful in the moment.    </a:t>
            </a:r>
          </a:p>
          <a:p>
            <a:endParaRPr lang="en-GB" dirty="0"/>
          </a:p>
          <a:p>
            <a:r>
              <a:rPr lang="en-GB" dirty="0"/>
              <a:t>In a different situation, such as when feeling uncomfortable in our surroundings, or with people such as a difficult boss, different circuits will fire to be cautious, fearful, defensive, based on prior experiences in a similar situation. </a:t>
            </a:r>
          </a:p>
        </p:txBody>
      </p:sp>
      <p:sp>
        <p:nvSpPr>
          <p:cNvPr id="4" name="Slide Number Placeholder 3"/>
          <p:cNvSpPr>
            <a:spLocks noGrp="1"/>
          </p:cNvSpPr>
          <p:nvPr>
            <p:ph type="sldNum" sz="quarter" idx="5"/>
          </p:nvPr>
        </p:nvSpPr>
        <p:spPr/>
        <p:txBody>
          <a:bodyPr/>
          <a:lstStyle/>
          <a:p>
            <a:fld id="{3BCB76F7-B622-43F5-98F1-809D724A6FD3}" type="slidenum">
              <a:rPr lang="en-GB" smtClean="0"/>
              <a:t>15</a:t>
            </a:fld>
            <a:endParaRPr lang="en-GB"/>
          </a:p>
        </p:txBody>
      </p:sp>
    </p:spTree>
    <p:extLst>
      <p:ext uri="{BB962C8B-B14F-4D97-AF65-F5344CB8AC3E}">
        <p14:creationId xmlns:p14="http://schemas.microsoft.com/office/powerpoint/2010/main" val="2869828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change the mindset of students who have had negative past experiences in their learning?</a:t>
            </a:r>
          </a:p>
          <a:p>
            <a:endParaRPr lang="en-GB" dirty="0"/>
          </a:p>
          <a:p>
            <a:r>
              <a:rPr lang="en-GB" dirty="0"/>
              <a:t>A positive mindset has a profound impact on the way teachers respond in the classroom, especially for struggling students </a:t>
            </a:r>
          </a:p>
          <a:p>
            <a:endParaRPr lang="en-GB" dirty="0"/>
          </a:p>
          <a:p>
            <a:r>
              <a:rPr lang="en-GB" dirty="0"/>
              <a:t>When students lose faith in their ability to learn, they often resort to counterproductive ways of coping … such as being disruptive or withdrawing. </a:t>
            </a:r>
          </a:p>
          <a:p>
            <a:endParaRPr lang="en-GB" dirty="0"/>
          </a:p>
          <a:p>
            <a:r>
              <a:rPr lang="en-GB" dirty="0"/>
              <a:t>This situation is less likely to happen in a differentiated classroom in which:</a:t>
            </a:r>
          </a:p>
          <a:p>
            <a:endParaRPr lang="en-GB" dirty="0"/>
          </a:p>
          <a:p>
            <a:r>
              <a:rPr lang="en-GB" dirty="0"/>
              <a:t>Teachers understand and meet the social / emotional needs of their students …. They are not just learning the curriculum, they are learning about themselves, how they interact with their peers, and how they chose their friends.  They are also learning how to deal with their emotions, how to respond to peers in their learning group. </a:t>
            </a:r>
          </a:p>
          <a:p>
            <a:endParaRPr lang="en-GB" dirty="0"/>
          </a:p>
          <a:p>
            <a:r>
              <a:rPr lang="en-GB" dirty="0"/>
              <a:t>Empathy is very important: For teacher/student relationships to be effective, teachers must be empathetic and attempt to perceive the world through their student's eyes. Students who have caring relationships with their teachers perform better academically than students who do not.  </a:t>
            </a:r>
          </a:p>
          <a:p>
            <a:endParaRPr lang="en-GB" dirty="0"/>
          </a:p>
          <a:p>
            <a:r>
              <a:rPr lang="en-GB" dirty="0"/>
              <a:t>Empathy can foster openness, attentiveness and positive relationships, especially in culturally diverse classrooms.  </a:t>
            </a:r>
          </a:p>
          <a:p>
            <a:endParaRPr lang="en-GB" dirty="0"/>
          </a:p>
          <a:p>
            <a:r>
              <a:rPr lang="en-GB" dirty="0"/>
              <a:t>Being open and flexible helps teachers to adjust to varying contexts and improves their ability to differentiate instruction and curriculum to fit their students’ needs (Carter, 2015; Gay, 2010; McAllister &amp; Irvine, 2002).   What discussion and activities can be applied to gain trust, gain a student’s interest and increase their readiness to learn?</a:t>
            </a:r>
          </a:p>
          <a:p>
            <a:endParaRPr lang="en-GB" dirty="0"/>
          </a:p>
        </p:txBody>
      </p:sp>
      <p:sp>
        <p:nvSpPr>
          <p:cNvPr id="4" name="Slide Number Placeholder 3"/>
          <p:cNvSpPr>
            <a:spLocks noGrp="1"/>
          </p:cNvSpPr>
          <p:nvPr>
            <p:ph type="sldNum" sz="quarter" idx="5"/>
          </p:nvPr>
        </p:nvSpPr>
        <p:spPr/>
        <p:txBody>
          <a:bodyPr/>
          <a:lstStyle/>
          <a:p>
            <a:fld id="{4A15CFEB-78E6-4CE9-BD0F-37AE8CE74D9B}" type="slidenum">
              <a:rPr lang="en-GB" smtClean="0"/>
              <a:t>17</a:t>
            </a:fld>
            <a:endParaRPr lang="en-GB"/>
          </a:p>
        </p:txBody>
      </p:sp>
    </p:spTree>
    <p:extLst>
      <p:ext uri="{BB962C8B-B14F-4D97-AF65-F5344CB8AC3E}">
        <p14:creationId xmlns:p14="http://schemas.microsoft.com/office/powerpoint/2010/main" val="3792190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Developing Growth mindsets for our students to enhance cognitive and emotional needs</a:t>
            </a:r>
          </a:p>
          <a:p>
            <a:endParaRPr lang="en-GB" dirty="0"/>
          </a:p>
          <a:p>
            <a:r>
              <a:rPr lang="en-GB" dirty="0"/>
              <a:t>Changing their meaning of effort and difficulty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Differentiated instruction helps students not only master content, but also form their own identities as learners</a:t>
            </a:r>
          </a:p>
          <a:p>
            <a:endParaRPr lang="en-GB" dirty="0"/>
          </a:p>
        </p:txBody>
      </p:sp>
      <p:sp>
        <p:nvSpPr>
          <p:cNvPr id="4" name="Slide Number Placeholder 3"/>
          <p:cNvSpPr>
            <a:spLocks noGrp="1"/>
          </p:cNvSpPr>
          <p:nvPr>
            <p:ph type="sldNum" sz="quarter" idx="5"/>
          </p:nvPr>
        </p:nvSpPr>
        <p:spPr/>
        <p:txBody>
          <a:bodyPr/>
          <a:lstStyle/>
          <a:p>
            <a:fld id="{4A15CFEB-78E6-4CE9-BD0F-37AE8CE74D9B}" type="slidenum">
              <a:rPr lang="en-GB" smtClean="0"/>
              <a:t>18</a:t>
            </a:fld>
            <a:endParaRPr lang="en-GB"/>
          </a:p>
        </p:txBody>
      </p:sp>
    </p:spTree>
    <p:extLst>
      <p:ext uri="{BB962C8B-B14F-4D97-AF65-F5344CB8AC3E}">
        <p14:creationId xmlns:p14="http://schemas.microsoft.com/office/powerpoint/2010/main" val="938081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on how getting to know learners occurs over time, through discussion, interaction, wider information/data, the observations of interactions in the classroom, approach to tasks, engagement and collaboration with others etc.  Requires reflections and experimentation in our practice as we develop relationships, build trust, through conversations, and learning activities to engage and motivate learners. </a:t>
            </a:r>
          </a:p>
          <a:p>
            <a:endParaRPr lang="en-GB" b="1" dirty="0"/>
          </a:p>
          <a:p>
            <a:r>
              <a:rPr lang="en-GB" b="1" dirty="0"/>
              <a:t>Here is a </a:t>
            </a:r>
            <a:r>
              <a:rPr lang="en-GB" b="1" dirty="0" err="1"/>
              <a:t>Tes</a:t>
            </a:r>
            <a:r>
              <a:rPr lang="en-GB" b="1" dirty="0"/>
              <a:t> article on the critique, in collaboration with Carol Dweck: https://www.tes.com/news/growth-mindset-where-did-it-go-wrong</a:t>
            </a:r>
          </a:p>
          <a:p>
            <a:endParaRPr lang="en-GB" b="1" dirty="0"/>
          </a:p>
          <a:p>
            <a:r>
              <a:rPr lang="en-GB" b="1" dirty="0"/>
              <a:t>The article also has – which I have added all three to the directed study task:</a:t>
            </a:r>
          </a:p>
          <a:p>
            <a:endParaRPr lang="en-GB" b="1" dirty="0"/>
          </a:p>
          <a:p>
            <a:pPr algn="l"/>
            <a:r>
              <a:rPr lang="en-GB" b="0" i="0" dirty="0">
                <a:solidFill>
                  <a:srgbClr val="222222"/>
                </a:solidFill>
                <a:effectLst/>
                <a:latin typeface="Effra"/>
              </a:rPr>
              <a:t>Quick read: Is growth mindset </a:t>
            </a:r>
            <a:r>
              <a:rPr lang="en-GB" b="0" i="0" u="none" strike="noStrike" dirty="0">
                <a:solidFill>
                  <a:srgbClr val="515AF2"/>
                </a:solidFill>
                <a:effectLst/>
                <a:latin typeface="Effra"/>
                <a:hlinkClick r:id="rId3"/>
              </a:rPr>
              <a:t>the new learning styles</a:t>
            </a:r>
            <a:r>
              <a:rPr lang="en-GB" b="0" i="0" dirty="0">
                <a:solidFill>
                  <a:srgbClr val="222222"/>
                </a:solidFill>
                <a:effectLst/>
                <a:latin typeface="Effra"/>
              </a:rPr>
              <a:t>?</a:t>
            </a:r>
          </a:p>
          <a:p>
            <a:pPr algn="l"/>
            <a:r>
              <a:rPr lang="en-GB" b="0" i="0" dirty="0">
                <a:solidFill>
                  <a:srgbClr val="222222"/>
                </a:solidFill>
                <a:effectLst/>
                <a:latin typeface="Effra"/>
              </a:rPr>
              <a:t>Quick listen: Carol Dweck discusses her research </a:t>
            </a:r>
            <a:r>
              <a:rPr lang="en-GB" b="0" i="0" u="none" strike="noStrike" dirty="0">
                <a:solidFill>
                  <a:srgbClr val="515AF2"/>
                </a:solidFill>
                <a:effectLst/>
                <a:latin typeface="Effra"/>
                <a:hlinkClick r:id="rId4"/>
              </a:rPr>
              <a:t>on the </a:t>
            </a:r>
            <a:r>
              <a:rPr lang="en-GB" b="0" i="0" u="none" strike="noStrike" dirty="0" err="1">
                <a:solidFill>
                  <a:srgbClr val="515AF2"/>
                </a:solidFill>
                <a:effectLst/>
                <a:latin typeface="Effra"/>
                <a:hlinkClick r:id="rId4"/>
              </a:rPr>
              <a:t>Podagogy</a:t>
            </a:r>
            <a:r>
              <a:rPr lang="en-GB" b="0" i="0" u="none" strike="noStrike" dirty="0">
                <a:solidFill>
                  <a:srgbClr val="515AF2"/>
                </a:solidFill>
                <a:effectLst/>
                <a:latin typeface="Effra"/>
                <a:hlinkClick r:id="rId4"/>
              </a:rPr>
              <a:t> podcast</a:t>
            </a:r>
            <a:endParaRPr lang="en-GB" b="0" i="0" dirty="0">
              <a:solidFill>
                <a:srgbClr val="222222"/>
              </a:solidFill>
              <a:effectLst/>
              <a:latin typeface="Effra"/>
            </a:endParaRPr>
          </a:p>
          <a:p>
            <a:endParaRPr lang="en-GB" b="1" dirty="0"/>
          </a:p>
        </p:txBody>
      </p:sp>
      <p:sp>
        <p:nvSpPr>
          <p:cNvPr id="4" name="Slide Number Placeholder 3"/>
          <p:cNvSpPr>
            <a:spLocks noGrp="1"/>
          </p:cNvSpPr>
          <p:nvPr>
            <p:ph type="sldNum" sz="quarter" idx="5"/>
          </p:nvPr>
        </p:nvSpPr>
        <p:spPr/>
        <p:txBody>
          <a:bodyPr/>
          <a:lstStyle/>
          <a:p>
            <a:fld id="{4A15CFEB-78E6-4CE9-BD0F-37AE8CE74D9B}" type="slidenum">
              <a:rPr lang="en-GB" smtClean="0"/>
              <a:t>19</a:t>
            </a:fld>
            <a:endParaRPr lang="en-GB"/>
          </a:p>
        </p:txBody>
      </p:sp>
    </p:spTree>
    <p:extLst>
      <p:ext uri="{BB962C8B-B14F-4D97-AF65-F5344CB8AC3E}">
        <p14:creationId xmlns:p14="http://schemas.microsoft.com/office/powerpoint/2010/main" val="3861003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Links to </a:t>
            </a:r>
            <a:r>
              <a:rPr lang="en-GB" dirty="0" err="1"/>
              <a:t>padlet</a:t>
            </a:r>
            <a:r>
              <a:rPr lang="en-GB" dirty="0"/>
              <a:t> walls to see ideas from last week – and continue to add to this …. </a:t>
            </a:r>
          </a:p>
        </p:txBody>
      </p:sp>
      <p:sp>
        <p:nvSpPr>
          <p:cNvPr id="4" name="Slide Number Placeholder 3"/>
          <p:cNvSpPr>
            <a:spLocks noGrp="1"/>
          </p:cNvSpPr>
          <p:nvPr>
            <p:ph type="sldNum" sz="quarter" idx="5"/>
          </p:nvPr>
        </p:nvSpPr>
        <p:spPr/>
        <p:txBody>
          <a:bodyPr/>
          <a:lstStyle/>
          <a:p>
            <a:fld id="{4A15CFEB-78E6-4CE9-BD0F-37AE8CE74D9B}" type="slidenum">
              <a:rPr lang="en-GB" smtClean="0"/>
              <a:t>20</a:t>
            </a:fld>
            <a:endParaRPr lang="en-GB"/>
          </a:p>
        </p:txBody>
      </p:sp>
    </p:spTree>
    <p:extLst>
      <p:ext uri="{BB962C8B-B14F-4D97-AF65-F5344CB8AC3E}">
        <p14:creationId xmlns:p14="http://schemas.microsoft.com/office/powerpoint/2010/main" val="104855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Differentiating instruction based on student interest:</a:t>
            </a:r>
          </a:p>
          <a:p>
            <a:endParaRPr lang="en-GB" dirty="0"/>
          </a:p>
          <a:p>
            <a:pPr marL="171450" indent="-171450">
              <a:buFont typeface="Arial" panose="020B0604020202020204" pitchFamily="34" charset="0"/>
              <a:buChar char="•"/>
            </a:pPr>
            <a:r>
              <a:rPr lang="en-GB" dirty="0"/>
              <a:t>Does not suggest a teacher should develop lessons and attend to all students interests all the time. </a:t>
            </a:r>
          </a:p>
          <a:p>
            <a:pPr marL="171450" indent="-171450">
              <a:buFont typeface="Arial" panose="020B0604020202020204" pitchFamily="34" charset="0"/>
              <a:buChar char="•"/>
            </a:pPr>
            <a:r>
              <a:rPr lang="en-GB" dirty="0"/>
              <a:t>Does not suggest a student’s interests are static.</a:t>
            </a:r>
          </a:p>
          <a:p>
            <a:pPr marL="171450" indent="-171450">
              <a:buFont typeface="Arial" panose="020B0604020202020204" pitchFamily="34" charset="0"/>
              <a:buChar char="•"/>
            </a:pPr>
            <a:r>
              <a:rPr lang="en-GB" dirty="0"/>
              <a:t>Does not suggest all lessons must be interest focused.</a:t>
            </a:r>
          </a:p>
          <a:p>
            <a:pPr marL="171450" indent="-171450">
              <a:buFont typeface="Arial" panose="020B0604020202020204" pitchFamily="34" charset="0"/>
              <a:buChar char="•"/>
            </a:pPr>
            <a:r>
              <a:rPr lang="en-GB" dirty="0"/>
              <a:t>Does not suggest essential content takes a back seat to students’ interests. </a:t>
            </a:r>
          </a:p>
          <a:p>
            <a:pPr marL="0" indent="0">
              <a:buFont typeface="Arial" panose="020B0604020202020204" pitchFamily="34" charset="0"/>
              <a:buNone/>
            </a:pPr>
            <a:r>
              <a:rPr lang="en-GB" b="1" dirty="0"/>
              <a:t>
What interest-based differentiation does suggest is:</a:t>
            </a:r>
          </a:p>
          <a:p>
            <a:endParaRPr lang="en-GB" dirty="0"/>
          </a:p>
          <a:p>
            <a:r>
              <a:rPr lang="en-GB" b="1" dirty="0"/>
              <a:t>When teachers know both their students and content well, they have many opportunities to enhance teaching and learning by linking what matters most in a topic or discipline to what matters most to learners. </a:t>
            </a:r>
          </a:p>
          <a:p>
            <a:endParaRPr lang="en-GB" dirty="0"/>
          </a:p>
          <a:p>
            <a:r>
              <a:rPr lang="en-GB" dirty="0"/>
              <a:t>Seen in that light, differentiation based on student interests has a great potential to enhance learner efficacy and academic outcomes. </a:t>
            </a:r>
          </a:p>
        </p:txBody>
      </p:sp>
      <p:sp>
        <p:nvSpPr>
          <p:cNvPr id="4" name="Slide Number Placeholder 3"/>
          <p:cNvSpPr>
            <a:spLocks noGrp="1"/>
          </p:cNvSpPr>
          <p:nvPr>
            <p:ph type="sldNum" sz="quarter" idx="5"/>
          </p:nvPr>
        </p:nvSpPr>
        <p:spPr/>
        <p:txBody>
          <a:bodyPr/>
          <a:lstStyle/>
          <a:p>
            <a:fld id="{4A15CFEB-78E6-4CE9-BD0F-37AE8CE74D9B}" type="slidenum">
              <a:rPr lang="en-GB" smtClean="0"/>
              <a:t>21</a:t>
            </a:fld>
            <a:endParaRPr lang="en-GB"/>
          </a:p>
        </p:txBody>
      </p:sp>
    </p:spTree>
    <p:extLst>
      <p:ext uri="{BB962C8B-B14F-4D97-AF65-F5344CB8AC3E}">
        <p14:creationId xmlns:p14="http://schemas.microsoft.com/office/powerpoint/2010/main" val="35878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0889B1-1126-4D63-80C9-0EF380488A48}"/>
              </a:ext>
            </a:extLst>
          </p:cNvPr>
          <p:cNvSpPr>
            <a:spLocks noGrp="1"/>
          </p:cNvSpPr>
          <p:nvPr>
            <p:ph type="dt" sz="half" idx="10"/>
          </p:nvPr>
        </p:nvSpPr>
        <p:spPr/>
        <p:txBody>
          <a:bodyPr/>
          <a:lstStyle>
            <a:lvl1pPr>
              <a:defRPr/>
            </a:lvl1pPr>
          </a:lstStyle>
          <a:p>
            <a:pPr>
              <a:defRPr/>
            </a:pPr>
            <a:fld id="{4D54A7E6-ECD9-44F0-916F-FB47F1EE00F3}" type="datetimeFigureOut">
              <a:rPr lang="en-GB"/>
              <a:pPr>
                <a:defRPr/>
              </a:pPr>
              <a:t>10/02/2021</a:t>
            </a:fld>
            <a:endParaRPr lang="en-GB"/>
          </a:p>
        </p:txBody>
      </p:sp>
      <p:sp>
        <p:nvSpPr>
          <p:cNvPr id="5" name="Footer Placeholder 4">
            <a:extLst>
              <a:ext uri="{FF2B5EF4-FFF2-40B4-BE49-F238E27FC236}">
                <a16:creationId xmlns:a16="http://schemas.microsoft.com/office/drawing/2014/main" id="{7462B427-8DFA-406E-B298-5C9A7F0BC6A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E80B5FE-252D-4D1D-85BC-E8A2C27B1147}"/>
              </a:ext>
            </a:extLst>
          </p:cNvPr>
          <p:cNvSpPr>
            <a:spLocks noGrp="1"/>
          </p:cNvSpPr>
          <p:nvPr>
            <p:ph type="sldNum" sz="quarter" idx="12"/>
          </p:nvPr>
        </p:nvSpPr>
        <p:spPr/>
        <p:txBody>
          <a:bodyPr/>
          <a:lstStyle>
            <a:lvl1pPr>
              <a:defRPr/>
            </a:lvl1pPr>
          </a:lstStyle>
          <a:p>
            <a:pPr>
              <a:defRPr/>
            </a:pPr>
            <a:fld id="{4F618C1A-202B-470C-8F68-1A80B6DD1779}" type="slidenum">
              <a:rPr lang="en-GB" altLang="en-US"/>
              <a:pPr>
                <a:defRPr/>
              </a:pPr>
              <a:t>‹#›</a:t>
            </a:fld>
            <a:endParaRPr lang="en-GB" altLang="en-US"/>
          </a:p>
        </p:txBody>
      </p:sp>
    </p:spTree>
    <p:extLst>
      <p:ext uri="{BB962C8B-B14F-4D97-AF65-F5344CB8AC3E}">
        <p14:creationId xmlns:p14="http://schemas.microsoft.com/office/powerpoint/2010/main" val="268452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1A1A9B-649C-400A-91F4-04916FD5392E}"/>
              </a:ext>
            </a:extLst>
          </p:cNvPr>
          <p:cNvSpPr>
            <a:spLocks noGrp="1"/>
          </p:cNvSpPr>
          <p:nvPr>
            <p:ph type="dt" sz="half" idx="10"/>
          </p:nvPr>
        </p:nvSpPr>
        <p:spPr/>
        <p:txBody>
          <a:bodyPr/>
          <a:lstStyle>
            <a:lvl1pPr>
              <a:defRPr/>
            </a:lvl1pPr>
          </a:lstStyle>
          <a:p>
            <a:pPr>
              <a:defRPr/>
            </a:pPr>
            <a:fld id="{72EDFB73-B943-4303-AEE2-483EC3C0FFA4}" type="datetimeFigureOut">
              <a:rPr lang="en-GB"/>
              <a:pPr>
                <a:defRPr/>
              </a:pPr>
              <a:t>10/02/2021</a:t>
            </a:fld>
            <a:endParaRPr lang="en-GB"/>
          </a:p>
        </p:txBody>
      </p:sp>
      <p:sp>
        <p:nvSpPr>
          <p:cNvPr id="5" name="Footer Placeholder 4">
            <a:extLst>
              <a:ext uri="{FF2B5EF4-FFF2-40B4-BE49-F238E27FC236}">
                <a16:creationId xmlns:a16="http://schemas.microsoft.com/office/drawing/2014/main" id="{AA45A531-6DD3-4D7A-A2E8-85128FCFEB4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1A1A95C-7FF5-42D6-B06C-966EF8C66E1B}"/>
              </a:ext>
            </a:extLst>
          </p:cNvPr>
          <p:cNvSpPr>
            <a:spLocks noGrp="1"/>
          </p:cNvSpPr>
          <p:nvPr>
            <p:ph type="sldNum" sz="quarter" idx="12"/>
          </p:nvPr>
        </p:nvSpPr>
        <p:spPr/>
        <p:txBody>
          <a:bodyPr/>
          <a:lstStyle>
            <a:lvl1pPr>
              <a:defRPr/>
            </a:lvl1pPr>
          </a:lstStyle>
          <a:p>
            <a:pPr>
              <a:defRPr/>
            </a:pPr>
            <a:fld id="{1FAAD081-0A7A-4C6B-A023-963AC670F216}" type="slidenum">
              <a:rPr lang="en-GB" altLang="en-US"/>
              <a:pPr>
                <a:defRPr/>
              </a:pPr>
              <a:t>‹#›</a:t>
            </a:fld>
            <a:endParaRPr lang="en-GB" altLang="en-US"/>
          </a:p>
        </p:txBody>
      </p:sp>
    </p:spTree>
    <p:extLst>
      <p:ext uri="{BB962C8B-B14F-4D97-AF65-F5344CB8AC3E}">
        <p14:creationId xmlns:p14="http://schemas.microsoft.com/office/powerpoint/2010/main" val="290199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016B08-94C3-4E4A-A955-89D891763DE0}"/>
              </a:ext>
            </a:extLst>
          </p:cNvPr>
          <p:cNvSpPr>
            <a:spLocks noGrp="1"/>
          </p:cNvSpPr>
          <p:nvPr>
            <p:ph type="dt" sz="half" idx="10"/>
          </p:nvPr>
        </p:nvSpPr>
        <p:spPr/>
        <p:txBody>
          <a:bodyPr/>
          <a:lstStyle>
            <a:lvl1pPr>
              <a:defRPr/>
            </a:lvl1pPr>
          </a:lstStyle>
          <a:p>
            <a:pPr>
              <a:defRPr/>
            </a:pPr>
            <a:fld id="{71B315FE-E093-4105-815A-A2C9501A5D04}" type="datetimeFigureOut">
              <a:rPr lang="en-GB"/>
              <a:pPr>
                <a:defRPr/>
              </a:pPr>
              <a:t>10/02/2021</a:t>
            </a:fld>
            <a:endParaRPr lang="en-GB"/>
          </a:p>
        </p:txBody>
      </p:sp>
      <p:sp>
        <p:nvSpPr>
          <p:cNvPr id="5" name="Footer Placeholder 4">
            <a:extLst>
              <a:ext uri="{FF2B5EF4-FFF2-40B4-BE49-F238E27FC236}">
                <a16:creationId xmlns:a16="http://schemas.microsoft.com/office/drawing/2014/main" id="{F2171992-73B6-4EDB-99FE-B90E2695733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E7E5C5-229A-49AA-B390-0BE1776A0EB0}"/>
              </a:ext>
            </a:extLst>
          </p:cNvPr>
          <p:cNvSpPr>
            <a:spLocks noGrp="1"/>
          </p:cNvSpPr>
          <p:nvPr>
            <p:ph type="sldNum" sz="quarter" idx="12"/>
          </p:nvPr>
        </p:nvSpPr>
        <p:spPr/>
        <p:txBody>
          <a:bodyPr/>
          <a:lstStyle>
            <a:lvl1pPr>
              <a:defRPr/>
            </a:lvl1pPr>
          </a:lstStyle>
          <a:p>
            <a:pPr>
              <a:defRPr/>
            </a:pPr>
            <a:fld id="{113322E4-6AE0-4244-942B-5A64E6CDFA24}" type="slidenum">
              <a:rPr lang="en-GB" altLang="en-US"/>
              <a:pPr>
                <a:defRPr/>
              </a:pPr>
              <a:t>‹#›</a:t>
            </a:fld>
            <a:endParaRPr lang="en-GB" altLang="en-US"/>
          </a:p>
        </p:txBody>
      </p:sp>
    </p:spTree>
    <p:extLst>
      <p:ext uri="{BB962C8B-B14F-4D97-AF65-F5344CB8AC3E}">
        <p14:creationId xmlns:p14="http://schemas.microsoft.com/office/powerpoint/2010/main" val="328164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16404F-531C-4550-8038-E98658AF532F}"/>
              </a:ext>
            </a:extLst>
          </p:cNvPr>
          <p:cNvSpPr>
            <a:spLocks noGrp="1"/>
          </p:cNvSpPr>
          <p:nvPr>
            <p:ph type="dt" sz="half" idx="10"/>
          </p:nvPr>
        </p:nvSpPr>
        <p:spPr/>
        <p:txBody>
          <a:bodyPr/>
          <a:lstStyle>
            <a:lvl1pPr>
              <a:defRPr/>
            </a:lvl1pPr>
          </a:lstStyle>
          <a:p>
            <a:pPr>
              <a:defRPr/>
            </a:pPr>
            <a:fld id="{B7489B33-E893-4DAB-9080-6A88494C20EE}" type="datetimeFigureOut">
              <a:rPr lang="en-GB"/>
              <a:pPr>
                <a:defRPr/>
              </a:pPr>
              <a:t>10/02/2021</a:t>
            </a:fld>
            <a:endParaRPr lang="en-GB"/>
          </a:p>
        </p:txBody>
      </p:sp>
      <p:sp>
        <p:nvSpPr>
          <p:cNvPr id="5" name="Footer Placeholder 4">
            <a:extLst>
              <a:ext uri="{FF2B5EF4-FFF2-40B4-BE49-F238E27FC236}">
                <a16:creationId xmlns:a16="http://schemas.microsoft.com/office/drawing/2014/main" id="{CC1EEFBD-0853-4416-99ED-3B94FDF0651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573AB54-DDB0-4D42-BB9E-1D7D8823927C}"/>
              </a:ext>
            </a:extLst>
          </p:cNvPr>
          <p:cNvSpPr>
            <a:spLocks noGrp="1"/>
          </p:cNvSpPr>
          <p:nvPr>
            <p:ph type="sldNum" sz="quarter" idx="12"/>
          </p:nvPr>
        </p:nvSpPr>
        <p:spPr/>
        <p:txBody>
          <a:bodyPr/>
          <a:lstStyle>
            <a:lvl1pPr>
              <a:defRPr/>
            </a:lvl1pPr>
          </a:lstStyle>
          <a:p>
            <a:pPr>
              <a:defRPr/>
            </a:pPr>
            <a:fld id="{3D3EAD11-9004-404F-89A7-15874DABBA05}" type="slidenum">
              <a:rPr lang="en-GB" altLang="en-US"/>
              <a:pPr>
                <a:defRPr/>
              </a:pPr>
              <a:t>‹#›</a:t>
            </a:fld>
            <a:endParaRPr lang="en-GB" altLang="en-US"/>
          </a:p>
        </p:txBody>
      </p:sp>
    </p:spTree>
    <p:extLst>
      <p:ext uri="{BB962C8B-B14F-4D97-AF65-F5344CB8AC3E}">
        <p14:creationId xmlns:p14="http://schemas.microsoft.com/office/powerpoint/2010/main" val="232379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853E4-EE10-401E-9AA6-23A5BB117372}"/>
              </a:ext>
            </a:extLst>
          </p:cNvPr>
          <p:cNvSpPr>
            <a:spLocks noGrp="1"/>
          </p:cNvSpPr>
          <p:nvPr>
            <p:ph type="dt" sz="half" idx="10"/>
          </p:nvPr>
        </p:nvSpPr>
        <p:spPr/>
        <p:txBody>
          <a:bodyPr/>
          <a:lstStyle>
            <a:lvl1pPr>
              <a:defRPr/>
            </a:lvl1pPr>
          </a:lstStyle>
          <a:p>
            <a:pPr>
              <a:defRPr/>
            </a:pPr>
            <a:fld id="{A853D9DB-95DF-4876-9CA4-B23B58C2B4CA}" type="datetimeFigureOut">
              <a:rPr lang="en-GB"/>
              <a:pPr>
                <a:defRPr/>
              </a:pPr>
              <a:t>10/02/2021</a:t>
            </a:fld>
            <a:endParaRPr lang="en-GB"/>
          </a:p>
        </p:txBody>
      </p:sp>
      <p:sp>
        <p:nvSpPr>
          <p:cNvPr id="5" name="Footer Placeholder 4">
            <a:extLst>
              <a:ext uri="{FF2B5EF4-FFF2-40B4-BE49-F238E27FC236}">
                <a16:creationId xmlns:a16="http://schemas.microsoft.com/office/drawing/2014/main" id="{FB87FB59-FEAA-4B8A-9E33-498A600635A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0101896-D236-48CD-8AA5-0C54D0A9A4D1}"/>
              </a:ext>
            </a:extLst>
          </p:cNvPr>
          <p:cNvSpPr>
            <a:spLocks noGrp="1"/>
          </p:cNvSpPr>
          <p:nvPr>
            <p:ph type="sldNum" sz="quarter" idx="12"/>
          </p:nvPr>
        </p:nvSpPr>
        <p:spPr/>
        <p:txBody>
          <a:bodyPr/>
          <a:lstStyle>
            <a:lvl1pPr>
              <a:defRPr/>
            </a:lvl1pPr>
          </a:lstStyle>
          <a:p>
            <a:pPr>
              <a:defRPr/>
            </a:pPr>
            <a:fld id="{3B7C2B3B-1CD1-4B2D-B063-BE7939CB6434}" type="slidenum">
              <a:rPr lang="en-GB" altLang="en-US"/>
              <a:pPr>
                <a:defRPr/>
              </a:pPr>
              <a:t>‹#›</a:t>
            </a:fld>
            <a:endParaRPr lang="en-GB" altLang="en-US"/>
          </a:p>
        </p:txBody>
      </p:sp>
    </p:spTree>
    <p:extLst>
      <p:ext uri="{BB962C8B-B14F-4D97-AF65-F5344CB8AC3E}">
        <p14:creationId xmlns:p14="http://schemas.microsoft.com/office/powerpoint/2010/main" val="297653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21E0C44-8801-4C6B-BE16-7844C107ADC0}"/>
              </a:ext>
            </a:extLst>
          </p:cNvPr>
          <p:cNvSpPr>
            <a:spLocks noGrp="1"/>
          </p:cNvSpPr>
          <p:nvPr>
            <p:ph type="dt" sz="half" idx="10"/>
          </p:nvPr>
        </p:nvSpPr>
        <p:spPr/>
        <p:txBody>
          <a:bodyPr/>
          <a:lstStyle>
            <a:lvl1pPr>
              <a:defRPr/>
            </a:lvl1pPr>
          </a:lstStyle>
          <a:p>
            <a:pPr>
              <a:defRPr/>
            </a:pPr>
            <a:fld id="{0238054A-D5B2-4740-AC3F-43899AC96A52}" type="datetimeFigureOut">
              <a:rPr lang="en-GB"/>
              <a:pPr>
                <a:defRPr/>
              </a:pPr>
              <a:t>10/02/2021</a:t>
            </a:fld>
            <a:endParaRPr lang="en-GB"/>
          </a:p>
        </p:txBody>
      </p:sp>
      <p:sp>
        <p:nvSpPr>
          <p:cNvPr id="6" name="Footer Placeholder 4">
            <a:extLst>
              <a:ext uri="{FF2B5EF4-FFF2-40B4-BE49-F238E27FC236}">
                <a16:creationId xmlns:a16="http://schemas.microsoft.com/office/drawing/2014/main" id="{83312D0C-B685-4B00-AB7D-F74CA409E01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9C9746F-E61F-4246-A9E3-1CABF44033C2}"/>
              </a:ext>
            </a:extLst>
          </p:cNvPr>
          <p:cNvSpPr>
            <a:spLocks noGrp="1"/>
          </p:cNvSpPr>
          <p:nvPr>
            <p:ph type="sldNum" sz="quarter" idx="12"/>
          </p:nvPr>
        </p:nvSpPr>
        <p:spPr/>
        <p:txBody>
          <a:bodyPr/>
          <a:lstStyle>
            <a:lvl1pPr>
              <a:defRPr/>
            </a:lvl1pPr>
          </a:lstStyle>
          <a:p>
            <a:pPr>
              <a:defRPr/>
            </a:pPr>
            <a:fld id="{B487B1F5-F000-4416-875B-774AD857958C}" type="slidenum">
              <a:rPr lang="en-GB" altLang="en-US"/>
              <a:pPr>
                <a:defRPr/>
              </a:pPr>
              <a:t>‹#›</a:t>
            </a:fld>
            <a:endParaRPr lang="en-GB" altLang="en-US"/>
          </a:p>
        </p:txBody>
      </p:sp>
    </p:spTree>
    <p:extLst>
      <p:ext uri="{BB962C8B-B14F-4D97-AF65-F5344CB8AC3E}">
        <p14:creationId xmlns:p14="http://schemas.microsoft.com/office/powerpoint/2010/main" val="357040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280099BD-7DD9-42F5-8866-8F2CA03D40D7}"/>
              </a:ext>
            </a:extLst>
          </p:cNvPr>
          <p:cNvSpPr>
            <a:spLocks noGrp="1"/>
          </p:cNvSpPr>
          <p:nvPr>
            <p:ph type="dt" sz="half" idx="10"/>
          </p:nvPr>
        </p:nvSpPr>
        <p:spPr/>
        <p:txBody>
          <a:bodyPr/>
          <a:lstStyle>
            <a:lvl1pPr>
              <a:defRPr/>
            </a:lvl1pPr>
          </a:lstStyle>
          <a:p>
            <a:pPr>
              <a:defRPr/>
            </a:pPr>
            <a:fld id="{68F83201-9159-41B1-85FF-DC06FD5C20FC}" type="datetimeFigureOut">
              <a:rPr lang="en-GB"/>
              <a:pPr>
                <a:defRPr/>
              </a:pPr>
              <a:t>10/02/2021</a:t>
            </a:fld>
            <a:endParaRPr lang="en-GB"/>
          </a:p>
        </p:txBody>
      </p:sp>
      <p:sp>
        <p:nvSpPr>
          <p:cNvPr id="8" name="Footer Placeholder 4">
            <a:extLst>
              <a:ext uri="{FF2B5EF4-FFF2-40B4-BE49-F238E27FC236}">
                <a16:creationId xmlns:a16="http://schemas.microsoft.com/office/drawing/2014/main" id="{3D196139-8F63-4942-A47F-D8B59252D0E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490C6271-B098-4B75-9BDC-C0BA433313D4}"/>
              </a:ext>
            </a:extLst>
          </p:cNvPr>
          <p:cNvSpPr>
            <a:spLocks noGrp="1"/>
          </p:cNvSpPr>
          <p:nvPr>
            <p:ph type="sldNum" sz="quarter" idx="12"/>
          </p:nvPr>
        </p:nvSpPr>
        <p:spPr/>
        <p:txBody>
          <a:bodyPr/>
          <a:lstStyle>
            <a:lvl1pPr>
              <a:defRPr/>
            </a:lvl1pPr>
          </a:lstStyle>
          <a:p>
            <a:pPr>
              <a:defRPr/>
            </a:pPr>
            <a:fld id="{EDEC811F-7E5E-4B04-8188-ECE7F9F76A2E}" type="slidenum">
              <a:rPr lang="en-GB" altLang="en-US"/>
              <a:pPr>
                <a:defRPr/>
              </a:pPr>
              <a:t>‹#›</a:t>
            </a:fld>
            <a:endParaRPr lang="en-GB" altLang="en-US"/>
          </a:p>
        </p:txBody>
      </p:sp>
    </p:spTree>
    <p:extLst>
      <p:ext uri="{BB962C8B-B14F-4D97-AF65-F5344CB8AC3E}">
        <p14:creationId xmlns:p14="http://schemas.microsoft.com/office/powerpoint/2010/main" val="335697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00017177-4F51-497C-9DD0-D7FA439E1316}"/>
              </a:ext>
            </a:extLst>
          </p:cNvPr>
          <p:cNvSpPr>
            <a:spLocks noGrp="1"/>
          </p:cNvSpPr>
          <p:nvPr>
            <p:ph type="dt" sz="half" idx="10"/>
          </p:nvPr>
        </p:nvSpPr>
        <p:spPr/>
        <p:txBody>
          <a:bodyPr/>
          <a:lstStyle>
            <a:lvl1pPr>
              <a:defRPr/>
            </a:lvl1pPr>
          </a:lstStyle>
          <a:p>
            <a:pPr>
              <a:defRPr/>
            </a:pPr>
            <a:fld id="{1DAE00E3-A3C8-419E-A2FB-3E91BD405E8B}" type="datetimeFigureOut">
              <a:rPr lang="en-GB"/>
              <a:pPr>
                <a:defRPr/>
              </a:pPr>
              <a:t>10/02/2021</a:t>
            </a:fld>
            <a:endParaRPr lang="en-GB"/>
          </a:p>
        </p:txBody>
      </p:sp>
      <p:sp>
        <p:nvSpPr>
          <p:cNvPr id="4" name="Footer Placeholder 4">
            <a:extLst>
              <a:ext uri="{FF2B5EF4-FFF2-40B4-BE49-F238E27FC236}">
                <a16:creationId xmlns:a16="http://schemas.microsoft.com/office/drawing/2014/main" id="{1C98A5FF-EF9A-42D1-A94F-ECEFDA5BE72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0EFB40F-02B3-4FA8-B25B-C509F8685584}"/>
              </a:ext>
            </a:extLst>
          </p:cNvPr>
          <p:cNvSpPr>
            <a:spLocks noGrp="1"/>
          </p:cNvSpPr>
          <p:nvPr>
            <p:ph type="sldNum" sz="quarter" idx="12"/>
          </p:nvPr>
        </p:nvSpPr>
        <p:spPr/>
        <p:txBody>
          <a:bodyPr/>
          <a:lstStyle>
            <a:lvl1pPr>
              <a:defRPr/>
            </a:lvl1pPr>
          </a:lstStyle>
          <a:p>
            <a:pPr>
              <a:defRPr/>
            </a:pPr>
            <a:fld id="{2538EBCF-EBC4-4700-BC8A-70B6FC8FB8C5}" type="slidenum">
              <a:rPr lang="en-GB" altLang="en-US"/>
              <a:pPr>
                <a:defRPr/>
              </a:pPr>
              <a:t>‹#›</a:t>
            </a:fld>
            <a:endParaRPr lang="en-GB" altLang="en-US"/>
          </a:p>
        </p:txBody>
      </p:sp>
    </p:spTree>
    <p:extLst>
      <p:ext uri="{BB962C8B-B14F-4D97-AF65-F5344CB8AC3E}">
        <p14:creationId xmlns:p14="http://schemas.microsoft.com/office/powerpoint/2010/main" val="171126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27736B-E652-41AC-8740-8D824D06CE14}"/>
              </a:ext>
            </a:extLst>
          </p:cNvPr>
          <p:cNvSpPr>
            <a:spLocks noGrp="1"/>
          </p:cNvSpPr>
          <p:nvPr>
            <p:ph type="dt" sz="half" idx="10"/>
          </p:nvPr>
        </p:nvSpPr>
        <p:spPr/>
        <p:txBody>
          <a:bodyPr/>
          <a:lstStyle>
            <a:lvl1pPr>
              <a:defRPr/>
            </a:lvl1pPr>
          </a:lstStyle>
          <a:p>
            <a:pPr>
              <a:defRPr/>
            </a:pPr>
            <a:fld id="{68ECB3BF-3022-47FA-89E2-D71423E5A70B}" type="datetimeFigureOut">
              <a:rPr lang="en-GB"/>
              <a:pPr>
                <a:defRPr/>
              </a:pPr>
              <a:t>10/02/2021</a:t>
            </a:fld>
            <a:endParaRPr lang="en-GB"/>
          </a:p>
        </p:txBody>
      </p:sp>
      <p:sp>
        <p:nvSpPr>
          <p:cNvPr id="3" name="Footer Placeholder 4">
            <a:extLst>
              <a:ext uri="{FF2B5EF4-FFF2-40B4-BE49-F238E27FC236}">
                <a16:creationId xmlns:a16="http://schemas.microsoft.com/office/drawing/2014/main" id="{15CFD012-F180-4CF0-A147-DCF029D067F5}"/>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615E7E3-0584-41AE-9024-79A27DA717F6}"/>
              </a:ext>
            </a:extLst>
          </p:cNvPr>
          <p:cNvSpPr>
            <a:spLocks noGrp="1"/>
          </p:cNvSpPr>
          <p:nvPr>
            <p:ph type="sldNum" sz="quarter" idx="12"/>
          </p:nvPr>
        </p:nvSpPr>
        <p:spPr/>
        <p:txBody>
          <a:bodyPr/>
          <a:lstStyle>
            <a:lvl1pPr>
              <a:defRPr/>
            </a:lvl1pPr>
          </a:lstStyle>
          <a:p>
            <a:pPr>
              <a:defRPr/>
            </a:pPr>
            <a:fld id="{8E86F09A-7EC7-4F45-BE13-1282104A54A1}" type="slidenum">
              <a:rPr lang="en-GB" altLang="en-US"/>
              <a:pPr>
                <a:defRPr/>
              </a:pPr>
              <a:t>‹#›</a:t>
            </a:fld>
            <a:endParaRPr lang="en-GB" altLang="en-US"/>
          </a:p>
        </p:txBody>
      </p:sp>
    </p:spTree>
    <p:extLst>
      <p:ext uri="{BB962C8B-B14F-4D97-AF65-F5344CB8AC3E}">
        <p14:creationId xmlns:p14="http://schemas.microsoft.com/office/powerpoint/2010/main" val="1934837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6DB40CA-33C4-4E8B-8043-D768FAD67C8C}"/>
              </a:ext>
            </a:extLst>
          </p:cNvPr>
          <p:cNvSpPr>
            <a:spLocks noGrp="1"/>
          </p:cNvSpPr>
          <p:nvPr>
            <p:ph type="dt" sz="half" idx="10"/>
          </p:nvPr>
        </p:nvSpPr>
        <p:spPr/>
        <p:txBody>
          <a:bodyPr/>
          <a:lstStyle>
            <a:lvl1pPr>
              <a:defRPr/>
            </a:lvl1pPr>
          </a:lstStyle>
          <a:p>
            <a:pPr>
              <a:defRPr/>
            </a:pPr>
            <a:fld id="{E0048461-9948-49CD-8257-5583503A7B63}" type="datetimeFigureOut">
              <a:rPr lang="en-GB"/>
              <a:pPr>
                <a:defRPr/>
              </a:pPr>
              <a:t>10/02/2021</a:t>
            </a:fld>
            <a:endParaRPr lang="en-GB"/>
          </a:p>
        </p:txBody>
      </p:sp>
      <p:sp>
        <p:nvSpPr>
          <p:cNvPr id="6" name="Footer Placeholder 4">
            <a:extLst>
              <a:ext uri="{FF2B5EF4-FFF2-40B4-BE49-F238E27FC236}">
                <a16:creationId xmlns:a16="http://schemas.microsoft.com/office/drawing/2014/main" id="{39A39ED4-D9BF-497B-9297-CD4FD8A4086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B9F3684-4CAE-4D28-95B8-34F23E8195F0}"/>
              </a:ext>
            </a:extLst>
          </p:cNvPr>
          <p:cNvSpPr>
            <a:spLocks noGrp="1"/>
          </p:cNvSpPr>
          <p:nvPr>
            <p:ph type="sldNum" sz="quarter" idx="12"/>
          </p:nvPr>
        </p:nvSpPr>
        <p:spPr/>
        <p:txBody>
          <a:bodyPr/>
          <a:lstStyle>
            <a:lvl1pPr>
              <a:defRPr/>
            </a:lvl1pPr>
          </a:lstStyle>
          <a:p>
            <a:pPr>
              <a:defRPr/>
            </a:pPr>
            <a:fld id="{EC92137B-AF72-4B14-BC38-BA39F17EC6AE}" type="slidenum">
              <a:rPr lang="en-GB" altLang="en-US"/>
              <a:pPr>
                <a:defRPr/>
              </a:pPr>
              <a:t>‹#›</a:t>
            </a:fld>
            <a:endParaRPr lang="en-GB" altLang="en-US"/>
          </a:p>
        </p:txBody>
      </p:sp>
    </p:spTree>
    <p:extLst>
      <p:ext uri="{BB962C8B-B14F-4D97-AF65-F5344CB8AC3E}">
        <p14:creationId xmlns:p14="http://schemas.microsoft.com/office/powerpoint/2010/main" val="303215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EF5CD8D-D2C5-49FD-AF1B-E0523E890C1C}"/>
              </a:ext>
            </a:extLst>
          </p:cNvPr>
          <p:cNvSpPr>
            <a:spLocks noGrp="1"/>
          </p:cNvSpPr>
          <p:nvPr>
            <p:ph type="dt" sz="half" idx="10"/>
          </p:nvPr>
        </p:nvSpPr>
        <p:spPr/>
        <p:txBody>
          <a:bodyPr/>
          <a:lstStyle>
            <a:lvl1pPr>
              <a:defRPr/>
            </a:lvl1pPr>
          </a:lstStyle>
          <a:p>
            <a:pPr>
              <a:defRPr/>
            </a:pPr>
            <a:fld id="{540AE45A-93B2-4C65-874B-83B8C6BF435A}" type="datetimeFigureOut">
              <a:rPr lang="en-GB"/>
              <a:pPr>
                <a:defRPr/>
              </a:pPr>
              <a:t>10/02/2021</a:t>
            </a:fld>
            <a:endParaRPr lang="en-GB"/>
          </a:p>
        </p:txBody>
      </p:sp>
      <p:sp>
        <p:nvSpPr>
          <p:cNvPr id="6" name="Footer Placeholder 4">
            <a:extLst>
              <a:ext uri="{FF2B5EF4-FFF2-40B4-BE49-F238E27FC236}">
                <a16:creationId xmlns:a16="http://schemas.microsoft.com/office/drawing/2014/main" id="{C4634386-758A-4E5D-A026-F872611D39B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70F3348-555E-44BA-989C-807AB17102A0}"/>
              </a:ext>
            </a:extLst>
          </p:cNvPr>
          <p:cNvSpPr>
            <a:spLocks noGrp="1"/>
          </p:cNvSpPr>
          <p:nvPr>
            <p:ph type="sldNum" sz="quarter" idx="12"/>
          </p:nvPr>
        </p:nvSpPr>
        <p:spPr/>
        <p:txBody>
          <a:bodyPr/>
          <a:lstStyle>
            <a:lvl1pPr>
              <a:defRPr/>
            </a:lvl1pPr>
          </a:lstStyle>
          <a:p>
            <a:pPr>
              <a:defRPr/>
            </a:pPr>
            <a:fld id="{5BD42722-0621-480E-8842-77F86D5972C1}" type="slidenum">
              <a:rPr lang="en-GB" altLang="en-US"/>
              <a:pPr>
                <a:defRPr/>
              </a:pPr>
              <a:t>‹#›</a:t>
            </a:fld>
            <a:endParaRPr lang="en-GB" altLang="en-US"/>
          </a:p>
        </p:txBody>
      </p:sp>
    </p:spTree>
    <p:extLst>
      <p:ext uri="{BB962C8B-B14F-4D97-AF65-F5344CB8AC3E}">
        <p14:creationId xmlns:p14="http://schemas.microsoft.com/office/powerpoint/2010/main" val="6120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C0B793E-C875-46ED-BCDF-57B0CB4E30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C58088E-E377-426F-8B47-2ACF28CA0CA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A68C0F3-6095-4A34-848E-07F2781DEFE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A8888B9-A326-41A1-9F06-0C1807999227}" type="datetimeFigureOut">
              <a:rPr lang="en-GB"/>
              <a:pPr>
                <a:defRPr/>
              </a:pPr>
              <a:t>10/02/2021</a:t>
            </a:fld>
            <a:endParaRPr lang="en-GB"/>
          </a:p>
        </p:txBody>
      </p:sp>
      <p:sp>
        <p:nvSpPr>
          <p:cNvPr id="5" name="Footer Placeholder 4">
            <a:extLst>
              <a:ext uri="{FF2B5EF4-FFF2-40B4-BE49-F238E27FC236}">
                <a16:creationId xmlns:a16="http://schemas.microsoft.com/office/drawing/2014/main" id="{954C8078-8D8F-42E5-9180-3E779773255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CDA97904-7A53-4E97-AC30-9DE4B44FDE0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9DDD097-74AB-423C-A57B-D3F61D38381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caroltomlinson.com/index.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file:///C:\Program%20Files\Inknoe%20ClassPoint\Images\word_count_without%20result_default.png"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file:///C:\Program%20Files\Inknoe%20ClassPoint\Images\short_answer_with%20result_default.png"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9821D6-5955-4423-AC4C-0C9ED17B93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43" y="381822"/>
            <a:ext cx="20161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475C5AAB-BFCD-4C23-8705-190730EF6B2E}"/>
              </a:ext>
            </a:extLst>
          </p:cNvPr>
          <p:cNvSpPr txBox="1">
            <a:spLocks/>
          </p:cNvSpPr>
          <p:nvPr/>
        </p:nvSpPr>
        <p:spPr bwMode="auto">
          <a:xfrm>
            <a:off x="583843" y="1300985"/>
            <a:ext cx="8229600" cy="6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a:solidFill>
                  <a:srgbClr val="FFFF00"/>
                </a:solidFill>
              </a:rPr>
              <a:t>Differentiation in </a:t>
            </a:r>
          </a:p>
          <a:p>
            <a:r>
              <a:rPr lang="en-GB" dirty="0">
                <a:solidFill>
                  <a:srgbClr val="FFFF00"/>
                </a:solidFill>
              </a:rPr>
              <a:t>Learning</a:t>
            </a:r>
          </a:p>
        </p:txBody>
      </p:sp>
      <p:pic>
        <p:nvPicPr>
          <p:cNvPr id="3" name="Picture 2">
            <a:extLst>
              <a:ext uri="{FF2B5EF4-FFF2-40B4-BE49-F238E27FC236}">
                <a16:creationId xmlns:a16="http://schemas.microsoft.com/office/drawing/2014/main" id="{1FEF79F3-5B92-4AF9-BED8-169DA03E4C56}"/>
              </a:ext>
            </a:extLst>
          </p:cNvPr>
          <p:cNvPicPr>
            <a:picLocks noChangeAspect="1"/>
          </p:cNvPicPr>
          <p:nvPr/>
        </p:nvPicPr>
        <p:blipFill>
          <a:blip r:embed="rId3"/>
          <a:stretch>
            <a:fillRect/>
          </a:stretch>
        </p:blipFill>
        <p:spPr>
          <a:xfrm>
            <a:off x="1122711" y="2695772"/>
            <a:ext cx="7207521" cy="4052252"/>
          </a:xfrm>
          <a:prstGeom prst="rect">
            <a:avLst/>
          </a:prstGeom>
        </p:spPr>
      </p:pic>
      <p:sp>
        <p:nvSpPr>
          <p:cNvPr id="6" name="TextBox 5">
            <a:extLst>
              <a:ext uri="{FF2B5EF4-FFF2-40B4-BE49-F238E27FC236}">
                <a16:creationId xmlns:a16="http://schemas.microsoft.com/office/drawing/2014/main" id="{170CA814-B332-49DA-A21E-96D306943770}"/>
              </a:ext>
            </a:extLst>
          </p:cNvPr>
          <p:cNvSpPr txBox="1"/>
          <p:nvPr/>
        </p:nvSpPr>
        <p:spPr>
          <a:xfrm>
            <a:off x="1752600" y="5557015"/>
            <a:ext cx="5782733" cy="1107996"/>
          </a:xfrm>
          <a:prstGeom prst="rect">
            <a:avLst/>
          </a:prstGeom>
          <a:noFill/>
        </p:spPr>
        <p:txBody>
          <a:bodyPr wrap="square" rtlCol="0">
            <a:spAutoFit/>
            <a:scene3d>
              <a:camera prst="orthographicFront"/>
              <a:lightRig rig="threePt" dir="t"/>
            </a:scene3d>
            <a:sp3d extrusionH="19050" prstMaterial="dkEdge">
              <a:bevelT w="50800" h="38100" prst="riblet"/>
              <a:bevelB w="0"/>
            </a:sp3d>
          </a:bodyPr>
          <a:lstStyle/>
          <a:p>
            <a:r>
              <a:rPr lang="en-GB" sz="6600" dirty="0" err="1">
                <a:solidFill>
                  <a:srgbClr val="FFC000"/>
                </a:solidFill>
                <a:effectLst>
                  <a:outerShdw blurRad="60007" dist="203200" dir="15000000" sx="103000" sy="103000" kx="-1800000" algn="bl" rotWithShape="0">
                    <a:prstClr val="black">
                      <a:alpha val="32000"/>
                    </a:prstClr>
                  </a:outerShdw>
                </a:effectLst>
                <a:latin typeface="Franklin Gothic Heavy" panose="020B0903020102020204" pitchFamily="34" charset="0"/>
              </a:rPr>
              <a:t>Prynhawn</a:t>
            </a:r>
            <a:r>
              <a:rPr lang="en-GB" sz="6600" dirty="0">
                <a:solidFill>
                  <a:srgbClr val="FFC000"/>
                </a:solidFill>
                <a:effectLst>
                  <a:outerShdw blurRad="60007" dist="203200" dir="15000000" sx="103000" sy="103000" kx="-1800000" algn="bl" rotWithShape="0">
                    <a:prstClr val="black">
                      <a:alpha val="32000"/>
                    </a:prstClr>
                  </a:outerShdw>
                </a:effectLst>
                <a:latin typeface="Franklin Gothic Heavy" panose="020B0903020102020204" pitchFamily="34" charset="0"/>
              </a:rPr>
              <a:t> da</a:t>
            </a:r>
          </a:p>
        </p:txBody>
      </p:sp>
    </p:spTree>
    <p:extLst>
      <p:ext uri="{BB962C8B-B14F-4D97-AF65-F5344CB8AC3E}">
        <p14:creationId xmlns:p14="http://schemas.microsoft.com/office/powerpoint/2010/main" val="328305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47FF-9FAC-48C7-AC60-260488A334DD}"/>
              </a:ext>
            </a:extLst>
          </p:cNvPr>
          <p:cNvSpPr>
            <a:spLocks noGrp="1"/>
          </p:cNvSpPr>
          <p:nvPr>
            <p:ph type="title"/>
          </p:nvPr>
        </p:nvSpPr>
        <p:spPr/>
        <p:txBody>
          <a:bodyPr>
            <a:normAutofit/>
          </a:bodyPr>
          <a:lstStyle/>
          <a:p>
            <a:r>
              <a:rPr lang="en-GB" sz="3200" dirty="0">
                <a:solidFill>
                  <a:schemeClr val="bg1"/>
                </a:solidFill>
              </a:rPr>
              <a:t>Differentiation Definitions:</a:t>
            </a:r>
          </a:p>
        </p:txBody>
      </p:sp>
      <p:sp>
        <p:nvSpPr>
          <p:cNvPr id="3" name="Content Placeholder 2">
            <a:extLst>
              <a:ext uri="{FF2B5EF4-FFF2-40B4-BE49-F238E27FC236}">
                <a16:creationId xmlns:a16="http://schemas.microsoft.com/office/drawing/2014/main" id="{9130E8E3-6A80-432D-9562-9E86F3030E62}"/>
              </a:ext>
            </a:extLst>
          </p:cNvPr>
          <p:cNvSpPr>
            <a:spLocks noGrp="1"/>
          </p:cNvSpPr>
          <p:nvPr>
            <p:ph idx="1"/>
          </p:nvPr>
        </p:nvSpPr>
        <p:spPr/>
        <p:txBody>
          <a:bodyPr>
            <a:normAutofit lnSpcReduction="10000"/>
          </a:bodyPr>
          <a:lstStyle/>
          <a:p>
            <a:r>
              <a:rPr lang="en-GB" altLang="en-US" dirty="0">
                <a:solidFill>
                  <a:srgbClr val="FFFF00"/>
                </a:solidFill>
              </a:rPr>
              <a:t>Differentiation is a process whereby teachers ... [select] appropriate teaching methods to match the individual student’s learning strategies, within the group </a:t>
            </a:r>
            <a:r>
              <a:rPr lang="en-GB" altLang="en-US" dirty="0">
                <a:solidFill>
                  <a:schemeClr val="bg1"/>
                </a:solidFill>
              </a:rPr>
              <a:t>(Visser, 1993)</a:t>
            </a:r>
          </a:p>
          <a:p>
            <a:pPr marL="0" indent="0">
              <a:buNone/>
            </a:pPr>
            <a:endParaRPr lang="en-GB" altLang="en-US" dirty="0">
              <a:solidFill>
                <a:schemeClr val="bg1"/>
              </a:solidFill>
            </a:endParaRPr>
          </a:p>
          <a:p>
            <a:r>
              <a:rPr lang="en-GB" altLang="en-US" dirty="0">
                <a:solidFill>
                  <a:srgbClr val="FFFF00"/>
                </a:solidFill>
              </a:rPr>
              <a:t>Getting the best out of every student so that they are able to show what they know, understand and what they can do </a:t>
            </a:r>
            <a:r>
              <a:rPr lang="en-GB" altLang="en-US" dirty="0">
                <a:solidFill>
                  <a:schemeClr val="bg1"/>
                </a:solidFill>
              </a:rPr>
              <a:t>(University of Aberystwyth)</a:t>
            </a:r>
          </a:p>
          <a:p>
            <a:endParaRPr lang="en-GB" altLang="en-US" dirty="0"/>
          </a:p>
          <a:p>
            <a:endParaRPr lang="en-GB" dirty="0"/>
          </a:p>
          <a:p>
            <a:endParaRPr lang="en-GB" dirty="0"/>
          </a:p>
        </p:txBody>
      </p:sp>
    </p:spTree>
    <p:extLst>
      <p:ext uri="{BB962C8B-B14F-4D97-AF65-F5344CB8AC3E}">
        <p14:creationId xmlns:p14="http://schemas.microsoft.com/office/powerpoint/2010/main" val="2418860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5A35-3A95-4688-A81B-FB8C4C3F368B}"/>
              </a:ext>
            </a:extLst>
          </p:cNvPr>
          <p:cNvSpPr>
            <a:spLocks noGrp="1"/>
          </p:cNvSpPr>
          <p:nvPr>
            <p:ph type="title"/>
          </p:nvPr>
        </p:nvSpPr>
        <p:spPr>
          <a:xfrm>
            <a:off x="457200" y="274638"/>
            <a:ext cx="8229600" cy="2034222"/>
          </a:xfrm>
        </p:spPr>
        <p:txBody>
          <a:bodyPr/>
          <a:lstStyle/>
          <a:p>
            <a:r>
              <a:rPr lang="en-GB" dirty="0">
                <a:solidFill>
                  <a:srgbClr val="FFFF00"/>
                </a:solidFill>
              </a:rPr>
              <a:t>Differentiation by …… ?</a:t>
            </a:r>
          </a:p>
        </p:txBody>
      </p:sp>
      <p:sp>
        <p:nvSpPr>
          <p:cNvPr id="3" name="Content Placeholder 2">
            <a:extLst>
              <a:ext uri="{FF2B5EF4-FFF2-40B4-BE49-F238E27FC236}">
                <a16:creationId xmlns:a16="http://schemas.microsoft.com/office/drawing/2014/main" id="{CAE0A212-AC43-400E-805A-4D3B0494161B}"/>
              </a:ext>
            </a:extLst>
          </p:cNvPr>
          <p:cNvSpPr>
            <a:spLocks noGrp="1"/>
          </p:cNvSpPr>
          <p:nvPr>
            <p:ph idx="1"/>
          </p:nvPr>
        </p:nvSpPr>
        <p:spPr>
          <a:xfrm>
            <a:off x="685800" y="2068830"/>
            <a:ext cx="8001000" cy="4057333"/>
          </a:xfrm>
        </p:spPr>
        <p:txBody>
          <a:bodyPr/>
          <a:lstStyle/>
          <a:p>
            <a:pPr marL="0" indent="0">
              <a:buNone/>
            </a:pPr>
            <a:r>
              <a:rPr lang="en-GB" dirty="0">
                <a:solidFill>
                  <a:schemeClr val="bg1"/>
                </a:solidFill>
              </a:rPr>
              <a:t>In the chat how do you differentiate in your classroom ?</a:t>
            </a:r>
          </a:p>
        </p:txBody>
      </p:sp>
    </p:spTree>
    <p:extLst>
      <p:ext uri="{BB962C8B-B14F-4D97-AF65-F5344CB8AC3E}">
        <p14:creationId xmlns:p14="http://schemas.microsoft.com/office/powerpoint/2010/main" val="1738361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9EF3-8A4C-44F4-B38B-D03C8A5A3604}"/>
              </a:ext>
            </a:extLst>
          </p:cNvPr>
          <p:cNvSpPr>
            <a:spLocks noGrp="1"/>
          </p:cNvSpPr>
          <p:nvPr>
            <p:ph type="title"/>
          </p:nvPr>
        </p:nvSpPr>
        <p:spPr/>
        <p:txBody>
          <a:bodyPr/>
          <a:lstStyle/>
          <a:p>
            <a:r>
              <a:rPr lang="en-GB" dirty="0">
                <a:solidFill>
                  <a:srgbClr val="FFFF00"/>
                </a:solidFill>
              </a:rPr>
              <a:t>What are the challenges of differentiation ?</a:t>
            </a:r>
          </a:p>
        </p:txBody>
      </p:sp>
      <p:sp>
        <p:nvSpPr>
          <p:cNvPr id="3" name="Content Placeholder 2">
            <a:extLst>
              <a:ext uri="{FF2B5EF4-FFF2-40B4-BE49-F238E27FC236}">
                <a16:creationId xmlns:a16="http://schemas.microsoft.com/office/drawing/2014/main" id="{0CF20849-D41B-4CF6-94CA-0EAB0D34D0D6}"/>
              </a:ext>
            </a:extLst>
          </p:cNvPr>
          <p:cNvSpPr>
            <a:spLocks noGrp="1"/>
          </p:cNvSpPr>
          <p:nvPr>
            <p:ph idx="1"/>
          </p:nvPr>
        </p:nvSpPr>
        <p:spPr>
          <a:xfrm>
            <a:off x="457200" y="1828800"/>
            <a:ext cx="8229600" cy="4297363"/>
          </a:xfrm>
        </p:spPr>
        <p:txBody>
          <a:bodyPr/>
          <a:lstStyle/>
          <a:p>
            <a:endParaRPr lang="en-GB" dirty="0">
              <a:solidFill>
                <a:schemeClr val="bg1"/>
              </a:solidFill>
            </a:endParaRPr>
          </a:p>
        </p:txBody>
      </p:sp>
    </p:spTree>
    <p:extLst>
      <p:ext uri="{BB962C8B-B14F-4D97-AF65-F5344CB8AC3E}">
        <p14:creationId xmlns:p14="http://schemas.microsoft.com/office/powerpoint/2010/main" val="392920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9EF3-8A4C-44F4-B38B-D03C8A5A3604}"/>
              </a:ext>
            </a:extLst>
          </p:cNvPr>
          <p:cNvSpPr>
            <a:spLocks noGrp="1"/>
          </p:cNvSpPr>
          <p:nvPr>
            <p:ph type="title"/>
          </p:nvPr>
        </p:nvSpPr>
        <p:spPr/>
        <p:txBody>
          <a:bodyPr/>
          <a:lstStyle/>
          <a:p>
            <a:r>
              <a:rPr lang="en-GB" dirty="0">
                <a:solidFill>
                  <a:srgbClr val="FFFF00"/>
                </a:solidFill>
              </a:rPr>
              <a:t>What are the challenges of differentiation ?</a:t>
            </a:r>
          </a:p>
        </p:txBody>
      </p:sp>
      <p:sp>
        <p:nvSpPr>
          <p:cNvPr id="3" name="Content Placeholder 2">
            <a:extLst>
              <a:ext uri="{FF2B5EF4-FFF2-40B4-BE49-F238E27FC236}">
                <a16:creationId xmlns:a16="http://schemas.microsoft.com/office/drawing/2014/main" id="{0CF20849-D41B-4CF6-94CA-0EAB0D34D0D6}"/>
              </a:ext>
            </a:extLst>
          </p:cNvPr>
          <p:cNvSpPr>
            <a:spLocks noGrp="1"/>
          </p:cNvSpPr>
          <p:nvPr>
            <p:ph idx="1"/>
          </p:nvPr>
        </p:nvSpPr>
        <p:spPr>
          <a:xfrm>
            <a:off x="457200" y="1828800"/>
            <a:ext cx="8229600" cy="4297363"/>
          </a:xfrm>
        </p:spPr>
        <p:txBody>
          <a:bodyPr/>
          <a:lstStyle/>
          <a:p>
            <a:r>
              <a:rPr lang="en-GB" dirty="0">
                <a:solidFill>
                  <a:srgbClr val="FFC000"/>
                </a:solidFill>
              </a:rPr>
              <a:t>Time</a:t>
            </a:r>
            <a:r>
              <a:rPr lang="en-GB" dirty="0">
                <a:solidFill>
                  <a:schemeClr val="bg1"/>
                </a:solidFill>
              </a:rPr>
              <a:t> teacher – for differentiation to meet every student</a:t>
            </a:r>
          </a:p>
          <a:p>
            <a:r>
              <a:rPr lang="en-GB" dirty="0">
                <a:solidFill>
                  <a:schemeClr val="bg1"/>
                </a:solidFill>
              </a:rPr>
              <a:t>Knowledge of differentiation / training</a:t>
            </a:r>
          </a:p>
          <a:p>
            <a:r>
              <a:rPr lang="en-GB" dirty="0">
                <a:solidFill>
                  <a:schemeClr val="bg1"/>
                </a:solidFill>
              </a:rPr>
              <a:t>Mindset – Teacher</a:t>
            </a:r>
          </a:p>
          <a:p>
            <a:r>
              <a:rPr lang="en-GB" dirty="0">
                <a:solidFill>
                  <a:schemeClr val="bg1"/>
                </a:solidFill>
              </a:rPr>
              <a:t>Finance </a:t>
            </a:r>
          </a:p>
          <a:p>
            <a:r>
              <a:rPr lang="en-GB" dirty="0">
                <a:solidFill>
                  <a:schemeClr val="bg1"/>
                </a:solidFill>
              </a:rPr>
              <a:t>Content – Awarding Body </a:t>
            </a:r>
          </a:p>
          <a:p>
            <a:r>
              <a:rPr lang="en-GB" dirty="0">
                <a:solidFill>
                  <a:schemeClr val="bg1"/>
                </a:solidFill>
              </a:rPr>
              <a:t>All the same in the stream group</a:t>
            </a:r>
          </a:p>
          <a:p>
            <a:endParaRPr lang="en-GB" dirty="0">
              <a:solidFill>
                <a:schemeClr val="bg1"/>
              </a:solidFill>
            </a:endParaRPr>
          </a:p>
        </p:txBody>
      </p:sp>
    </p:spTree>
    <p:extLst>
      <p:ext uri="{BB962C8B-B14F-4D97-AF65-F5344CB8AC3E}">
        <p14:creationId xmlns:p14="http://schemas.microsoft.com/office/powerpoint/2010/main" val="4092656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112C-A50C-4136-A68E-CBBBCF2BC083}"/>
              </a:ext>
            </a:extLst>
          </p:cNvPr>
          <p:cNvSpPr>
            <a:spLocks noGrp="1"/>
          </p:cNvSpPr>
          <p:nvPr>
            <p:ph type="title"/>
          </p:nvPr>
        </p:nvSpPr>
        <p:spPr>
          <a:xfrm>
            <a:off x="457200" y="-193992"/>
            <a:ext cx="8229600" cy="1143000"/>
          </a:xfrm>
        </p:spPr>
        <p:txBody>
          <a:bodyPr>
            <a:normAutofit/>
          </a:bodyPr>
          <a:lstStyle/>
          <a:p>
            <a:r>
              <a:rPr lang="en-GB" sz="2100" dirty="0">
                <a:solidFill>
                  <a:srgbClr val="FFFF00"/>
                </a:solidFill>
              </a:rPr>
              <a:t>What are the Challenges of Differentiation?</a:t>
            </a:r>
          </a:p>
        </p:txBody>
      </p:sp>
      <p:graphicFrame>
        <p:nvGraphicFramePr>
          <p:cNvPr id="4" name="Content Placeholder 3">
            <a:extLst>
              <a:ext uri="{FF2B5EF4-FFF2-40B4-BE49-F238E27FC236}">
                <a16:creationId xmlns:a16="http://schemas.microsoft.com/office/drawing/2014/main" id="{C8188B8A-12FE-4CBD-9321-2ED8F5165D28}"/>
              </a:ext>
            </a:extLst>
          </p:cNvPr>
          <p:cNvGraphicFramePr>
            <a:graphicFrameLocks noGrp="1"/>
          </p:cNvGraphicFramePr>
          <p:nvPr>
            <p:ph idx="1"/>
            <p:extLst>
              <p:ext uri="{D42A27DB-BD31-4B8C-83A1-F6EECF244321}">
                <p14:modId xmlns:p14="http://schemas.microsoft.com/office/powerpoint/2010/main" val="1973749160"/>
              </p:ext>
            </p:extLst>
          </p:nvPr>
        </p:nvGraphicFramePr>
        <p:xfrm>
          <a:off x="0" y="537210"/>
          <a:ext cx="9144000" cy="6595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7648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7F9F-E986-4B7F-A03A-A7262FDEA927}"/>
              </a:ext>
            </a:extLst>
          </p:cNvPr>
          <p:cNvSpPr>
            <a:spLocks noGrp="1"/>
          </p:cNvSpPr>
          <p:nvPr>
            <p:ph type="title"/>
          </p:nvPr>
        </p:nvSpPr>
        <p:spPr/>
        <p:txBody>
          <a:bodyPr>
            <a:normAutofit/>
          </a:bodyPr>
          <a:lstStyle/>
          <a:p>
            <a:r>
              <a:rPr lang="en-GB" sz="2100" dirty="0">
                <a:solidFill>
                  <a:srgbClr val="FFFF00"/>
                </a:solidFill>
              </a:rPr>
              <a:t>Differentiation: Developing Teachers’ Mindsets and Creating Positive Learning Climates </a:t>
            </a:r>
          </a:p>
        </p:txBody>
      </p:sp>
      <p:sp>
        <p:nvSpPr>
          <p:cNvPr id="3" name="Content Placeholder 2">
            <a:extLst>
              <a:ext uri="{FF2B5EF4-FFF2-40B4-BE49-F238E27FC236}">
                <a16:creationId xmlns:a16="http://schemas.microsoft.com/office/drawing/2014/main" id="{AF245231-261D-4CC5-A6AC-DE8E77915E18}"/>
              </a:ext>
            </a:extLst>
          </p:cNvPr>
          <p:cNvSpPr>
            <a:spLocks noGrp="1"/>
          </p:cNvSpPr>
          <p:nvPr>
            <p:ph idx="1"/>
          </p:nvPr>
        </p:nvSpPr>
        <p:spPr/>
        <p:txBody>
          <a:bodyPr>
            <a:normAutofit fontScale="92500" lnSpcReduction="10000"/>
          </a:bodyPr>
          <a:lstStyle/>
          <a:p>
            <a:r>
              <a:rPr lang="en-GB" sz="2800" dirty="0">
                <a:solidFill>
                  <a:schemeClr val="bg1"/>
                </a:solidFill>
              </a:rPr>
              <a:t>Mindsets are the assumptions, expectations, and beliefs that guide our behaviour and our interactions with others.</a:t>
            </a:r>
          </a:p>
          <a:p>
            <a:endParaRPr lang="en-GB" sz="2800" dirty="0">
              <a:solidFill>
                <a:schemeClr val="bg1"/>
              </a:solidFill>
            </a:endParaRPr>
          </a:p>
          <a:p>
            <a:endParaRPr lang="en-GB" sz="2800" dirty="0">
              <a:solidFill>
                <a:schemeClr val="bg1"/>
              </a:solidFill>
            </a:endParaRPr>
          </a:p>
          <a:p>
            <a:r>
              <a:rPr lang="en-GB" sz="2800" dirty="0">
                <a:solidFill>
                  <a:srgbClr val="FFFF00"/>
                </a:solidFill>
              </a:rPr>
              <a:t>We develop mindsets about many things … about politics, religion, our jobs and futures, family members, and those we interact with regularly.  Adult mindsets are so well established, they are difficult to change </a:t>
            </a:r>
            <a:r>
              <a:rPr lang="en-GB" sz="2800" dirty="0" err="1">
                <a:solidFill>
                  <a:srgbClr val="FFFF00"/>
                </a:solidFill>
              </a:rPr>
              <a:t>ie</a:t>
            </a:r>
            <a:r>
              <a:rPr lang="en-GB" sz="2800" dirty="0">
                <a:solidFill>
                  <a:srgbClr val="FFFF00"/>
                </a:solidFill>
              </a:rPr>
              <a:t>, media of news events can lead to stereotyping of people of colour, women etc.</a:t>
            </a:r>
          </a:p>
          <a:p>
            <a:endParaRPr lang="en-GB" dirty="0"/>
          </a:p>
        </p:txBody>
      </p:sp>
    </p:spTree>
    <p:extLst>
      <p:ext uri="{BB962C8B-B14F-4D97-AF65-F5344CB8AC3E}">
        <p14:creationId xmlns:p14="http://schemas.microsoft.com/office/powerpoint/2010/main" val="366560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7CD4BC-25A6-4140-8261-54958C756E60}"/>
              </a:ext>
            </a:extLst>
          </p:cNvPr>
          <p:cNvSpPr>
            <a:spLocks noGrp="1"/>
          </p:cNvSpPr>
          <p:nvPr>
            <p:ph idx="1"/>
          </p:nvPr>
        </p:nvSpPr>
        <p:spPr>
          <a:xfrm>
            <a:off x="457200" y="476795"/>
            <a:ext cx="8229600" cy="4525963"/>
          </a:xfrm>
        </p:spPr>
        <p:txBody>
          <a:bodyPr/>
          <a:lstStyle/>
          <a:p>
            <a:r>
              <a:rPr lang="en-GB" sz="3200" dirty="0">
                <a:solidFill>
                  <a:schemeClr val="bg1"/>
                </a:solidFill>
              </a:rPr>
              <a:t>Teachers have mindsets about their jobs, colleagues, students and may not be aware of some assumptions and beliefs they hold in their mindsets, yet these attitudes can affect behaviour and be communicated to their learners and others. </a:t>
            </a:r>
          </a:p>
          <a:p>
            <a:r>
              <a:rPr lang="en-GB" sz="3200" dirty="0">
                <a:solidFill>
                  <a:srgbClr val="FFFF00"/>
                </a:solidFill>
              </a:rPr>
              <a:t>Robert Brooks and Sam Goldstein (2008) suggest effective teachers have a characteristic mindset that guides their behaviour through the teaching and learning processes. </a:t>
            </a:r>
          </a:p>
          <a:p>
            <a:endParaRPr lang="en-GB" dirty="0"/>
          </a:p>
        </p:txBody>
      </p:sp>
    </p:spTree>
    <p:extLst>
      <p:ext uri="{BB962C8B-B14F-4D97-AF65-F5344CB8AC3E}">
        <p14:creationId xmlns:p14="http://schemas.microsoft.com/office/powerpoint/2010/main" val="15752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CF33-89BA-447A-8702-DB420FB47A57}"/>
              </a:ext>
            </a:extLst>
          </p:cNvPr>
          <p:cNvSpPr>
            <a:spLocks noGrp="1"/>
          </p:cNvSpPr>
          <p:nvPr>
            <p:ph type="title"/>
          </p:nvPr>
        </p:nvSpPr>
        <p:spPr/>
        <p:txBody>
          <a:bodyPr>
            <a:normAutofit/>
          </a:bodyPr>
          <a:lstStyle/>
          <a:p>
            <a:r>
              <a:rPr lang="en-GB" sz="2100" dirty="0">
                <a:solidFill>
                  <a:schemeClr val="bg1"/>
                </a:solidFill>
              </a:rPr>
              <a:t>Understanding social and emotional needs of learners – impact of positive and negative experiences on learners</a:t>
            </a:r>
          </a:p>
        </p:txBody>
      </p:sp>
      <p:graphicFrame>
        <p:nvGraphicFramePr>
          <p:cNvPr id="8" name="Content Placeholder 7">
            <a:extLst>
              <a:ext uri="{FF2B5EF4-FFF2-40B4-BE49-F238E27FC236}">
                <a16:creationId xmlns:a16="http://schemas.microsoft.com/office/drawing/2014/main" id="{27FF2D40-2A10-4D3F-8DD9-D3195C7DABE0}"/>
              </a:ext>
            </a:extLst>
          </p:cNvPr>
          <p:cNvGraphicFramePr>
            <a:graphicFrameLocks noGrp="1"/>
          </p:cNvGraphicFramePr>
          <p:nvPr>
            <p:ph idx="1"/>
            <p:extLst>
              <p:ext uri="{D42A27DB-BD31-4B8C-83A1-F6EECF244321}">
                <p14:modId xmlns:p14="http://schemas.microsoft.com/office/powerpoint/2010/main" val="1446211808"/>
              </p:ext>
            </p:extLst>
          </p:nvPr>
        </p:nvGraphicFramePr>
        <p:xfrm>
          <a:off x="287383" y="1188720"/>
          <a:ext cx="8856617"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3060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3022D63-3F96-4E51-9CEE-7A75517A20B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7184"/>
          <a:stretch/>
        </p:blipFill>
        <p:spPr bwMode="auto">
          <a:xfrm>
            <a:off x="848829" y="218803"/>
            <a:ext cx="7877159" cy="642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4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9EDA-5907-4E20-A8B2-12971478DC9D}"/>
              </a:ext>
            </a:extLst>
          </p:cNvPr>
          <p:cNvSpPr>
            <a:spLocks noGrp="1"/>
          </p:cNvSpPr>
          <p:nvPr>
            <p:ph type="title"/>
          </p:nvPr>
        </p:nvSpPr>
        <p:spPr/>
        <p:txBody>
          <a:bodyPr>
            <a:normAutofit/>
          </a:bodyPr>
          <a:lstStyle/>
          <a:p>
            <a:r>
              <a:rPr lang="en-GB" sz="2100" dirty="0">
                <a:solidFill>
                  <a:srgbClr val="FFFF00"/>
                </a:solidFill>
              </a:rPr>
              <a:t>Developing Growth Mindsets: Possible combinations of fixed and growth mindsets</a:t>
            </a:r>
          </a:p>
        </p:txBody>
      </p:sp>
      <p:graphicFrame>
        <p:nvGraphicFramePr>
          <p:cNvPr id="6" name="Table 6">
            <a:extLst>
              <a:ext uri="{FF2B5EF4-FFF2-40B4-BE49-F238E27FC236}">
                <a16:creationId xmlns:a16="http://schemas.microsoft.com/office/drawing/2014/main" id="{BB14819B-84EC-43B6-BA99-AF363D77CC36}"/>
              </a:ext>
            </a:extLst>
          </p:cNvPr>
          <p:cNvGraphicFramePr>
            <a:graphicFrameLocks noGrp="1"/>
          </p:cNvGraphicFramePr>
          <p:nvPr>
            <p:ph idx="1"/>
            <p:extLst>
              <p:ext uri="{D42A27DB-BD31-4B8C-83A1-F6EECF244321}">
                <p14:modId xmlns:p14="http://schemas.microsoft.com/office/powerpoint/2010/main" val="757923683"/>
              </p:ext>
            </p:extLst>
          </p:nvPr>
        </p:nvGraphicFramePr>
        <p:xfrm>
          <a:off x="169818" y="1257300"/>
          <a:ext cx="8856616" cy="5509260"/>
        </p:xfrm>
        <a:graphic>
          <a:graphicData uri="http://schemas.openxmlformats.org/drawingml/2006/table">
            <a:tbl>
              <a:tblPr firstRow="1" bandRow="1">
                <a:tableStyleId>{5C22544A-7EE6-4342-B048-85BDC9FD1C3A}</a:tableStyleId>
              </a:tblPr>
              <a:tblGrid>
                <a:gridCol w="419746">
                  <a:extLst>
                    <a:ext uri="{9D8B030D-6E8A-4147-A177-3AD203B41FA5}">
                      <a16:colId xmlns:a16="http://schemas.microsoft.com/office/drawing/2014/main" val="3258797217"/>
                    </a:ext>
                  </a:extLst>
                </a:gridCol>
                <a:gridCol w="882701">
                  <a:extLst>
                    <a:ext uri="{9D8B030D-6E8A-4147-A177-3AD203B41FA5}">
                      <a16:colId xmlns:a16="http://schemas.microsoft.com/office/drawing/2014/main" val="3521307085"/>
                    </a:ext>
                  </a:extLst>
                </a:gridCol>
                <a:gridCol w="3523453">
                  <a:extLst>
                    <a:ext uri="{9D8B030D-6E8A-4147-A177-3AD203B41FA5}">
                      <a16:colId xmlns:a16="http://schemas.microsoft.com/office/drawing/2014/main" val="292730781"/>
                    </a:ext>
                  </a:extLst>
                </a:gridCol>
                <a:gridCol w="4030716">
                  <a:extLst>
                    <a:ext uri="{9D8B030D-6E8A-4147-A177-3AD203B41FA5}">
                      <a16:colId xmlns:a16="http://schemas.microsoft.com/office/drawing/2014/main" val="422615969"/>
                    </a:ext>
                  </a:extLst>
                </a:gridCol>
              </a:tblGrid>
              <a:tr h="2118550">
                <a:tc rowSpan="2">
                  <a:txBody>
                    <a:bodyPr/>
                    <a:lstStyle/>
                    <a:p>
                      <a:pPr algn="ctr"/>
                      <a:r>
                        <a:rPr lang="en-GB" sz="1400" dirty="0"/>
                        <a:t>Student</a:t>
                      </a:r>
                    </a:p>
                  </a:txBody>
                  <a:tcPr marL="68580" marR="68580" marT="34290" marB="34290" vert="vert270"/>
                </a:tc>
                <a:tc>
                  <a:txBody>
                    <a:bodyPr/>
                    <a:lstStyle/>
                    <a:p>
                      <a:r>
                        <a:rPr lang="en-GB" sz="1400" b="0" dirty="0"/>
                        <a:t>Growth Mindset</a:t>
                      </a:r>
                    </a:p>
                  </a:txBody>
                  <a:tcPr marL="68580" marR="68580" marT="34290" marB="34290" vert="vert270"/>
                </a:tc>
                <a:tc>
                  <a:txBody>
                    <a:bodyPr/>
                    <a:lstStyle/>
                    <a:p>
                      <a:r>
                        <a:rPr lang="en-GB" sz="1400" b="0" dirty="0"/>
                        <a:t>Teacher may underestimate the student’s capacity and willingness to work hard and may teach down because of the student’s economic status, language, culture, and other factors. </a:t>
                      </a:r>
                    </a:p>
                  </a:txBody>
                  <a:tcPr marL="68580" marR="68580" marT="34290" marB="34290"/>
                </a:tc>
                <a:tc>
                  <a:txBody>
                    <a:bodyPr/>
                    <a:lstStyle/>
                    <a:p>
                      <a:r>
                        <a:rPr lang="en-GB" sz="1400" b="0" dirty="0"/>
                        <a:t>Both teacher and student study student growth, set goals and additional progress and look for ways to continue development.  Students at all readiness levels have maximum opportunity for challenge, growth and success. </a:t>
                      </a:r>
                    </a:p>
                  </a:txBody>
                  <a:tcPr marL="68580" marR="68580" marT="34290" marB="34290"/>
                </a:tc>
                <a:extLst>
                  <a:ext uri="{0D108BD9-81ED-4DB2-BD59-A6C34878D82A}">
                    <a16:rowId xmlns:a16="http://schemas.microsoft.com/office/drawing/2014/main" val="1908704777"/>
                  </a:ext>
                </a:extLst>
              </a:tr>
              <a:tr h="2484217">
                <a:tc vMerge="1">
                  <a:txBody>
                    <a:bodyPr/>
                    <a:lstStyle/>
                    <a:p>
                      <a:endParaRPr lang="en-GB" dirty="0"/>
                    </a:p>
                  </a:txBody>
                  <a:tcPr/>
                </a:tc>
                <a:tc>
                  <a:txBody>
                    <a:bodyPr/>
                    <a:lstStyle/>
                    <a:p>
                      <a:r>
                        <a:rPr lang="en-GB" sz="1400" b="0" dirty="0"/>
                        <a:t>Fixed Mindset</a:t>
                      </a:r>
                    </a:p>
                  </a:txBody>
                  <a:tcPr marL="68580" marR="68580" marT="34290" marB="34290" vert="vert270"/>
                </a:tc>
                <a:tc>
                  <a:txBody>
                    <a:bodyPr/>
                    <a:lstStyle/>
                    <a:p>
                      <a:r>
                        <a:rPr lang="en-GB" sz="1400" dirty="0"/>
                        <a:t>Both teacher and student accept the student’s difficulties as a given and neither exerts the effort necessary for high levels of student achievement.  Both also accept good grades on grade-level material as adequate for advanced learners. </a:t>
                      </a:r>
                    </a:p>
                  </a:txBody>
                  <a:tcPr marL="68580" marR="68580" marT="34290" marB="34290"/>
                </a:tc>
                <a:tc>
                  <a:txBody>
                    <a:bodyPr/>
                    <a:lstStyle/>
                    <a:p>
                      <a:r>
                        <a:rPr lang="en-GB" sz="1400" dirty="0"/>
                        <a:t>Teachers encourages and insists on student effort and growth.  Over time, with evidence that effort leads to success, the student’s mindset can change to a growth orientation. Students at all readiness levels have opportunity for challenge, growth and success. </a:t>
                      </a:r>
                    </a:p>
                  </a:txBody>
                  <a:tcPr marL="68580" marR="68580" marT="34290" marB="34290"/>
                </a:tc>
                <a:extLst>
                  <a:ext uri="{0D108BD9-81ED-4DB2-BD59-A6C34878D82A}">
                    <a16:rowId xmlns:a16="http://schemas.microsoft.com/office/drawing/2014/main" val="3400999124"/>
                  </a:ext>
                </a:extLst>
              </a:tr>
              <a:tr h="458121">
                <a:tc>
                  <a:txBody>
                    <a:bodyPr/>
                    <a:lstStyle/>
                    <a:p>
                      <a:endParaRPr lang="en-GB" sz="1400" dirty="0"/>
                    </a:p>
                  </a:txBody>
                  <a:tcPr marL="68580" marR="68580" marT="34290" marB="34290"/>
                </a:tc>
                <a:tc>
                  <a:txBody>
                    <a:bodyPr/>
                    <a:lstStyle/>
                    <a:p>
                      <a:endParaRPr lang="en-GB" sz="1400"/>
                    </a:p>
                  </a:txBody>
                  <a:tcPr marL="68580" marR="68580" marT="34290" marB="34290"/>
                </a:tc>
                <a:tc>
                  <a:txBody>
                    <a:bodyPr/>
                    <a:lstStyle/>
                    <a:p>
                      <a:r>
                        <a:rPr lang="en-GB" sz="1400" dirty="0"/>
                        <a:t>Fixed Mindset</a:t>
                      </a:r>
                    </a:p>
                  </a:txBody>
                  <a:tcPr marL="68580" marR="68580" marT="34290" marB="34290"/>
                </a:tc>
                <a:tc>
                  <a:txBody>
                    <a:bodyPr/>
                    <a:lstStyle/>
                    <a:p>
                      <a:r>
                        <a:rPr lang="en-GB" sz="1400" dirty="0"/>
                        <a:t>Growth Mindset</a:t>
                      </a:r>
                    </a:p>
                  </a:txBody>
                  <a:tcPr marL="68580" marR="68580" marT="34290" marB="34290"/>
                </a:tc>
                <a:extLst>
                  <a:ext uri="{0D108BD9-81ED-4DB2-BD59-A6C34878D82A}">
                    <a16:rowId xmlns:a16="http://schemas.microsoft.com/office/drawing/2014/main" val="3489942479"/>
                  </a:ext>
                </a:extLst>
              </a:tr>
              <a:tr h="448372">
                <a:tc>
                  <a:txBody>
                    <a:bodyPr/>
                    <a:lstStyle/>
                    <a:p>
                      <a:endParaRPr lang="en-GB" sz="1400" dirty="0"/>
                    </a:p>
                  </a:txBody>
                  <a:tcPr marL="68580" marR="68580" marT="34290" marB="34290"/>
                </a:tc>
                <a:tc>
                  <a:txBody>
                    <a:bodyPr/>
                    <a:lstStyle/>
                    <a:p>
                      <a:endParaRPr lang="en-GB" sz="1400" dirty="0"/>
                    </a:p>
                  </a:txBody>
                  <a:tcPr marL="68580" marR="68580" marT="34290" marB="34290"/>
                </a:tc>
                <a:tc gridSpan="2">
                  <a:txBody>
                    <a:bodyPr/>
                    <a:lstStyle/>
                    <a:p>
                      <a:pPr algn="ctr"/>
                      <a:r>
                        <a:rPr lang="en-GB" sz="1400" dirty="0"/>
                        <a:t>Teacher</a:t>
                      </a:r>
                    </a:p>
                  </a:txBody>
                  <a:tcPr marL="68580" marR="68580" marT="34290" marB="34290"/>
                </a:tc>
                <a:tc hMerge="1">
                  <a:txBody>
                    <a:bodyPr/>
                    <a:lstStyle/>
                    <a:p>
                      <a:endParaRPr lang="en-GB" dirty="0"/>
                    </a:p>
                  </a:txBody>
                  <a:tcPr/>
                </a:tc>
                <a:extLst>
                  <a:ext uri="{0D108BD9-81ED-4DB2-BD59-A6C34878D82A}">
                    <a16:rowId xmlns:a16="http://schemas.microsoft.com/office/drawing/2014/main" val="1971349993"/>
                  </a:ext>
                </a:extLst>
              </a:tr>
            </a:tbl>
          </a:graphicData>
        </a:graphic>
      </p:graphicFrame>
    </p:spTree>
    <p:extLst>
      <p:ext uri="{BB962C8B-B14F-4D97-AF65-F5344CB8AC3E}">
        <p14:creationId xmlns:p14="http://schemas.microsoft.com/office/powerpoint/2010/main" val="323001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333AB6D-4A87-4BE1-88FF-D850EF57725C}"/>
              </a:ext>
            </a:extLst>
          </p:cNvPr>
          <p:cNvSpPr txBox="1">
            <a:spLocks/>
          </p:cNvSpPr>
          <p:nvPr/>
        </p:nvSpPr>
        <p:spPr bwMode="auto">
          <a:xfrm>
            <a:off x="254737" y="211667"/>
            <a:ext cx="4171751" cy="65362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indent="-228600" algn="l" eaLnBrk="1" hangingPunct="1">
              <a:lnSpc>
                <a:spcPct val="90000"/>
              </a:lnSpc>
              <a:buFont typeface="Arial" panose="020B0604020202020204" pitchFamily="34" charset="0"/>
              <a:buChar char="•"/>
            </a:pPr>
            <a:r>
              <a:rPr lang="en-US" sz="1700" dirty="0">
                <a:solidFill>
                  <a:schemeClr val="tx1"/>
                </a:solidFill>
              </a:rPr>
              <a:t> </a:t>
            </a:r>
            <a:r>
              <a:rPr lang="en-US" sz="1700" dirty="0">
                <a:solidFill>
                  <a:srgbClr val="FFC000"/>
                </a:solidFill>
              </a:rPr>
              <a:t>At the end of the session you should be able to:</a:t>
            </a:r>
          </a:p>
          <a:p>
            <a:pPr algn="l" eaLnBrk="1" hangingPunct="1">
              <a:lnSpc>
                <a:spcPct val="90000"/>
              </a:lnSpc>
            </a:pPr>
            <a:endParaRPr lang="en-US" sz="1700" dirty="0">
              <a:solidFill>
                <a:srgbClr val="FFC000"/>
              </a:solidFill>
            </a:endParaRPr>
          </a:p>
          <a:p>
            <a:pPr marL="114300" algn="l" eaLnBrk="1" hangingPunct="1">
              <a:lnSpc>
                <a:spcPct val="150000"/>
              </a:lnSpc>
            </a:pPr>
            <a:endParaRPr lang="en-US" sz="2400" dirty="0">
              <a:solidFill>
                <a:schemeClr val="tx1"/>
              </a:solidFill>
            </a:endParaRPr>
          </a:p>
          <a:p>
            <a:pPr marL="342900" indent="-228600" algn="l" eaLnBrk="1" hangingPunct="1">
              <a:lnSpc>
                <a:spcPct val="150000"/>
              </a:lnSpc>
              <a:buFont typeface="Arial" panose="020B0604020202020204" pitchFamily="34" charset="0"/>
              <a:buChar char="•"/>
            </a:pPr>
            <a:r>
              <a:rPr lang="en-US" sz="2400" dirty="0">
                <a:solidFill>
                  <a:srgbClr val="FFFF00"/>
                </a:solidFill>
              </a:rPr>
              <a:t>Discuss Differentiation</a:t>
            </a:r>
          </a:p>
          <a:p>
            <a:pPr marL="342900" indent="-228600" algn="l" eaLnBrk="1" hangingPunct="1">
              <a:lnSpc>
                <a:spcPct val="150000"/>
              </a:lnSpc>
              <a:buFont typeface="Arial" panose="020B0604020202020204" pitchFamily="34" charset="0"/>
              <a:buChar char="•"/>
            </a:pPr>
            <a:r>
              <a:rPr lang="en-US" sz="2400" dirty="0">
                <a:solidFill>
                  <a:schemeClr val="tx1"/>
                </a:solidFill>
              </a:rPr>
              <a:t>Explain the types of differentiation</a:t>
            </a:r>
          </a:p>
          <a:p>
            <a:pPr marL="342900" indent="-228600" algn="l" eaLnBrk="1" hangingPunct="1">
              <a:lnSpc>
                <a:spcPct val="150000"/>
              </a:lnSpc>
              <a:buFont typeface="Arial" panose="020B0604020202020204" pitchFamily="34" charset="0"/>
              <a:buChar char="•"/>
            </a:pPr>
            <a:r>
              <a:rPr lang="en-US" sz="2400" dirty="0">
                <a:solidFill>
                  <a:srgbClr val="FFFF00"/>
                </a:solidFill>
              </a:rPr>
              <a:t>Create a differentiated lesson </a:t>
            </a:r>
            <a:endParaRPr lang="en-US" sz="1700" dirty="0">
              <a:solidFill>
                <a:schemeClr val="tx1"/>
              </a:solidFill>
            </a:endParaRPr>
          </a:p>
        </p:txBody>
      </p:sp>
      <p:cxnSp>
        <p:nvCxnSpPr>
          <p:cNvPr id="13" name="Straight Connector 12">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234E38B-4CBE-4BFC-9033-F2B62C827427}"/>
              </a:ext>
            </a:extLst>
          </p:cNvPr>
          <p:cNvPicPr>
            <a:picLocks noChangeAspect="1"/>
          </p:cNvPicPr>
          <p:nvPr/>
        </p:nvPicPr>
        <p:blipFill rotWithShape="1">
          <a:blip r:embed="rId2"/>
          <a:srcRect l="7050" r="25466" b="-1"/>
          <a:stretch/>
        </p:blipFill>
        <p:spPr>
          <a:xfrm>
            <a:off x="5350944" y="573678"/>
            <a:ext cx="3538319" cy="5279317"/>
          </a:xfrm>
          <a:prstGeom prst="rect">
            <a:avLst/>
          </a:prstGeom>
        </p:spPr>
      </p:pic>
    </p:spTree>
    <p:extLst>
      <p:ext uri="{BB962C8B-B14F-4D97-AF65-F5344CB8AC3E}">
        <p14:creationId xmlns:p14="http://schemas.microsoft.com/office/powerpoint/2010/main" val="201269908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F716-7198-454A-A6B5-AB3EDEBB373D}"/>
              </a:ext>
            </a:extLst>
          </p:cNvPr>
          <p:cNvSpPr>
            <a:spLocks noGrp="1"/>
          </p:cNvSpPr>
          <p:nvPr>
            <p:ph type="title"/>
          </p:nvPr>
        </p:nvSpPr>
        <p:spPr/>
        <p:txBody>
          <a:bodyPr/>
          <a:lstStyle/>
          <a:p>
            <a:r>
              <a:rPr lang="en-GB" dirty="0">
                <a:solidFill>
                  <a:schemeClr val="bg1"/>
                </a:solidFill>
              </a:rPr>
              <a:t>Developing a student’s interest as a catalyst for learning </a:t>
            </a:r>
          </a:p>
        </p:txBody>
      </p:sp>
      <p:sp>
        <p:nvSpPr>
          <p:cNvPr id="3" name="Content Placeholder 2">
            <a:extLst>
              <a:ext uri="{FF2B5EF4-FFF2-40B4-BE49-F238E27FC236}">
                <a16:creationId xmlns:a16="http://schemas.microsoft.com/office/drawing/2014/main" id="{1AADDE5B-D398-42E0-BE70-7E2BF46AB800}"/>
              </a:ext>
            </a:extLst>
          </p:cNvPr>
          <p:cNvSpPr>
            <a:spLocks noGrp="1"/>
          </p:cNvSpPr>
          <p:nvPr>
            <p:ph idx="1"/>
          </p:nvPr>
        </p:nvSpPr>
        <p:spPr/>
        <p:txBody>
          <a:bodyPr>
            <a:normAutofit/>
          </a:bodyPr>
          <a:lstStyle/>
          <a:p>
            <a:r>
              <a:rPr lang="en-GB" sz="2000" dirty="0">
                <a:solidFill>
                  <a:srgbClr val="FFFF00"/>
                </a:solidFill>
              </a:rPr>
              <a:t>Interest refers to a feeling or an emotion that causes a student to focus on or attend to something because it matters to that individual.  </a:t>
            </a:r>
          </a:p>
          <a:p>
            <a:endParaRPr lang="en-GB" sz="2000" dirty="0">
              <a:solidFill>
                <a:schemeClr val="bg1"/>
              </a:solidFill>
            </a:endParaRPr>
          </a:p>
          <a:p>
            <a:r>
              <a:rPr lang="en-GB" sz="2000" dirty="0">
                <a:solidFill>
                  <a:schemeClr val="bg1"/>
                </a:solidFill>
              </a:rPr>
              <a:t>‘Interest-based instruction suggests a teacher’s desire to capitalise on those things students care about to facilitate learning and help learners discover who they are and who they aspire to become (</a:t>
            </a:r>
            <a:r>
              <a:rPr lang="en-GB" sz="2000" dirty="0" err="1">
                <a:solidFill>
                  <a:schemeClr val="bg1"/>
                </a:solidFill>
              </a:rPr>
              <a:t>Kallick</a:t>
            </a:r>
            <a:r>
              <a:rPr lang="en-GB" sz="2000" dirty="0">
                <a:solidFill>
                  <a:schemeClr val="bg1"/>
                </a:solidFill>
              </a:rPr>
              <a:t> &amp; </a:t>
            </a:r>
            <a:r>
              <a:rPr lang="en-GB" sz="2000" dirty="0" err="1">
                <a:solidFill>
                  <a:schemeClr val="bg1"/>
                </a:solidFill>
              </a:rPr>
              <a:t>Zumda</a:t>
            </a:r>
            <a:r>
              <a:rPr lang="en-GB" sz="2000" dirty="0">
                <a:solidFill>
                  <a:schemeClr val="bg1"/>
                </a:solidFill>
              </a:rPr>
              <a:t> 2017) </a:t>
            </a:r>
          </a:p>
          <a:p>
            <a:endParaRPr lang="en-GB" sz="2000" dirty="0">
              <a:solidFill>
                <a:schemeClr val="bg1"/>
              </a:solidFill>
            </a:endParaRPr>
          </a:p>
          <a:p>
            <a:r>
              <a:rPr lang="en-GB" sz="2000" dirty="0">
                <a:solidFill>
                  <a:srgbClr val="FFFF00"/>
                </a:solidFill>
              </a:rPr>
              <a:t>Ensuring a focus on student interest in learning clears the way for young people to pursue creativity, make sense of the world around them, establish or extend a sense of purpose, grow in agency, and feel a sense of control in life (Csikszentmihalyi (1990, 2013) – Creating ‘Flow’ and enabling learning to flow. </a:t>
            </a:r>
          </a:p>
          <a:p>
            <a:endParaRPr lang="en-GB" sz="2000" dirty="0">
              <a:solidFill>
                <a:schemeClr val="bg1"/>
              </a:solidFill>
            </a:endParaRPr>
          </a:p>
          <a:p>
            <a:endParaRPr lang="en-GB" dirty="0"/>
          </a:p>
        </p:txBody>
      </p:sp>
    </p:spTree>
    <p:extLst>
      <p:ext uri="{BB962C8B-B14F-4D97-AF65-F5344CB8AC3E}">
        <p14:creationId xmlns:p14="http://schemas.microsoft.com/office/powerpoint/2010/main" val="663552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99BC-9634-4D2C-8087-1D142FD15313}"/>
              </a:ext>
            </a:extLst>
          </p:cNvPr>
          <p:cNvSpPr>
            <a:spLocks noGrp="1"/>
          </p:cNvSpPr>
          <p:nvPr>
            <p:ph type="title"/>
          </p:nvPr>
        </p:nvSpPr>
        <p:spPr/>
        <p:txBody>
          <a:bodyPr/>
          <a:lstStyle/>
          <a:p>
            <a:r>
              <a:rPr lang="en-GB" dirty="0">
                <a:solidFill>
                  <a:srgbClr val="FFFF00"/>
                </a:solidFill>
              </a:rPr>
              <a:t>Differentiation based on interest</a:t>
            </a:r>
          </a:p>
        </p:txBody>
      </p:sp>
      <p:sp>
        <p:nvSpPr>
          <p:cNvPr id="3" name="Content Placeholder 2">
            <a:extLst>
              <a:ext uri="{FF2B5EF4-FFF2-40B4-BE49-F238E27FC236}">
                <a16:creationId xmlns:a16="http://schemas.microsoft.com/office/drawing/2014/main" id="{AA6669CC-77CE-4D90-ADE7-5296E225C364}"/>
              </a:ext>
            </a:extLst>
          </p:cNvPr>
          <p:cNvSpPr>
            <a:spLocks noGrp="1"/>
          </p:cNvSpPr>
          <p:nvPr>
            <p:ph idx="1"/>
          </p:nvPr>
        </p:nvSpPr>
        <p:spPr/>
        <p:txBody>
          <a:bodyPr>
            <a:noAutofit/>
          </a:bodyPr>
          <a:lstStyle/>
          <a:p>
            <a:r>
              <a:rPr lang="en-GB" sz="2400" dirty="0">
                <a:solidFill>
                  <a:schemeClr val="bg1"/>
                </a:solidFill>
              </a:rPr>
              <a:t>Cognitive psychologies tend to describe </a:t>
            </a:r>
            <a:r>
              <a:rPr lang="en-GB" sz="2400" i="1" dirty="0">
                <a:solidFill>
                  <a:schemeClr val="bg1"/>
                </a:solidFill>
              </a:rPr>
              <a:t>interest in learning</a:t>
            </a:r>
            <a:r>
              <a:rPr lang="en-GB" sz="2400" dirty="0">
                <a:solidFill>
                  <a:schemeClr val="bg1"/>
                </a:solidFill>
              </a:rPr>
              <a:t> as a set of behaviours a person displays when involved in an activity.  These behaviours include increased attention, greater concentration, pleasant feelings applied of applied effort, increased willingness to learn , engagement with persistence, energy, and intensity. </a:t>
            </a:r>
          </a:p>
          <a:p>
            <a:endParaRPr lang="en-GB" sz="2400" dirty="0">
              <a:solidFill>
                <a:schemeClr val="bg1"/>
              </a:solidFill>
            </a:endParaRPr>
          </a:p>
          <a:p>
            <a:r>
              <a:rPr lang="en-GB" sz="2400" dirty="0">
                <a:solidFill>
                  <a:srgbClr val="FFFF00"/>
                </a:solidFill>
              </a:rPr>
              <a:t>Any group of students at a given time is likely to have common and varied interests – to establish and link learning to their interests engages the brain’s attention systems and captures their attention thereby stimulating cognitive involvement. </a:t>
            </a:r>
          </a:p>
        </p:txBody>
      </p:sp>
    </p:spTree>
    <p:extLst>
      <p:ext uri="{BB962C8B-B14F-4D97-AF65-F5344CB8AC3E}">
        <p14:creationId xmlns:p14="http://schemas.microsoft.com/office/powerpoint/2010/main" val="2687289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54E5-6824-4929-82B8-109BAEFAAADE}"/>
              </a:ext>
            </a:extLst>
          </p:cNvPr>
          <p:cNvSpPr>
            <a:spLocks noGrp="1"/>
          </p:cNvSpPr>
          <p:nvPr>
            <p:ph type="title"/>
          </p:nvPr>
        </p:nvSpPr>
        <p:spPr>
          <a:xfrm>
            <a:off x="457200" y="274638"/>
            <a:ext cx="8229600" cy="569424"/>
          </a:xfrm>
        </p:spPr>
        <p:txBody>
          <a:bodyPr/>
          <a:lstStyle/>
          <a:p>
            <a:endParaRPr lang="en-GB" dirty="0"/>
          </a:p>
        </p:txBody>
      </p:sp>
      <p:sp>
        <p:nvSpPr>
          <p:cNvPr id="3" name="Content Placeholder 2">
            <a:extLst>
              <a:ext uri="{FF2B5EF4-FFF2-40B4-BE49-F238E27FC236}">
                <a16:creationId xmlns:a16="http://schemas.microsoft.com/office/drawing/2014/main" id="{2694F346-E4B1-4880-A7BC-4F46E98755A8}"/>
              </a:ext>
            </a:extLst>
          </p:cNvPr>
          <p:cNvSpPr>
            <a:spLocks noGrp="1"/>
          </p:cNvSpPr>
          <p:nvPr>
            <p:ph idx="1"/>
          </p:nvPr>
        </p:nvSpPr>
        <p:spPr>
          <a:xfrm>
            <a:off x="457200" y="1055078"/>
            <a:ext cx="8229600" cy="5071086"/>
          </a:xfrm>
        </p:spPr>
        <p:txBody>
          <a:bodyPr/>
          <a:lstStyle/>
          <a:p>
            <a:r>
              <a:rPr lang="en-GB" sz="3200" dirty="0">
                <a:solidFill>
                  <a:srgbClr val="FFFF00"/>
                </a:solidFill>
              </a:rPr>
              <a:t>When teachers know and address their students’ interests in the context of curriculum and instruction , students are more likely to engage with the content.</a:t>
            </a:r>
          </a:p>
          <a:p>
            <a:r>
              <a:rPr lang="en-GB" sz="3200" dirty="0">
                <a:solidFill>
                  <a:schemeClr val="bg1"/>
                </a:solidFill>
              </a:rPr>
              <a:t>Attention to student interest can focus students on essential knowledge understanding and skills while simultaneously opening broader horizons of learning.</a:t>
            </a:r>
          </a:p>
          <a:p>
            <a:endParaRPr lang="en-GB" dirty="0"/>
          </a:p>
        </p:txBody>
      </p:sp>
    </p:spTree>
    <p:extLst>
      <p:ext uri="{BB962C8B-B14F-4D97-AF65-F5344CB8AC3E}">
        <p14:creationId xmlns:p14="http://schemas.microsoft.com/office/powerpoint/2010/main" val="3514979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B64D-B489-4EC2-972B-0E19F2C4EF82}"/>
              </a:ext>
            </a:extLst>
          </p:cNvPr>
          <p:cNvSpPr>
            <a:spLocks noGrp="1"/>
          </p:cNvSpPr>
          <p:nvPr>
            <p:ph type="title"/>
          </p:nvPr>
        </p:nvSpPr>
        <p:spPr>
          <a:xfrm>
            <a:off x="457200" y="274638"/>
            <a:ext cx="8229600" cy="175528"/>
          </a:xfrm>
        </p:spPr>
        <p:txBody>
          <a:bodyPr/>
          <a:lstStyle/>
          <a:p>
            <a:endParaRPr lang="en-GB" dirty="0"/>
          </a:p>
        </p:txBody>
      </p:sp>
      <p:sp>
        <p:nvSpPr>
          <p:cNvPr id="3" name="Content Placeholder 2">
            <a:extLst>
              <a:ext uri="{FF2B5EF4-FFF2-40B4-BE49-F238E27FC236}">
                <a16:creationId xmlns:a16="http://schemas.microsoft.com/office/drawing/2014/main" id="{E37DCA41-8FCF-494F-9226-5E22A45FE2E1}"/>
              </a:ext>
            </a:extLst>
          </p:cNvPr>
          <p:cNvSpPr>
            <a:spLocks noGrp="1"/>
          </p:cNvSpPr>
          <p:nvPr>
            <p:ph idx="1"/>
          </p:nvPr>
        </p:nvSpPr>
        <p:spPr>
          <a:xfrm>
            <a:off x="457200" y="274638"/>
            <a:ext cx="8229600" cy="5851525"/>
          </a:xfrm>
        </p:spPr>
        <p:txBody>
          <a:bodyPr/>
          <a:lstStyle/>
          <a:p>
            <a:r>
              <a:rPr lang="en-GB" sz="3200" dirty="0">
                <a:solidFill>
                  <a:schemeClr val="bg1"/>
                </a:solidFill>
              </a:rPr>
              <a:t>Instructional approaches which support personalised learning (such as problem-based learning, project-based learning, and inquiry-based learning) tend to increase student voice to pursue questions and topics that reflect their interests.</a:t>
            </a:r>
          </a:p>
          <a:p>
            <a:r>
              <a:rPr lang="en-GB" sz="3200" dirty="0">
                <a:solidFill>
                  <a:srgbClr val="FFFF00"/>
                </a:solidFill>
              </a:rPr>
              <a:t>The use of choice, novelty, and prior knowledge can help students who do not have strong personal interest in particular academic contents engaged with important content.  For example, when students are encouraged to pick reading material of interest to them it enhances their academic engagement. outcomes. (Tomlinson (2018)</a:t>
            </a:r>
          </a:p>
          <a:p>
            <a:endParaRPr lang="en-GB" dirty="0"/>
          </a:p>
        </p:txBody>
      </p:sp>
    </p:spTree>
    <p:extLst>
      <p:ext uri="{BB962C8B-B14F-4D97-AF65-F5344CB8AC3E}">
        <p14:creationId xmlns:p14="http://schemas.microsoft.com/office/powerpoint/2010/main" val="1657387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172CC6-331F-4FD8-82A8-769610C93FE9}"/>
              </a:ext>
            </a:extLst>
          </p:cNvPr>
          <p:cNvSpPr>
            <a:spLocks noGrp="1"/>
          </p:cNvSpPr>
          <p:nvPr>
            <p:ph idx="1"/>
          </p:nvPr>
        </p:nvSpPr>
        <p:spPr>
          <a:xfrm>
            <a:off x="457200" y="703386"/>
            <a:ext cx="8229600" cy="5462284"/>
          </a:xfrm>
        </p:spPr>
        <p:txBody>
          <a:bodyPr/>
          <a:lstStyle/>
          <a:p>
            <a:r>
              <a:rPr lang="en-GB" sz="3200" dirty="0">
                <a:solidFill>
                  <a:srgbClr val="FFFF00"/>
                </a:solidFill>
              </a:rPr>
              <a:t>Contributes to a positive, student-focused environment </a:t>
            </a:r>
          </a:p>
          <a:p>
            <a:pPr marL="0" indent="0">
              <a:buNone/>
            </a:pPr>
            <a:r>
              <a:rPr lang="en-GB" sz="1400" dirty="0">
                <a:solidFill>
                  <a:schemeClr val="bg1"/>
                </a:solidFill>
              </a:rPr>
              <a:t>(National Research Council, 2000) </a:t>
            </a:r>
          </a:p>
          <a:p>
            <a:r>
              <a:rPr lang="en-GB" sz="3200" dirty="0">
                <a:solidFill>
                  <a:srgbClr val="FFFF00"/>
                </a:solidFill>
              </a:rPr>
              <a:t>Contributes to a culturally relevant classroom for students from non majority backgrounds by allowing them to construct meaning, beginning with their own experiences</a:t>
            </a:r>
            <a:r>
              <a:rPr lang="en-GB" sz="3200" dirty="0">
                <a:solidFill>
                  <a:schemeClr val="bg1"/>
                </a:solidFill>
              </a:rPr>
              <a:t> </a:t>
            </a:r>
          </a:p>
          <a:p>
            <a:pPr marL="0" indent="0">
              <a:buNone/>
            </a:pPr>
            <a:r>
              <a:rPr lang="en-GB" sz="1600" dirty="0">
                <a:solidFill>
                  <a:schemeClr val="bg1"/>
                </a:solidFill>
              </a:rPr>
              <a:t>(National Research Council, 2000)</a:t>
            </a:r>
          </a:p>
          <a:p>
            <a:r>
              <a:rPr lang="en-GB" sz="3200" dirty="0">
                <a:solidFill>
                  <a:srgbClr val="FFFF00"/>
                </a:solidFill>
              </a:rPr>
              <a:t>Promotes positive connections between student and teacher </a:t>
            </a:r>
          </a:p>
          <a:p>
            <a:pPr marL="0" indent="0">
              <a:buNone/>
            </a:pPr>
            <a:r>
              <a:rPr lang="en-GB" sz="1600" dirty="0">
                <a:solidFill>
                  <a:schemeClr val="bg1"/>
                </a:solidFill>
              </a:rPr>
              <a:t>(Willingham, 2009) </a:t>
            </a:r>
          </a:p>
          <a:p>
            <a:endParaRPr lang="en-GB" dirty="0"/>
          </a:p>
        </p:txBody>
      </p:sp>
    </p:spTree>
    <p:extLst>
      <p:ext uri="{BB962C8B-B14F-4D97-AF65-F5344CB8AC3E}">
        <p14:creationId xmlns:p14="http://schemas.microsoft.com/office/powerpoint/2010/main" val="359462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0A2E0-89DF-4D98-81E9-35310C6B1CB1}"/>
              </a:ext>
            </a:extLst>
          </p:cNvPr>
          <p:cNvSpPr>
            <a:spLocks noGrp="1"/>
          </p:cNvSpPr>
          <p:nvPr>
            <p:ph type="title"/>
          </p:nvPr>
        </p:nvSpPr>
        <p:spPr>
          <a:xfrm>
            <a:off x="-390242" y="354089"/>
            <a:ext cx="7886700" cy="846854"/>
          </a:xfrm>
        </p:spPr>
        <p:txBody>
          <a:bodyPr>
            <a:normAutofit/>
          </a:bodyPr>
          <a:lstStyle/>
          <a:p>
            <a:r>
              <a:rPr lang="en-GB" sz="3600" dirty="0">
                <a:solidFill>
                  <a:srgbClr val="FFFF00"/>
                </a:solidFill>
              </a:rPr>
              <a:t>Benefits of Differentiation</a:t>
            </a:r>
          </a:p>
        </p:txBody>
      </p:sp>
      <p:sp>
        <p:nvSpPr>
          <p:cNvPr id="3" name="Content Placeholder 2">
            <a:extLst>
              <a:ext uri="{FF2B5EF4-FFF2-40B4-BE49-F238E27FC236}">
                <a16:creationId xmlns:a16="http://schemas.microsoft.com/office/drawing/2014/main" id="{BCFAFBAF-F87E-4003-9AAB-6784D3DC320F}"/>
              </a:ext>
            </a:extLst>
          </p:cNvPr>
          <p:cNvSpPr>
            <a:spLocks noGrp="1"/>
          </p:cNvSpPr>
          <p:nvPr>
            <p:ph idx="1"/>
          </p:nvPr>
        </p:nvSpPr>
        <p:spPr>
          <a:xfrm>
            <a:off x="371475" y="1554521"/>
            <a:ext cx="8229600" cy="4525963"/>
          </a:xfrm>
        </p:spPr>
        <p:txBody>
          <a:bodyPr>
            <a:noAutofit/>
          </a:bodyPr>
          <a:lstStyle/>
          <a:p>
            <a:r>
              <a:rPr lang="en-GB" sz="2800" dirty="0">
                <a:solidFill>
                  <a:schemeClr val="bg1"/>
                </a:solidFill>
              </a:rPr>
              <a:t>Differentiation in teaching and learning assists teachers in addressing the issue of dealing with learners of varied abilities and responding to their individual needs (</a:t>
            </a:r>
            <a:r>
              <a:rPr lang="en-GB" sz="2800" dirty="0" err="1">
                <a:solidFill>
                  <a:schemeClr val="bg1"/>
                </a:solidFill>
              </a:rPr>
              <a:t>Konstantinou-Katzia</a:t>
            </a:r>
            <a:r>
              <a:rPr lang="en-GB" sz="2800" dirty="0">
                <a:solidFill>
                  <a:schemeClr val="bg1"/>
                </a:solidFill>
              </a:rPr>
              <a:t>, 2013).</a:t>
            </a:r>
          </a:p>
        </p:txBody>
      </p:sp>
      <p:pic>
        <p:nvPicPr>
          <p:cNvPr id="4" name="Content Placeholder 4">
            <a:extLst>
              <a:ext uri="{FF2B5EF4-FFF2-40B4-BE49-F238E27FC236}">
                <a16:creationId xmlns:a16="http://schemas.microsoft.com/office/drawing/2014/main" id="{8316F85E-7D4F-4FC2-8196-084F0C989D2B}"/>
              </a:ext>
            </a:extLst>
          </p:cNvPr>
          <p:cNvPicPr>
            <a:picLocks noChangeAspect="1"/>
          </p:cNvPicPr>
          <p:nvPr/>
        </p:nvPicPr>
        <p:blipFill rotWithShape="1">
          <a:blip r:embed="rId3"/>
          <a:srcRect l="71857" t="12193" r="5579" b="52518"/>
          <a:stretch/>
        </p:blipFill>
        <p:spPr>
          <a:xfrm>
            <a:off x="6391841" y="202780"/>
            <a:ext cx="2209234" cy="1162867"/>
          </a:xfrm>
          <a:prstGeom prst="rect">
            <a:avLst/>
          </a:prstGeom>
        </p:spPr>
      </p:pic>
    </p:spTree>
    <p:extLst>
      <p:ext uri="{BB962C8B-B14F-4D97-AF65-F5344CB8AC3E}">
        <p14:creationId xmlns:p14="http://schemas.microsoft.com/office/powerpoint/2010/main" val="3189997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8393-E605-4654-9E2E-49E702E34EB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DC8C401-C421-4514-A42E-FAB5A9DD352D}"/>
              </a:ext>
            </a:extLst>
          </p:cNvPr>
          <p:cNvSpPr>
            <a:spLocks noGrp="1"/>
          </p:cNvSpPr>
          <p:nvPr>
            <p:ph idx="1"/>
          </p:nvPr>
        </p:nvSpPr>
        <p:spPr/>
        <p:txBody>
          <a:bodyPr/>
          <a:lstStyle/>
          <a:p>
            <a:r>
              <a:rPr lang="en-GB" sz="3200" dirty="0">
                <a:solidFill>
                  <a:schemeClr val="bg1"/>
                </a:solidFill>
              </a:rPr>
              <a:t>Effective use of differentiation has been associated with increased learner motivation, higher academic achievement and greater collaboration among students with similar ability (McNamara and Moreton, 1997; Gentry and Owen, 1999; </a:t>
            </a:r>
            <a:r>
              <a:rPr lang="en-GB" sz="3200" dirty="0" err="1">
                <a:solidFill>
                  <a:schemeClr val="bg1"/>
                </a:solidFill>
              </a:rPr>
              <a:t>Hertberg</a:t>
            </a:r>
            <a:r>
              <a:rPr lang="en-GB" sz="3200" dirty="0">
                <a:solidFill>
                  <a:schemeClr val="bg1"/>
                </a:solidFill>
              </a:rPr>
              <a:t>-Davis, 2009). </a:t>
            </a:r>
          </a:p>
          <a:p>
            <a:endParaRPr lang="en-GB" dirty="0"/>
          </a:p>
        </p:txBody>
      </p:sp>
    </p:spTree>
    <p:extLst>
      <p:ext uri="{BB962C8B-B14F-4D97-AF65-F5344CB8AC3E}">
        <p14:creationId xmlns:p14="http://schemas.microsoft.com/office/powerpoint/2010/main" val="3089237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AC89-C3D0-4FFC-8097-E2C85C8C1D6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C91C6E-711D-4082-B368-AE45CDBD66B8}"/>
              </a:ext>
            </a:extLst>
          </p:cNvPr>
          <p:cNvSpPr>
            <a:spLocks noGrp="1"/>
          </p:cNvSpPr>
          <p:nvPr>
            <p:ph idx="1"/>
          </p:nvPr>
        </p:nvSpPr>
        <p:spPr/>
        <p:txBody>
          <a:bodyPr/>
          <a:lstStyle/>
          <a:p>
            <a:r>
              <a:rPr lang="en-GB" sz="3200" dirty="0">
                <a:solidFill>
                  <a:schemeClr val="bg1"/>
                </a:solidFill>
              </a:rPr>
              <a:t>Educators are increasingly recognising the use of effective differentiation to fulfil the needs of each learner. Moreover, successful differentiation can fulfil the varied needs and abilities of students in the same classroom (</a:t>
            </a:r>
            <a:r>
              <a:rPr lang="en-GB" sz="3200" dirty="0" err="1">
                <a:solidFill>
                  <a:schemeClr val="bg1"/>
                </a:solidFill>
              </a:rPr>
              <a:t>Haelermans</a:t>
            </a:r>
            <a:r>
              <a:rPr lang="en-GB" sz="3200" dirty="0">
                <a:solidFill>
                  <a:schemeClr val="bg1"/>
                </a:solidFill>
              </a:rPr>
              <a:t> et al., 2015). </a:t>
            </a:r>
          </a:p>
          <a:p>
            <a:r>
              <a:rPr lang="en-GB" sz="3200" dirty="0">
                <a:solidFill>
                  <a:schemeClr val="bg1"/>
                </a:solidFill>
              </a:rPr>
              <a:t>It is argued that differentiation can play an influential role in nurturing identified talent in gifted learners (</a:t>
            </a:r>
            <a:r>
              <a:rPr lang="en-GB" sz="3200" dirty="0" err="1">
                <a:solidFill>
                  <a:schemeClr val="bg1"/>
                </a:solidFill>
              </a:rPr>
              <a:t>Hertberg</a:t>
            </a:r>
            <a:r>
              <a:rPr lang="en-GB" sz="3200" dirty="0">
                <a:solidFill>
                  <a:schemeClr val="bg1"/>
                </a:solidFill>
              </a:rPr>
              <a:t>-Davis, 2009). </a:t>
            </a:r>
          </a:p>
          <a:p>
            <a:endParaRPr lang="en-GB" dirty="0"/>
          </a:p>
        </p:txBody>
      </p:sp>
    </p:spTree>
    <p:extLst>
      <p:ext uri="{BB962C8B-B14F-4D97-AF65-F5344CB8AC3E}">
        <p14:creationId xmlns:p14="http://schemas.microsoft.com/office/powerpoint/2010/main" val="3372830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6E9B-79C6-451D-84C4-D718CDB65D5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10B89EF-6089-4B62-8F31-C6E10BC2CB15}"/>
              </a:ext>
            </a:extLst>
          </p:cNvPr>
          <p:cNvSpPr>
            <a:spLocks noGrp="1"/>
          </p:cNvSpPr>
          <p:nvPr>
            <p:ph idx="1"/>
          </p:nvPr>
        </p:nvSpPr>
        <p:spPr/>
        <p:txBody>
          <a:bodyPr/>
          <a:lstStyle/>
          <a:p>
            <a:r>
              <a:rPr lang="en-GB" sz="3200" dirty="0">
                <a:solidFill>
                  <a:schemeClr val="bg1"/>
                </a:solidFill>
              </a:rPr>
              <a:t>Differentiation allows students to progress at a pace suitable for them regardless of their knowledge, skills or previous understandings (Wu, 2013 and </a:t>
            </a:r>
            <a:r>
              <a:rPr lang="en-GB" sz="3200" dirty="0" err="1">
                <a:solidFill>
                  <a:schemeClr val="bg1"/>
                </a:solidFill>
              </a:rPr>
              <a:t>Valiande</a:t>
            </a:r>
            <a:r>
              <a:rPr lang="en-GB" sz="3200" dirty="0">
                <a:solidFill>
                  <a:schemeClr val="bg1"/>
                </a:solidFill>
              </a:rPr>
              <a:t> et al., 2011). </a:t>
            </a:r>
          </a:p>
          <a:p>
            <a:r>
              <a:rPr lang="en-GB" sz="3200" dirty="0">
                <a:solidFill>
                  <a:schemeClr val="bg1"/>
                </a:solidFill>
              </a:rPr>
              <a:t>Differentiation, it is held, can provide a platform for innovation and ongoing reflection that boosts teaching and learning that would not be readily available in the form of ‘one size fits all lessons’ (</a:t>
            </a:r>
            <a:r>
              <a:rPr lang="en-GB" sz="3200" dirty="0" err="1">
                <a:solidFill>
                  <a:schemeClr val="bg1"/>
                </a:solidFill>
              </a:rPr>
              <a:t>Valiande</a:t>
            </a:r>
            <a:r>
              <a:rPr lang="en-GB" sz="3200" dirty="0">
                <a:solidFill>
                  <a:schemeClr val="bg1"/>
                </a:solidFill>
              </a:rPr>
              <a:t> et al., 2011).</a:t>
            </a:r>
          </a:p>
          <a:p>
            <a:endParaRPr lang="en-GB" dirty="0"/>
          </a:p>
        </p:txBody>
      </p:sp>
    </p:spTree>
    <p:extLst>
      <p:ext uri="{BB962C8B-B14F-4D97-AF65-F5344CB8AC3E}">
        <p14:creationId xmlns:p14="http://schemas.microsoft.com/office/powerpoint/2010/main" val="1134810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E22E1-708B-482A-8E7A-FCC09A23C582}"/>
              </a:ext>
            </a:extLst>
          </p:cNvPr>
          <p:cNvSpPr>
            <a:spLocks noGrp="1"/>
          </p:cNvSpPr>
          <p:nvPr>
            <p:ph type="title"/>
          </p:nvPr>
        </p:nvSpPr>
        <p:spPr/>
        <p:txBody>
          <a:bodyPr/>
          <a:lstStyle/>
          <a:p>
            <a:r>
              <a:rPr lang="en-GB" dirty="0">
                <a:solidFill>
                  <a:srgbClr val="FFFF00"/>
                </a:solidFill>
              </a:rPr>
              <a:t>Wouldn’t teaching be easy if</a:t>
            </a:r>
            <a:endParaRPr lang="en-GB" dirty="0"/>
          </a:p>
        </p:txBody>
      </p:sp>
      <p:sp>
        <p:nvSpPr>
          <p:cNvPr id="3" name="Content Placeholder 2">
            <a:extLst>
              <a:ext uri="{FF2B5EF4-FFF2-40B4-BE49-F238E27FC236}">
                <a16:creationId xmlns:a16="http://schemas.microsoft.com/office/drawing/2014/main" id="{C8879C5F-BC4F-4ACF-A42B-A06337D80686}"/>
              </a:ext>
            </a:extLst>
          </p:cNvPr>
          <p:cNvSpPr>
            <a:spLocks noGrp="1"/>
          </p:cNvSpPr>
          <p:nvPr>
            <p:ph idx="1"/>
          </p:nvPr>
        </p:nvSpPr>
        <p:spPr>
          <a:xfrm>
            <a:off x="457200" y="1181686"/>
            <a:ext cx="8229600" cy="4944477"/>
          </a:xfrm>
        </p:spPr>
        <p:txBody>
          <a:bodyPr/>
          <a:lstStyle/>
          <a:p>
            <a:pPr>
              <a:defRPr/>
            </a:pPr>
            <a:r>
              <a:rPr lang="en-GB" kern="0" dirty="0">
                <a:solidFill>
                  <a:srgbClr val="FF0000"/>
                </a:solidFill>
              </a:rPr>
              <a:t>All students :</a:t>
            </a:r>
          </a:p>
          <a:p>
            <a:pPr lvl="1">
              <a:defRPr/>
            </a:pPr>
            <a:r>
              <a:rPr lang="en-GB" kern="0" dirty="0">
                <a:solidFill>
                  <a:srgbClr val="FFFF00"/>
                </a:solidFill>
              </a:rPr>
              <a:t>arrived with same skills</a:t>
            </a:r>
          </a:p>
          <a:p>
            <a:pPr lvl="1">
              <a:defRPr/>
            </a:pPr>
            <a:r>
              <a:rPr lang="en-GB" kern="0" dirty="0">
                <a:solidFill>
                  <a:srgbClr val="FFFF00"/>
                </a:solidFill>
              </a:rPr>
              <a:t>arrived with same area for development</a:t>
            </a:r>
          </a:p>
          <a:p>
            <a:pPr lvl="1">
              <a:defRPr/>
            </a:pPr>
            <a:r>
              <a:rPr lang="en-GB" kern="0" dirty="0">
                <a:solidFill>
                  <a:srgbClr val="FFFF00"/>
                </a:solidFill>
              </a:rPr>
              <a:t>learnt at the same speed</a:t>
            </a:r>
          </a:p>
          <a:p>
            <a:pPr lvl="1">
              <a:defRPr/>
            </a:pPr>
            <a:r>
              <a:rPr lang="en-GB" kern="0" dirty="0">
                <a:solidFill>
                  <a:srgbClr val="FFFF00"/>
                </a:solidFill>
              </a:rPr>
              <a:t>same interest for us to connect with</a:t>
            </a:r>
          </a:p>
          <a:p>
            <a:pPr lvl="1">
              <a:defRPr/>
            </a:pPr>
            <a:endParaRPr lang="en-GB" kern="0" dirty="0">
              <a:solidFill>
                <a:srgbClr val="FFFF00"/>
              </a:solidFill>
            </a:endParaRPr>
          </a:p>
          <a:p>
            <a:pPr lvl="1">
              <a:defRPr/>
            </a:pPr>
            <a:r>
              <a:rPr lang="en-GB" dirty="0">
                <a:solidFill>
                  <a:srgbClr val="FFFF00"/>
                </a:solidFill>
              </a:rPr>
              <a:t>had the same experience </a:t>
            </a:r>
          </a:p>
          <a:p>
            <a:pPr marL="457200" lvl="1" indent="0">
              <a:buNone/>
              <a:defRPr/>
            </a:pPr>
            <a:r>
              <a:rPr lang="en-GB" dirty="0">
                <a:solidFill>
                  <a:srgbClr val="FFFF00"/>
                </a:solidFill>
              </a:rPr>
              <a:t>    for us to build upon</a:t>
            </a:r>
          </a:p>
          <a:p>
            <a:pPr lvl="1">
              <a:defRPr/>
            </a:pPr>
            <a:endParaRPr lang="en-GB" kern="0" dirty="0"/>
          </a:p>
          <a:p>
            <a:endParaRPr lang="en-GB" dirty="0"/>
          </a:p>
        </p:txBody>
      </p:sp>
      <p:pic>
        <p:nvPicPr>
          <p:cNvPr id="4" name="Picture 2">
            <a:extLst>
              <a:ext uri="{FF2B5EF4-FFF2-40B4-BE49-F238E27FC236}">
                <a16:creationId xmlns:a16="http://schemas.microsoft.com/office/drawing/2014/main" id="{C226C27E-662B-4A50-8975-461CBA8E9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284" y="3776369"/>
            <a:ext cx="2896658" cy="214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75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AB22-B0EC-42DD-889D-A86A9A8D800D}"/>
              </a:ext>
            </a:extLst>
          </p:cNvPr>
          <p:cNvSpPr>
            <a:spLocks noGrp="1"/>
          </p:cNvSpPr>
          <p:nvPr>
            <p:ph type="title"/>
          </p:nvPr>
        </p:nvSpPr>
        <p:spPr/>
        <p:txBody>
          <a:bodyPr/>
          <a:lstStyle/>
          <a:p>
            <a:r>
              <a:rPr lang="en-GB" dirty="0">
                <a:solidFill>
                  <a:srgbClr val="FFFF00"/>
                </a:solidFill>
              </a:rPr>
              <a:t>Reading</a:t>
            </a:r>
          </a:p>
        </p:txBody>
      </p:sp>
      <p:pic>
        <p:nvPicPr>
          <p:cNvPr id="5" name="Content Placeholder 4">
            <a:extLst>
              <a:ext uri="{FF2B5EF4-FFF2-40B4-BE49-F238E27FC236}">
                <a16:creationId xmlns:a16="http://schemas.microsoft.com/office/drawing/2014/main" id="{13116565-FED5-4BAB-A1A5-FD9939A8B719}"/>
              </a:ext>
            </a:extLst>
          </p:cNvPr>
          <p:cNvPicPr>
            <a:picLocks noGrp="1" noChangeAspect="1"/>
          </p:cNvPicPr>
          <p:nvPr>
            <p:ph idx="1"/>
          </p:nvPr>
        </p:nvPicPr>
        <p:blipFill>
          <a:blip r:embed="rId2"/>
          <a:stretch>
            <a:fillRect/>
          </a:stretch>
        </p:blipFill>
        <p:spPr>
          <a:xfrm>
            <a:off x="385810" y="1536589"/>
            <a:ext cx="3712915" cy="4525963"/>
          </a:xfrm>
        </p:spPr>
      </p:pic>
      <p:pic>
        <p:nvPicPr>
          <p:cNvPr id="7" name="Picture 6">
            <a:extLst>
              <a:ext uri="{FF2B5EF4-FFF2-40B4-BE49-F238E27FC236}">
                <a16:creationId xmlns:a16="http://schemas.microsoft.com/office/drawing/2014/main" id="{1289F700-CDDC-4FA1-A9B8-BE3E6DC70427}"/>
              </a:ext>
            </a:extLst>
          </p:cNvPr>
          <p:cNvPicPr>
            <a:picLocks noChangeAspect="1"/>
          </p:cNvPicPr>
          <p:nvPr/>
        </p:nvPicPr>
        <p:blipFill>
          <a:blip r:embed="rId3"/>
          <a:stretch>
            <a:fillRect/>
          </a:stretch>
        </p:blipFill>
        <p:spPr>
          <a:xfrm>
            <a:off x="4298343" y="1417638"/>
            <a:ext cx="4236720" cy="1554480"/>
          </a:xfrm>
          <a:prstGeom prst="rect">
            <a:avLst/>
          </a:prstGeom>
        </p:spPr>
      </p:pic>
      <p:pic>
        <p:nvPicPr>
          <p:cNvPr id="9" name="Picture 8">
            <a:extLst>
              <a:ext uri="{FF2B5EF4-FFF2-40B4-BE49-F238E27FC236}">
                <a16:creationId xmlns:a16="http://schemas.microsoft.com/office/drawing/2014/main" id="{39C10E4B-7500-49D2-ABA8-E702C50E3275}"/>
              </a:ext>
            </a:extLst>
          </p:cNvPr>
          <p:cNvPicPr>
            <a:picLocks noChangeAspect="1"/>
          </p:cNvPicPr>
          <p:nvPr/>
        </p:nvPicPr>
        <p:blipFill>
          <a:blip r:embed="rId4"/>
          <a:stretch>
            <a:fillRect/>
          </a:stretch>
        </p:blipFill>
        <p:spPr>
          <a:xfrm>
            <a:off x="4298343" y="3129010"/>
            <a:ext cx="4236720" cy="1341120"/>
          </a:xfrm>
          <a:prstGeom prst="rect">
            <a:avLst/>
          </a:prstGeom>
        </p:spPr>
      </p:pic>
      <p:pic>
        <p:nvPicPr>
          <p:cNvPr id="11" name="Picture 10">
            <a:extLst>
              <a:ext uri="{FF2B5EF4-FFF2-40B4-BE49-F238E27FC236}">
                <a16:creationId xmlns:a16="http://schemas.microsoft.com/office/drawing/2014/main" id="{9A53E076-890F-4FDE-8916-0AA83E90737C}"/>
              </a:ext>
            </a:extLst>
          </p:cNvPr>
          <p:cNvPicPr>
            <a:picLocks noChangeAspect="1"/>
          </p:cNvPicPr>
          <p:nvPr/>
        </p:nvPicPr>
        <p:blipFill>
          <a:blip r:embed="rId5"/>
          <a:stretch>
            <a:fillRect/>
          </a:stretch>
        </p:blipFill>
        <p:spPr>
          <a:xfrm>
            <a:off x="4298343" y="4627022"/>
            <a:ext cx="4236720" cy="1341120"/>
          </a:xfrm>
          <a:prstGeom prst="rect">
            <a:avLst/>
          </a:prstGeom>
        </p:spPr>
      </p:pic>
    </p:spTree>
    <p:extLst>
      <p:ext uri="{BB962C8B-B14F-4D97-AF65-F5344CB8AC3E}">
        <p14:creationId xmlns:p14="http://schemas.microsoft.com/office/powerpoint/2010/main" val="4178669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D78D-FD22-4776-A933-30EF6A45DB29}"/>
              </a:ext>
            </a:extLst>
          </p:cNvPr>
          <p:cNvSpPr>
            <a:spLocks noGrp="1"/>
          </p:cNvSpPr>
          <p:nvPr>
            <p:ph type="title"/>
          </p:nvPr>
        </p:nvSpPr>
        <p:spPr/>
        <p:txBody>
          <a:bodyPr/>
          <a:lstStyle/>
          <a:p>
            <a:r>
              <a:rPr lang="en-GB" dirty="0">
                <a:solidFill>
                  <a:srgbClr val="FFFF00"/>
                </a:solidFill>
              </a:rPr>
              <a:t>Discuss</a:t>
            </a:r>
            <a:endParaRPr lang="en-GB" dirty="0"/>
          </a:p>
        </p:txBody>
      </p:sp>
      <p:sp>
        <p:nvSpPr>
          <p:cNvPr id="3" name="Content Placeholder 2">
            <a:extLst>
              <a:ext uri="{FF2B5EF4-FFF2-40B4-BE49-F238E27FC236}">
                <a16:creationId xmlns:a16="http://schemas.microsoft.com/office/drawing/2014/main" id="{F64FBD38-940D-46BE-9148-B6764CF13A3D}"/>
              </a:ext>
            </a:extLst>
          </p:cNvPr>
          <p:cNvSpPr>
            <a:spLocks noGrp="1"/>
          </p:cNvSpPr>
          <p:nvPr>
            <p:ph idx="1"/>
          </p:nvPr>
        </p:nvSpPr>
        <p:spPr>
          <a:xfrm>
            <a:off x="255588" y="1600200"/>
            <a:ext cx="8431212" cy="4525963"/>
          </a:xfrm>
        </p:spPr>
        <p:txBody>
          <a:bodyPr/>
          <a:lstStyle/>
          <a:p>
            <a:pPr marL="514350" indent="-514350">
              <a:buFont typeface="+mj-lt"/>
              <a:buAutoNum type="arabicPeriod"/>
              <a:defRPr/>
            </a:pPr>
            <a:r>
              <a:rPr lang="en-GB" dirty="0">
                <a:solidFill>
                  <a:srgbClr val="FFFF00"/>
                </a:solidFill>
              </a:rPr>
              <a:t>How are your </a:t>
            </a:r>
          </a:p>
          <a:p>
            <a:pPr marL="0" indent="0">
              <a:buNone/>
              <a:defRPr/>
            </a:pPr>
            <a:r>
              <a:rPr lang="en-GB" dirty="0">
                <a:solidFill>
                  <a:srgbClr val="FFFF00"/>
                </a:solidFill>
              </a:rPr>
              <a:t>     students different ?</a:t>
            </a:r>
          </a:p>
          <a:p>
            <a:pPr marL="0" indent="0">
              <a:buNone/>
              <a:defRPr/>
            </a:pPr>
            <a:r>
              <a:rPr lang="en-GB" dirty="0">
                <a:solidFill>
                  <a:srgbClr val="FFFF00"/>
                </a:solidFill>
              </a:rPr>
              <a:t>  2 Does your teaching differ</a:t>
            </a:r>
          </a:p>
          <a:p>
            <a:pPr marL="0" indent="0">
              <a:buNone/>
              <a:defRPr/>
            </a:pPr>
            <a:r>
              <a:rPr lang="en-GB" dirty="0">
                <a:solidFill>
                  <a:srgbClr val="FFFF00"/>
                </a:solidFill>
              </a:rPr>
              <a:t>     for these different students or</a:t>
            </a:r>
          </a:p>
          <a:p>
            <a:pPr marL="0" indent="0">
              <a:buNone/>
              <a:defRPr/>
            </a:pPr>
            <a:r>
              <a:rPr lang="en-GB" dirty="0">
                <a:solidFill>
                  <a:srgbClr val="FFFF00"/>
                </a:solidFill>
              </a:rPr>
              <a:t>     is everyone taught the same ?</a:t>
            </a:r>
          </a:p>
          <a:p>
            <a:endParaRPr lang="en-GB" dirty="0"/>
          </a:p>
        </p:txBody>
      </p:sp>
      <p:pic>
        <p:nvPicPr>
          <p:cNvPr id="4" name="Picture 2">
            <a:extLst>
              <a:ext uri="{FF2B5EF4-FFF2-40B4-BE49-F238E27FC236}">
                <a16:creationId xmlns:a16="http://schemas.microsoft.com/office/drawing/2014/main" id="{0F52EE96-136E-4770-8A8A-C100B16D9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359" y="1701006"/>
            <a:ext cx="2878053"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776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9B7F-462C-4176-A205-69270857CF0B}"/>
              </a:ext>
            </a:extLst>
          </p:cNvPr>
          <p:cNvSpPr>
            <a:spLocks noGrp="1"/>
          </p:cNvSpPr>
          <p:nvPr>
            <p:ph type="title"/>
          </p:nvPr>
        </p:nvSpPr>
        <p:spPr/>
        <p:txBody>
          <a:bodyPr/>
          <a:lstStyle/>
          <a:p>
            <a:r>
              <a:rPr lang="en-GB" dirty="0">
                <a:solidFill>
                  <a:srgbClr val="FFFF00"/>
                </a:solidFill>
              </a:rPr>
              <a:t>References </a:t>
            </a:r>
          </a:p>
        </p:txBody>
      </p:sp>
      <p:sp>
        <p:nvSpPr>
          <p:cNvPr id="3" name="Content Placeholder 2">
            <a:extLst>
              <a:ext uri="{FF2B5EF4-FFF2-40B4-BE49-F238E27FC236}">
                <a16:creationId xmlns:a16="http://schemas.microsoft.com/office/drawing/2014/main" id="{5113C39E-3982-45F8-8C4C-AC51DC9A41B6}"/>
              </a:ext>
            </a:extLst>
          </p:cNvPr>
          <p:cNvSpPr>
            <a:spLocks noGrp="1"/>
          </p:cNvSpPr>
          <p:nvPr>
            <p:ph idx="1"/>
          </p:nvPr>
        </p:nvSpPr>
        <p:spPr>
          <a:xfrm>
            <a:off x="457200" y="1166018"/>
            <a:ext cx="8229600" cy="4525963"/>
          </a:xfrm>
        </p:spPr>
        <p:txBody>
          <a:bodyPr>
            <a:noAutofit/>
          </a:bodyPr>
          <a:lstStyle/>
          <a:p>
            <a:r>
              <a:rPr lang="en-GB" sz="1600" dirty="0">
                <a:solidFill>
                  <a:schemeClr val="bg1"/>
                </a:solidFill>
              </a:rPr>
              <a:t>Amabile, T. M. (1983). </a:t>
            </a:r>
            <a:r>
              <a:rPr lang="en-GB" sz="1600" i="1" dirty="0">
                <a:solidFill>
                  <a:schemeClr val="bg1"/>
                </a:solidFill>
              </a:rPr>
              <a:t>The social psychology of creativity,</a:t>
            </a:r>
            <a:r>
              <a:rPr lang="en-GB" sz="1600" dirty="0">
                <a:solidFill>
                  <a:schemeClr val="bg1"/>
                </a:solidFill>
              </a:rPr>
              <a:t> New York: Springer-Verlag. </a:t>
            </a:r>
          </a:p>
          <a:p>
            <a:r>
              <a:rPr lang="en-GB" sz="1600" dirty="0">
                <a:solidFill>
                  <a:schemeClr val="bg1"/>
                </a:solidFill>
              </a:rPr>
              <a:t>Boyd, P., </a:t>
            </a:r>
            <a:r>
              <a:rPr lang="en-GB" sz="1600" dirty="0" err="1">
                <a:solidFill>
                  <a:schemeClr val="bg1"/>
                </a:solidFill>
              </a:rPr>
              <a:t>Hymer</a:t>
            </a:r>
            <a:r>
              <a:rPr lang="en-GB" sz="1600" dirty="0">
                <a:solidFill>
                  <a:schemeClr val="bg1"/>
                </a:solidFill>
              </a:rPr>
              <a:t>, B., Lockney, K. (2015). </a:t>
            </a:r>
            <a:r>
              <a:rPr lang="en-GB" sz="1600" i="1" dirty="0">
                <a:solidFill>
                  <a:schemeClr val="bg1"/>
                </a:solidFill>
              </a:rPr>
              <a:t>Learning Teaching Becoming an inspirational Teacher. </a:t>
            </a:r>
            <a:r>
              <a:rPr lang="en-GB" sz="1600" dirty="0">
                <a:solidFill>
                  <a:schemeClr val="bg1"/>
                </a:solidFill>
              </a:rPr>
              <a:t>Northwich: Critical Publishing.</a:t>
            </a:r>
          </a:p>
          <a:p>
            <a:r>
              <a:rPr lang="en-GB" sz="1600" dirty="0">
                <a:solidFill>
                  <a:schemeClr val="bg1"/>
                </a:solidFill>
              </a:rPr>
              <a:t>Brooks, R., &amp; Goldstein, S. (2008). The mindset of teachers capable of fostering resilience in students. </a:t>
            </a:r>
            <a:r>
              <a:rPr lang="en-GB" sz="1600" i="1" dirty="0">
                <a:solidFill>
                  <a:schemeClr val="bg1"/>
                </a:solidFill>
              </a:rPr>
              <a:t>Canadian Journal of School Psychology</a:t>
            </a:r>
            <a:r>
              <a:rPr lang="en-GB" sz="1600" dirty="0">
                <a:solidFill>
                  <a:schemeClr val="bg1"/>
                </a:solidFill>
              </a:rPr>
              <a:t>, 23(1), 114-126.</a:t>
            </a:r>
          </a:p>
          <a:p>
            <a:r>
              <a:rPr lang="en-GB" sz="1600" dirty="0" err="1">
                <a:solidFill>
                  <a:schemeClr val="bg1"/>
                </a:solidFill>
              </a:rPr>
              <a:t>Csikszemtmihalyi</a:t>
            </a:r>
            <a:r>
              <a:rPr lang="en-GB" sz="1600" dirty="0">
                <a:solidFill>
                  <a:schemeClr val="bg1"/>
                </a:solidFill>
              </a:rPr>
              <a:t>, M. (1990). </a:t>
            </a:r>
            <a:r>
              <a:rPr lang="en-GB" sz="1600" i="1" dirty="0">
                <a:solidFill>
                  <a:schemeClr val="bg1"/>
                </a:solidFill>
              </a:rPr>
              <a:t>Flow: The psychology of optimal experience. </a:t>
            </a:r>
            <a:r>
              <a:rPr lang="en-GB" sz="1600" dirty="0">
                <a:solidFill>
                  <a:schemeClr val="bg1"/>
                </a:solidFill>
              </a:rPr>
              <a:t>New York: Harper Collins. </a:t>
            </a:r>
          </a:p>
          <a:p>
            <a:r>
              <a:rPr lang="en-GB" sz="1600" dirty="0">
                <a:solidFill>
                  <a:schemeClr val="bg1"/>
                </a:solidFill>
              </a:rPr>
              <a:t>Csikszentmihalyi, M., </a:t>
            </a:r>
            <a:r>
              <a:rPr lang="en-GB" sz="1600" dirty="0" err="1">
                <a:solidFill>
                  <a:schemeClr val="bg1"/>
                </a:solidFill>
              </a:rPr>
              <a:t>Rathunde</a:t>
            </a:r>
            <a:r>
              <a:rPr lang="en-GB" sz="1600" dirty="0">
                <a:solidFill>
                  <a:schemeClr val="bg1"/>
                </a:solidFill>
              </a:rPr>
              <a:t>, K., &amp; Whalen, S. (1993). </a:t>
            </a:r>
            <a:r>
              <a:rPr lang="en-GB" sz="1600" i="1" dirty="0">
                <a:solidFill>
                  <a:schemeClr val="bg1"/>
                </a:solidFill>
              </a:rPr>
              <a:t>Talented teenagers: The roots of success and failure. </a:t>
            </a:r>
            <a:r>
              <a:rPr lang="en-GB" sz="1600" dirty="0">
                <a:solidFill>
                  <a:schemeClr val="bg1"/>
                </a:solidFill>
              </a:rPr>
              <a:t>New York: Cambridge University Press.</a:t>
            </a:r>
          </a:p>
          <a:p>
            <a:r>
              <a:rPr lang="en-GB" sz="1600" dirty="0">
                <a:solidFill>
                  <a:schemeClr val="bg1"/>
                </a:solidFill>
              </a:rPr>
              <a:t>Csikszentmihalyi, M. (2013). </a:t>
            </a:r>
            <a:r>
              <a:rPr lang="en-GB" sz="1600" i="1" dirty="0">
                <a:solidFill>
                  <a:schemeClr val="bg1"/>
                </a:solidFill>
              </a:rPr>
              <a:t>Creativity: Flow and the psychology of discovery and invention. </a:t>
            </a:r>
            <a:r>
              <a:rPr lang="en-GB" sz="1600" dirty="0">
                <a:solidFill>
                  <a:schemeClr val="bg1"/>
                </a:solidFill>
              </a:rPr>
              <a:t>New York: Harper Perennial.</a:t>
            </a:r>
          </a:p>
          <a:p>
            <a:r>
              <a:rPr lang="en-GB" sz="1600" dirty="0" err="1">
                <a:solidFill>
                  <a:schemeClr val="bg1"/>
                </a:solidFill>
              </a:rPr>
              <a:t>DeCaro</a:t>
            </a:r>
            <a:r>
              <a:rPr lang="en-GB" sz="1600" dirty="0">
                <a:solidFill>
                  <a:schemeClr val="bg1"/>
                </a:solidFill>
              </a:rPr>
              <a:t>, D. A., </a:t>
            </a:r>
            <a:r>
              <a:rPr lang="en-GB" sz="1600" dirty="0" err="1">
                <a:solidFill>
                  <a:schemeClr val="bg1"/>
                </a:solidFill>
              </a:rPr>
              <a:t>DeCaro</a:t>
            </a:r>
            <a:r>
              <a:rPr lang="en-GB" sz="1600" dirty="0">
                <a:solidFill>
                  <a:schemeClr val="bg1"/>
                </a:solidFill>
              </a:rPr>
              <a:t>, M. S. &amp; </a:t>
            </a:r>
            <a:r>
              <a:rPr lang="en-GB" sz="1600" dirty="0" err="1">
                <a:solidFill>
                  <a:schemeClr val="bg1"/>
                </a:solidFill>
              </a:rPr>
              <a:t>Rittle</a:t>
            </a:r>
            <a:r>
              <a:rPr lang="en-GB" sz="1600" dirty="0">
                <a:solidFill>
                  <a:schemeClr val="bg1"/>
                </a:solidFill>
              </a:rPr>
              <a:t>-Johnson, B. (2015). Achievement motivation and knowledge development during exploratory learning. </a:t>
            </a:r>
            <a:r>
              <a:rPr lang="en-GB" sz="1600" i="1" dirty="0">
                <a:solidFill>
                  <a:schemeClr val="bg1"/>
                </a:solidFill>
              </a:rPr>
              <a:t>Learning and Individual Differences, </a:t>
            </a:r>
            <a:r>
              <a:rPr lang="en-GB" sz="1600" dirty="0">
                <a:solidFill>
                  <a:schemeClr val="bg1"/>
                </a:solidFill>
              </a:rPr>
              <a:t>37,13-26.</a:t>
            </a:r>
          </a:p>
          <a:p>
            <a:r>
              <a:rPr lang="en-GB" sz="1600" dirty="0">
                <a:solidFill>
                  <a:schemeClr val="bg1"/>
                </a:solidFill>
              </a:rPr>
              <a:t>Collins, M. A. &amp; Amabile, T. M. (1999). Motivation and creativity. In R.J. Sternberg (ED.), </a:t>
            </a:r>
            <a:r>
              <a:rPr lang="en-GB" sz="1600" i="1" dirty="0">
                <a:solidFill>
                  <a:schemeClr val="bg1"/>
                </a:solidFill>
              </a:rPr>
              <a:t>Handbook of creativity </a:t>
            </a:r>
            <a:r>
              <a:rPr lang="en-GB" sz="1600" dirty="0">
                <a:solidFill>
                  <a:schemeClr val="bg1"/>
                </a:solidFill>
              </a:rPr>
              <a:t>(pp.297-312). New York: Cambridge University Press.  </a:t>
            </a:r>
          </a:p>
          <a:p>
            <a:r>
              <a:rPr lang="en-GB" sz="1600" dirty="0" err="1">
                <a:solidFill>
                  <a:schemeClr val="bg1"/>
                </a:solidFill>
              </a:rPr>
              <a:t>Fulk</a:t>
            </a:r>
            <a:r>
              <a:rPr lang="en-GB" sz="1600" dirty="0">
                <a:solidFill>
                  <a:schemeClr val="bg1"/>
                </a:solidFill>
              </a:rPr>
              <a:t>, B. M., &amp; </a:t>
            </a:r>
            <a:r>
              <a:rPr lang="en-GB" sz="1600" dirty="0" err="1">
                <a:solidFill>
                  <a:schemeClr val="bg1"/>
                </a:solidFill>
              </a:rPr>
              <a:t>Montgommery</a:t>
            </a:r>
            <a:r>
              <a:rPr lang="en-GB" sz="1600" dirty="0">
                <a:solidFill>
                  <a:schemeClr val="bg1"/>
                </a:solidFill>
              </a:rPr>
              <a:t>-Grimes, D. J. (1994). Strategies to improve student motivation. </a:t>
            </a:r>
            <a:r>
              <a:rPr lang="en-GB" sz="1600" i="1" dirty="0">
                <a:solidFill>
                  <a:schemeClr val="bg1"/>
                </a:solidFill>
              </a:rPr>
              <a:t>Intervention in school and clinic, 30</a:t>
            </a:r>
            <a:r>
              <a:rPr lang="en-GB" sz="1600" dirty="0">
                <a:solidFill>
                  <a:schemeClr val="bg1"/>
                </a:solidFill>
              </a:rPr>
              <a:t>(1), 28.33.</a:t>
            </a:r>
          </a:p>
          <a:p>
            <a:r>
              <a:rPr lang="en-GB" sz="1600" dirty="0" err="1">
                <a:solidFill>
                  <a:schemeClr val="bg1"/>
                </a:solidFill>
              </a:rPr>
              <a:t>Kallick</a:t>
            </a:r>
            <a:r>
              <a:rPr lang="en-GB" sz="1600" dirty="0">
                <a:solidFill>
                  <a:schemeClr val="bg1"/>
                </a:solidFill>
              </a:rPr>
              <a:t>, B., &amp; </a:t>
            </a:r>
            <a:r>
              <a:rPr lang="en-GB" sz="1600" dirty="0" err="1">
                <a:solidFill>
                  <a:schemeClr val="bg1"/>
                </a:solidFill>
              </a:rPr>
              <a:t>Zumda</a:t>
            </a:r>
            <a:r>
              <a:rPr lang="en-GB" sz="1600" dirty="0">
                <a:solidFill>
                  <a:schemeClr val="bg1"/>
                </a:solidFill>
              </a:rPr>
              <a:t>, A. (2017). </a:t>
            </a:r>
            <a:r>
              <a:rPr lang="en-GB" sz="1600" i="1" dirty="0">
                <a:solidFill>
                  <a:schemeClr val="bg1"/>
                </a:solidFill>
              </a:rPr>
              <a:t>Students at the centre: Personalized learning with habits of mind.</a:t>
            </a:r>
            <a:r>
              <a:rPr lang="en-GB" sz="1600" dirty="0">
                <a:solidFill>
                  <a:schemeClr val="bg1"/>
                </a:solidFill>
              </a:rPr>
              <a:t> Alexandria, VA: Association for supervision and Curriculum Development. </a:t>
            </a:r>
          </a:p>
        </p:txBody>
      </p:sp>
    </p:spTree>
    <p:extLst>
      <p:ext uri="{BB962C8B-B14F-4D97-AF65-F5344CB8AC3E}">
        <p14:creationId xmlns:p14="http://schemas.microsoft.com/office/powerpoint/2010/main" val="2576822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D6F6F-08B4-46C9-B041-D4A3F1706D14}"/>
              </a:ext>
            </a:extLst>
          </p:cNvPr>
          <p:cNvSpPr>
            <a:spLocks noGrp="1"/>
          </p:cNvSpPr>
          <p:nvPr>
            <p:ph type="title"/>
          </p:nvPr>
        </p:nvSpPr>
        <p:spPr/>
        <p:txBody>
          <a:bodyPr/>
          <a:lstStyle/>
          <a:p>
            <a:r>
              <a:rPr lang="en-GB" dirty="0">
                <a:solidFill>
                  <a:srgbClr val="FFFF00"/>
                </a:solidFill>
              </a:rPr>
              <a:t>References</a:t>
            </a:r>
          </a:p>
        </p:txBody>
      </p:sp>
      <p:sp>
        <p:nvSpPr>
          <p:cNvPr id="3" name="Content Placeholder 2">
            <a:extLst>
              <a:ext uri="{FF2B5EF4-FFF2-40B4-BE49-F238E27FC236}">
                <a16:creationId xmlns:a16="http://schemas.microsoft.com/office/drawing/2014/main" id="{6CDD304A-8891-4F82-AA1D-D4C788C0E472}"/>
              </a:ext>
            </a:extLst>
          </p:cNvPr>
          <p:cNvSpPr>
            <a:spLocks noGrp="1"/>
          </p:cNvSpPr>
          <p:nvPr>
            <p:ph idx="1"/>
          </p:nvPr>
        </p:nvSpPr>
        <p:spPr/>
        <p:txBody>
          <a:bodyPr>
            <a:normAutofit fontScale="77500" lnSpcReduction="20000"/>
          </a:bodyPr>
          <a:lstStyle/>
          <a:p>
            <a:r>
              <a:rPr lang="en-GB" sz="2300" dirty="0">
                <a:solidFill>
                  <a:schemeClr val="bg1"/>
                </a:solidFill>
              </a:rPr>
              <a:t>National Research Council, (2000). </a:t>
            </a:r>
            <a:r>
              <a:rPr lang="en-GB" sz="2300" i="1" dirty="0">
                <a:solidFill>
                  <a:schemeClr val="bg1"/>
                </a:solidFill>
              </a:rPr>
              <a:t>How people learn: Brain, mind, experience, and school</a:t>
            </a:r>
            <a:r>
              <a:rPr lang="en-GB" sz="2300" dirty="0">
                <a:solidFill>
                  <a:schemeClr val="bg1"/>
                </a:solidFill>
              </a:rPr>
              <a:t> (Expanded ed.). Washington DC: National Academies Press. </a:t>
            </a:r>
          </a:p>
          <a:p>
            <a:r>
              <a:rPr lang="en-GB" sz="2300" dirty="0">
                <a:solidFill>
                  <a:schemeClr val="bg1"/>
                </a:solidFill>
              </a:rPr>
              <a:t>Sharan, Y., &amp; Sharan, S. (1992). </a:t>
            </a:r>
            <a:r>
              <a:rPr lang="en-GB" sz="2300" i="1" dirty="0">
                <a:solidFill>
                  <a:schemeClr val="bg1"/>
                </a:solidFill>
              </a:rPr>
              <a:t>Expanding cooperative learning through group investigation.</a:t>
            </a:r>
            <a:r>
              <a:rPr lang="en-GB" sz="2300" dirty="0">
                <a:solidFill>
                  <a:schemeClr val="bg1"/>
                </a:solidFill>
              </a:rPr>
              <a:t> New York: Teachers College Press.  </a:t>
            </a:r>
          </a:p>
          <a:p>
            <a:pPr>
              <a:buFont typeface="Arial" charset="0"/>
              <a:buChar char="•"/>
              <a:defRPr/>
            </a:pPr>
            <a:r>
              <a:rPr lang="en-US" sz="2300" dirty="0">
                <a:solidFill>
                  <a:schemeClr val="bg1"/>
                </a:solidFill>
              </a:rPr>
              <a:t>Sousa, D. A. &amp; Tomlinson, C. A. (</a:t>
            </a:r>
            <a:r>
              <a:rPr lang="en-US" sz="2300" i="1" dirty="0">
                <a:solidFill>
                  <a:schemeClr val="bg1"/>
                </a:solidFill>
              </a:rPr>
              <a:t>Differentiation and the Brain: How Neuroscience supports the learner-friendly Classroom</a:t>
            </a:r>
            <a:r>
              <a:rPr lang="en-US" sz="2300" dirty="0">
                <a:solidFill>
                  <a:schemeClr val="bg1"/>
                </a:solidFill>
              </a:rPr>
              <a:t>, 2</a:t>
            </a:r>
            <a:r>
              <a:rPr lang="en-US" sz="2300" baseline="30000" dirty="0">
                <a:solidFill>
                  <a:schemeClr val="bg1"/>
                </a:solidFill>
              </a:rPr>
              <a:t>nd</a:t>
            </a:r>
            <a:r>
              <a:rPr lang="en-US" sz="2300" dirty="0">
                <a:solidFill>
                  <a:schemeClr val="bg1"/>
                </a:solidFill>
              </a:rPr>
              <a:t> Ed. (2018)Bloomington: Solution Tree Press.</a:t>
            </a:r>
          </a:p>
          <a:p>
            <a:pPr>
              <a:buFont typeface="Arial" charset="0"/>
              <a:buChar char="•"/>
              <a:defRPr/>
            </a:pPr>
            <a:r>
              <a:rPr lang="en-US" sz="2300" dirty="0">
                <a:solidFill>
                  <a:schemeClr val="bg1"/>
                </a:solidFill>
              </a:rPr>
              <a:t>Tomlinson, C. (2014). </a:t>
            </a:r>
            <a:r>
              <a:rPr lang="en-US" sz="2300" b="1" i="1" dirty="0">
                <a:solidFill>
                  <a:schemeClr val="bg1"/>
                </a:solidFill>
              </a:rPr>
              <a:t>The Differentiated Classroom; responding to the needs of all learners (2nd ed) </a:t>
            </a:r>
            <a:r>
              <a:rPr lang="en-US" sz="2300" dirty="0" err="1">
                <a:solidFill>
                  <a:schemeClr val="bg1"/>
                </a:solidFill>
              </a:rPr>
              <a:t>Alexandria,VA</a:t>
            </a:r>
            <a:r>
              <a:rPr lang="en-US" sz="2300" dirty="0">
                <a:solidFill>
                  <a:schemeClr val="bg1"/>
                </a:solidFill>
              </a:rPr>
              <a:t>: ASCD. </a:t>
            </a:r>
          </a:p>
          <a:p>
            <a:pPr>
              <a:buFont typeface="Arial" charset="0"/>
              <a:buChar char="•"/>
              <a:defRPr/>
            </a:pPr>
            <a:r>
              <a:rPr lang="en-US" sz="2300" dirty="0">
                <a:solidFill>
                  <a:schemeClr val="bg1"/>
                </a:solidFill>
              </a:rPr>
              <a:t>Tomlinson, C. (2008 – 2013). </a:t>
            </a:r>
            <a:r>
              <a:rPr lang="en-US" sz="2300" b="1" i="1" dirty="0">
                <a:solidFill>
                  <a:schemeClr val="bg1"/>
                </a:solidFill>
              </a:rPr>
              <a:t>Differentiating Instruction </a:t>
            </a:r>
            <a:r>
              <a:rPr lang="en-US" sz="2300" dirty="0">
                <a:solidFill>
                  <a:schemeClr val="bg1"/>
                </a:solidFill>
              </a:rPr>
              <a:t>(www) </a:t>
            </a:r>
            <a:r>
              <a:rPr lang="en-US" sz="2300" dirty="0">
                <a:solidFill>
                  <a:schemeClr val="bg1"/>
                </a:solidFill>
                <a:hlinkClick r:id="rId2">
                  <a:extLst>
                    <a:ext uri="{A12FA001-AC4F-418D-AE19-62706E023703}">
                      <ahyp:hlinkClr xmlns:ahyp="http://schemas.microsoft.com/office/drawing/2018/hyperlinkcolor" val="tx"/>
                    </a:ext>
                  </a:extLst>
                </a:hlinkClick>
              </a:rPr>
              <a:t>http://www.caroltomlinson.com/index.html</a:t>
            </a:r>
            <a:r>
              <a:rPr lang="en-US" sz="2300" dirty="0">
                <a:solidFill>
                  <a:schemeClr val="bg1"/>
                </a:solidFill>
              </a:rPr>
              <a:t> accessed 20 October 2015</a:t>
            </a:r>
            <a:endParaRPr lang="en-GB" sz="2300" dirty="0">
              <a:solidFill>
                <a:schemeClr val="bg1"/>
              </a:solidFill>
            </a:endParaRPr>
          </a:p>
          <a:p>
            <a:r>
              <a:rPr lang="en-GB" sz="2300" dirty="0">
                <a:solidFill>
                  <a:schemeClr val="bg1"/>
                </a:solidFill>
              </a:rPr>
              <a:t>Torrance, E. P., (1995). Insights about creativity: Questioned, rejected, ridiculed, ignored. </a:t>
            </a:r>
            <a:r>
              <a:rPr lang="en-GB" sz="2300" i="1" dirty="0">
                <a:solidFill>
                  <a:schemeClr val="bg1"/>
                </a:solidFill>
              </a:rPr>
              <a:t>Educational psychology </a:t>
            </a:r>
            <a:r>
              <a:rPr lang="en-GB" sz="2300" i="1" dirty="0" err="1">
                <a:solidFill>
                  <a:schemeClr val="bg1"/>
                </a:solidFill>
              </a:rPr>
              <a:t>Rewiew</a:t>
            </a:r>
            <a:r>
              <a:rPr lang="en-GB" sz="2300" i="1" dirty="0">
                <a:solidFill>
                  <a:schemeClr val="bg1"/>
                </a:solidFill>
              </a:rPr>
              <a:t>,</a:t>
            </a:r>
            <a:r>
              <a:rPr lang="en-GB" sz="2300" dirty="0">
                <a:solidFill>
                  <a:schemeClr val="bg1"/>
                </a:solidFill>
              </a:rPr>
              <a:t> </a:t>
            </a:r>
            <a:r>
              <a:rPr lang="en-GB" sz="2300" i="1" dirty="0">
                <a:solidFill>
                  <a:schemeClr val="bg1"/>
                </a:solidFill>
              </a:rPr>
              <a:t>7</a:t>
            </a:r>
            <a:r>
              <a:rPr lang="en-GB" sz="2300" dirty="0">
                <a:solidFill>
                  <a:schemeClr val="bg1"/>
                </a:solidFill>
              </a:rPr>
              <a:t>(3), 313-322.</a:t>
            </a:r>
          </a:p>
          <a:p>
            <a:r>
              <a:rPr lang="en-GB" sz="2300" dirty="0">
                <a:solidFill>
                  <a:schemeClr val="bg1"/>
                </a:solidFill>
              </a:rPr>
              <a:t>Visser, J (1993) </a:t>
            </a:r>
            <a:r>
              <a:rPr lang="en-GB" sz="2300" b="1" i="1" dirty="0">
                <a:solidFill>
                  <a:schemeClr val="bg1"/>
                </a:solidFill>
              </a:rPr>
              <a:t>Differentiation and the Curriculum </a:t>
            </a:r>
            <a:r>
              <a:rPr lang="en-GB" sz="2300" dirty="0">
                <a:solidFill>
                  <a:schemeClr val="bg1"/>
                </a:solidFill>
              </a:rPr>
              <a:t>Birmingham: University of Birmingham</a:t>
            </a:r>
          </a:p>
          <a:p>
            <a:r>
              <a:rPr lang="en-GB" sz="2300" dirty="0">
                <a:solidFill>
                  <a:schemeClr val="bg1"/>
                </a:solidFill>
              </a:rPr>
              <a:t>Willingham, D. T. (2009). </a:t>
            </a:r>
            <a:r>
              <a:rPr lang="en-GB" sz="2300" i="1" dirty="0">
                <a:solidFill>
                  <a:schemeClr val="bg1"/>
                </a:solidFill>
              </a:rPr>
              <a:t>Why don’t student like school? A cognitive scientist answers questions about how the mind works and what it means for the classroom. </a:t>
            </a:r>
            <a:r>
              <a:rPr lang="en-GB" sz="2300" dirty="0">
                <a:solidFill>
                  <a:schemeClr val="bg1"/>
                </a:solidFill>
              </a:rPr>
              <a:t>San Francisco: Jossey-Bass. </a:t>
            </a:r>
          </a:p>
          <a:p>
            <a:endParaRPr lang="en-GB" dirty="0"/>
          </a:p>
        </p:txBody>
      </p:sp>
    </p:spTree>
    <p:extLst>
      <p:ext uri="{BB962C8B-B14F-4D97-AF65-F5344CB8AC3E}">
        <p14:creationId xmlns:p14="http://schemas.microsoft.com/office/powerpoint/2010/main" val="276218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A58E85-6737-42CD-9AB3-AB972854DC99}"/>
              </a:ext>
            </a:extLst>
          </p:cNvPr>
          <p:cNvPicPr>
            <a:picLocks noGrp="1" noChangeAspect="1"/>
          </p:cNvPicPr>
          <p:nvPr>
            <p:ph idx="1"/>
          </p:nvPr>
        </p:nvPicPr>
        <p:blipFill>
          <a:blip r:embed="rId2"/>
          <a:stretch>
            <a:fillRect/>
          </a:stretch>
        </p:blipFill>
        <p:spPr>
          <a:xfrm>
            <a:off x="1593275" y="1252243"/>
            <a:ext cx="5633767" cy="4525963"/>
          </a:xfrm>
          <a:prstGeom prst="rect">
            <a:avLst/>
          </a:prstGeom>
        </p:spPr>
      </p:pic>
    </p:spTree>
    <p:extLst>
      <p:ext uri="{BB962C8B-B14F-4D97-AF65-F5344CB8AC3E}">
        <p14:creationId xmlns:p14="http://schemas.microsoft.com/office/powerpoint/2010/main" val="69249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C02C-5ACF-4646-B563-63021235163C}"/>
              </a:ext>
            </a:extLst>
          </p:cNvPr>
          <p:cNvSpPr>
            <a:spLocks noGrp="1"/>
          </p:cNvSpPr>
          <p:nvPr>
            <p:ph type="title"/>
          </p:nvPr>
        </p:nvSpPr>
        <p:spPr>
          <a:xfrm>
            <a:off x="457200" y="777558"/>
            <a:ext cx="8229600" cy="1143000"/>
          </a:xfrm>
        </p:spPr>
        <p:txBody>
          <a:bodyPr/>
          <a:lstStyle/>
          <a:p>
            <a:r>
              <a:rPr lang="en-GB" dirty="0">
                <a:solidFill>
                  <a:srgbClr val="FFFF00"/>
                </a:solidFill>
              </a:rPr>
              <a:t>What word do you associate with Differentiation / Differentiated classroom ?</a:t>
            </a:r>
          </a:p>
        </p:txBody>
      </p:sp>
      <p:pic>
        <p:nvPicPr>
          <p:cNvPr id="6" name="Content Placeholder 5">
            <a:extLst>
              <a:ext uri="{FF2B5EF4-FFF2-40B4-BE49-F238E27FC236}">
                <a16:creationId xmlns:a16="http://schemas.microsoft.com/office/drawing/2014/main" id="{1185B424-D11E-4040-AE47-0AAF5654C584}"/>
              </a:ext>
            </a:extLst>
          </p:cNvPr>
          <p:cNvPicPr>
            <a:picLocks noGrp="1" noChangeAspect="1"/>
          </p:cNvPicPr>
          <p:nvPr>
            <p:ph idx="1"/>
          </p:nvPr>
        </p:nvPicPr>
        <p:blipFill>
          <a:blip r:embed="rId3"/>
          <a:stretch>
            <a:fillRect/>
          </a:stretch>
        </p:blipFill>
        <p:spPr>
          <a:xfrm>
            <a:off x="457200" y="2332038"/>
            <a:ext cx="8355330" cy="4068762"/>
          </a:xfrm>
          <a:prstGeom prst="rect">
            <a:avLst/>
          </a:prstGeom>
        </p:spPr>
      </p:pic>
      <p:pic>
        <p:nvPicPr>
          <p:cNvPr id="8" name="btnInknoeActivity">
            <a:extLst>
              <a:ext uri="{FF2B5EF4-FFF2-40B4-BE49-F238E27FC236}">
                <a16:creationId xmlns:a16="http://schemas.microsoft.com/office/drawing/2014/main" id="{9589C5AA-53E7-4C27-8C8F-0FD555891D38}"/>
              </a:ext>
            </a:extLst>
          </p:cNvPr>
          <p:cNvPicPr>
            <a:picLocks noChangeAspect="1"/>
          </p:cNvPicPr>
          <p:nvPr>
            <p:custDataLst>
              <p:tags r:id="rId1"/>
            </p:custDataLst>
          </p:nvPr>
        </p:nvPicPr>
        <p:blipFill>
          <a:blip r:embed="rId4" r:link="rId5">
            <a:extLst>
              <a:ext uri="{28A0092B-C50C-407E-A947-70E740481C1C}">
                <a14:useLocalDpi xmlns:a14="http://schemas.microsoft.com/office/drawing/2010/main" val="0"/>
              </a:ext>
            </a:extLst>
          </a:blip>
          <a:stretch>
            <a:fillRect/>
          </a:stretch>
        </p:blipFill>
        <p:spPr>
          <a:xfrm>
            <a:off x="3462227" y="5177790"/>
            <a:ext cx="2219546" cy="571500"/>
          </a:xfrm>
          <a:prstGeom prst="rect">
            <a:avLst/>
          </a:prstGeom>
        </p:spPr>
      </p:pic>
    </p:spTree>
    <p:extLst>
      <p:ext uri="{BB962C8B-B14F-4D97-AF65-F5344CB8AC3E}">
        <p14:creationId xmlns:p14="http://schemas.microsoft.com/office/powerpoint/2010/main" val="175690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FAE4-1E79-492A-AADA-C8B53691D077}"/>
              </a:ext>
            </a:extLst>
          </p:cNvPr>
          <p:cNvSpPr>
            <a:spLocks noGrp="1"/>
          </p:cNvSpPr>
          <p:nvPr>
            <p:ph type="title"/>
          </p:nvPr>
        </p:nvSpPr>
        <p:spPr/>
        <p:txBody>
          <a:bodyPr/>
          <a:lstStyle/>
          <a:p>
            <a:r>
              <a:rPr lang="en-GB" dirty="0">
                <a:solidFill>
                  <a:srgbClr val="FFFF00"/>
                </a:solidFill>
              </a:rPr>
              <a:t>Is differentiation a Ladder or a Sieve ?</a:t>
            </a:r>
          </a:p>
        </p:txBody>
      </p:sp>
      <p:pic>
        <p:nvPicPr>
          <p:cNvPr id="6" name="Content Placeholder 5">
            <a:extLst>
              <a:ext uri="{FF2B5EF4-FFF2-40B4-BE49-F238E27FC236}">
                <a16:creationId xmlns:a16="http://schemas.microsoft.com/office/drawing/2014/main" id="{7EDCAFD0-18FE-433E-A0C4-AAE2BACA2453}"/>
              </a:ext>
            </a:extLst>
          </p:cNvPr>
          <p:cNvPicPr>
            <a:picLocks noGrp="1" noChangeAspect="1"/>
          </p:cNvPicPr>
          <p:nvPr>
            <p:ph idx="1"/>
          </p:nvPr>
        </p:nvPicPr>
        <p:blipFill>
          <a:blip r:embed="rId3"/>
          <a:stretch>
            <a:fillRect/>
          </a:stretch>
        </p:blipFill>
        <p:spPr>
          <a:xfrm>
            <a:off x="575094" y="1985433"/>
            <a:ext cx="2887133" cy="2887133"/>
          </a:xfrm>
          <a:prstGeom prst="rect">
            <a:avLst/>
          </a:prstGeom>
        </p:spPr>
      </p:pic>
      <p:pic>
        <p:nvPicPr>
          <p:cNvPr id="7" name="Picture 6">
            <a:extLst>
              <a:ext uri="{FF2B5EF4-FFF2-40B4-BE49-F238E27FC236}">
                <a16:creationId xmlns:a16="http://schemas.microsoft.com/office/drawing/2014/main" id="{C37248FE-F083-4074-BFB2-5C408789C48A}"/>
              </a:ext>
            </a:extLst>
          </p:cNvPr>
          <p:cNvPicPr>
            <a:picLocks noChangeAspect="1"/>
          </p:cNvPicPr>
          <p:nvPr/>
        </p:nvPicPr>
        <p:blipFill>
          <a:blip r:embed="rId4"/>
          <a:stretch>
            <a:fillRect/>
          </a:stretch>
        </p:blipFill>
        <p:spPr>
          <a:xfrm>
            <a:off x="5681773" y="857250"/>
            <a:ext cx="3303651" cy="4673600"/>
          </a:xfrm>
          <a:prstGeom prst="rect">
            <a:avLst/>
          </a:prstGeom>
        </p:spPr>
      </p:pic>
      <p:pic>
        <p:nvPicPr>
          <p:cNvPr id="9" name="btnInknoeActivity">
            <a:extLst>
              <a:ext uri="{FF2B5EF4-FFF2-40B4-BE49-F238E27FC236}">
                <a16:creationId xmlns:a16="http://schemas.microsoft.com/office/drawing/2014/main" id="{081A40FF-1267-471E-89F2-B0C56F8C8C3D}"/>
              </a:ext>
            </a:extLst>
          </p:cNvPr>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3462227" y="5715000"/>
            <a:ext cx="2219546" cy="571500"/>
          </a:xfrm>
          <a:prstGeom prst="rect">
            <a:avLst/>
          </a:prstGeom>
        </p:spPr>
      </p:pic>
    </p:spTree>
    <p:extLst>
      <p:ext uri="{BB962C8B-B14F-4D97-AF65-F5344CB8AC3E}">
        <p14:creationId xmlns:p14="http://schemas.microsoft.com/office/powerpoint/2010/main" val="167376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6E76-3029-49C7-BD27-A03726FFABD2}"/>
              </a:ext>
            </a:extLst>
          </p:cNvPr>
          <p:cNvSpPr>
            <a:spLocks noGrp="1"/>
          </p:cNvSpPr>
          <p:nvPr>
            <p:ph type="title"/>
          </p:nvPr>
        </p:nvSpPr>
        <p:spPr>
          <a:xfrm>
            <a:off x="457200" y="274638"/>
            <a:ext cx="8229600" cy="639762"/>
          </a:xfrm>
        </p:spPr>
        <p:txBody>
          <a:bodyPr/>
          <a:lstStyle/>
          <a:p>
            <a:r>
              <a:rPr lang="en-GB" dirty="0">
                <a:solidFill>
                  <a:srgbClr val="FFFF00"/>
                </a:solidFill>
              </a:rPr>
              <a:t>Old</a:t>
            </a:r>
          </a:p>
        </p:txBody>
      </p:sp>
      <p:pic>
        <p:nvPicPr>
          <p:cNvPr id="5" name="Content Placeholder 4">
            <a:extLst>
              <a:ext uri="{FF2B5EF4-FFF2-40B4-BE49-F238E27FC236}">
                <a16:creationId xmlns:a16="http://schemas.microsoft.com/office/drawing/2014/main" id="{8895E885-30A9-4A87-A938-1D47F86C2BA9}"/>
              </a:ext>
            </a:extLst>
          </p:cNvPr>
          <p:cNvPicPr>
            <a:picLocks noGrp="1" noChangeAspect="1"/>
          </p:cNvPicPr>
          <p:nvPr>
            <p:ph idx="1"/>
          </p:nvPr>
        </p:nvPicPr>
        <p:blipFill>
          <a:blip r:embed="rId2"/>
          <a:stretch>
            <a:fillRect/>
          </a:stretch>
        </p:blipFill>
        <p:spPr>
          <a:xfrm>
            <a:off x="609600" y="1147049"/>
            <a:ext cx="8077200" cy="5101352"/>
          </a:xfrm>
        </p:spPr>
      </p:pic>
    </p:spTree>
    <p:extLst>
      <p:ext uri="{BB962C8B-B14F-4D97-AF65-F5344CB8AC3E}">
        <p14:creationId xmlns:p14="http://schemas.microsoft.com/office/powerpoint/2010/main" val="374592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6E76-3029-49C7-BD27-A03726FFABD2}"/>
              </a:ext>
            </a:extLst>
          </p:cNvPr>
          <p:cNvSpPr>
            <a:spLocks noGrp="1"/>
          </p:cNvSpPr>
          <p:nvPr>
            <p:ph type="title"/>
          </p:nvPr>
        </p:nvSpPr>
        <p:spPr>
          <a:xfrm>
            <a:off x="457200" y="274638"/>
            <a:ext cx="8229600" cy="639762"/>
          </a:xfrm>
        </p:spPr>
        <p:txBody>
          <a:bodyPr/>
          <a:lstStyle/>
          <a:p>
            <a:r>
              <a:rPr lang="en-GB" dirty="0">
                <a:solidFill>
                  <a:srgbClr val="FFFF00"/>
                </a:solidFill>
              </a:rPr>
              <a:t>New</a:t>
            </a:r>
          </a:p>
        </p:txBody>
      </p:sp>
      <p:pic>
        <p:nvPicPr>
          <p:cNvPr id="6" name="Content Placeholder 5">
            <a:extLst>
              <a:ext uri="{FF2B5EF4-FFF2-40B4-BE49-F238E27FC236}">
                <a16:creationId xmlns:a16="http://schemas.microsoft.com/office/drawing/2014/main" id="{05765DB2-ECC4-412F-9EC5-3D5C4BFAD099}"/>
              </a:ext>
            </a:extLst>
          </p:cNvPr>
          <p:cNvPicPr>
            <a:picLocks noGrp="1" noChangeAspect="1"/>
          </p:cNvPicPr>
          <p:nvPr>
            <p:ph idx="1"/>
          </p:nvPr>
        </p:nvPicPr>
        <p:blipFill>
          <a:blip r:embed="rId2"/>
          <a:stretch>
            <a:fillRect/>
          </a:stretch>
        </p:blipFill>
        <p:spPr>
          <a:xfrm>
            <a:off x="457200" y="1151467"/>
            <a:ext cx="8340258" cy="5249333"/>
          </a:xfrm>
        </p:spPr>
      </p:pic>
    </p:spTree>
    <p:extLst>
      <p:ext uri="{BB962C8B-B14F-4D97-AF65-F5344CB8AC3E}">
        <p14:creationId xmlns:p14="http://schemas.microsoft.com/office/powerpoint/2010/main" val="2783676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3CDC-F29D-4FBA-8D73-9288649D553E}"/>
              </a:ext>
            </a:extLst>
          </p:cNvPr>
          <p:cNvSpPr>
            <a:spLocks noGrp="1"/>
          </p:cNvSpPr>
          <p:nvPr>
            <p:ph type="title"/>
          </p:nvPr>
        </p:nvSpPr>
        <p:spPr/>
        <p:txBody>
          <a:bodyPr>
            <a:normAutofit/>
          </a:bodyPr>
          <a:lstStyle/>
          <a:p>
            <a:r>
              <a:rPr lang="en-GB" sz="3200" dirty="0">
                <a:solidFill>
                  <a:srgbClr val="FFFF00"/>
                </a:solidFill>
              </a:rPr>
              <a:t>Activity 1: What is Differentiation?</a:t>
            </a:r>
          </a:p>
        </p:txBody>
      </p:sp>
      <p:pic>
        <p:nvPicPr>
          <p:cNvPr id="1026" name="Picture 2" descr="Climbing the Tallest Trees | Science | Smithsonian Magazine">
            <a:extLst>
              <a:ext uri="{FF2B5EF4-FFF2-40B4-BE49-F238E27FC236}">
                <a16:creationId xmlns:a16="http://schemas.microsoft.com/office/drawing/2014/main" id="{1ACCB1A2-8D60-459B-A622-CE5F9FE97B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12030" y="1235594"/>
            <a:ext cx="3861789" cy="21019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9870AC-D86E-4F10-BA91-A9B4FCE5FC5B}"/>
              </a:ext>
            </a:extLst>
          </p:cNvPr>
          <p:cNvSpPr txBox="1"/>
          <p:nvPr/>
        </p:nvSpPr>
        <p:spPr>
          <a:xfrm>
            <a:off x="1577340" y="3929184"/>
            <a:ext cx="6245979" cy="1077218"/>
          </a:xfrm>
          <a:prstGeom prst="rect">
            <a:avLst/>
          </a:prstGeom>
          <a:noFill/>
        </p:spPr>
        <p:txBody>
          <a:bodyPr wrap="square" rtlCol="0">
            <a:spAutoFit/>
          </a:bodyPr>
          <a:lstStyle/>
          <a:p>
            <a:r>
              <a:rPr lang="en-GB" sz="3200" dirty="0">
                <a:solidFill>
                  <a:schemeClr val="bg1"/>
                </a:solidFill>
              </a:rPr>
              <a:t>Discuss and agree a definition of differentiation</a:t>
            </a:r>
          </a:p>
        </p:txBody>
      </p:sp>
    </p:spTree>
    <p:extLst>
      <p:ext uri="{BB962C8B-B14F-4D97-AF65-F5344CB8AC3E}">
        <p14:creationId xmlns:p14="http://schemas.microsoft.com/office/powerpoint/2010/main" val="271324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7CCC18-B053-4332-B07F-56554D8B1E3C}"/>
              </a:ext>
            </a:extLst>
          </p:cNvPr>
          <p:cNvSpPr txBox="1"/>
          <p:nvPr/>
        </p:nvSpPr>
        <p:spPr>
          <a:xfrm>
            <a:off x="342900" y="2228849"/>
            <a:ext cx="8229600" cy="3416320"/>
          </a:xfrm>
          <a:prstGeom prst="rect">
            <a:avLst/>
          </a:prstGeom>
          <a:noFill/>
        </p:spPr>
        <p:txBody>
          <a:bodyPr wrap="square">
            <a:spAutoFit/>
          </a:bodyPr>
          <a:lstStyle/>
          <a:p>
            <a:r>
              <a:rPr lang="en-GB" sz="2400" dirty="0">
                <a:solidFill>
                  <a:srgbClr val="FFFF00"/>
                </a:solidFill>
              </a:rPr>
              <a:t>It is an approach to teaching that advocates active planning for student differences in classrooms </a:t>
            </a:r>
            <a:r>
              <a:rPr lang="en-GB" sz="2400" dirty="0">
                <a:solidFill>
                  <a:schemeClr val="bg1"/>
                </a:solidFill>
              </a:rPr>
              <a:t>(Carol Tomlinson (www) 2008-13)</a:t>
            </a:r>
          </a:p>
          <a:p>
            <a:endParaRPr lang="en-GB" altLang="en-US" sz="2400" dirty="0">
              <a:solidFill>
                <a:schemeClr val="bg1"/>
              </a:solidFill>
            </a:endParaRPr>
          </a:p>
          <a:p>
            <a:r>
              <a:rPr lang="en-GB" altLang="en-US" sz="2400" dirty="0">
                <a:solidFill>
                  <a:srgbClr val="FFFF00"/>
                </a:solidFill>
              </a:rPr>
              <a:t>Accommodating differences between students </a:t>
            </a:r>
            <a:r>
              <a:rPr lang="en-GB" altLang="en-US" sz="2400" dirty="0">
                <a:solidFill>
                  <a:schemeClr val="bg1"/>
                </a:solidFill>
              </a:rPr>
              <a:t>(Petty, 1998)</a:t>
            </a:r>
          </a:p>
          <a:p>
            <a:endParaRPr lang="en-GB" altLang="en-US" sz="2400" dirty="0">
              <a:solidFill>
                <a:schemeClr val="bg1"/>
              </a:solidFill>
            </a:endParaRPr>
          </a:p>
          <a:p>
            <a:r>
              <a:rPr lang="en-GB" altLang="en-US" sz="2400" dirty="0">
                <a:solidFill>
                  <a:srgbClr val="FFFF00"/>
                </a:solidFill>
              </a:rPr>
              <a:t>Differentiation is </a:t>
            </a:r>
            <a:r>
              <a:rPr lang="en-GB" altLang="en-US" sz="2400" i="1" dirty="0">
                <a:solidFill>
                  <a:srgbClr val="FFFF00"/>
                </a:solidFill>
              </a:rPr>
              <a:t>by challenge </a:t>
            </a:r>
            <a:r>
              <a:rPr lang="en-GB" altLang="en-US" sz="2400" dirty="0">
                <a:solidFill>
                  <a:srgbClr val="FFFF00"/>
                </a:solidFill>
              </a:rPr>
              <a:t>– </a:t>
            </a:r>
            <a:r>
              <a:rPr lang="en-GB" altLang="en-US" sz="2400" i="1" dirty="0">
                <a:solidFill>
                  <a:srgbClr val="FFFF00"/>
                </a:solidFill>
              </a:rPr>
              <a:t>not by ability      </a:t>
            </a:r>
            <a:r>
              <a:rPr lang="en-GB" altLang="en-US" sz="2400" dirty="0">
                <a:solidFill>
                  <a:srgbClr val="FFFF00"/>
                </a:solidFill>
              </a:rPr>
              <a:t>(</a:t>
            </a:r>
            <a:r>
              <a:rPr lang="is-IS" altLang="en-US" sz="2400" dirty="0">
                <a:solidFill>
                  <a:srgbClr val="FFFF00"/>
                </a:solidFill>
              </a:rPr>
              <a:t>… ability is an alluring but dead-end concept educationally speaking) </a:t>
            </a:r>
            <a:r>
              <a:rPr lang="is-IS" altLang="en-US" sz="2400" dirty="0">
                <a:solidFill>
                  <a:schemeClr val="bg1"/>
                </a:solidFill>
              </a:rPr>
              <a:t>(Boyd et al., 2015)</a:t>
            </a:r>
            <a:endParaRPr lang="en-GB" altLang="en-US" sz="2400" dirty="0">
              <a:solidFill>
                <a:schemeClr val="bg1"/>
              </a:solidFill>
            </a:endParaRPr>
          </a:p>
        </p:txBody>
      </p:sp>
      <p:sp>
        <p:nvSpPr>
          <p:cNvPr id="7" name="TextBox 6">
            <a:extLst>
              <a:ext uri="{FF2B5EF4-FFF2-40B4-BE49-F238E27FC236}">
                <a16:creationId xmlns:a16="http://schemas.microsoft.com/office/drawing/2014/main" id="{2B7588FE-1323-48F4-80E7-3CBE2565BEE9}"/>
              </a:ext>
            </a:extLst>
          </p:cNvPr>
          <p:cNvSpPr txBox="1"/>
          <p:nvPr/>
        </p:nvSpPr>
        <p:spPr>
          <a:xfrm>
            <a:off x="2560320" y="411480"/>
            <a:ext cx="4331970" cy="1323439"/>
          </a:xfrm>
          <a:prstGeom prst="rect">
            <a:avLst/>
          </a:prstGeom>
          <a:noFill/>
        </p:spPr>
        <p:txBody>
          <a:bodyPr wrap="square" rtlCol="0">
            <a:spAutoFit/>
          </a:bodyPr>
          <a:lstStyle/>
          <a:p>
            <a:r>
              <a:rPr lang="en-GB" sz="4000" dirty="0">
                <a:solidFill>
                  <a:schemeClr val="bg1"/>
                </a:solidFill>
              </a:rPr>
              <a:t>Differentiation Definitions</a:t>
            </a:r>
          </a:p>
        </p:txBody>
      </p:sp>
    </p:spTree>
    <p:extLst>
      <p:ext uri="{BB962C8B-B14F-4D97-AF65-F5344CB8AC3E}">
        <p14:creationId xmlns:p14="http://schemas.microsoft.com/office/powerpoint/2010/main" val="2641380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308608340"/>
</p:tagLst>
</file>

<file path=ppt/tags/tag2.xml><?xml version="1.0" encoding="utf-8"?>
<p:tagLst xmlns:a="http://schemas.openxmlformats.org/drawingml/2006/main" xmlns:r="http://schemas.openxmlformats.org/officeDocument/2006/relationships" xmlns:p="http://schemas.openxmlformats.org/presentationml/2006/main">
  <p:tag name="INKNOEBUTTONMODEL" val="{&quot;ActivityType&quot;:3,&quot;OptionCount&quot;:4,&quot;WcOptionCount&quot;:10,&quot;HasMultipleSubmission&quot;:true,&quot;HasAutoStop&quot;:true,&quot;HasMinimizeMode&quot;:false,&quot;TimerValue&quot;:&quot;01:00&quot;,&quot;HasAutoStart&quot;:false,&quot;HasCorrectAnswers&quot;:false,&quot;McqAnswers&quot;:[],&quot;ActivityId&quot;:&quot;wor20210209134420931901&quot;,&quot;IaMcqCompetition&quot;:false,&quot;IsAnonymous&quot;:false,&quot;AutoAdvance&quot;:false,&quot;IsCompetitionMode&quot;:false}"/>
  <p:tag name="ANSWERS" val="false"/>
</p:tagLst>
</file>

<file path=ppt/tags/tag3.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0209135720961841&quot;,&quot;IaMcqCompetition&quot;:false,&quot;IsAnonymous&quot;:false,&quot;AutoAdvance&quot;:false,&quot;IsCompetitionMode&quot;:false}"/>
  <p:tag name="ANSWERS"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1BBABC21F2FB4AA635E8714494AAF5" ma:contentTypeVersion="8" ma:contentTypeDescription="Create a new document." ma:contentTypeScope="" ma:versionID="b73ac5157b7e5da99127015002159fcc">
  <xsd:schema xmlns:xsd="http://www.w3.org/2001/XMLSchema" xmlns:xs="http://www.w3.org/2001/XMLSchema" xmlns:p="http://schemas.microsoft.com/office/2006/metadata/properties" xmlns:ns2="b82f9727-98dc-4016-8a1c-ebda73c54af1" xmlns:ns3="03a2d57e-1a9a-4546-b267-06666779626d" targetNamespace="http://schemas.microsoft.com/office/2006/metadata/properties" ma:root="true" ma:fieldsID="804667b546c652dc5ac499c7136f37aa" ns2:_="" ns3:_="">
    <xsd:import namespace="b82f9727-98dc-4016-8a1c-ebda73c54af1"/>
    <xsd:import namespace="03a2d57e-1a9a-4546-b267-0666677962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2f9727-98dc-4016-8a1c-ebda73c54a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a2d57e-1a9a-4546-b267-0666677962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D21DF9-28DB-4EB1-8F96-CD98318A7E02}">
  <ds:schemaRefs>
    <ds:schemaRef ds:uri="http://schemas.microsoft.com/office/2006/metadata/longProperties"/>
  </ds:schemaRefs>
</ds:datastoreItem>
</file>

<file path=customXml/itemProps2.xml><?xml version="1.0" encoding="utf-8"?>
<ds:datastoreItem xmlns:ds="http://schemas.openxmlformats.org/officeDocument/2006/customXml" ds:itemID="{7BCA5553-864A-478A-8D85-62DB05742F73}">
  <ds:schemaRefs>
    <ds:schemaRef ds:uri="03a2d57e-1a9a-4546-b267-06666779626d"/>
    <ds:schemaRef ds:uri="b82f9727-98dc-4016-8a1c-ebda73c54a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07EDF9-B170-42A3-B9A1-CCFAF6BA041A}">
  <ds:schemaRefs>
    <ds:schemaRef ds:uri="http://purl.org/dc/terms/"/>
    <ds:schemaRef ds:uri="http://schemas.microsoft.com/office/2006/metadata/properties"/>
    <ds:schemaRef ds:uri="http://schemas.microsoft.com/office/2006/documentManagement/types"/>
    <ds:schemaRef ds:uri="http://purl.org/dc/dcmitype/"/>
    <ds:schemaRef ds:uri="b82f9727-98dc-4016-8a1c-ebda73c54af1"/>
    <ds:schemaRef ds:uri="http://www.w3.org/XML/1998/namespace"/>
    <ds:schemaRef ds:uri="http://schemas.openxmlformats.org/package/2006/metadata/core-properties"/>
    <ds:schemaRef ds:uri="http://schemas.microsoft.com/office/infopath/2007/PartnerControls"/>
    <ds:schemaRef ds:uri="03a2d57e-1a9a-4546-b267-06666779626d"/>
    <ds:schemaRef ds:uri="http://purl.org/dc/elements/1.1/"/>
  </ds:schemaRefs>
</ds:datastoreItem>
</file>

<file path=customXml/itemProps4.xml><?xml version="1.0" encoding="utf-8"?>
<ds:datastoreItem xmlns:ds="http://schemas.openxmlformats.org/officeDocument/2006/customXml" ds:itemID="{DE5B2641-F2CB-40A3-8DB1-CBAA776000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4125</TotalTime>
  <Words>3688</Words>
  <Application>Microsoft Office PowerPoint</Application>
  <PresentationFormat>On-screen Show (4:3)</PresentationFormat>
  <Paragraphs>256</Paragraphs>
  <Slides>33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Effra</vt:lpstr>
      <vt:lpstr>Franklin Gothic Heavy</vt:lpstr>
      <vt:lpstr>Source Sans Pro</vt:lpstr>
      <vt:lpstr>Office Theme</vt:lpstr>
      <vt:lpstr>PowerPoint Presentation</vt:lpstr>
      <vt:lpstr>PowerPoint Presentation</vt:lpstr>
      <vt:lpstr>Reading</vt:lpstr>
      <vt:lpstr>What word do you associate with Differentiation / Differentiated classroom ?</vt:lpstr>
      <vt:lpstr>Is differentiation a Ladder or a Sieve ?</vt:lpstr>
      <vt:lpstr>Old</vt:lpstr>
      <vt:lpstr>New</vt:lpstr>
      <vt:lpstr>Activity 1: What is Differentiation?</vt:lpstr>
      <vt:lpstr>PowerPoint Presentation</vt:lpstr>
      <vt:lpstr>Differentiation Definitions:</vt:lpstr>
      <vt:lpstr>Differentiation by …… ?</vt:lpstr>
      <vt:lpstr>What are the challenges of differentiation ?</vt:lpstr>
      <vt:lpstr>What are the challenges of differentiation ?</vt:lpstr>
      <vt:lpstr>What are the Challenges of Differentiation?</vt:lpstr>
      <vt:lpstr>Differentiation: Developing Teachers’ Mindsets and Creating Positive Learning Climates </vt:lpstr>
      <vt:lpstr>PowerPoint Presentation</vt:lpstr>
      <vt:lpstr>Understanding social and emotional needs of learners – impact of positive and negative experiences on learners</vt:lpstr>
      <vt:lpstr>PowerPoint Presentation</vt:lpstr>
      <vt:lpstr>Developing Growth Mindsets: Possible combinations of fixed and growth mindsets</vt:lpstr>
      <vt:lpstr>Developing a student’s interest as a catalyst for learning </vt:lpstr>
      <vt:lpstr>Differentiation based on interest</vt:lpstr>
      <vt:lpstr>PowerPoint Presentation</vt:lpstr>
      <vt:lpstr>PowerPoint Presentation</vt:lpstr>
      <vt:lpstr>PowerPoint Presentation</vt:lpstr>
      <vt:lpstr>Benefits of Differentiation</vt:lpstr>
      <vt:lpstr>PowerPoint Presentation</vt:lpstr>
      <vt:lpstr>PowerPoint Presentation</vt:lpstr>
      <vt:lpstr>PowerPoint Presentation</vt:lpstr>
      <vt:lpstr>Wouldn’t teaching be easy if</vt:lpstr>
      <vt:lpstr>Discuss</vt:lpstr>
      <vt:lpstr>References </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Phill</dc:creator>
  <cp:lastModifiedBy>Burgoyne, Tony</cp:lastModifiedBy>
  <cp:revision>62</cp:revision>
  <dcterms:created xsi:type="dcterms:W3CDTF">2021-01-26T09:45:40Z</dcterms:created>
  <dcterms:modified xsi:type="dcterms:W3CDTF">2021-02-10T13:16:28Z</dcterms:modified>
</cp:coreProperties>
</file>