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9" r:id="rId4"/>
    <p:sldId id="258" r:id="rId5"/>
    <p:sldId id="260" r:id="rId6"/>
    <p:sldId id="262" r:id="rId7"/>
    <p:sldId id="267" r:id="rId8"/>
    <p:sldId id="263" r:id="rId9"/>
    <p:sldId id="264" r:id="rId10"/>
    <p:sldId id="265" r:id="rId11"/>
    <p:sldId id="266" r:id="rId12"/>
    <p:sldId id="268" r:id="rId13"/>
    <p:sldId id="269" r:id="rId14"/>
    <p:sldId id="270" r:id="rId15"/>
    <p:sldId id="257"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9753987-41D1-43C4-951F-8BC762491FEF}" type="datetimeFigureOut">
              <a:rPr lang="en-GB" smtClean="0"/>
              <a:t>09/03/2021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EF879-7106-4C49-A3F8-4E05A406ABE6}" type="slidenum">
              <a:rPr lang="en-GB" smtClean="0"/>
              <a:t>‹#›</a:t>
            </a:fld>
            <a:endParaRPr lang="en-GB"/>
          </a:p>
        </p:txBody>
      </p:sp>
    </p:spTree>
    <p:extLst>
      <p:ext uri="{BB962C8B-B14F-4D97-AF65-F5344CB8AC3E}">
        <p14:creationId xmlns:p14="http://schemas.microsoft.com/office/powerpoint/2010/main" val="1839991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753987-41D1-43C4-951F-8BC762491FEF}" type="datetimeFigureOut">
              <a:rPr lang="en-GB" smtClean="0"/>
              <a:t>09/03/2021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EF879-7106-4C49-A3F8-4E05A406ABE6}" type="slidenum">
              <a:rPr lang="en-GB" smtClean="0"/>
              <a:t>‹#›</a:t>
            </a:fld>
            <a:endParaRPr lang="en-GB"/>
          </a:p>
        </p:txBody>
      </p:sp>
    </p:spTree>
    <p:extLst>
      <p:ext uri="{BB962C8B-B14F-4D97-AF65-F5344CB8AC3E}">
        <p14:creationId xmlns:p14="http://schemas.microsoft.com/office/powerpoint/2010/main" val="313187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753987-41D1-43C4-951F-8BC762491FEF}" type="datetimeFigureOut">
              <a:rPr lang="en-GB" smtClean="0"/>
              <a:t>09/03/2021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EF879-7106-4C49-A3F8-4E05A406ABE6}" type="slidenum">
              <a:rPr lang="en-GB" smtClean="0"/>
              <a:t>‹#›</a:t>
            </a:fld>
            <a:endParaRPr lang="en-GB"/>
          </a:p>
        </p:txBody>
      </p:sp>
    </p:spTree>
    <p:extLst>
      <p:ext uri="{BB962C8B-B14F-4D97-AF65-F5344CB8AC3E}">
        <p14:creationId xmlns:p14="http://schemas.microsoft.com/office/powerpoint/2010/main" val="287161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753987-41D1-43C4-951F-8BC762491FEF}" type="datetimeFigureOut">
              <a:rPr lang="en-GB" smtClean="0"/>
              <a:t>09/03/2021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EF879-7106-4C49-A3F8-4E05A406ABE6}" type="slidenum">
              <a:rPr lang="en-GB" smtClean="0"/>
              <a:t>‹#›</a:t>
            </a:fld>
            <a:endParaRPr lang="en-GB"/>
          </a:p>
        </p:txBody>
      </p:sp>
    </p:spTree>
    <p:extLst>
      <p:ext uri="{BB962C8B-B14F-4D97-AF65-F5344CB8AC3E}">
        <p14:creationId xmlns:p14="http://schemas.microsoft.com/office/powerpoint/2010/main" val="1834600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753987-41D1-43C4-951F-8BC762491FEF}" type="datetimeFigureOut">
              <a:rPr lang="en-GB" smtClean="0"/>
              <a:t>09/03/2021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6EF879-7106-4C49-A3F8-4E05A406ABE6}" type="slidenum">
              <a:rPr lang="en-GB" smtClean="0"/>
              <a:t>‹#›</a:t>
            </a:fld>
            <a:endParaRPr lang="en-GB"/>
          </a:p>
        </p:txBody>
      </p:sp>
    </p:spTree>
    <p:extLst>
      <p:ext uri="{BB962C8B-B14F-4D97-AF65-F5344CB8AC3E}">
        <p14:creationId xmlns:p14="http://schemas.microsoft.com/office/powerpoint/2010/main" val="1203462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9753987-41D1-43C4-951F-8BC762491FEF}" type="datetimeFigureOut">
              <a:rPr lang="en-GB" smtClean="0"/>
              <a:t>09/03/2021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EF879-7106-4C49-A3F8-4E05A406ABE6}" type="slidenum">
              <a:rPr lang="en-GB" smtClean="0"/>
              <a:t>‹#›</a:t>
            </a:fld>
            <a:endParaRPr lang="en-GB"/>
          </a:p>
        </p:txBody>
      </p:sp>
    </p:spTree>
    <p:extLst>
      <p:ext uri="{BB962C8B-B14F-4D97-AF65-F5344CB8AC3E}">
        <p14:creationId xmlns:p14="http://schemas.microsoft.com/office/powerpoint/2010/main" val="231123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9753987-41D1-43C4-951F-8BC762491FEF}" type="datetimeFigureOut">
              <a:rPr lang="en-GB" smtClean="0"/>
              <a:t>09/03/2021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6EF879-7106-4C49-A3F8-4E05A406ABE6}" type="slidenum">
              <a:rPr lang="en-GB" smtClean="0"/>
              <a:t>‹#›</a:t>
            </a:fld>
            <a:endParaRPr lang="en-GB"/>
          </a:p>
        </p:txBody>
      </p:sp>
    </p:spTree>
    <p:extLst>
      <p:ext uri="{BB962C8B-B14F-4D97-AF65-F5344CB8AC3E}">
        <p14:creationId xmlns:p14="http://schemas.microsoft.com/office/powerpoint/2010/main" val="45474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9753987-41D1-43C4-951F-8BC762491FEF}" type="datetimeFigureOut">
              <a:rPr lang="en-GB" smtClean="0"/>
              <a:t>09/03/2021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6EF879-7106-4C49-A3F8-4E05A406ABE6}" type="slidenum">
              <a:rPr lang="en-GB" smtClean="0"/>
              <a:t>‹#›</a:t>
            </a:fld>
            <a:endParaRPr lang="en-GB"/>
          </a:p>
        </p:txBody>
      </p:sp>
    </p:spTree>
    <p:extLst>
      <p:ext uri="{BB962C8B-B14F-4D97-AF65-F5344CB8AC3E}">
        <p14:creationId xmlns:p14="http://schemas.microsoft.com/office/powerpoint/2010/main" val="3512097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753987-41D1-43C4-951F-8BC762491FEF}" type="datetimeFigureOut">
              <a:rPr lang="en-GB" smtClean="0"/>
              <a:t>09/03/2021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6EF879-7106-4C49-A3F8-4E05A406ABE6}" type="slidenum">
              <a:rPr lang="en-GB" smtClean="0"/>
              <a:t>‹#›</a:t>
            </a:fld>
            <a:endParaRPr lang="en-GB"/>
          </a:p>
        </p:txBody>
      </p:sp>
    </p:spTree>
    <p:extLst>
      <p:ext uri="{BB962C8B-B14F-4D97-AF65-F5344CB8AC3E}">
        <p14:creationId xmlns:p14="http://schemas.microsoft.com/office/powerpoint/2010/main" val="227715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753987-41D1-43C4-951F-8BC762491FEF}" type="datetimeFigureOut">
              <a:rPr lang="en-GB" smtClean="0"/>
              <a:t>09/03/2021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EF879-7106-4C49-A3F8-4E05A406ABE6}" type="slidenum">
              <a:rPr lang="en-GB" smtClean="0"/>
              <a:t>‹#›</a:t>
            </a:fld>
            <a:endParaRPr lang="en-GB"/>
          </a:p>
        </p:txBody>
      </p:sp>
    </p:spTree>
    <p:extLst>
      <p:ext uri="{BB962C8B-B14F-4D97-AF65-F5344CB8AC3E}">
        <p14:creationId xmlns:p14="http://schemas.microsoft.com/office/powerpoint/2010/main" val="1089241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753987-41D1-43C4-951F-8BC762491FEF}" type="datetimeFigureOut">
              <a:rPr lang="en-GB" smtClean="0"/>
              <a:t>09/03/2021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6EF879-7106-4C49-A3F8-4E05A406ABE6}" type="slidenum">
              <a:rPr lang="en-GB" smtClean="0"/>
              <a:t>‹#›</a:t>
            </a:fld>
            <a:endParaRPr lang="en-GB"/>
          </a:p>
        </p:txBody>
      </p:sp>
    </p:spTree>
    <p:extLst>
      <p:ext uri="{BB962C8B-B14F-4D97-AF65-F5344CB8AC3E}">
        <p14:creationId xmlns:p14="http://schemas.microsoft.com/office/powerpoint/2010/main" val="2586823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53987-41D1-43C4-951F-8BC762491FEF}" type="datetimeFigureOut">
              <a:rPr lang="en-GB" smtClean="0"/>
              <a:t>09/03/2021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EF879-7106-4C49-A3F8-4E05A406ABE6}" type="slidenum">
              <a:rPr lang="en-GB" smtClean="0"/>
              <a:t>‹#›</a:t>
            </a:fld>
            <a:endParaRPr lang="en-GB"/>
          </a:p>
        </p:txBody>
      </p:sp>
    </p:spTree>
    <p:extLst>
      <p:ext uri="{BB962C8B-B14F-4D97-AF65-F5344CB8AC3E}">
        <p14:creationId xmlns:p14="http://schemas.microsoft.com/office/powerpoint/2010/main" val="2096719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Finding the details for referencing .</a:t>
            </a:r>
            <a:endParaRPr lang="en-GB" dirty="0"/>
          </a:p>
        </p:txBody>
      </p:sp>
      <p:sp>
        <p:nvSpPr>
          <p:cNvPr id="3" name="Subtitle 2"/>
          <p:cNvSpPr>
            <a:spLocks noGrp="1"/>
          </p:cNvSpPr>
          <p:nvPr>
            <p:ph type="subTitle" idx="1"/>
          </p:nvPr>
        </p:nvSpPr>
        <p:spPr/>
        <p:txBody>
          <a:bodyPr/>
          <a:lstStyle/>
          <a:p>
            <a:r>
              <a:rPr lang="en-GB" dirty="0" smtClean="0"/>
              <a:t>Where to look for information in books and on websites.</a:t>
            </a:r>
            <a:endParaRPr lang="en-GB" dirty="0"/>
          </a:p>
        </p:txBody>
      </p:sp>
      <p:pic>
        <p:nvPicPr>
          <p:cNvPr id="4" name="Picture 3"/>
          <p:cNvPicPr>
            <a:picLocks noChangeAspect="1"/>
          </p:cNvPicPr>
          <p:nvPr/>
        </p:nvPicPr>
        <p:blipFill>
          <a:blip r:embed="rId2"/>
          <a:stretch>
            <a:fillRect/>
          </a:stretch>
        </p:blipFill>
        <p:spPr>
          <a:xfrm>
            <a:off x="4445182" y="4284617"/>
            <a:ext cx="4402884" cy="2465615"/>
          </a:xfrm>
          <a:prstGeom prst="rect">
            <a:avLst/>
          </a:prstGeom>
        </p:spPr>
      </p:pic>
    </p:spTree>
    <p:extLst>
      <p:ext uri="{BB962C8B-B14F-4D97-AF65-F5344CB8AC3E}">
        <p14:creationId xmlns:p14="http://schemas.microsoft.com/office/powerpoint/2010/main" val="899578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date of posting / updated is often at the bottom.  I had to scroll all the way down to find this.</a:t>
            </a:r>
            <a:endParaRPr lang="en-GB"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t="12074" r="1668" b="4407"/>
          <a:stretch/>
        </p:blipFill>
        <p:spPr bwMode="auto">
          <a:xfrm>
            <a:off x="1539914" y="1825624"/>
            <a:ext cx="11514904" cy="5032375"/>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520504" y="2897945"/>
            <a:ext cx="3221501" cy="954107"/>
          </a:xfrm>
          <a:prstGeom prst="rect">
            <a:avLst/>
          </a:prstGeom>
          <a:solidFill>
            <a:schemeClr val="bg1"/>
          </a:solidFill>
          <a:ln w="41275">
            <a:solidFill>
              <a:srgbClr val="FF0000"/>
            </a:solidFill>
          </a:ln>
        </p:spPr>
        <p:txBody>
          <a:bodyPr wrap="square" rtlCol="0">
            <a:spAutoFit/>
          </a:bodyPr>
          <a:lstStyle/>
          <a:p>
            <a:r>
              <a:rPr lang="en-GB" sz="2800" dirty="0" smtClean="0"/>
              <a:t>The copyright date is </a:t>
            </a:r>
            <a:r>
              <a:rPr lang="en-GB" sz="2800" b="1" dirty="0" smtClean="0"/>
              <a:t>2021. </a:t>
            </a:r>
            <a:endParaRPr lang="en-GB" sz="2800" b="1" dirty="0"/>
          </a:p>
        </p:txBody>
      </p:sp>
    </p:spTree>
    <p:extLst>
      <p:ext uri="{BB962C8B-B14F-4D97-AF65-F5344CB8AC3E}">
        <p14:creationId xmlns:p14="http://schemas.microsoft.com/office/powerpoint/2010/main" val="2276903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Copying the webpage address. </a:t>
            </a:r>
            <a:br>
              <a:rPr lang="en-GB" b="1" dirty="0" smtClean="0"/>
            </a:br>
            <a:r>
              <a:rPr lang="en-GB" dirty="0" smtClean="0"/>
              <a:t>Highlight the whole address and ‘copy’.  Then ‘paste’ it into a word document or straight into your bibliography.</a:t>
            </a:r>
            <a:endParaRPr lang="en-GB" dirty="0"/>
          </a:p>
        </p:txBody>
      </p:sp>
      <p:pic>
        <p:nvPicPr>
          <p:cNvPr id="4" name="Content Placeholder 3"/>
          <p:cNvPicPr>
            <a:picLocks noGrp="1"/>
          </p:cNvPicPr>
          <p:nvPr>
            <p:ph idx="1"/>
          </p:nvPr>
        </p:nvPicPr>
        <p:blipFill rotWithShape="1">
          <a:blip r:embed="rId2"/>
          <a:srcRect t="4225" r="62613" b="69218"/>
          <a:stretch/>
        </p:blipFill>
        <p:spPr bwMode="auto">
          <a:xfrm>
            <a:off x="838199" y="2819207"/>
            <a:ext cx="8094785" cy="34409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211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You now have all the </a:t>
            </a:r>
            <a:r>
              <a:rPr lang="en-GB" dirty="0" smtClean="0"/>
              <a:t>details you need.  </a:t>
            </a:r>
            <a:r>
              <a:rPr lang="en-GB" dirty="0"/>
              <a:t>These go in a particular order on </a:t>
            </a:r>
            <a:r>
              <a:rPr lang="en-GB" dirty="0" smtClean="0"/>
              <a:t>the </a:t>
            </a:r>
            <a:r>
              <a:rPr lang="en-GB" b="1" dirty="0" smtClean="0"/>
              <a:t>bibliography</a:t>
            </a:r>
            <a:r>
              <a:rPr lang="en-GB" b="1" dirty="0"/>
              <a:t>.</a:t>
            </a:r>
            <a:endParaRPr lang="en-GB" dirty="0"/>
          </a:p>
        </p:txBody>
      </p:sp>
      <p:sp>
        <p:nvSpPr>
          <p:cNvPr id="3" name="Content Placeholder 2"/>
          <p:cNvSpPr>
            <a:spLocks noGrp="1"/>
          </p:cNvSpPr>
          <p:nvPr>
            <p:ph idx="1"/>
          </p:nvPr>
        </p:nvSpPr>
        <p:spPr>
          <a:xfrm>
            <a:off x="1" y="2205453"/>
            <a:ext cx="12192000" cy="4351338"/>
          </a:xfrm>
        </p:spPr>
        <p:txBody>
          <a:bodyPr>
            <a:normAutofit fontScale="92500"/>
          </a:bodyPr>
          <a:lstStyle/>
          <a:p>
            <a:pPr marL="0" indent="0">
              <a:buNone/>
            </a:pPr>
            <a:r>
              <a:rPr lang="en-GB" dirty="0" smtClean="0"/>
              <a:t>Robins R.H. – (2021) – ‘Language’ – available from: brittanica.com/topic/language  </a:t>
            </a:r>
          </a:p>
          <a:p>
            <a:pPr marL="0" indent="0">
              <a:buNone/>
            </a:pPr>
            <a:r>
              <a:rPr lang="en-GB" dirty="0" smtClean="0"/>
              <a:t>Date accessed – 2/3/2021 </a:t>
            </a:r>
          </a:p>
          <a:p>
            <a:pPr marL="0" indent="0">
              <a:buNone/>
            </a:pPr>
            <a:endParaRPr lang="en-GB" dirty="0"/>
          </a:p>
          <a:p>
            <a:pPr marL="0" indent="0">
              <a:buNone/>
            </a:pPr>
            <a:r>
              <a:rPr lang="en-GB" dirty="0" smtClean="0"/>
              <a:t>So you have the </a:t>
            </a:r>
            <a:r>
              <a:rPr lang="en-GB" b="1" dirty="0" smtClean="0"/>
              <a:t>author</a:t>
            </a:r>
            <a:r>
              <a:rPr lang="en-GB" dirty="0" smtClean="0"/>
              <a:t>, the </a:t>
            </a:r>
            <a:r>
              <a:rPr lang="en-GB" b="1" dirty="0" smtClean="0"/>
              <a:t>year</a:t>
            </a:r>
            <a:r>
              <a:rPr lang="en-GB" dirty="0" smtClean="0"/>
              <a:t> in brackets, the </a:t>
            </a:r>
            <a:r>
              <a:rPr lang="en-GB" b="1" dirty="0" smtClean="0"/>
              <a:t>title </a:t>
            </a:r>
            <a:r>
              <a:rPr lang="en-GB" dirty="0" smtClean="0"/>
              <a:t>in quote marks, the </a:t>
            </a:r>
            <a:r>
              <a:rPr lang="en-GB" b="1" dirty="0" smtClean="0"/>
              <a:t>website address</a:t>
            </a:r>
            <a:r>
              <a:rPr lang="en-GB" dirty="0" smtClean="0"/>
              <a:t> and the </a:t>
            </a:r>
            <a:r>
              <a:rPr lang="en-GB" b="1" dirty="0" smtClean="0"/>
              <a:t>date you looked at it</a:t>
            </a:r>
            <a:r>
              <a:rPr lang="en-GB" dirty="0" smtClean="0"/>
              <a:t>.</a:t>
            </a:r>
          </a:p>
          <a:p>
            <a:pPr marL="0" indent="0">
              <a:buNone/>
            </a:pPr>
            <a:endParaRPr lang="en-GB" dirty="0"/>
          </a:p>
          <a:p>
            <a:pPr marL="0" indent="0">
              <a:buNone/>
            </a:pPr>
            <a:r>
              <a:rPr lang="en-GB" b="1" dirty="0" smtClean="0"/>
              <a:t>NOTE:</a:t>
            </a:r>
            <a:r>
              <a:rPr lang="en-GB" dirty="0" smtClean="0"/>
              <a:t> the way to lay out the bibliography details is to write them across the page as shown in the examples.  DON’T start a new line for each detail as this makes it more difficult to see, and is not the way it is supposed to be done. Sometimes the length of the web address will mean it automatically goes on the next line, which is OK.</a:t>
            </a:r>
            <a:endParaRPr lang="en-GB" dirty="0"/>
          </a:p>
        </p:txBody>
      </p:sp>
    </p:spTree>
    <p:extLst>
      <p:ext uri="{BB962C8B-B14F-4D97-AF65-F5344CB8AC3E}">
        <p14:creationId xmlns:p14="http://schemas.microsoft.com/office/powerpoint/2010/main" val="2918190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 my bibliography looks like this.</a:t>
            </a:r>
            <a:endParaRPr lang="en-GB" dirty="0"/>
          </a:p>
        </p:txBody>
      </p:sp>
      <p:sp>
        <p:nvSpPr>
          <p:cNvPr id="3" name="Content Placeholder 2"/>
          <p:cNvSpPr>
            <a:spLocks noGrp="1"/>
          </p:cNvSpPr>
          <p:nvPr>
            <p:ph idx="1"/>
          </p:nvPr>
        </p:nvSpPr>
        <p:spPr>
          <a:xfrm>
            <a:off x="0" y="1825625"/>
            <a:ext cx="12192000" cy="4351338"/>
          </a:xfrm>
        </p:spPr>
        <p:txBody>
          <a:bodyPr>
            <a:normAutofit/>
          </a:bodyPr>
          <a:lstStyle/>
          <a:p>
            <a:pPr marL="0" indent="0" algn="ctr">
              <a:buNone/>
            </a:pPr>
            <a:r>
              <a:rPr lang="en-GB" sz="4000" u="sng" dirty="0" smtClean="0"/>
              <a:t>Bibliography </a:t>
            </a:r>
          </a:p>
          <a:p>
            <a:pPr marL="0" indent="0" algn="ctr">
              <a:buNone/>
            </a:pPr>
            <a:endParaRPr lang="en-GB" sz="4000" u="sng" dirty="0"/>
          </a:p>
          <a:p>
            <a:pPr marL="0" indent="0">
              <a:buNone/>
            </a:pPr>
            <a:r>
              <a:rPr lang="en-GB" sz="2400" dirty="0"/>
              <a:t>Pinker. S – (1995) – ‘The Language Instinct’ – Penguin – London</a:t>
            </a:r>
            <a:r>
              <a:rPr lang="en-GB" sz="2400" dirty="0" smtClean="0"/>
              <a:t>.</a:t>
            </a:r>
          </a:p>
          <a:p>
            <a:pPr marL="0" indent="0">
              <a:buNone/>
            </a:pPr>
            <a:endParaRPr lang="en-GB" sz="2400" dirty="0"/>
          </a:p>
          <a:p>
            <a:pPr marL="0" indent="0">
              <a:buNone/>
            </a:pPr>
            <a:r>
              <a:rPr lang="en-GB" sz="2400" dirty="0"/>
              <a:t>Robins R.H. – (2021) – ‘Language’ – available from: brittanica.com/topic/language  </a:t>
            </a:r>
          </a:p>
          <a:p>
            <a:pPr marL="0" indent="0">
              <a:buNone/>
            </a:pPr>
            <a:r>
              <a:rPr lang="en-GB" sz="2400" dirty="0"/>
              <a:t>Date accessed – 2/3/2021 </a:t>
            </a:r>
          </a:p>
          <a:p>
            <a:pPr marL="0" indent="0">
              <a:buNone/>
            </a:pPr>
            <a:endParaRPr lang="en-GB" sz="2400" dirty="0"/>
          </a:p>
          <a:p>
            <a:pPr marL="0" indent="0">
              <a:buNone/>
            </a:pPr>
            <a:endParaRPr lang="en-GB" sz="2400" u="sng" dirty="0" smtClean="0"/>
          </a:p>
          <a:p>
            <a:pPr marL="0" indent="0">
              <a:buNone/>
            </a:pPr>
            <a:endParaRPr lang="en-GB" sz="2400" u="sng" dirty="0"/>
          </a:p>
        </p:txBody>
      </p:sp>
    </p:spTree>
    <p:extLst>
      <p:ext uri="{BB962C8B-B14F-4D97-AF65-F5344CB8AC3E}">
        <p14:creationId xmlns:p14="http://schemas.microsoft.com/office/powerpoint/2010/main" val="830769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next?  </a:t>
            </a:r>
            <a:endParaRPr lang="en-GB" dirty="0"/>
          </a:p>
        </p:txBody>
      </p:sp>
      <p:sp>
        <p:nvSpPr>
          <p:cNvPr id="3" name="Content Placeholder 2"/>
          <p:cNvSpPr>
            <a:spLocks noGrp="1"/>
          </p:cNvSpPr>
          <p:nvPr>
            <p:ph idx="1"/>
          </p:nvPr>
        </p:nvSpPr>
        <p:spPr>
          <a:xfrm>
            <a:off x="838200" y="1825625"/>
            <a:ext cx="10515600" cy="5362966"/>
          </a:xfrm>
        </p:spPr>
        <p:txBody>
          <a:bodyPr>
            <a:normAutofit lnSpcReduction="10000"/>
          </a:bodyPr>
          <a:lstStyle/>
          <a:p>
            <a:pPr marL="0" indent="0">
              <a:buNone/>
            </a:pPr>
            <a:r>
              <a:rPr lang="en-GB" dirty="0" smtClean="0"/>
              <a:t>As well as giving the full details in the bibliography, you need to show in your writing where you have used the sources.</a:t>
            </a:r>
          </a:p>
          <a:p>
            <a:pPr marL="0" indent="0">
              <a:buNone/>
            </a:pPr>
            <a:r>
              <a:rPr lang="en-GB" dirty="0" smtClean="0"/>
              <a:t>As you write your paragraphs, you need to give the </a:t>
            </a:r>
            <a:r>
              <a:rPr lang="en-GB" b="1" dirty="0" smtClean="0"/>
              <a:t>author surname and the date</a:t>
            </a:r>
            <a:r>
              <a:rPr lang="en-GB" dirty="0" smtClean="0"/>
              <a:t>.  These should be put </a:t>
            </a:r>
            <a:r>
              <a:rPr lang="en-GB" b="1" dirty="0" smtClean="0"/>
              <a:t>in brackets</a:t>
            </a:r>
            <a:r>
              <a:rPr lang="en-GB" dirty="0" smtClean="0"/>
              <a:t>.  </a:t>
            </a:r>
          </a:p>
          <a:p>
            <a:pPr marL="0" indent="0">
              <a:buNone/>
            </a:pPr>
            <a:r>
              <a:rPr lang="en-GB" dirty="0" smtClean="0"/>
              <a:t>Below is part of a paragraph I could have written using the sources shown above.</a:t>
            </a:r>
          </a:p>
          <a:p>
            <a:pPr marL="0" indent="0">
              <a:buNone/>
            </a:pPr>
            <a:r>
              <a:rPr lang="en-GB" sz="3200" dirty="0" smtClean="0"/>
              <a:t>E.g.  </a:t>
            </a:r>
            <a:r>
              <a:rPr lang="en-GB" sz="3200" dirty="0" smtClean="0">
                <a:solidFill>
                  <a:srgbClr val="002060"/>
                </a:solidFill>
              </a:rPr>
              <a:t>…the features of language include the communication of facts, emotions and ideas as well as being a way to ‘play’(Robins 2021). It has been noted that the way the single words combine can be likened to the DNA in a person’s genes (Pinker 1985).  These views approach the study of language in different, yet complimentary ways.   </a:t>
            </a:r>
            <a:endParaRPr lang="en-GB" sz="3200" dirty="0">
              <a:solidFill>
                <a:srgbClr val="002060"/>
              </a:solidFill>
            </a:endParaRPr>
          </a:p>
        </p:txBody>
      </p:sp>
    </p:spTree>
    <p:extLst>
      <p:ext uri="{BB962C8B-B14F-4D97-AF65-F5344CB8AC3E}">
        <p14:creationId xmlns:p14="http://schemas.microsoft.com/office/powerpoint/2010/main" val="3448493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1046"/>
          <a:stretch/>
        </p:blipFill>
        <p:spPr>
          <a:xfrm>
            <a:off x="3205776" y="140677"/>
            <a:ext cx="6507964" cy="6427936"/>
          </a:xfrm>
        </p:spPr>
      </p:pic>
      <p:sp>
        <p:nvSpPr>
          <p:cNvPr id="2" name="TextBox 1"/>
          <p:cNvSpPr txBox="1"/>
          <p:nvPr/>
        </p:nvSpPr>
        <p:spPr>
          <a:xfrm>
            <a:off x="548640" y="520505"/>
            <a:ext cx="2475914" cy="4893647"/>
          </a:xfrm>
          <a:prstGeom prst="rect">
            <a:avLst/>
          </a:prstGeom>
          <a:noFill/>
        </p:spPr>
        <p:txBody>
          <a:bodyPr wrap="square" rtlCol="0">
            <a:spAutoFit/>
          </a:bodyPr>
          <a:lstStyle/>
          <a:p>
            <a:r>
              <a:rPr lang="en-GB" sz="2400" dirty="0" smtClean="0"/>
              <a:t>This is the page I looked at in ‘The Language Instinct’.  I have put it here for reference only.</a:t>
            </a:r>
          </a:p>
          <a:p>
            <a:endParaRPr lang="en-GB" sz="2400" dirty="0"/>
          </a:p>
          <a:p>
            <a:r>
              <a:rPr lang="en-GB" sz="2400" dirty="0" smtClean="0"/>
              <a:t>Page numbers should be noted if using a book, but I didn’t want to overcomplicate things.</a:t>
            </a:r>
            <a:endParaRPr lang="en-GB" sz="2400" dirty="0"/>
          </a:p>
        </p:txBody>
      </p:sp>
    </p:spTree>
    <p:extLst>
      <p:ext uri="{BB962C8B-B14F-4D97-AF65-F5344CB8AC3E}">
        <p14:creationId xmlns:p14="http://schemas.microsoft.com/office/powerpoint/2010/main" val="3910269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about other sources?</a:t>
            </a:r>
            <a:endParaRPr lang="en-GB" dirty="0"/>
          </a:p>
        </p:txBody>
      </p:sp>
      <p:sp>
        <p:nvSpPr>
          <p:cNvPr id="3" name="Content Placeholder 2"/>
          <p:cNvSpPr>
            <a:spLocks noGrp="1"/>
          </p:cNvSpPr>
          <p:nvPr>
            <p:ph idx="1"/>
          </p:nvPr>
        </p:nvSpPr>
        <p:spPr>
          <a:xfrm>
            <a:off x="838200" y="1825624"/>
            <a:ext cx="10515600" cy="4772123"/>
          </a:xfrm>
        </p:spPr>
        <p:txBody>
          <a:bodyPr/>
          <a:lstStyle/>
          <a:p>
            <a:pPr marL="0" indent="0">
              <a:buNone/>
            </a:pPr>
            <a:r>
              <a:rPr lang="en-GB" dirty="0" smtClean="0"/>
              <a:t>There are differences in the details for other sources.  These will be made available.</a:t>
            </a:r>
          </a:p>
          <a:p>
            <a:pPr marL="0" indent="0">
              <a:buNone/>
            </a:pPr>
            <a:endParaRPr lang="en-GB" dirty="0"/>
          </a:p>
          <a:p>
            <a:pPr marL="0" indent="0">
              <a:buNone/>
            </a:pPr>
            <a:r>
              <a:rPr lang="en-GB" sz="3600" dirty="0" smtClean="0"/>
              <a:t>The important thing to remember is that in your paragraphs you will always need only a </a:t>
            </a:r>
            <a:r>
              <a:rPr lang="en-GB" sz="3600" b="1" dirty="0" smtClean="0"/>
              <a:t>name and </a:t>
            </a:r>
            <a:r>
              <a:rPr lang="en-GB" sz="3600" b="1" dirty="0" smtClean="0"/>
              <a:t>date (and page number if using a book)</a:t>
            </a:r>
            <a:r>
              <a:rPr lang="en-GB" sz="3600" dirty="0" smtClean="0"/>
              <a:t>. </a:t>
            </a:r>
            <a:endParaRPr lang="en-GB" sz="3600" dirty="0" smtClean="0"/>
          </a:p>
          <a:p>
            <a:pPr marL="0" indent="0">
              <a:buNone/>
            </a:pPr>
            <a:r>
              <a:rPr lang="en-GB" sz="3600" dirty="0" smtClean="0"/>
              <a:t>The </a:t>
            </a:r>
            <a:r>
              <a:rPr lang="en-GB" sz="3600" b="1" dirty="0" smtClean="0"/>
              <a:t>full reference </a:t>
            </a:r>
            <a:r>
              <a:rPr lang="en-GB" sz="3600" dirty="0" smtClean="0"/>
              <a:t>goes in the bibliography.</a:t>
            </a:r>
          </a:p>
          <a:p>
            <a:pPr marL="0" indent="0">
              <a:buNone/>
            </a:pPr>
            <a:endParaRPr lang="en-GB" dirty="0"/>
          </a:p>
        </p:txBody>
      </p:sp>
    </p:spTree>
    <p:extLst>
      <p:ext uri="{BB962C8B-B14F-4D97-AF65-F5344CB8AC3E}">
        <p14:creationId xmlns:p14="http://schemas.microsoft.com/office/powerpoint/2010/main" val="800049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Referencing from a book.</a:t>
            </a:r>
            <a:endParaRPr lang="en-GB" dirty="0"/>
          </a:p>
        </p:txBody>
      </p:sp>
      <p:sp>
        <p:nvSpPr>
          <p:cNvPr id="3" name="Content Placeholder 2"/>
          <p:cNvSpPr>
            <a:spLocks noGrp="1"/>
          </p:cNvSpPr>
          <p:nvPr>
            <p:ph idx="1"/>
          </p:nvPr>
        </p:nvSpPr>
        <p:spPr/>
        <p:txBody>
          <a:bodyPr/>
          <a:lstStyle/>
          <a:p>
            <a:pPr marL="0" indent="0">
              <a:buNone/>
            </a:pPr>
            <a:r>
              <a:rPr lang="en-GB" b="1" dirty="0" smtClean="0"/>
              <a:t>The details needed for a book are:</a:t>
            </a:r>
          </a:p>
          <a:p>
            <a:endParaRPr lang="en-GB" dirty="0"/>
          </a:p>
          <a:p>
            <a:r>
              <a:rPr lang="en-GB" dirty="0" smtClean="0"/>
              <a:t>The author (we put the author’s surname first , then initial/s)</a:t>
            </a:r>
          </a:p>
          <a:p>
            <a:r>
              <a:rPr lang="en-GB" dirty="0" smtClean="0"/>
              <a:t>The title</a:t>
            </a:r>
          </a:p>
          <a:p>
            <a:r>
              <a:rPr lang="en-GB" dirty="0" smtClean="0"/>
              <a:t>The year published</a:t>
            </a:r>
          </a:p>
          <a:p>
            <a:r>
              <a:rPr lang="en-GB" dirty="0" smtClean="0"/>
              <a:t>The name of the publisher</a:t>
            </a:r>
          </a:p>
          <a:p>
            <a:r>
              <a:rPr lang="en-GB" dirty="0" smtClean="0"/>
              <a:t>The place (country or city) of publication.</a:t>
            </a:r>
            <a:endParaRPr lang="en-GB" dirty="0"/>
          </a:p>
        </p:txBody>
      </p:sp>
    </p:spTree>
    <p:extLst>
      <p:ext uri="{BB962C8B-B14F-4D97-AF65-F5344CB8AC3E}">
        <p14:creationId xmlns:p14="http://schemas.microsoft.com/office/powerpoint/2010/main" val="3821909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author, title (and often the publisher) are found on the cover and the spine of the book.</a:t>
            </a:r>
            <a:endParaRPr lang="en-GB"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2255" r="25203"/>
          <a:stretch/>
        </p:blipFill>
        <p:spPr>
          <a:xfrm rot="5400000">
            <a:off x="6419989" y="2109245"/>
            <a:ext cx="5052294" cy="4445215"/>
          </a:xfrm>
        </p:spPr>
      </p:pic>
      <p:sp>
        <p:nvSpPr>
          <p:cNvPr id="3" name="TextBox 2"/>
          <p:cNvSpPr txBox="1"/>
          <p:nvPr/>
        </p:nvSpPr>
        <p:spPr>
          <a:xfrm>
            <a:off x="838199" y="2429691"/>
            <a:ext cx="5340531" cy="3970318"/>
          </a:xfrm>
          <a:prstGeom prst="rect">
            <a:avLst/>
          </a:prstGeom>
          <a:noFill/>
        </p:spPr>
        <p:txBody>
          <a:bodyPr wrap="square" rtlCol="0">
            <a:spAutoFit/>
          </a:bodyPr>
          <a:lstStyle/>
          <a:p>
            <a:r>
              <a:rPr lang="en-GB" sz="2800" dirty="0" smtClean="0"/>
              <a:t>Here I have found a book which I think is useful for my work.</a:t>
            </a:r>
          </a:p>
          <a:p>
            <a:endParaRPr lang="en-GB" sz="2800" dirty="0"/>
          </a:p>
          <a:p>
            <a:r>
              <a:rPr lang="en-GB" sz="2800" dirty="0" smtClean="0"/>
              <a:t>The author is </a:t>
            </a:r>
            <a:r>
              <a:rPr lang="en-GB" sz="2800" b="1" dirty="0" smtClean="0"/>
              <a:t>Steven Pinker.  </a:t>
            </a:r>
          </a:p>
          <a:p>
            <a:r>
              <a:rPr lang="en-GB" sz="2800" dirty="0" smtClean="0"/>
              <a:t>The title is </a:t>
            </a:r>
            <a:r>
              <a:rPr lang="en-GB" sz="2800" b="1" dirty="0" smtClean="0"/>
              <a:t>‘The Language Instinct’.</a:t>
            </a:r>
          </a:p>
          <a:p>
            <a:endParaRPr lang="en-GB" sz="2800" b="1" dirty="0"/>
          </a:p>
          <a:p>
            <a:endParaRPr lang="en-GB" sz="2800" b="1" dirty="0" smtClean="0"/>
          </a:p>
          <a:p>
            <a:r>
              <a:rPr lang="en-GB" sz="2800" dirty="0" smtClean="0"/>
              <a:t>I cannot see the publisher, so I will look inside. See next slide.</a:t>
            </a:r>
            <a:endParaRPr lang="en-GB" sz="2800" dirty="0"/>
          </a:p>
        </p:txBody>
      </p:sp>
    </p:spTree>
    <p:extLst>
      <p:ext uri="{BB962C8B-B14F-4D97-AF65-F5344CB8AC3E}">
        <p14:creationId xmlns:p14="http://schemas.microsoft.com/office/powerpoint/2010/main" val="2713602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08323" cy="2139950"/>
          </a:xfrm>
        </p:spPr>
        <p:txBody>
          <a:bodyPr>
            <a:normAutofit/>
          </a:bodyPr>
          <a:lstStyle/>
          <a:p>
            <a:r>
              <a:rPr lang="en-GB" dirty="0" smtClean="0"/>
              <a:t>The </a:t>
            </a:r>
            <a:r>
              <a:rPr lang="en-GB" b="1" dirty="0" smtClean="0"/>
              <a:t>publisher</a:t>
            </a:r>
            <a:r>
              <a:rPr lang="en-GB" dirty="0" smtClean="0"/>
              <a:t> can be found on the inside pages, so look here if you cannot see it on the outside of the book.</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919537" y="3049191"/>
            <a:ext cx="4352925" cy="3264693"/>
          </a:xfrm>
        </p:spPr>
      </p:pic>
      <p:sp>
        <p:nvSpPr>
          <p:cNvPr id="3" name="TextBox 2"/>
          <p:cNvSpPr txBox="1"/>
          <p:nvPr/>
        </p:nvSpPr>
        <p:spPr>
          <a:xfrm>
            <a:off x="1045028" y="3174274"/>
            <a:ext cx="3892731" cy="954107"/>
          </a:xfrm>
          <a:prstGeom prst="rect">
            <a:avLst/>
          </a:prstGeom>
          <a:noFill/>
        </p:spPr>
        <p:txBody>
          <a:bodyPr wrap="square" rtlCol="0">
            <a:spAutoFit/>
          </a:bodyPr>
          <a:lstStyle/>
          <a:p>
            <a:r>
              <a:rPr lang="en-GB" sz="2800" dirty="0" smtClean="0"/>
              <a:t>Here the publisher is ‘Penguin Books’.  </a:t>
            </a:r>
            <a:endParaRPr lang="en-GB" sz="2800" dirty="0"/>
          </a:p>
        </p:txBody>
      </p:sp>
    </p:spTree>
    <p:extLst>
      <p:ext uri="{BB962C8B-B14F-4D97-AF65-F5344CB8AC3E}">
        <p14:creationId xmlns:p14="http://schemas.microsoft.com/office/powerpoint/2010/main" val="57392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b="1" dirty="0" smtClean="0"/>
              <a:t>year</a:t>
            </a:r>
            <a:r>
              <a:rPr lang="en-GB" dirty="0" smtClean="0"/>
              <a:t> published and the </a:t>
            </a:r>
            <a:r>
              <a:rPr lang="en-GB" b="1" dirty="0" smtClean="0"/>
              <a:t>place</a:t>
            </a:r>
            <a:r>
              <a:rPr lang="en-GB" dirty="0" smtClean="0"/>
              <a:t> published are also found in the first pages.</a:t>
            </a:r>
            <a:endParaRPr lang="en-GB"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0849"/>
          <a:stretch/>
        </p:blipFill>
        <p:spPr>
          <a:xfrm rot="5400000">
            <a:off x="2320955" y="1921810"/>
            <a:ext cx="6354528" cy="5633935"/>
          </a:xfrm>
        </p:spPr>
      </p:pic>
      <p:sp>
        <p:nvSpPr>
          <p:cNvPr id="3" name="TextBox 2"/>
          <p:cNvSpPr txBox="1"/>
          <p:nvPr/>
        </p:nvSpPr>
        <p:spPr>
          <a:xfrm>
            <a:off x="8590405" y="1690688"/>
            <a:ext cx="3221966" cy="4832092"/>
          </a:xfrm>
          <a:prstGeom prst="rect">
            <a:avLst/>
          </a:prstGeom>
          <a:noFill/>
        </p:spPr>
        <p:txBody>
          <a:bodyPr wrap="square" rtlCol="0">
            <a:spAutoFit/>
          </a:bodyPr>
          <a:lstStyle/>
          <a:p>
            <a:r>
              <a:rPr lang="en-GB" sz="2800" dirty="0" smtClean="0"/>
              <a:t>Here, the publisher has lots of offices.  </a:t>
            </a:r>
            <a:r>
              <a:rPr lang="en-GB" sz="2800" b="1" dirty="0" smtClean="0"/>
              <a:t>Choose the one closest </a:t>
            </a:r>
            <a:r>
              <a:rPr lang="en-GB" sz="2800" dirty="0" smtClean="0"/>
              <a:t>to Britain if non is specified.  Here you can see that the ACTUAL place this particular book was published is the </a:t>
            </a:r>
            <a:r>
              <a:rPr lang="en-GB" sz="2800" b="1" dirty="0" smtClean="0"/>
              <a:t>London</a:t>
            </a:r>
            <a:r>
              <a:rPr lang="en-GB" sz="2800" dirty="0" smtClean="0"/>
              <a:t> address. </a:t>
            </a:r>
            <a:endParaRPr lang="en-GB" sz="2800" dirty="0"/>
          </a:p>
        </p:txBody>
      </p:sp>
      <p:cxnSp>
        <p:nvCxnSpPr>
          <p:cNvPr id="6" name="Straight Arrow Connector 5"/>
          <p:cNvCxnSpPr/>
          <p:nvPr/>
        </p:nvCxnSpPr>
        <p:spPr>
          <a:xfrm flipH="1" flipV="1">
            <a:off x="7990161" y="3984557"/>
            <a:ext cx="713243" cy="237404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9809" y="3573194"/>
            <a:ext cx="2902880" cy="2677656"/>
          </a:xfrm>
          <a:prstGeom prst="rect">
            <a:avLst/>
          </a:prstGeom>
          <a:noFill/>
        </p:spPr>
        <p:txBody>
          <a:bodyPr wrap="square" rtlCol="0">
            <a:spAutoFit/>
          </a:bodyPr>
          <a:lstStyle/>
          <a:p>
            <a:r>
              <a:rPr lang="en-GB" sz="2800" dirty="0" smtClean="0"/>
              <a:t>Choose the </a:t>
            </a:r>
            <a:r>
              <a:rPr lang="en-GB" sz="2800" b="1" dirty="0" smtClean="0"/>
              <a:t>most recent year.  </a:t>
            </a:r>
            <a:r>
              <a:rPr lang="en-GB" sz="2800" dirty="0" smtClean="0"/>
              <a:t>Here you can see that the year this was published in Penguin is </a:t>
            </a:r>
            <a:r>
              <a:rPr lang="en-GB" sz="2800" b="1" dirty="0" smtClean="0"/>
              <a:t>1995.</a:t>
            </a:r>
            <a:endParaRPr lang="en-GB" sz="2800" b="1" dirty="0"/>
          </a:p>
        </p:txBody>
      </p:sp>
      <p:cxnSp>
        <p:nvCxnSpPr>
          <p:cNvPr id="9" name="Straight Arrow Connector 8"/>
          <p:cNvCxnSpPr/>
          <p:nvPr/>
        </p:nvCxnSpPr>
        <p:spPr>
          <a:xfrm flipV="1">
            <a:off x="2293034" y="5036234"/>
            <a:ext cx="3573194" cy="1214616"/>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758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62149"/>
          </a:xfrm>
        </p:spPr>
        <p:txBody>
          <a:bodyPr>
            <a:normAutofit fontScale="90000"/>
          </a:bodyPr>
          <a:lstStyle/>
          <a:p>
            <a:r>
              <a:rPr lang="en-GB" dirty="0" smtClean="0"/>
              <a:t>You now have all the details.  These go in a particular order on a separate sheet called a </a:t>
            </a:r>
            <a:r>
              <a:rPr lang="en-GB" b="1" dirty="0" smtClean="0"/>
              <a:t>bibliography.</a:t>
            </a:r>
            <a:endParaRPr lang="en-GB" b="1" dirty="0"/>
          </a:p>
        </p:txBody>
      </p:sp>
      <p:sp>
        <p:nvSpPr>
          <p:cNvPr id="3" name="Content Placeholder 2"/>
          <p:cNvSpPr>
            <a:spLocks noGrp="1"/>
          </p:cNvSpPr>
          <p:nvPr>
            <p:ph idx="1"/>
          </p:nvPr>
        </p:nvSpPr>
        <p:spPr>
          <a:xfrm>
            <a:off x="838200" y="2233588"/>
            <a:ext cx="10515600" cy="4351338"/>
          </a:xfrm>
        </p:spPr>
        <p:txBody>
          <a:bodyPr/>
          <a:lstStyle/>
          <a:p>
            <a:pPr marL="0" indent="0">
              <a:buNone/>
            </a:pPr>
            <a:r>
              <a:rPr lang="en-GB" dirty="0" smtClean="0"/>
              <a:t>The details for this book are:</a:t>
            </a:r>
          </a:p>
          <a:p>
            <a:pPr marL="0" indent="0">
              <a:buNone/>
            </a:pPr>
            <a:endParaRPr lang="en-GB" dirty="0"/>
          </a:p>
          <a:p>
            <a:pPr marL="0" indent="0">
              <a:buNone/>
            </a:pPr>
            <a:r>
              <a:rPr lang="en-GB" dirty="0" smtClean="0"/>
              <a:t>Pinker. S – (1995) – ‘The Language Instinct’ – Penguin – London.</a:t>
            </a:r>
          </a:p>
          <a:p>
            <a:pPr marL="0" indent="0">
              <a:buNone/>
            </a:pPr>
            <a:endParaRPr lang="en-GB" dirty="0"/>
          </a:p>
          <a:p>
            <a:pPr marL="0" indent="0">
              <a:buNone/>
            </a:pPr>
            <a:r>
              <a:rPr lang="en-GB" dirty="0" smtClean="0"/>
              <a:t>So, first you have the </a:t>
            </a:r>
            <a:r>
              <a:rPr lang="en-GB" b="1" dirty="0" smtClean="0"/>
              <a:t>author</a:t>
            </a:r>
            <a:r>
              <a:rPr lang="en-GB" dirty="0" smtClean="0"/>
              <a:t>, then the </a:t>
            </a:r>
            <a:r>
              <a:rPr lang="en-GB" b="1" dirty="0" smtClean="0"/>
              <a:t>date</a:t>
            </a:r>
            <a:r>
              <a:rPr lang="en-GB" dirty="0" smtClean="0"/>
              <a:t> in brackets, then the </a:t>
            </a:r>
            <a:r>
              <a:rPr lang="en-GB" b="1" dirty="0" smtClean="0"/>
              <a:t>title</a:t>
            </a:r>
            <a:r>
              <a:rPr lang="en-GB" dirty="0" smtClean="0"/>
              <a:t> in quote marks, then the </a:t>
            </a:r>
            <a:r>
              <a:rPr lang="en-GB" b="1" dirty="0" smtClean="0"/>
              <a:t>publisher</a:t>
            </a:r>
            <a:r>
              <a:rPr lang="en-GB" dirty="0" smtClean="0"/>
              <a:t>, then the </a:t>
            </a:r>
            <a:r>
              <a:rPr lang="en-GB" b="1" dirty="0" smtClean="0"/>
              <a:t>place</a:t>
            </a:r>
            <a:r>
              <a:rPr lang="en-GB" dirty="0" smtClean="0"/>
              <a:t> of publication.</a:t>
            </a:r>
          </a:p>
          <a:p>
            <a:pPr marL="0" indent="0">
              <a:buNone/>
            </a:pPr>
            <a:endParaRPr lang="en-GB" dirty="0"/>
          </a:p>
          <a:p>
            <a:pPr marL="0" indent="0">
              <a:buNone/>
            </a:pPr>
            <a:r>
              <a:rPr lang="en-GB" dirty="0" smtClean="0"/>
              <a:t>Have a look at any book you have and you should be able to find all this information and write it in this order.</a:t>
            </a:r>
            <a:endParaRPr lang="en-GB" dirty="0"/>
          </a:p>
        </p:txBody>
      </p:sp>
    </p:spTree>
    <p:extLst>
      <p:ext uri="{BB962C8B-B14F-4D97-AF65-F5344CB8AC3E}">
        <p14:creationId xmlns:p14="http://schemas.microsoft.com/office/powerpoint/2010/main" val="1258100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Referencing from a </a:t>
            </a:r>
            <a:r>
              <a:rPr lang="en-GB" b="1" dirty="0" smtClean="0"/>
              <a:t>website</a:t>
            </a:r>
            <a:r>
              <a:rPr lang="en-GB" dirty="0" smtClean="0"/>
              <a:t>.</a:t>
            </a:r>
            <a:endParaRPr lang="en-GB" dirty="0"/>
          </a:p>
        </p:txBody>
      </p:sp>
      <p:sp>
        <p:nvSpPr>
          <p:cNvPr id="3" name="Content Placeholder 2"/>
          <p:cNvSpPr>
            <a:spLocks noGrp="1"/>
          </p:cNvSpPr>
          <p:nvPr>
            <p:ph idx="1"/>
          </p:nvPr>
        </p:nvSpPr>
        <p:spPr/>
        <p:txBody>
          <a:bodyPr/>
          <a:lstStyle/>
          <a:p>
            <a:pPr marL="0" indent="0">
              <a:buNone/>
            </a:pPr>
            <a:r>
              <a:rPr lang="en-GB" b="1" dirty="0" smtClean="0"/>
              <a:t>The details needed for a website are:</a:t>
            </a:r>
          </a:p>
          <a:p>
            <a:endParaRPr lang="en-GB" dirty="0"/>
          </a:p>
          <a:p>
            <a:r>
              <a:rPr lang="en-GB" dirty="0" smtClean="0"/>
              <a:t>The author (we put the author’s surname first , then initial/s).  REMEMBER: if you cannot find a person’s name, the author is the </a:t>
            </a:r>
            <a:r>
              <a:rPr lang="en-GB" b="1" dirty="0" smtClean="0"/>
              <a:t>company / organisation.</a:t>
            </a:r>
          </a:p>
          <a:p>
            <a:r>
              <a:rPr lang="en-GB" dirty="0" smtClean="0"/>
              <a:t>The title</a:t>
            </a:r>
          </a:p>
          <a:p>
            <a:r>
              <a:rPr lang="en-GB" dirty="0" smtClean="0"/>
              <a:t>The year / date posted online (or ‘last updated’)</a:t>
            </a:r>
          </a:p>
          <a:p>
            <a:r>
              <a:rPr lang="en-GB" dirty="0" smtClean="0"/>
              <a:t>The website address (always copy and paste to avoid mistakes).</a:t>
            </a:r>
          </a:p>
          <a:p>
            <a:r>
              <a:rPr lang="en-GB" dirty="0" smtClean="0"/>
              <a:t>The date accessed (this just means the date you looked at it).</a:t>
            </a:r>
            <a:endParaRPr lang="en-GB" dirty="0"/>
          </a:p>
        </p:txBody>
      </p:sp>
    </p:spTree>
    <p:extLst>
      <p:ext uri="{BB962C8B-B14F-4D97-AF65-F5344CB8AC3E}">
        <p14:creationId xmlns:p14="http://schemas.microsoft.com/office/powerpoint/2010/main" val="1013302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find a website that seems to be a reliable source.</a:t>
            </a:r>
            <a:endParaRPr lang="en-GB" dirty="0"/>
          </a:p>
        </p:txBody>
      </p:sp>
      <p:pic>
        <p:nvPicPr>
          <p:cNvPr id="4" name="Content Placeholder 3"/>
          <p:cNvPicPr>
            <a:picLocks noGrp="1"/>
          </p:cNvPicPr>
          <p:nvPr>
            <p:ph idx="1"/>
          </p:nvPr>
        </p:nvPicPr>
        <p:blipFill rotWithShape="1">
          <a:blip r:embed="rId2"/>
          <a:srcRect t="3421" r="37424" b="12053"/>
          <a:stretch/>
        </p:blipFill>
        <p:spPr bwMode="auto">
          <a:xfrm>
            <a:off x="3231163" y="1336432"/>
            <a:ext cx="6503679" cy="55215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8243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You can see here that the site is the Encyclopaedia Britannica.  However, there is a named author so we will use his name.</a:t>
            </a:r>
            <a:endParaRPr lang="en-GB" dirty="0"/>
          </a:p>
        </p:txBody>
      </p:sp>
      <p:pic>
        <p:nvPicPr>
          <p:cNvPr id="4" name="Content Placeholder 3"/>
          <p:cNvPicPr>
            <a:picLocks noGrp="1"/>
          </p:cNvPicPr>
          <p:nvPr>
            <p:ph idx="1"/>
          </p:nvPr>
        </p:nvPicPr>
        <p:blipFill rotWithShape="1">
          <a:blip r:embed="rId2"/>
          <a:srcRect t="11269" r="3032" b="8434"/>
          <a:stretch/>
        </p:blipFill>
        <p:spPr bwMode="auto">
          <a:xfrm>
            <a:off x="1268088" y="1901703"/>
            <a:ext cx="11631986" cy="5318834"/>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647114" y="3868615"/>
            <a:ext cx="3066757" cy="2246769"/>
          </a:xfrm>
          <a:prstGeom prst="rect">
            <a:avLst/>
          </a:prstGeom>
          <a:solidFill>
            <a:schemeClr val="bg1"/>
          </a:solidFill>
          <a:ln w="41275">
            <a:solidFill>
              <a:srgbClr val="FF0000">
                <a:alpha val="99000"/>
              </a:srgbClr>
            </a:solidFill>
          </a:ln>
        </p:spPr>
        <p:txBody>
          <a:bodyPr wrap="square" rtlCol="0">
            <a:spAutoFit/>
          </a:bodyPr>
          <a:lstStyle/>
          <a:p>
            <a:r>
              <a:rPr lang="en-GB" sz="2800" dirty="0" smtClean="0"/>
              <a:t>So I have the author and the title.</a:t>
            </a:r>
          </a:p>
          <a:p>
            <a:r>
              <a:rPr lang="en-GB" sz="2800" b="1" dirty="0" smtClean="0"/>
              <a:t>Robins R.H</a:t>
            </a:r>
            <a:r>
              <a:rPr lang="en-GB" sz="2800" dirty="0" smtClean="0"/>
              <a:t>. </a:t>
            </a:r>
          </a:p>
          <a:p>
            <a:r>
              <a:rPr lang="en-GB" sz="2800" b="1" dirty="0" smtClean="0"/>
              <a:t>‘Language’.</a:t>
            </a:r>
          </a:p>
        </p:txBody>
      </p:sp>
    </p:spTree>
    <p:extLst>
      <p:ext uri="{BB962C8B-B14F-4D97-AF65-F5344CB8AC3E}">
        <p14:creationId xmlns:p14="http://schemas.microsoft.com/office/powerpoint/2010/main" val="1180807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TotalTime>
  <Words>930</Words>
  <Application>Microsoft Office PowerPoint</Application>
  <PresentationFormat>Widescreen</PresentationFormat>
  <Paragraphs>75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Finding the details for referencing .</vt:lpstr>
      <vt:lpstr>Referencing from a book.</vt:lpstr>
      <vt:lpstr>The author, title (and often the publisher) are found on the cover and the spine of the book.</vt:lpstr>
      <vt:lpstr>The publisher can be found on the inside pages, so look here if you cannot see it on the outside of the book.</vt:lpstr>
      <vt:lpstr>The year published and the place published are also found in the first pages.</vt:lpstr>
      <vt:lpstr>You now have all the details.  These go in a particular order on a separate sheet called a bibliography.</vt:lpstr>
      <vt:lpstr>Referencing from a website.</vt:lpstr>
      <vt:lpstr>First find a website that seems to be a reliable source.</vt:lpstr>
      <vt:lpstr>You can see here that the site is the Encyclopaedia Britannica.  However, there is a named author so we will use his name.</vt:lpstr>
      <vt:lpstr>The date of posting / updated is often at the bottom.  I had to scroll all the way down to find this.</vt:lpstr>
      <vt:lpstr>Copying the webpage address.  Highlight the whole address and ‘copy’.  Then ‘paste’ it into a word document or straight into your bibliography.</vt:lpstr>
      <vt:lpstr>You now have all the details you need.  These go in a particular order on the bibliography.</vt:lpstr>
      <vt:lpstr>Now my bibliography looks like this.</vt:lpstr>
      <vt:lpstr>What next?  </vt:lpstr>
      <vt:lpstr>PowerPoint Presentation</vt:lpstr>
      <vt:lpstr>What about other 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the details for referencing .</dc:title>
  <dc:creator>Crookes, Samantha</dc:creator>
  <cp:lastModifiedBy>Crookes, Samantha</cp:lastModifiedBy>
  <cp:revision>25</cp:revision>
  <dcterms:created xsi:type="dcterms:W3CDTF">2021-02-08T17:28:30Z</dcterms:created>
  <dcterms:modified xsi:type="dcterms:W3CDTF">2021-03-09T10:16:45Z</dcterms:modified>
</cp:coreProperties>
</file>