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8" r:id="rId3"/>
    <p:sldId id="273" r:id="rId4"/>
    <p:sldId id="261" r:id="rId5"/>
    <p:sldId id="269" r:id="rId6"/>
    <p:sldId id="274" r:id="rId7"/>
    <p:sldId id="275" r:id="rId8"/>
    <p:sldId id="271"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13B811-1C76-413D-9340-29458B9B179D}" type="datetimeFigureOut">
              <a:rPr lang="en-GB" smtClean="0"/>
              <a:t>05/01/2021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AA326C-722D-4CEF-AF30-09E381725287}" type="slidenum">
              <a:rPr lang="en-GB" smtClean="0"/>
              <a:t>‹#›</a:t>
            </a:fld>
            <a:endParaRPr lang="en-GB"/>
          </a:p>
        </p:txBody>
      </p:sp>
    </p:spTree>
    <p:extLst>
      <p:ext uri="{BB962C8B-B14F-4D97-AF65-F5344CB8AC3E}">
        <p14:creationId xmlns:p14="http://schemas.microsoft.com/office/powerpoint/2010/main" val="1945570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AA326C-722D-4CEF-AF30-09E381725287}" type="slidenum">
              <a:rPr lang="en-GB" smtClean="0"/>
              <a:t>1</a:t>
            </a:fld>
            <a:endParaRPr lang="en-GB"/>
          </a:p>
        </p:txBody>
      </p:sp>
    </p:spTree>
    <p:extLst>
      <p:ext uri="{BB962C8B-B14F-4D97-AF65-F5344CB8AC3E}">
        <p14:creationId xmlns:p14="http://schemas.microsoft.com/office/powerpoint/2010/main" val="388805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AAA326C-722D-4CEF-AF30-09E381725287}" type="slidenum">
              <a:rPr lang="en-GB" smtClean="0"/>
              <a:t>5</a:t>
            </a:fld>
            <a:endParaRPr lang="en-GB"/>
          </a:p>
        </p:txBody>
      </p:sp>
    </p:spTree>
    <p:extLst>
      <p:ext uri="{BB962C8B-B14F-4D97-AF65-F5344CB8AC3E}">
        <p14:creationId xmlns:p14="http://schemas.microsoft.com/office/powerpoint/2010/main" val="593304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475EA8-D107-42D3-8478-A2FEB24EB3A2}"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F75C45-273C-46A0-A044-777738EFB707}"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EEAB330-C48A-49E6-80E1-B34D8F6AFAB3}"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D14A0-B3CA-43AA-AD3F-192864A39F4B}"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4BC8FF-90FE-4C45-8C9F-5D7B0DAE845C}" type="datetime1">
              <a:rPr lang="en-US" smtClean="0"/>
              <a:t>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82B2331F-CEA9-49DB-80D3-1F237114C678}"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C7B871-3210-4030-9CD6-AB8DAC5ECD75}" type="datetime1">
              <a:rPr lang="en-US" smtClean="0"/>
              <a:t>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515619-5C87-411A-9E2E-6869956AD396}" type="datetime1">
              <a:rPr lang="en-US" smtClean="0"/>
              <a:t>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6F3B1D0-2940-4180-9CE9-CC26BDF3039B}" type="datetime1">
              <a:rPr lang="en-US" smtClean="0"/>
              <a:t>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4B07EA-3E75-4290-96A8-35118847C854}"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AF860D-36A4-4862-8266-B1597E958153}" type="datetime1">
              <a:rPr lang="en-US" smtClean="0"/>
              <a:t>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4997AF2-719E-45BB-9CA9-2DB30BBBFDE9}" type="datetime1">
              <a:rPr lang="en-US" smtClean="0"/>
              <a:t>1/5/2021</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733800"/>
          </a:xfrm>
        </p:spPr>
        <p:txBody>
          <a:bodyPr>
            <a:normAutofit fontScale="90000"/>
          </a:bodyPr>
          <a:lstStyle/>
          <a:p>
            <a:br>
              <a:rPr lang="en-GB" dirty="0">
                <a:solidFill>
                  <a:srgbClr val="7030A0"/>
                </a:solidFill>
              </a:rPr>
            </a:br>
            <a:r>
              <a:rPr lang="en-GB" sz="6000" dirty="0">
                <a:solidFill>
                  <a:srgbClr val="7030A0"/>
                </a:solidFill>
              </a:rPr>
              <a:t>Harbin</a:t>
            </a:r>
            <a:br>
              <a:rPr lang="en-GB" sz="6000" dirty="0">
                <a:solidFill>
                  <a:srgbClr val="7030A0"/>
                </a:solidFill>
              </a:rPr>
            </a:br>
            <a:br>
              <a:rPr lang="en-GB" sz="6000" dirty="0">
                <a:solidFill>
                  <a:srgbClr val="7030A0"/>
                </a:solidFill>
              </a:rPr>
            </a:br>
            <a:r>
              <a:rPr lang="en-GB" sz="6000" dirty="0">
                <a:solidFill>
                  <a:srgbClr val="7030A0"/>
                </a:solidFill>
              </a:rPr>
              <a:t>Day 1</a:t>
            </a:r>
            <a:br>
              <a:rPr lang="en-GB" dirty="0">
                <a:solidFill>
                  <a:srgbClr val="FFFF00"/>
                </a:solidFill>
              </a:rPr>
            </a:br>
            <a:br>
              <a:rPr lang="en-GB" dirty="0">
                <a:solidFill>
                  <a:srgbClr val="FFFF00"/>
                </a:solidFill>
              </a:rPr>
            </a:br>
            <a:br>
              <a:rPr lang="en-GB" dirty="0">
                <a:solidFill>
                  <a:srgbClr val="FFFF00"/>
                </a:solidFill>
              </a:rPr>
            </a:br>
            <a:r>
              <a:rPr lang="en-GB" dirty="0">
                <a:solidFill>
                  <a:srgbClr val="FFFF00"/>
                </a:solidFill>
              </a:rPr>
              <a:t>Day one</a:t>
            </a:r>
            <a:br>
              <a:rPr lang="en-GB" dirty="0">
                <a:solidFill>
                  <a:srgbClr val="FFFF00"/>
                </a:solidFill>
              </a:rPr>
            </a:br>
            <a:r>
              <a:rPr lang="en-GB" sz="4900" dirty="0">
                <a:solidFill>
                  <a:schemeClr val="tx1"/>
                </a:solidFill>
              </a:rPr>
              <a:t>Remote micro teach presentation</a:t>
            </a:r>
            <a:br>
              <a:rPr lang="en-GB" sz="4900" dirty="0">
                <a:solidFill>
                  <a:schemeClr val="tx1"/>
                </a:solidFill>
              </a:rPr>
            </a:br>
            <a:r>
              <a:rPr lang="en-GB" sz="4900" dirty="0">
                <a:solidFill>
                  <a:srgbClr val="7030A0"/>
                </a:solidFill>
              </a:rPr>
              <a:t> </a:t>
            </a:r>
            <a:r>
              <a:rPr lang="en-GB" dirty="0">
                <a:solidFill>
                  <a:srgbClr val="7030A0"/>
                </a:solidFill>
              </a:rPr>
              <a:t>Prepare, plan and deliver a 20 minutes remote presentation</a:t>
            </a:r>
            <a:br>
              <a:rPr lang="en-GB" dirty="0">
                <a:solidFill>
                  <a:srgbClr val="7030A0"/>
                </a:solidFill>
              </a:rPr>
            </a:br>
            <a:endParaRPr lang="en-GB" dirty="0">
              <a:solidFill>
                <a:srgbClr val="7030A0"/>
              </a:solidFill>
            </a:endParaRPr>
          </a:p>
        </p:txBody>
      </p:sp>
      <p:sp>
        <p:nvSpPr>
          <p:cNvPr id="3" name="Subtitle 2"/>
          <p:cNvSpPr>
            <a:spLocks noGrp="1"/>
          </p:cNvSpPr>
          <p:nvPr>
            <p:ph type="subTitle" idx="1"/>
          </p:nvPr>
        </p:nvSpPr>
        <p:spPr>
          <a:xfrm>
            <a:off x="1371600" y="3810000"/>
            <a:ext cx="6400800" cy="1600199"/>
          </a:xfrm>
        </p:spPr>
        <p:txBody>
          <a:bodyPr>
            <a:noAutofit/>
          </a:bodyPr>
          <a:lstStyle/>
          <a:p>
            <a:r>
              <a:rPr lang="en-GB" sz="4800" dirty="0">
                <a:solidFill>
                  <a:srgbClr val="FF0000"/>
                </a:solidFill>
              </a:rPr>
              <a:t>On a topic of your choice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Footer Placeholder 4"/>
          <p:cNvSpPr>
            <a:spLocks noGrp="1"/>
          </p:cNvSpPr>
          <p:nvPr>
            <p:ph type="ftr" sz="quarter" idx="11"/>
          </p:nvPr>
        </p:nvSpPr>
        <p:spPr/>
        <p:txBody>
          <a:bodyPr/>
          <a:lstStyle/>
          <a:p>
            <a:r>
              <a:rPr lang="en-GB" dirty="0"/>
              <a:t>Tony Burgoyne PGCE 2020  Newtown Campus Year 2</a:t>
            </a:r>
            <a:endParaRPr lang="en-US" dirty="0"/>
          </a:p>
        </p:txBody>
      </p:sp>
      <p:pic>
        <p:nvPicPr>
          <p:cNvPr id="6" name="Picture 5"/>
          <p:cNvPicPr/>
          <p:nvPr/>
        </p:nvPicPr>
        <p:blipFill rotWithShape="1">
          <a:blip r:embed="rId3"/>
          <a:srcRect l="18178" t="13524" r="55138" b="57358"/>
          <a:stretch/>
        </p:blipFill>
        <p:spPr bwMode="auto">
          <a:xfrm>
            <a:off x="6553200" y="4718225"/>
            <a:ext cx="1905000" cy="17145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808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lnSpcReduction="10000"/>
          </a:bodyPr>
          <a:lstStyle/>
          <a:p>
            <a:pPr marL="0" indent="0">
              <a:buNone/>
            </a:pPr>
            <a:r>
              <a:rPr lang="en-US" sz="4000" dirty="0"/>
              <a:t>As we are moving more towards remote teaching and learning we need to be ready and confident to teach off site, remotely.</a:t>
            </a:r>
          </a:p>
          <a:p>
            <a:pPr marL="0" indent="0">
              <a:buNone/>
            </a:pPr>
            <a:r>
              <a:rPr lang="en-US" sz="4000" dirty="0"/>
              <a:t>Too ensure that we can use online teaching successfully we need to be well equipped.</a:t>
            </a:r>
          </a:p>
          <a:p>
            <a:pPr marL="0" indent="0">
              <a:buNone/>
            </a:pPr>
            <a:endParaRPr lang="en-GB" sz="3600" dirty="0"/>
          </a:p>
          <a:p>
            <a:pPr marL="0" indent="0">
              <a:buNone/>
            </a:pP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sp>
        <p:nvSpPr>
          <p:cNvPr id="4" name="Title 3"/>
          <p:cNvSpPr>
            <a:spLocks noGrp="1"/>
          </p:cNvSpPr>
          <p:nvPr>
            <p:ph type="title"/>
          </p:nvPr>
        </p:nvSpPr>
        <p:spPr/>
        <p:txBody>
          <a:bodyPr>
            <a:normAutofit/>
          </a:bodyPr>
          <a:lstStyle/>
          <a:p>
            <a:r>
              <a:rPr lang="en-GB" sz="5400" dirty="0">
                <a:solidFill>
                  <a:schemeClr val="bg1"/>
                </a:solidFill>
              </a:rPr>
              <a:t>Harbin</a:t>
            </a:r>
          </a:p>
        </p:txBody>
      </p:sp>
    </p:spTree>
    <p:extLst>
      <p:ext uri="{BB962C8B-B14F-4D97-AF65-F5344CB8AC3E}">
        <p14:creationId xmlns:p14="http://schemas.microsoft.com/office/powerpoint/2010/main" val="68424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3</a:t>
            </a:fld>
            <a:endParaRPr lang="en-US"/>
          </a:p>
        </p:txBody>
      </p:sp>
      <p:sp>
        <p:nvSpPr>
          <p:cNvPr id="4" name="Title 3"/>
          <p:cNvSpPr>
            <a:spLocks noGrp="1"/>
          </p:cNvSpPr>
          <p:nvPr>
            <p:ph type="title"/>
          </p:nvPr>
        </p:nvSpPr>
        <p:spPr/>
        <p:txBody>
          <a:bodyPr/>
          <a:lstStyle/>
          <a:p>
            <a:endParaRPr lang="en-GB"/>
          </a:p>
        </p:txBody>
      </p:sp>
      <p:pic>
        <p:nvPicPr>
          <p:cNvPr id="5" name="Content Placeholder 4" descr="Online Education: Revolutionizing Learning and Teaching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5400"/>
            <a:ext cx="9176226" cy="6870700"/>
          </a:xfrm>
          <a:prstGeom prst="rect">
            <a:avLst/>
          </a:prstGeom>
        </p:spPr>
      </p:pic>
    </p:spTree>
    <p:extLst>
      <p:ext uri="{BB962C8B-B14F-4D97-AF65-F5344CB8AC3E}">
        <p14:creationId xmlns:p14="http://schemas.microsoft.com/office/powerpoint/2010/main" val="394487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dirty="0"/>
              <a:t>To be able to plan, prepare and deliver a Micro teaching  session based on an agreed topic</a:t>
            </a:r>
          </a:p>
          <a:p>
            <a:r>
              <a:rPr lang="en-US" dirty="0"/>
              <a:t>Presentation to last  20 minuet's</a:t>
            </a:r>
          </a:p>
          <a:p>
            <a:r>
              <a:rPr lang="en-US" dirty="0"/>
              <a:t>Using </a:t>
            </a:r>
            <a:r>
              <a:rPr lang="en-US" dirty="0" err="1"/>
              <a:t>Voov</a:t>
            </a:r>
            <a:r>
              <a:rPr lang="en-US" dirty="0"/>
              <a:t> as a learning platform</a:t>
            </a:r>
          </a:p>
          <a:p>
            <a:r>
              <a:rPr lang="en-US" dirty="0"/>
              <a:t>Producing a lesson plan to accompany the session</a:t>
            </a:r>
          </a:p>
          <a:p>
            <a:r>
              <a:rPr lang="en-US" dirty="0"/>
              <a:t>Planning and </a:t>
            </a:r>
            <a:r>
              <a:rPr lang="en-US" dirty="0" err="1"/>
              <a:t>organising</a:t>
            </a:r>
            <a:r>
              <a:rPr lang="en-US" dirty="0"/>
              <a:t>  your session using SMART targets </a:t>
            </a:r>
          </a:p>
          <a:p>
            <a:r>
              <a:rPr lang="en-US" dirty="0"/>
              <a:t>Complete an Evaluation from  the Micro teach </a:t>
            </a:r>
          </a:p>
          <a:p>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4" name="Title 3"/>
          <p:cNvSpPr>
            <a:spLocks noGrp="1"/>
          </p:cNvSpPr>
          <p:nvPr>
            <p:ph type="title"/>
          </p:nvPr>
        </p:nvSpPr>
        <p:spPr>
          <a:xfrm>
            <a:off x="457200" y="228600"/>
            <a:ext cx="8229600" cy="2286000"/>
          </a:xfrm>
        </p:spPr>
        <p:txBody>
          <a:bodyPr>
            <a:normAutofit fontScale="90000"/>
          </a:bodyPr>
          <a:lstStyle/>
          <a:p>
            <a:r>
              <a:rPr lang="en-GB" dirty="0">
                <a:solidFill>
                  <a:schemeClr val="tx1"/>
                </a:solidFill>
              </a:rPr>
              <a:t>Online teaching</a:t>
            </a:r>
            <a:br>
              <a:rPr lang="en-GB" sz="3600" dirty="0">
                <a:solidFill>
                  <a:schemeClr val="tx1"/>
                </a:solidFill>
              </a:rPr>
            </a:br>
            <a:r>
              <a:rPr lang="en-US" sz="3600" dirty="0"/>
              <a:t>Innovative approaches to learning, teaching and assessment. </a:t>
            </a:r>
            <a:br>
              <a:rPr lang="en-US" sz="3600" dirty="0"/>
            </a:br>
            <a:endParaRPr lang="en-GB" sz="3600" dirty="0">
              <a:solidFill>
                <a:schemeClr val="tx1"/>
              </a:solidFill>
            </a:endParaRPr>
          </a:p>
        </p:txBody>
      </p:sp>
    </p:spTree>
    <p:extLst>
      <p:ext uri="{BB962C8B-B14F-4D97-AF65-F5344CB8AC3E}">
        <p14:creationId xmlns:p14="http://schemas.microsoft.com/office/powerpoint/2010/main" val="332833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additive="base">
                                        <p:cTn id="38"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600200"/>
            <a:ext cx="8305800" cy="4525963"/>
          </a:xfrm>
        </p:spPr>
        <p:txBody>
          <a:bodyPr>
            <a:normAutofit fontScale="25000" lnSpcReduction="20000"/>
          </a:bodyPr>
          <a:lstStyle/>
          <a:p>
            <a:pPr marL="0" indent="0">
              <a:buNone/>
            </a:pPr>
            <a:r>
              <a:rPr lang="en-US" sz="9600" dirty="0"/>
              <a:t>Plan?</a:t>
            </a:r>
          </a:p>
          <a:p>
            <a:pPr marL="0" indent="0">
              <a:buNone/>
            </a:pPr>
            <a:r>
              <a:rPr lang="en-US" sz="9600" dirty="0"/>
              <a:t>Prepare the  lesson.</a:t>
            </a:r>
          </a:p>
          <a:p>
            <a:pPr marL="0" indent="0">
              <a:buNone/>
            </a:pPr>
            <a:r>
              <a:rPr lang="en-US" sz="9600" dirty="0"/>
              <a:t>2  groups to present on Friday the 15</a:t>
            </a:r>
            <a:r>
              <a:rPr lang="en-US" sz="9600" baseline="30000" dirty="0"/>
              <a:t>th</a:t>
            </a:r>
            <a:r>
              <a:rPr lang="en-US" sz="9600" dirty="0"/>
              <a:t> groups  A &amp; B</a:t>
            </a:r>
          </a:p>
          <a:p>
            <a:pPr marL="0" indent="0">
              <a:buNone/>
            </a:pPr>
            <a:r>
              <a:rPr lang="en-US" sz="9600" dirty="0"/>
              <a:t>2  groups to present on Friday the 22</a:t>
            </a:r>
            <a:r>
              <a:rPr lang="en-US" sz="9600" baseline="30000" dirty="0"/>
              <a:t>nd</a:t>
            </a:r>
            <a:r>
              <a:rPr lang="en-US" sz="9600" dirty="0"/>
              <a:t> groups  C &amp; D</a:t>
            </a:r>
          </a:p>
          <a:p>
            <a:pPr marL="0" indent="0">
              <a:buNone/>
            </a:pPr>
            <a:r>
              <a:rPr lang="en-US" sz="9600"/>
              <a:t>Invite members </a:t>
            </a:r>
            <a:r>
              <a:rPr lang="en-US" sz="9600" dirty="0"/>
              <a:t>for </a:t>
            </a:r>
            <a:r>
              <a:rPr lang="en-US" sz="9600"/>
              <a:t>groups C &amp; D</a:t>
            </a:r>
            <a:endParaRPr lang="en-US" sz="9600" dirty="0"/>
          </a:p>
          <a:p>
            <a:pPr marL="0" indent="0">
              <a:buNone/>
            </a:pPr>
            <a:r>
              <a:rPr lang="en-US" sz="9600" dirty="0"/>
              <a:t>20 minutes for each student </a:t>
            </a:r>
          </a:p>
          <a:p>
            <a:pPr marL="0" indent="0">
              <a:buNone/>
            </a:pPr>
            <a:r>
              <a:rPr lang="en-US" sz="9600" dirty="0"/>
              <a:t>Set up, questions and  evaluate.</a:t>
            </a:r>
          </a:p>
          <a:p>
            <a:pPr marL="0" indent="0">
              <a:buNone/>
            </a:pPr>
            <a:r>
              <a:rPr lang="en-US" sz="9600" dirty="0"/>
              <a:t>If you can use the English language that would be great, if not you can use your choice of language, but you will need to have  the lesson plans translated to English </a:t>
            </a:r>
            <a:r>
              <a:rPr lang="en-US" sz="9600" dirty="0">
                <a:solidFill>
                  <a:srgbClr val="FF0000"/>
                </a:solidFill>
              </a:rPr>
              <a:t>Please</a:t>
            </a:r>
            <a:r>
              <a:rPr lang="en-US" sz="9600" dirty="0"/>
              <a:t>.</a:t>
            </a:r>
          </a:p>
          <a:p>
            <a:pPr marL="0" indent="0">
              <a:buNone/>
            </a:pPr>
            <a:r>
              <a:rPr lang="en-US" sz="9600" dirty="0"/>
              <a:t> </a:t>
            </a:r>
          </a:p>
          <a:p>
            <a:pPr marL="0" indent="0">
              <a:buNone/>
            </a:pPr>
            <a:r>
              <a:rPr lang="en-US" sz="9600" dirty="0"/>
              <a:t>Have fun</a:t>
            </a:r>
          </a:p>
          <a:p>
            <a:pPr marL="0" indent="0">
              <a:buNone/>
            </a:pPr>
            <a:r>
              <a:rPr lang="en-US" sz="9600" dirty="0"/>
              <a:t>  </a:t>
            </a:r>
          </a:p>
          <a:p>
            <a:pPr marL="0" indent="0">
              <a:buNone/>
            </a:pPr>
            <a:endParaRPr lang="en-GB" sz="4000" dirty="0"/>
          </a:p>
          <a:p>
            <a:pPr marL="0" indent="0">
              <a:buNone/>
            </a:pPr>
            <a:endParaRPr lang="en-GB" dirty="0"/>
          </a:p>
          <a:p>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Title 3"/>
          <p:cNvSpPr>
            <a:spLocks noGrp="1"/>
          </p:cNvSpPr>
          <p:nvPr>
            <p:ph type="title"/>
          </p:nvPr>
        </p:nvSpPr>
        <p:spPr>
          <a:xfrm>
            <a:off x="457200" y="609600"/>
            <a:ext cx="8229600" cy="990600"/>
          </a:xfrm>
        </p:spPr>
        <p:txBody>
          <a:bodyPr>
            <a:normAutofit/>
          </a:bodyPr>
          <a:lstStyle/>
          <a:p>
            <a:r>
              <a:rPr lang="en-US" sz="2800" dirty="0"/>
              <a:t>Micro teaching presentations</a:t>
            </a:r>
            <a:endParaRPr lang="en-GB" sz="2800" dirty="0">
              <a:solidFill>
                <a:schemeClr val="tx1"/>
              </a:solidFill>
            </a:endParaRPr>
          </a:p>
        </p:txBody>
      </p:sp>
    </p:spTree>
    <p:extLst>
      <p:ext uri="{BB962C8B-B14F-4D97-AF65-F5344CB8AC3E}">
        <p14:creationId xmlns:p14="http://schemas.microsoft.com/office/powerpoint/2010/main" val="3021173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1000"/>
                                        <p:tgtEl>
                                          <p:spTgt spid="2">
                                            <p:txEl>
                                              <p:pRg st="7" end="7"/>
                                            </p:txEl>
                                          </p:spTgt>
                                        </p:tgtEl>
                                      </p:cBhvr>
                                    </p:animEffect>
                                    <p:anim calcmode="lin" valueType="num">
                                      <p:cBhvr>
                                        <p:cTn id="4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5384C9-3F12-48B5-89B1-C10A636144BE}"/>
              </a:ext>
            </a:extLst>
          </p:cNvPr>
          <p:cNvSpPr>
            <a:spLocks noGrp="1"/>
          </p:cNvSpPr>
          <p:nvPr>
            <p:ph idx="1"/>
          </p:nvPr>
        </p:nvSpPr>
        <p:spPr>
          <a:xfrm>
            <a:off x="872067" y="1828800"/>
            <a:ext cx="7408333" cy="4297363"/>
          </a:xfrm>
        </p:spPr>
        <p:txBody>
          <a:bodyPr>
            <a:normAutofit/>
          </a:bodyPr>
          <a:lstStyle/>
          <a:p>
            <a:r>
              <a:rPr lang="en-GB" dirty="0"/>
              <a:t>Chat rooms</a:t>
            </a:r>
          </a:p>
          <a:p>
            <a:r>
              <a:rPr lang="en-GB" dirty="0"/>
              <a:t>Interactive White board</a:t>
            </a:r>
          </a:p>
          <a:p>
            <a:r>
              <a:rPr lang="en-GB" dirty="0"/>
              <a:t>Share screen</a:t>
            </a:r>
          </a:p>
          <a:p>
            <a:r>
              <a:rPr lang="en-GB" dirty="0"/>
              <a:t>Hands up</a:t>
            </a:r>
          </a:p>
          <a:p>
            <a:r>
              <a:rPr lang="en-GB" dirty="0"/>
              <a:t>Chat</a:t>
            </a:r>
          </a:p>
          <a:p>
            <a:r>
              <a:rPr lang="en-GB" dirty="0"/>
              <a:t>Moodle</a:t>
            </a:r>
          </a:p>
          <a:p>
            <a:r>
              <a:rPr lang="en-GB" dirty="0"/>
              <a:t>Clips (YouTube)</a:t>
            </a:r>
          </a:p>
          <a:p>
            <a:r>
              <a:rPr lang="en-GB" dirty="0"/>
              <a:t>Work sheets</a:t>
            </a:r>
          </a:p>
          <a:p>
            <a:r>
              <a:rPr lang="en-GB" dirty="0"/>
              <a:t>Assessment materials (Quiz's, Kahoot, Padlet.)</a:t>
            </a:r>
          </a:p>
          <a:p>
            <a:endParaRPr lang="en-GB" dirty="0"/>
          </a:p>
          <a:p>
            <a:endParaRPr lang="en-GB" dirty="0"/>
          </a:p>
        </p:txBody>
      </p:sp>
      <p:sp>
        <p:nvSpPr>
          <p:cNvPr id="3" name="Slide Number Placeholder 2">
            <a:extLst>
              <a:ext uri="{FF2B5EF4-FFF2-40B4-BE49-F238E27FC236}">
                <a16:creationId xmlns:a16="http://schemas.microsoft.com/office/drawing/2014/main" id="{5C9F05D4-AF83-4421-99A2-857AFCBECF22}"/>
              </a:ext>
            </a:extLst>
          </p:cNvPr>
          <p:cNvSpPr>
            <a:spLocks noGrp="1"/>
          </p:cNvSpPr>
          <p:nvPr>
            <p:ph type="sldNum" sz="quarter" idx="12"/>
          </p:nvPr>
        </p:nvSpPr>
        <p:spPr/>
        <p:txBody>
          <a:bodyPr/>
          <a:lstStyle/>
          <a:p>
            <a:fld id="{B6F15528-21DE-4FAA-801E-634DDDAF4B2B}" type="slidenum">
              <a:rPr lang="en-US" smtClean="0"/>
              <a:pPr/>
              <a:t>6</a:t>
            </a:fld>
            <a:endParaRPr lang="en-US"/>
          </a:p>
        </p:txBody>
      </p:sp>
      <p:sp>
        <p:nvSpPr>
          <p:cNvPr id="4" name="Title 3">
            <a:extLst>
              <a:ext uri="{FF2B5EF4-FFF2-40B4-BE49-F238E27FC236}">
                <a16:creationId xmlns:a16="http://schemas.microsoft.com/office/drawing/2014/main" id="{349CE2AB-E3FD-4A22-BE76-B23D17D319F4}"/>
              </a:ext>
            </a:extLst>
          </p:cNvPr>
          <p:cNvSpPr>
            <a:spLocks noGrp="1"/>
          </p:cNvSpPr>
          <p:nvPr>
            <p:ph type="title"/>
          </p:nvPr>
        </p:nvSpPr>
        <p:spPr/>
        <p:txBody>
          <a:bodyPr/>
          <a:lstStyle/>
          <a:p>
            <a:r>
              <a:rPr lang="en-GB" dirty="0"/>
              <a:t>You can include</a:t>
            </a:r>
          </a:p>
        </p:txBody>
      </p:sp>
    </p:spTree>
    <p:extLst>
      <p:ext uri="{BB962C8B-B14F-4D97-AF65-F5344CB8AC3E}">
        <p14:creationId xmlns:p14="http://schemas.microsoft.com/office/powerpoint/2010/main" val="401857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fade">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2">
                                            <p:txEl>
                                              <p:pRg st="2" end="2"/>
                                            </p:txEl>
                                          </p:spTgt>
                                        </p:tgtEl>
                                        <p:attrNameLst>
                                          <p:attrName>style.visibility</p:attrName>
                                        </p:attrNameLst>
                                      </p:cBhvr>
                                      <p:to>
                                        <p:strVal val="visible"/>
                                      </p:to>
                                    </p:set>
                                    <p:anim calcmode="lin" valueType="num">
                                      <p:cBhvr additive="base">
                                        <p:cTn id="3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 calcmode="lin" valueType="num">
                                      <p:cBhvr additive="base">
                                        <p:cTn id="3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Effect transition="in" filter="fade">
                                      <p:cBhvr>
                                        <p:cTn id="45" dur="500"/>
                                        <p:tgtEl>
                                          <p:spTgt spid="2">
                                            <p:txEl>
                                              <p:pRg st="3" end="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5384C9-3F12-48B5-89B1-C10A636144BE}"/>
              </a:ext>
            </a:extLst>
          </p:cNvPr>
          <p:cNvSpPr>
            <a:spLocks noGrp="1"/>
          </p:cNvSpPr>
          <p:nvPr>
            <p:ph idx="1"/>
          </p:nvPr>
        </p:nvSpPr>
        <p:spPr>
          <a:xfrm>
            <a:off x="872067" y="1828800"/>
            <a:ext cx="7408333" cy="4297363"/>
          </a:xfrm>
        </p:spPr>
        <p:txBody>
          <a:bodyPr>
            <a:normAutofit/>
          </a:bodyPr>
          <a:lstStyle/>
          <a:p>
            <a:r>
              <a:rPr lang="en-GB" sz="3200" dirty="0"/>
              <a:t>Work related</a:t>
            </a:r>
          </a:p>
          <a:p>
            <a:r>
              <a:rPr lang="en-GB" sz="3200" dirty="0"/>
              <a:t>Safety online</a:t>
            </a:r>
          </a:p>
          <a:p>
            <a:r>
              <a:rPr lang="en-GB" sz="3200" dirty="0"/>
              <a:t>How to use an online tool</a:t>
            </a:r>
          </a:p>
          <a:p>
            <a:r>
              <a:rPr lang="en-GB" sz="3200" dirty="0"/>
              <a:t>Interest to you (Hobby)</a:t>
            </a:r>
          </a:p>
          <a:p>
            <a:r>
              <a:rPr lang="en-GB" sz="3200" dirty="0"/>
              <a:t>Online teaching?</a:t>
            </a:r>
          </a:p>
          <a:p>
            <a:r>
              <a:rPr lang="en-GB" sz="3200" dirty="0"/>
              <a:t>??</a:t>
            </a:r>
          </a:p>
          <a:p>
            <a:endParaRPr lang="en-GB" dirty="0"/>
          </a:p>
          <a:p>
            <a:endParaRPr lang="en-GB" dirty="0"/>
          </a:p>
          <a:p>
            <a:endParaRPr lang="en-GB" dirty="0"/>
          </a:p>
          <a:p>
            <a:endParaRPr lang="en-GB" dirty="0"/>
          </a:p>
          <a:p>
            <a:endParaRPr lang="en-GB" dirty="0"/>
          </a:p>
          <a:p>
            <a:endParaRPr lang="en-GB" dirty="0"/>
          </a:p>
        </p:txBody>
      </p:sp>
      <p:sp>
        <p:nvSpPr>
          <p:cNvPr id="3" name="Slide Number Placeholder 2">
            <a:extLst>
              <a:ext uri="{FF2B5EF4-FFF2-40B4-BE49-F238E27FC236}">
                <a16:creationId xmlns:a16="http://schemas.microsoft.com/office/drawing/2014/main" id="{5C9F05D4-AF83-4421-99A2-857AFCBECF22}"/>
              </a:ext>
            </a:extLst>
          </p:cNvPr>
          <p:cNvSpPr>
            <a:spLocks noGrp="1"/>
          </p:cNvSpPr>
          <p:nvPr>
            <p:ph type="sldNum" sz="quarter" idx="12"/>
          </p:nvPr>
        </p:nvSpPr>
        <p:spPr/>
        <p:txBody>
          <a:bodyPr/>
          <a:lstStyle/>
          <a:p>
            <a:fld id="{B6F15528-21DE-4FAA-801E-634DDDAF4B2B}" type="slidenum">
              <a:rPr lang="en-US" smtClean="0"/>
              <a:pPr/>
              <a:t>7</a:t>
            </a:fld>
            <a:endParaRPr lang="en-US"/>
          </a:p>
        </p:txBody>
      </p:sp>
      <p:sp>
        <p:nvSpPr>
          <p:cNvPr id="4" name="Title 3">
            <a:extLst>
              <a:ext uri="{FF2B5EF4-FFF2-40B4-BE49-F238E27FC236}">
                <a16:creationId xmlns:a16="http://schemas.microsoft.com/office/drawing/2014/main" id="{349CE2AB-E3FD-4A22-BE76-B23D17D319F4}"/>
              </a:ext>
            </a:extLst>
          </p:cNvPr>
          <p:cNvSpPr>
            <a:spLocks noGrp="1"/>
          </p:cNvSpPr>
          <p:nvPr>
            <p:ph type="title"/>
          </p:nvPr>
        </p:nvSpPr>
        <p:spPr/>
        <p:txBody>
          <a:bodyPr/>
          <a:lstStyle/>
          <a:p>
            <a:r>
              <a:rPr lang="en-GB" dirty="0"/>
              <a:t>Topic of your choice</a:t>
            </a:r>
          </a:p>
        </p:txBody>
      </p:sp>
    </p:spTree>
    <p:extLst>
      <p:ext uri="{BB962C8B-B14F-4D97-AF65-F5344CB8AC3E}">
        <p14:creationId xmlns:p14="http://schemas.microsoft.com/office/powerpoint/2010/main" val="194739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4" name="Title 3"/>
          <p:cNvSpPr>
            <a:spLocks noGrp="1"/>
          </p:cNvSpPr>
          <p:nvPr>
            <p:ph type="title"/>
          </p:nvPr>
        </p:nvSpPr>
        <p:spPr/>
        <p:txBody>
          <a:bodyPr/>
          <a:lstStyle/>
          <a:p>
            <a:r>
              <a:rPr lang="en-GB" dirty="0"/>
              <a:t>HAPPY CLASS</a:t>
            </a:r>
          </a:p>
        </p:txBody>
      </p:sp>
      <p:pic>
        <p:nvPicPr>
          <p:cNvPr id="5" name="Content Placeholder 4" descr="Communication - Wiki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6527" y="1828800"/>
            <a:ext cx="8070273" cy="4068763"/>
          </a:xfrm>
          <a:prstGeom prst="rect">
            <a:avLst/>
          </a:prstGeom>
        </p:spPr>
      </p:pic>
    </p:spTree>
    <p:extLst>
      <p:ext uri="{BB962C8B-B14F-4D97-AF65-F5344CB8AC3E}">
        <p14:creationId xmlns:p14="http://schemas.microsoft.com/office/powerpoint/2010/main" val="252659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Questions - Handwriting imag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7550" y="2674938"/>
            <a:ext cx="5176837" cy="3451225"/>
          </a:xfrm>
        </p:spPr>
      </p:pic>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4" name="Title 3"/>
          <p:cNvSpPr>
            <a:spLocks noGrp="1"/>
          </p:cNvSpPr>
          <p:nvPr>
            <p:ph type="title"/>
          </p:nvPr>
        </p:nvSpPr>
        <p:spPr/>
        <p:txBody>
          <a:bodyPr/>
          <a:lstStyle/>
          <a:p>
            <a:endParaRPr lang="en-GB"/>
          </a:p>
        </p:txBody>
      </p:sp>
    </p:spTree>
    <p:extLst>
      <p:ext uri="{BB962C8B-B14F-4D97-AF65-F5344CB8AC3E}">
        <p14:creationId xmlns:p14="http://schemas.microsoft.com/office/powerpoint/2010/main" val="122839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521</TotalTime>
  <Words>307</Words>
  <Application>Microsoft Office PowerPoint</Application>
  <PresentationFormat>On-screen Show (4:3)</PresentationFormat>
  <Paragraphs>59</Paragraphs>
  <Slides>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vt:lpstr>
      <vt:lpstr>Candara</vt:lpstr>
      <vt:lpstr>Symbol</vt:lpstr>
      <vt:lpstr>Waveform</vt:lpstr>
      <vt:lpstr> Harbin  Day 1   Day one Remote micro teach presentation  Prepare, plan and deliver a 20 minutes remote presentation </vt:lpstr>
      <vt:lpstr>Harbin</vt:lpstr>
      <vt:lpstr>PowerPoint Presentation</vt:lpstr>
      <vt:lpstr>Online teaching Innovative approaches to learning, teaching and assessment.  </vt:lpstr>
      <vt:lpstr>Micro teaching presentations</vt:lpstr>
      <vt:lpstr>You can include</vt:lpstr>
      <vt:lpstr>Topic of your choice</vt:lpstr>
      <vt:lpstr>HAPPY CLASS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ELSE</dc:title>
  <dc:creator>Tony Burgoyne</dc:creator>
  <cp:lastModifiedBy>Burgoyne, Tony</cp:lastModifiedBy>
  <cp:revision>51</cp:revision>
  <dcterms:created xsi:type="dcterms:W3CDTF">2006-08-16T00:00:00Z</dcterms:created>
  <dcterms:modified xsi:type="dcterms:W3CDTF">2021-01-05T12:14:24Z</dcterms:modified>
</cp:coreProperties>
</file>