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comments/comment1.xml" ContentType="application/vnd.openxmlformats-officedocument.presentationml.comment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sldIdLst>
    <p:sldId id="298" r:id="rId4"/>
    <p:sldId id="295" r:id="rId5"/>
    <p:sldId id="296" r:id="rId6"/>
    <p:sldId id="297" r:id="rId7"/>
    <p:sldId id="257" r:id="rId8"/>
    <p:sldId id="275" r:id="rId9"/>
    <p:sldId id="329" r:id="rId10"/>
    <p:sldId id="276" r:id="rId11"/>
    <p:sldId id="278" r:id="rId12"/>
    <p:sldId id="274" r:id="rId13"/>
    <p:sldId id="258" r:id="rId14"/>
    <p:sldId id="259" r:id="rId15"/>
    <p:sldId id="260" r:id="rId16"/>
    <p:sldId id="261" r:id="rId17"/>
    <p:sldId id="331" r:id="rId18"/>
    <p:sldId id="330" r:id="rId19"/>
    <p:sldId id="282" r:id="rId20"/>
    <p:sldId id="337" r:id="rId21"/>
    <p:sldId id="335" r:id="rId22"/>
    <p:sldId id="336" r:id="rId23"/>
    <p:sldId id="283" r:id="rId24"/>
    <p:sldId id="339" r:id="rId25"/>
    <p:sldId id="340" r:id="rId26"/>
    <p:sldId id="284" r:id="rId27"/>
    <p:sldId id="338" r:id="rId28"/>
    <p:sldId id="285" r:id="rId29"/>
    <p:sldId id="342" r:id="rId30"/>
    <p:sldId id="334" r:id="rId31"/>
    <p:sldId id="286" r:id="rId32"/>
    <p:sldId id="344" r:id="rId33"/>
    <p:sldId id="346" r:id="rId34"/>
    <p:sldId id="345" r:id="rId35"/>
    <p:sldId id="287" r:id="rId36"/>
    <p:sldId id="343" r:id="rId37"/>
    <p:sldId id="327" r:id="rId38"/>
    <p:sldId id="328" r:id="rId39"/>
    <p:sldId id="262" r:id="rId40"/>
    <p:sldId id="326" r:id="rId41"/>
    <p:sldId id="263" r:id="rId42"/>
    <p:sldId id="324" r:id="rId43"/>
    <p:sldId id="264" r:id="rId44"/>
    <p:sldId id="325" r:id="rId45"/>
    <p:sldId id="265" r:id="rId46"/>
    <p:sldId id="266" r:id="rId47"/>
    <p:sldId id="267" r:id="rId48"/>
    <p:sldId id="268" r:id="rId49"/>
    <p:sldId id="280" r:id="rId50"/>
    <p:sldId id="269" r:id="rId51"/>
    <p:sldId id="270" r:id="rId52"/>
    <p:sldId id="279" r:id="rId53"/>
    <p:sldId id="323" r:id="rId54"/>
    <p:sldId id="332" r:id="rId55"/>
    <p:sldId id="308" r:id="rId56"/>
    <p:sldId id="333" r:id="rId57"/>
    <p:sldId id="302" r:id="rId58"/>
    <p:sldId id="301" r:id="rId59"/>
    <p:sldId id="303" r:id="rId60"/>
    <p:sldId id="304" r:id="rId61"/>
    <p:sldId id="309" r:id="rId62"/>
    <p:sldId id="307" r:id="rId63"/>
    <p:sldId id="312" r:id="rId64"/>
    <p:sldId id="313" r:id="rId65"/>
    <p:sldId id="314" r:id="rId66"/>
    <p:sldId id="315" r:id="rId67"/>
    <p:sldId id="316" r:id="rId68"/>
    <p:sldId id="300" r:id="rId69"/>
    <p:sldId id="299" r:id="rId70"/>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Phill" initials="JP" lastIdx="1" clrIdx="0">
    <p:extLst>
      <p:ext uri="{19B8F6BF-5375-455C-9EA6-DF929625EA0E}">
        <p15:presenceInfo xmlns:p15="http://schemas.microsoft.com/office/powerpoint/2012/main" userId="S::jonephi@nptcgroup.ac.uk::4ce3ee15-6122-4685-bbf9-c76e4a136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152"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7T08:06:22.738"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4/28/2021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4687189-941C-4223-82CE-0DCB5B9A62C3}"/>
              </a:ext>
            </a:extLst>
          </p:cNvPr>
          <p:cNvSpPr>
            <a:spLocks noGrp="1"/>
          </p:cNvSpPr>
          <p:nvPr>
            <p:ph type="dt" sz="half" idx="10"/>
          </p:nvPr>
        </p:nvSpPr>
        <p:spPr/>
        <p:txBody>
          <a:bodyPr/>
          <a:lstStyle>
            <a:lvl1pPr>
              <a:defRPr/>
            </a:lvl1pPr>
          </a:lstStyle>
          <a:p>
            <a:pPr>
              <a:defRPr/>
            </a:pPr>
            <a:fld id="{3A5B4DFB-FBC7-4360-BA63-3CDDA69F6669}" type="datetimeFigureOut">
              <a:rPr lang="en-GB" altLang="zh-CN"/>
              <a:pPr>
                <a:defRPr/>
              </a:pPr>
              <a:t>28/04/2021</a:t>
            </a:fld>
            <a:endParaRPr lang="en-GB" altLang="zh-CN"/>
          </a:p>
        </p:txBody>
      </p:sp>
      <p:sp>
        <p:nvSpPr>
          <p:cNvPr id="8" name="Footer Placeholder 4">
            <a:extLst>
              <a:ext uri="{FF2B5EF4-FFF2-40B4-BE49-F238E27FC236}">
                <a16:creationId xmlns:a16="http://schemas.microsoft.com/office/drawing/2014/main" id="{BCB41C62-A0CC-4BFE-B907-8203D5F8B46E}"/>
              </a:ext>
            </a:extLst>
          </p:cNvPr>
          <p:cNvSpPr>
            <a:spLocks noGrp="1"/>
          </p:cNvSpPr>
          <p:nvPr>
            <p:ph type="ftr" sz="quarter" idx="11"/>
          </p:nvPr>
        </p:nvSpPr>
        <p:spPr/>
        <p:txBody>
          <a:bodyPr/>
          <a:lstStyle>
            <a:lvl1pPr>
              <a:defRPr/>
            </a:lvl1pPr>
          </a:lstStyle>
          <a:p>
            <a:pPr>
              <a:defRPr/>
            </a:pPr>
            <a:endParaRPr lang="en-GB" altLang="zh-CN"/>
          </a:p>
        </p:txBody>
      </p:sp>
      <p:sp>
        <p:nvSpPr>
          <p:cNvPr id="9" name="Slide Number Placeholder 5">
            <a:extLst>
              <a:ext uri="{FF2B5EF4-FFF2-40B4-BE49-F238E27FC236}">
                <a16:creationId xmlns:a16="http://schemas.microsoft.com/office/drawing/2014/main" id="{818D1480-9BF5-4127-8AC4-52817CCFD90E}"/>
              </a:ext>
            </a:extLst>
          </p:cNvPr>
          <p:cNvSpPr>
            <a:spLocks noGrp="1"/>
          </p:cNvSpPr>
          <p:nvPr>
            <p:ph type="sldNum" sz="quarter" idx="12"/>
          </p:nvPr>
        </p:nvSpPr>
        <p:spPr/>
        <p:txBody>
          <a:bodyPr/>
          <a:lstStyle>
            <a:lvl1pPr>
              <a:defRPr/>
            </a:lvl1pPr>
          </a:lstStyle>
          <a:p>
            <a:fld id="{C76ADACC-3109-4376-B338-55143487A6E2}" type="slidenum">
              <a:rPr lang="en-GB" altLang="en-US"/>
              <a:pPr/>
              <a:t>‹#›</a:t>
            </a:fld>
            <a:endParaRPr lang="en-GB" altLang="en-US"/>
          </a:p>
        </p:txBody>
      </p:sp>
    </p:spTree>
    <p:extLst>
      <p:ext uri="{BB962C8B-B14F-4D97-AF65-F5344CB8AC3E}">
        <p14:creationId xmlns:p14="http://schemas.microsoft.com/office/powerpoint/2010/main" val="3977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FC219AD-B8C5-4801-8DD9-F73D7A0B797A}"/>
              </a:ext>
            </a:extLst>
          </p:cNvPr>
          <p:cNvSpPr>
            <a:spLocks noGrp="1"/>
          </p:cNvSpPr>
          <p:nvPr>
            <p:ph type="dt" sz="half" idx="10"/>
          </p:nvPr>
        </p:nvSpPr>
        <p:spPr/>
        <p:txBody>
          <a:bodyPr/>
          <a:lstStyle>
            <a:lvl1pPr>
              <a:defRPr/>
            </a:lvl1pPr>
          </a:lstStyle>
          <a:p>
            <a:pPr>
              <a:defRPr/>
            </a:pPr>
            <a:fld id="{EC54D17B-EEAF-4302-A7A5-504C6CC5913A}" type="datetimeFigureOut">
              <a:rPr lang="en-GB" altLang="zh-CN"/>
              <a:pPr>
                <a:defRPr/>
              </a:pPr>
              <a:t>28/04/2021</a:t>
            </a:fld>
            <a:endParaRPr lang="en-GB" altLang="zh-CN"/>
          </a:p>
        </p:txBody>
      </p:sp>
      <p:sp>
        <p:nvSpPr>
          <p:cNvPr id="4" name="Footer Placeholder 4">
            <a:extLst>
              <a:ext uri="{FF2B5EF4-FFF2-40B4-BE49-F238E27FC236}">
                <a16:creationId xmlns:a16="http://schemas.microsoft.com/office/drawing/2014/main" id="{5553EE2E-8723-4D84-AFE7-09BF315798BE}"/>
              </a:ext>
            </a:extLst>
          </p:cNvPr>
          <p:cNvSpPr>
            <a:spLocks noGrp="1"/>
          </p:cNvSpPr>
          <p:nvPr>
            <p:ph type="ftr" sz="quarter" idx="11"/>
          </p:nvPr>
        </p:nvSpPr>
        <p:spPr/>
        <p:txBody>
          <a:bodyPr/>
          <a:lstStyle>
            <a:lvl1pPr>
              <a:defRPr/>
            </a:lvl1pPr>
          </a:lstStyle>
          <a:p>
            <a:pPr>
              <a:defRPr/>
            </a:pPr>
            <a:endParaRPr lang="en-GB" altLang="zh-CN"/>
          </a:p>
        </p:txBody>
      </p:sp>
      <p:sp>
        <p:nvSpPr>
          <p:cNvPr id="5" name="Slide Number Placeholder 5">
            <a:extLst>
              <a:ext uri="{FF2B5EF4-FFF2-40B4-BE49-F238E27FC236}">
                <a16:creationId xmlns:a16="http://schemas.microsoft.com/office/drawing/2014/main" id="{19C27A3C-ACFC-40F9-9724-1986A82DC968}"/>
              </a:ext>
            </a:extLst>
          </p:cNvPr>
          <p:cNvSpPr>
            <a:spLocks noGrp="1"/>
          </p:cNvSpPr>
          <p:nvPr>
            <p:ph type="sldNum" sz="quarter" idx="12"/>
          </p:nvPr>
        </p:nvSpPr>
        <p:spPr/>
        <p:txBody>
          <a:bodyPr/>
          <a:lstStyle>
            <a:lvl1pPr>
              <a:defRPr/>
            </a:lvl1pPr>
          </a:lstStyle>
          <a:p>
            <a:fld id="{B9882317-2A2F-4080-81F0-BAA27CE5A367}" type="slidenum">
              <a:rPr lang="en-GB" altLang="en-US"/>
              <a:pPr/>
              <a:t>‹#›</a:t>
            </a:fld>
            <a:endParaRPr lang="en-GB" altLang="en-US"/>
          </a:p>
        </p:txBody>
      </p:sp>
    </p:spTree>
    <p:extLst>
      <p:ext uri="{BB962C8B-B14F-4D97-AF65-F5344CB8AC3E}">
        <p14:creationId xmlns:p14="http://schemas.microsoft.com/office/powerpoint/2010/main" val="413530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00C6BD-52D3-428B-A235-0D4FD94A70A4}"/>
              </a:ext>
            </a:extLst>
          </p:cNvPr>
          <p:cNvSpPr>
            <a:spLocks noGrp="1"/>
          </p:cNvSpPr>
          <p:nvPr>
            <p:ph type="dt" sz="half" idx="10"/>
          </p:nvPr>
        </p:nvSpPr>
        <p:spPr/>
        <p:txBody>
          <a:bodyPr/>
          <a:lstStyle>
            <a:lvl1pPr>
              <a:defRPr/>
            </a:lvl1pPr>
          </a:lstStyle>
          <a:p>
            <a:pPr>
              <a:defRPr/>
            </a:pPr>
            <a:fld id="{6D122B1A-133A-4694-A06C-95A47E0ABDBC}" type="datetimeFigureOut">
              <a:rPr lang="en-GB" altLang="zh-CN"/>
              <a:pPr>
                <a:defRPr/>
              </a:pPr>
              <a:t>28/04/2021</a:t>
            </a:fld>
            <a:endParaRPr lang="en-GB" altLang="zh-CN"/>
          </a:p>
        </p:txBody>
      </p:sp>
      <p:sp>
        <p:nvSpPr>
          <p:cNvPr id="3" name="Footer Placeholder 4">
            <a:extLst>
              <a:ext uri="{FF2B5EF4-FFF2-40B4-BE49-F238E27FC236}">
                <a16:creationId xmlns:a16="http://schemas.microsoft.com/office/drawing/2014/main" id="{8875F9E9-9F88-4F92-9FE6-C707B99A1B6C}"/>
              </a:ext>
            </a:extLst>
          </p:cNvPr>
          <p:cNvSpPr>
            <a:spLocks noGrp="1"/>
          </p:cNvSpPr>
          <p:nvPr>
            <p:ph type="ftr" sz="quarter" idx="11"/>
          </p:nvPr>
        </p:nvSpPr>
        <p:spPr/>
        <p:txBody>
          <a:bodyPr/>
          <a:lstStyle>
            <a:lvl1pPr>
              <a:defRPr/>
            </a:lvl1pPr>
          </a:lstStyle>
          <a:p>
            <a:pPr>
              <a:defRPr/>
            </a:pPr>
            <a:endParaRPr lang="en-GB" altLang="zh-CN"/>
          </a:p>
        </p:txBody>
      </p:sp>
      <p:sp>
        <p:nvSpPr>
          <p:cNvPr id="4" name="Slide Number Placeholder 5">
            <a:extLst>
              <a:ext uri="{FF2B5EF4-FFF2-40B4-BE49-F238E27FC236}">
                <a16:creationId xmlns:a16="http://schemas.microsoft.com/office/drawing/2014/main" id="{E40F2C2A-62F2-47A6-81CD-45E40AFDBDFE}"/>
              </a:ext>
            </a:extLst>
          </p:cNvPr>
          <p:cNvSpPr>
            <a:spLocks noGrp="1"/>
          </p:cNvSpPr>
          <p:nvPr>
            <p:ph type="sldNum" sz="quarter" idx="12"/>
          </p:nvPr>
        </p:nvSpPr>
        <p:spPr/>
        <p:txBody>
          <a:bodyPr/>
          <a:lstStyle>
            <a:lvl1pPr>
              <a:defRPr/>
            </a:lvl1pPr>
          </a:lstStyle>
          <a:p>
            <a:fld id="{29C2293D-F64D-4B8E-BADF-49888DB8B450}" type="slidenum">
              <a:rPr lang="en-GB" altLang="en-US"/>
              <a:pPr/>
              <a:t>‹#›</a:t>
            </a:fld>
            <a:endParaRPr lang="en-GB" altLang="en-US"/>
          </a:p>
        </p:txBody>
      </p:sp>
    </p:spTree>
    <p:extLst>
      <p:ext uri="{BB962C8B-B14F-4D97-AF65-F5344CB8AC3E}">
        <p14:creationId xmlns:p14="http://schemas.microsoft.com/office/powerpoint/2010/main" val="2132792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D7196B-C63F-44CC-B40C-4A9E74AD3FA8}"/>
              </a:ext>
            </a:extLst>
          </p:cNvPr>
          <p:cNvSpPr>
            <a:spLocks noGrp="1"/>
          </p:cNvSpPr>
          <p:nvPr>
            <p:ph type="dt" sz="half" idx="10"/>
          </p:nvPr>
        </p:nvSpPr>
        <p:spPr/>
        <p:txBody>
          <a:bodyPr/>
          <a:lstStyle>
            <a:lvl1pPr>
              <a:defRPr/>
            </a:lvl1pPr>
          </a:lstStyle>
          <a:p>
            <a:pPr>
              <a:defRPr/>
            </a:pPr>
            <a:fld id="{8D820105-1C6A-45EA-A4CE-A6FB81B0612B}" type="datetimeFigureOut">
              <a:rPr lang="en-GB" altLang="zh-CN"/>
              <a:pPr>
                <a:defRPr/>
              </a:pPr>
              <a:t>28/04/2021</a:t>
            </a:fld>
            <a:endParaRPr lang="en-GB" altLang="zh-CN"/>
          </a:p>
        </p:txBody>
      </p:sp>
      <p:sp>
        <p:nvSpPr>
          <p:cNvPr id="6" name="Footer Placeholder 4">
            <a:extLst>
              <a:ext uri="{FF2B5EF4-FFF2-40B4-BE49-F238E27FC236}">
                <a16:creationId xmlns:a16="http://schemas.microsoft.com/office/drawing/2014/main" id="{0D44C14D-52A3-4341-A0C2-57FFA73121C1}"/>
              </a:ext>
            </a:extLst>
          </p:cNvPr>
          <p:cNvSpPr>
            <a:spLocks noGrp="1"/>
          </p:cNvSpPr>
          <p:nvPr>
            <p:ph type="ftr" sz="quarter" idx="11"/>
          </p:nvPr>
        </p:nvSpPr>
        <p:spPr/>
        <p:txBody>
          <a:bodyPr/>
          <a:lstStyle>
            <a:lvl1pPr>
              <a:defRPr/>
            </a:lvl1pPr>
          </a:lstStyle>
          <a:p>
            <a:pPr>
              <a:defRPr/>
            </a:pPr>
            <a:endParaRPr lang="en-GB" altLang="zh-CN"/>
          </a:p>
        </p:txBody>
      </p:sp>
      <p:sp>
        <p:nvSpPr>
          <p:cNvPr id="7" name="Slide Number Placeholder 5">
            <a:extLst>
              <a:ext uri="{FF2B5EF4-FFF2-40B4-BE49-F238E27FC236}">
                <a16:creationId xmlns:a16="http://schemas.microsoft.com/office/drawing/2014/main" id="{90F31B52-6B87-4762-A149-13BC283B7E17}"/>
              </a:ext>
            </a:extLst>
          </p:cNvPr>
          <p:cNvSpPr>
            <a:spLocks noGrp="1"/>
          </p:cNvSpPr>
          <p:nvPr>
            <p:ph type="sldNum" sz="quarter" idx="12"/>
          </p:nvPr>
        </p:nvSpPr>
        <p:spPr/>
        <p:txBody>
          <a:bodyPr/>
          <a:lstStyle>
            <a:lvl1pPr>
              <a:defRPr/>
            </a:lvl1pPr>
          </a:lstStyle>
          <a:p>
            <a:fld id="{80878185-A239-437F-A45B-3A2291C8AB2F}" type="slidenum">
              <a:rPr lang="en-GB" altLang="en-US"/>
              <a:pPr/>
              <a:t>‹#›</a:t>
            </a:fld>
            <a:endParaRPr lang="en-GB" altLang="en-US"/>
          </a:p>
        </p:txBody>
      </p:sp>
    </p:spTree>
    <p:extLst>
      <p:ext uri="{BB962C8B-B14F-4D97-AF65-F5344CB8AC3E}">
        <p14:creationId xmlns:p14="http://schemas.microsoft.com/office/powerpoint/2010/main" val="79712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D1CAEE7-E356-48F0-9990-4083E6B8C372}"/>
              </a:ext>
            </a:extLst>
          </p:cNvPr>
          <p:cNvSpPr>
            <a:spLocks noGrp="1"/>
          </p:cNvSpPr>
          <p:nvPr>
            <p:ph type="dt" sz="half" idx="10"/>
          </p:nvPr>
        </p:nvSpPr>
        <p:spPr/>
        <p:txBody>
          <a:bodyPr/>
          <a:lstStyle>
            <a:lvl1pPr>
              <a:defRPr/>
            </a:lvl1pPr>
          </a:lstStyle>
          <a:p>
            <a:pPr>
              <a:defRPr/>
            </a:pPr>
            <a:fld id="{340B1679-B0A2-45F1-A31A-FA7077C3E9DC}" type="datetimeFigureOut">
              <a:rPr lang="en-GB" altLang="zh-CN"/>
              <a:pPr>
                <a:defRPr/>
              </a:pPr>
              <a:t>28/04/2021</a:t>
            </a:fld>
            <a:endParaRPr lang="en-GB" altLang="zh-CN"/>
          </a:p>
        </p:txBody>
      </p:sp>
      <p:sp>
        <p:nvSpPr>
          <p:cNvPr id="6" name="Footer Placeholder 4">
            <a:extLst>
              <a:ext uri="{FF2B5EF4-FFF2-40B4-BE49-F238E27FC236}">
                <a16:creationId xmlns:a16="http://schemas.microsoft.com/office/drawing/2014/main" id="{E48D3172-725C-43E6-BB95-465FE2C40904}"/>
              </a:ext>
            </a:extLst>
          </p:cNvPr>
          <p:cNvSpPr>
            <a:spLocks noGrp="1"/>
          </p:cNvSpPr>
          <p:nvPr>
            <p:ph type="ftr" sz="quarter" idx="11"/>
          </p:nvPr>
        </p:nvSpPr>
        <p:spPr/>
        <p:txBody>
          <a:bodyPr/>
          <a:lstStyle>
            <a:lvl1pPr>
              <a:defRPr/>
            </a:lvl1pPr>
          </a:lstStyle>
          <a:p>
            <a:pPr>
              <a:defRPr/>
            </a:pPr>
            <a:endParaRPr lang="en-GB" altLang="zh-CN"/>
          </a:p>
        </p:txBody>
      </p:sp>
      <p:sp>
        <p:nvSpPr>
          <p:cNvPr id="7" name="Slide Number Placeholder 5">
            <a:extLst>
              <a:ext uri="{FF2B5EF4-FFF2-40B4-BE49-F238E27FC236}">
                <a16:creationId xmlns:a16="http://schemas.microsoft.com/office/drawing/2014/main" id="{48C4749D-1658-4E11-8FEA-D207798C8D34}"/>
              </a:ext>
            </a:extLst>
          </p:cNvPr>
          <p:cNvSpPr>
            <a:spLocks noGrp="1"/>
          </p:cNvSpPr>
          <p:nvPr>
            <p:ph type="sldNum" sz="quarter" idx="12"/>
          </p:nvPr>
        </p:nvSpPr>
        <p:spPr/>
        <p:txBody>
          <a:bodyPr/>
          <a:lstStyle>
            <a:lvl1pPr>
              <a:defRPr/>
            </a:lvl1pPr>
          </a:lstStyle>
          <a:p>
            <a:fld id="{2258C824-F618-4C19-B72A-5E5A5E412C90}" type="slidenum">
              <a:rPr lang="en-GB" altLang="en-US"/>
              <a:pPr/>
              <a:t>‹#›</a:t>
            </a:fld>
            <a:endParaRPr lang="en-GB" altLang="en-US"/>
          </a:p>
        </p:txBody>
      </p:sp>
    </p:spTree>
    <p:extLst>
      <p:ext uri="{BB962C8B-B14F-4D97-AF65-F5344CB8AC3E}">
        <p14:creationId xmlns:p14="http://schemas.microsoft.com/office/powerpoint/2010/main" val="457242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37ABED-C0BC-41DD-8C19-D74D76514ECC}"/>
              </a:ext>
            </a:extLst>
          </p:cNvPr>
          <p:cNvSpPr>
            <a:spLocks noGrp="1"/>
          </p:cNvSpPr>
          <p:nvPr>
            <p:ph type="dt" sz="half" idx="10"/>
          </p:nvPr>
        </p:nvSpPr>
        <p:spPr/>
        <p:txBody>
          <a:bodyPr/>
          <a:lstStyle>
            <a:lvl1pPr>
              <a:defRPr/>
            </a:lvl1pPr>
          </a:lstStyle>
          <a:p>
            <a:pPr>
              <a:defRPr/>
            </a:pPr>
            <a:fld id="{C4EBFC08-A96F-425F-904C-941F5AE1DEE2}" type="datetimeFigureOut">
              <a:rPr lang="en-GB" altLang="zh-CN"/>
              <a:pPr>
                <a:defRPr/>
              </a:pPr>
              <a:t>28/04/2021</a:t>
            </a:fld>
            <a:endParaRPr lang="en-GB" altLang="zh-CN"/>
          </a:p>
        </p:txBody>
      </p:sp>
      <p:sp>
        <p:nvSpPr>
          <p:cNvPr id="5" name="Footer Placeholder 4">
            <a:extLst>
              <a:ext uri="{FF2B5EF4-FFF2-40B4-BE49-F238E27FC236}">
                <a16:creationId xmlns:a16="http://schemas.microsoft.com/office/drawing/2014/main" id="{660DFA56-3BC0-47A0-B4C5-7CED352545FB}"/>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9BB47076-E05B-42D2-9559-4764FB77B1CE}"/>
              </a:ext>
            </a:extLst>
          </p:cNvPr>
          <p:cNvSpPr>
            <a:spLocks noGrp="1"/>
          </p:cNvSpPr>
          <p:nvPr>
            <p:ph type="sldNum" sz="quarter" idx="12"/>
          </p:nvPr>
        </p:nvSpPr>
        <p:spPr/>
        <p:txBody>
          <a:bodyPr/>
          <a:lstStyle>
            <a:lvl1pPr>
              <a:defRPr/>
            </a:lvl1pPr>
          </a:lstStyle>
          <a:p>
            <a:fld id="{FF51C562-9309-45D0-BC20-CE920A51FBB6}" type="slidenum">
              <a:rPr lang="en-GB" altLang="en-US"/>
              <a:pPr/>
              <a:t>‹#›</a:t>
            </a:fld>
            <a:endParaRPr lang="en-GB" altLang="en-US"/>
          </a:p>
        </p:txBody>
      </p:sp>
    </p:spTree>
    <p:extLst>
      <p:ext uri="{BB962C8B-B14F-4D97-AF65-F5344CB8AC3E}">
        <p14:creationId xmlns:p14="http://schemas.microsoft.com/office/powerpoint/2010/main" val="217337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48371B-70DD-46C5-B8BD-A904908D704B}"/>
              </a:ext>
            </a:extLst>
          </p:cNvPr>
          <p:cNvSpPr>
            <a:spLocks noGrp="1"/>
          </p:cNvSpPr>
          <p:nvPr>
            <p:ph type="dt" sz="half" idx="10"/>
          </p:nvPr>
        </p:nvSpPr>
        <p:spPr/>
        <p:txBody>
          <a:bodyPr/>
          <a:lstStyle>
            <a:lvl1pPr>
              <a:defRPr/>
            </a:lvl1pPr>
          </a:lstStyle>
          <a:p>
            <a:pPr>
              <a:defRPr/>
            </a:pPr>
            <a:fld id="{5A0325CF-42DB-4093-BCED-6B5964C3A880}" type="datetimeFigureOut">
              <a:rPr lang="en-GB" altLang="zh-CN"/>
              <a:pPr>
                <a:defRPr/>
              </a:pPr>
              <a:t>28/04/2021</a:t>
            </a:fld>
            <a:endParaRPr lang="en-GB" altLang="zh-CN"/>
          </a:p>
        </p:txBody>
      </p:sp>
      <p:sp>
        <p:nvSpPr>
          <p:cNvPr id="5" name="Footer Placeholder 4">
            <a:extLst>
              <a:ext uri="{FF2B5EF4-FFF2-40B4-BE49-F238E27FC236}">
                <a16:creationId xmlns:a16="http://schemas.microsoft.com/office/drawing/2014/main" id="{44EE65CC-5D02-4FB3-8CF1-1DC3828ACED9}"/>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272EC113-5E3F-4E64-AE77-41CCCA8F239A}"/>
              </a:ext>
            </a:extLst>
          </p:cNvPr>
          <p:cNvSpPr>
            <a:spLocks noGrp="1"/>
          </p:cNvSpPr>
          <p:nvPr>
            <p:ph type="sldNum" sz="quarter" idx="12"/>
          </p:nvPr>
        </p:nvSpPr>
        <p:spPr/>
        <p:txBody>
          <a:bodyPr/>
          <a:lstStyle>
            <a:lvl1pPr>
              <a:defRPr/>
            </a:lvl1pPr>
          </a:lstStyle>
          <a:p>
            <a:fld id="{7E0AB776-232B-4F4B-A10D-DD87BB44C542}" type="slidenum">
              <a:rPr lang="en-GB" altLang="en-US"/>
              <a:pPr/>
              <a:t>‹#›</a:t>
            </a:fld>
            <a:endParaRPr lang="en-GB" altLang="en-US"/>
          </a:p>
        </p:txBody>
      </p:sp>
    </p:spTree>
    <p:extLst>
      <p:ext uri="{BB962C8B-B14F-4D97-AF65-F5344CB8AC3E}">
        <p14:creationId xmlns:p14="http://schemas.microsoft.com/office/powerpoint/2010/main" val="311892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45964D3-64AE-4FB8-9726-3CDFEF075C66}"/>
              </a:ext>
            </a:extLst>
          </p:cNvPr>
          <p:cNvGrpSpPr>
            <a:grpSpLocks/>
          </p:cNvGrpSpPr>
          <p:nvPr/>
        </p:nvGrpSpPr>
        <p:grpSpPr bwMode="auto">
          <a:xfrm>
            <a:off x="3175" y="4267200"/>
            <a:ext cx="9140825" cy="2590800"/>
            <a:chOff x="2" y="2688"/>
            <a:chExt cx="5758" cy="1632"/>
          </a:xfrm>
        </p:grpSpPr>
        <p:sp>
          <p:nvSpPr>
            <p:cNvPr id="5" name="Freeform 3">
              <a:extLst>
                <a:ext uri="{FF2B5EF4-FFF2-40B4-BE49-F238E27FC236}">
                  <a16:creationId xmlns:a16="http://schemas.microsoft.com/office/drawing/2014/main" id="{0574A04D-C2D6-455B-8B8A-0C5234FE560F}"/>
                </a:ext>
              </a:extLst>
            </p:cNvPr>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grpSp>
          <p:nvGrpSpPr>
            <p:cNvPr id="6" name="Group 4">
              <a:extLst>
                <a:ext uri="{FF2B5EF4-FFF2-40B4-BE49-F238E27FC236}">
                  <a16:creationId xmlns:a16="http://schemas.microsoft.com/office/drawing/2014/main" id="{9F307B02-62EB-48D5-AAE7-C9D378BC8260}"/>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id="{5BB6BE2A-063B-4161-A0A4-CE1B083BCE40}"/>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GB">
                  <a:latin typeface="Arial" charset="0"/>
                </a:endParaRPr>
              </a:p>
            </p:txBody>
          </p:sp>
          <p:sp>
            <p:nvSpPr>
              <p:cNvPr id="58" name="Oval 6">
                <a:extLst>
                  <a:ext uri="{FF2B5EF4-FFF2-40B4-BE49-F238E27FC236}">
                    <a16:creationId xmlns:a16="http://schemas.microsoft.com/office/drawing/2014/main" id="{E4CD7071-FA96-4F3A-99A0-F3EFB09F3A57}"/>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59" name="Oval 7">
                <a:extLst>
                  <a:ext uri="{FF2B5EF4-FFF2-40B4-BE49-F238E27FC236}">
                    <a16:creationId xmlns:a16="http://schemas.microsoft.com/office/drawing/2014/main" id="{3DBCC6B6-0A2C-420E-AF46-2088936A207F}"/>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60" name="Oval 8">
                <a:extLst>
                  <a:ext uri="{FF2B5EF4-FFF2-40B4-BE49-F238E27FC236}">
                    <a16:creationId xmlns:a16="http://schemas.microsoft.com/office/drawing/2014/main" id="{F6AE4D4F-F616-4282-AEA1-7BBB1D5EFAFF}"/>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61" name="Oval 9">
                <a:extLst>
                  <a:ext uri="{FF2B5EF4-FFF2-40B4-BE49-F238E27FC236}">
                    <a16:creationId xmlns:a16="http://schemas.microsoft.com/office/drawing/2014/main" id="{F689C4BE-DC23-4769-AD11-C59C09F4D5A8}"/>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62" name="Freeform 10">
                <a:extLst>
                  <a:ext uri="{FF2B5EF4-FFF2-40B4-BE49-F238E27FC236}">
                    <a16:creationId xmlns:a16="http://schemas.microsoft.com/office/drawing/2014/main" id="{2DF6DF6C-CBCE-4E3E-A1C2-9CE4CFE53537}"/>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63" name="Freeform 11">
                <a:extLst>
                  <a:ext uri="{FF2B5EF4-FFF2-40B4-BE49-F238E27FC236}">
                    <a16:creationId xmlns:a16="http://schemas.microsoft.com/office/drawing/2014/main" id="{48084AAB-E9A7-4DA1-8616-1528CEDD1645}"/>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GB">
                  <a:latin typeface="Arial" charset="0"/>
                </a:endParaRPr>
              </a:p>
            </p:txBody>
          </p:sp>
          <p:sp>
            <p:nvSpPr>
              <p:cNvPr id="64" name="Freeform 12">
                <a:extLst>
                  <a:ext uri="{FF2B5EF4-FFF2-40B4-BE49-F238E27FC236}">
                    <a16:creationId xmlns:a16="http://schemas.microsoft.com/office/drawing/2014/main" id="{ECE6C481-DE66-4296-B8AE-D58504840542}"/>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65" name="Freeform 13">
                <a:extLst>
                  <a:ext uri="{FF2B5EF4-FFF2-40B4-BE49-F238E27FC236}">
                    <a16:creationId xmlns:a16="http://schemas.microsoft.com/office/drawing/2014/main" id="{14472CB4-3536-4802-8004-EE5DF7679786}"/>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GB">
                  <a:latin typeface="Arial" charset="0"/>
                </a:endParaRPr>
              </a:p>
            </p:txBody>
          </p:sp>
          <p:sp>
            <p:nvSpPr>
              <p:cNvPr id="66" name="Freeform 14">
                <a:extLst>
                  <a:ext uri="{FF2B5EF4-FFF2-40B4-BE49-F238E27FC236}">
                    <a16:creationId xmlns:a16="http://schemas.microsoft.com/office/drawing/2014/main" id="{1CEADE81-62A8-4F3E-8A74-8E486522762F}"/>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GB">
                  <a:latin typeface="Arial" charset="0"/>
                </a:endParaRPr>
              </a:p>
            </p:txBody>
          </p:sp>
          <p:sp>
            <p:nvSpPr>
              <p:cNvPr id="67" name="Oval 15">
                <a:extLst>
                  <a:ext uri="{FF2B5EF4-FFF2-40B4-BE49-F238E27FC236}">
                    <a16:creationId xmlns:a16="http://schemas.microsoft.com/office/drawing/2014/main" id="{2BFB7A13-0B14-4CB7-ACFE-0196AACD44A9}"/>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7" name="Group 16">
              <a:extLst>
                <a:ext uri="{FF2B5EF4-FFF2-40B4-BE49-F238E27FC236}">
                  <a16:creationId xmlns:a16="http://schemas.microsoft.com/office/drawing/2014/main" id="{187DFF78-E8A5-4BC0-8A2C-B52FE563FE4D}"/>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id="{D587E7D8-9C72-4311-98C6-5B6CB4175AE0}"/>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0" name="Oval 18">
                <a:extLst>
                  <a:ext uri="{FF2B5EF4-FFF2-40B4-BE49-F238E27FC236}">
                    <a16:creationId xmlns:a16="http://schemas.microsoft.com/office/drawing/2014/main" id="{466221A1-FD7E-49D3-A2BB-EE6A9063EA68}"/>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GB">
                  <a:latin typeface="Arial" charset="0"/>
                </a:endParaRPr>
              </a:p>
            </p:txBody>
          </p:sp>
          <p:sp>
            <p:nvSpPr>
              <p:cNvPr id="41" name="Oval 19">
                <a:extLst>
                  <a:ext uri="{FF2B5EF4-FFF2-40B4-BE49-F238E27FC236}">
                    <a16:creationId xmlns:a16="http://schemas.microsoft.com/office/drawing/2014/main" id="{C2E2497D-7C8A-41B4-875E-EF82A9D80DD3}"/>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2" name="Oval 20">
                <a:extLst>
                  <a:ext uri="{FF2B5EF4-FFF2-40B4-BE49-F238E27FC236}">
                    <a16:creationId xmlns:a16="http://schemas.microsoft.com/office/drawing/2014/main" id="{C1CC199B-80FE-42CF-8CCE-70D40AD7FD72}"/>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3" name="Oval 21">
                <a:extLst>
                  <a:ext uri="{FF2B5EF4-FFF2-40B4-BE49-F238E27FC236}">
                    <a16:creationId xmlns:a16="http://schemas.microsoft.com/office/drawing/2014/main" id="{88802A07-4F0B-4BB8-9A24-783AA41C8765}"/>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4" name="Oval 22">
                <a:extLst>
                  <a:ext uri="{FF2B5EF4-FFF2-40B4-BE49-F238E27FC236}">
                    <a16:creationId xmlns:a16="http://schemas.microsoft.com/office/drawing/2014/main" id="{BCC5B2D1-28C9-427D-AE26-2DB105FCE569}"/>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5" name="Oval 23">
                <a:extLst>
                  <a:ext uri="{FF2B5EF4-FFF2-40B4-BE49-F238E27FC236}">
                    <a16:creationId xmlns:a16="http://schemas.microsoft.com/office/drawing/2014/main" id="{6485930C-8E83-4D88-85E5-56C271DBE97A}"/>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GB">
                  <a:latin typeface="Arial" charset="0"/>
                </a:endParaRPr>
              </a:p>
            </p:txBody>
          </p:sp>
          <p:sp>
            <p:nvSpPr>
              <p:cNvPr id="46" name="Oval 24">
                <a:extLst>
                  <a:ext uri="{FF2B5EF4-FFF2-40B4-BE49-F238E27FC236}">
                    <a16:creationId xmlns:a16="http://schemas.microsoft.com/office/drawing/2014/main" id="{83A9CC92-C0FB-417A-933C-61F0ED5F7260}"/>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GB">
                  <a:latin typeface="Arial" charset="0"/>
                </a:endParaRPr>
              </a:p>
            </p:txBody>
          </p:sp>
          <p:sp>
            <p:nvSpPr>
              <p:cNvPr id="47" name="Freeform 25">
                <a:extLst>
                  <a:ext uri="{FF2B5EF4-FFF2-40B4-BE49-F238E27FC236}">
                    <a16:creationId xmlns:a16="http://schemas.microsoft.com/office/drawing/2014/main" id="{D2C8A36A-02E4-433F-B9C8-7D3963AFBAF7}"/>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8" name="Freeform 26">
                <a:extLst>
                  <a:ext uri="{FF2B5EF4-FFF2-40B4-BE49-F238E27FC236}">
                    <a16:creationId xmlns:a16="http://schemas.microsoft.com/office/drawing/2014/main" id="{22885119-A873-48C6-8D5B-6EC8F50BA3F8}"/>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GB">
                  <a:latin typeface="Arial" charset="0"/>
                </a:endParaRPr>
              </a:p>
            </p:txBody>
          </p:sp>
          <p:sp>
            <p:nvSpPr>
              <p:cNvPr id="49" name="Freeform 27">
                <a:extLst>
                  <a:ext uri="{FF2B5EF4-FFF2-40B4-BE49-F238E27FC236}">
                    <a16:creationId xmlns:a16="http://schemas.microsoft.com/office/drawing/2014/main" id="{07F9A3C7-8CB1-4FC6-9F8F-EAC92BF46DC6}"/>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GB">
                  <a:latin typeface="Arial" charset="0"/>
                </a:endParaRPr>
              </a:p>
            </p:txBody>
          </p:sp>
          <p:sp>
            <p:nvSpPr>
              <p:cNvPr id="50" name="Freeform 28">
                <a:extLst>
                  <a:ext uri="{FF2B5EF4-FFF2-40B4-BE49-F238E27FC236}">
                    <a16:creationId xmlns:a16="http://schemas.microsoft.com/office/drawing/2014/main" id="{8F7D544D-63E6-4E8C-9A94-6260479D1095}"/>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GB">
                  <a:latin typeface="Arial" charset="0"/>
                </a:endParaRPr>
              </a:p>
            </p:txBody>
          </p:sp>
          <p:sp>
            <p:nvSpPr>
              <p:cNvPr id="51" name="Freeform 29">
                <a:extLst>
                  <a:ext uri="{FF2B5EF4-FFF2-40B4-BE49-F238E27FC236}">
                    <a16:creationId xmlns:a16="http://schemas.microsoft.com/office/drawing/2014/main" id="{AFD1DAD0-96EE-4A71-9AF4-36D2898B11F3}"/>
                  </a:ext>
                </a:extLst>
              </p:cNvPr>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52" name="Freeform 30">
                <a:extLst>
                  <a:ext uri="{FF2B5EF4-FFF2-40B4-BE49-F238E27FC236}">
                    <a16:creationId xmlns:a16="http://schemas.microsoft.com/office/drawing/2014/main" id="{D9AA0176-A5C1-4669-AD54-1A8D4783093D}"/>
                  </a:ext>
                </a:extLst>
              </p:cNvPr>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53" name="Freeform 31">
                <a:extLst>
                  <a:ext uri="{FF2B5EF4-FFF2-40B4-BE49-F238E27FC236}">
                    <a16:creationId xmlns:a16="http://schemas.microsoft.com/office/drawing/2014/main" id="{4D1ECE75-B3F4-4F79-9CFF-45CB4AB12EAB}"/>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54" name="Freeform 32">
                <a:extLst>
                  <a:ext uri="{FF2B5EF4-FFF2-40B4-BE49-F238E27FC236}">
                    <a16:creationId xmlns:a16="http://schemas.microsoft.com/office/drawing/2014/main" id="{4F5F1986-39D8-4363-8F9C-8DC858C0C080}"/>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55" name="Freeform 33">
                <a:extLst>
                  <a:ext uri="{FF2B5EF4-FFF2-40B4-BE49-F238E27FC236}">
                    <a16:creationId xmlns:a16="http://schemas.microsoft.com/office/drawing/2014/main" id="{51AB89C4-5E3E-4A57-94B3-150FD073F888}"/>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56" name="Freeform 34">
                <a:extLst>
                  <a:ext uri="{FF2B5EF4-FFF2-40B4-BE49-F238E27FC236}">
                    <a16:creationId xmlns:a16="http://schemas.microsoft.com/office/drawing/2014/main" id="{6D121E78-65E2-4A6E-B885-17A9F0853F6F}"/>
                  </a:ext>
                </a:extLst>
              </p:cNvPr>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GB">
                  <a:latin typeface="Arial" charset="0"/>
                </a:endParaRPr>
              </a:p>
            </p:txBody>
          </p:sp>
        </p:grpSp>
        <p:grpSp>
          <p:nvGrpSpPr>
            <p:cNvPr id="8" name="Group 35">
              <a:extLst>
                <a:ext uri="{FF2B5EF4-FFF2-40B4-BE49-F238E27FC236}">
                  <a16:creationId xmlns:a16="http://schemas.microsoft.com/office/drawing/2014/main" id="{5BBDC759-CFEB-4262-BB5D-BCC69B7EAE9C}"/>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id="{57B6BC05-AD02-49EA-B85D-8895BC060A2A}"/>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23" name="Freeform 37">
                <a:extLst>
                  <a:ext uri="{FF2B5EF4-FFF2-40B4-BE49-F238E27FC236}">
                    <a16:creationId xmlns:a16="http://schemas.microsoft.com/office/drawing/2014/main" id="{BE379244-350E-4913-AA6C-E21680EAEEC4}"/>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24" name="Freeform 38">
                <a:extLst>
                  <a:ext uri="{FF2B5EF4-FFF2-40B4-BE49-F238E27FC236}">
                    <a16:creationId xmlns:a16="http://schemas.microsoft.com/office/drawing/2014/main" id="{762C0925-47CB-4587-88BD-049C8928A189}"/>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25" name="Freeform 39">
                <a:extLst>
                  <a:ext uri="{FF2B5EF4-FFF2-40B4-BE49-F238E27FC236}">
                    <a16:creationId xmlns:a16="http://schemas.microsoft.com/office/drawing/2014/main" id="{A854CB84-F412-4EEA-8F4D-DE34824438AE}"/>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6" name="Freeform 40">
                <a:extLst>
                  <a:ext uri="{FF2B5EF4-FFF2-40B4-BE49-F238E27FC236}">
                    <a16:creationId xmlns:a16="http://schemas.microsoft.com/office/drawing/2014/main" id="{ABD4A6B4-EF5B-45A0-AF2F-2F307590DFB5}"/>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7" name="Freeform 41">
                <a:extLst>
                  <a:ext uri="{FF2B5EF4-FFF2-40B4-BE49-F238E27FC236}">
                    <a16:creationId xmlns:a16="http://schemas.microsoft.com/office/drawing/2014/main" id="{7F29D692-7D3F-4B45-BDAF-39D32D0AFA95}"/>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8" name="Freeform 42">
                <a:extLst>
                  <a:ext uri="{FF2B5EF4-FFF2-40B4-BE49-F238E27FC236}">
                    <a16:creationId xmlns:a16="http://schemas.microsoft.com/office/drawing/2014/main" id="{A9A45740-6D73-4610-8379-BE055BB5CC59}"/>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9" name="Freeform 43">
                <a:extLst>
                  <a:ext uri="{FF2B5EF4-FFF2-40B4-BE49-F238E27FC236}">
                    <a16:creationId xmlns:a16="http://schemas.microsoft.com/office/drawing/2014/main" id="{A5D8E467-2D00-4665-AA14-1B37DE25F009}"/>
                  </a:ext>
                </a:extLst>
              </p:cNvPr>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30" name="Freeform 44">
                <a:extLst>
                  <a:ext uri="{FF2B5EF4-FFF2-40B4-BE49-F238E27FC236}">
                    <a16:creationId xmlns:a16="http://schemas.microsoft.com/office/drawing/2014/main" id="{8A519273-096C-4093-85FE-44E649C96786}"/>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GB">
                  <a:latin typeface="Arial" charset="0"/>
                </a:endParaRPr>
              </a:p>
            </p:txBody>
          </p:sp>
          <p:sp>
            <p:nvSpPr>
              <p:cNvPr id="31" name="Freeform 45">
                <a:extLst>
                  <a:ext uri="{FF2B5EF4-FFF2-40B4-BE49-F238E27FC236}">
                    <a16:creationId xmlns:a16="http://schemas.microsoft.com/office/drawing/2014/main" id="{355A7770-3BF9-4C7E-AB3A-3B84C52A16CC}"/>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32" name="Freeform 46">
                <a:extLst>
                  <a:ext uri="{FF2B5EF4-FFF2-40B4-BE49-F238E27FC236}">
                    <a16:creationId xmlns:a16="http://schemas.microsoft.com/office/drawing/2014/main" id="{56C1411C-D69A-4FFE-A3B5-65E3FC1C5954}"/>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33" name="Oval 47">
                <a:extLst>
                  <a:ext uri="{FF2B5EF4-FFF2-40B4-BE49-F238E27FC236}">
                    <a16:creationId xmlns:a16="http://schemas.microsoft.com/office/drawing/2014/main" id="{8FBFCB82-9185-4310-AAD5-33F773506F90}"/>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GB">
                  <a:latin typeface="Arial" charset="0"/>
                </a:endParaRPr>
              </a:p>
            </p:txBody>
          </p:sp>
          <p:sp>
            <p:nvSpPr>
              <p:cNvPr id="34" name="Oval 48">
                <a:extLst>
                  <a:ext uri="{FF2B5EF4-FFF2-40B4-BE49-F238E27FC236}">
                    <a16:creationId xmlns:a16="http://schemas.microsoft.com/office/drawing/2014/main" id="{74242E17-7ADF-4FA4-857E-8956A9071156}"/>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35" name="Oval 49">
                <a:extLst>
                  <a:ext uri="{FF2B5EF4-FFF2-40B4-BE49-F238E27FC236}">
                    <a16:creationId xmlns:a16="http://schemas.microsoft.com/office/drawing/2014/main" id="{35DD6D66-96A4-4964-9A35-2C2E98E10C20}"/>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36" name="Oval 50">
                <a:extLst>
                  <a:ext uri="{FF2B5EF4-FFF2-40B4-BE49-F238E27FC236}">
                    <a16:creationId xmlns:a16="http://schemas.microsoft.com/office/drawing/2014/main" id="{4072DD64-172B-4642-827C-D42A7B6C10FA}"/>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37" name="Oval 51">
                <a:extLst>
                  <a:ext uri="{FF2B5EF4-FFF2-40B4-BE49-F238E27FC236}">
                    <a16:creationId xmlns:a16="http://schemas.microsoft.com/office/drawing/2014/main" id="{5ECA5983-2010-4C53-99D0-77D770064574}"/>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38" name="Oval 52">
                <a:extLst>
                  <a:ext uri="{FF2B5EF4-FFF2-40B4-BE49-F238E27FC236}">
                    <a16:creationId xmlns:a16="http://schemas.microsoft.com/office/drawing/2014/main" id="{BA4E1885-245A-43C9-90A5-AB123FF737C1}"/>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9" name="Group 53">
              <a:extLst>
                <a:ext uri="{FF2B5EF4-FFF2-40B4-BE49-F238E27FC236}">
                  <a16:creationId xmlns:a16="http://schemas.microsoft.com/office/drawing/2014/main" id="{84EAFC5B-F543-4B84-9B3D-3010B28707C3}"/>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id="{DC30E2FF-4B7C-42BD-862F-4B91CBA2E3BA}"/>
                  </a:ext>
                </a:extLst>
              </p:cNvPr>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1" name="Freeform 55">
                <a:extLst>
                  <a:ext uri="{FF2B5EF4-FFF2-40B4-BE49-F238E27FC236}">
                    <a16:creationId xmlns:a16="http://schemas.microsoft.com/office/drawing/2014/main" id="{416BF266-4012-4CA2-93B0-4E8AA3BF8016}"/>
                  </a:ext>
                </a:extLst>
              </p:cNvPr>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2" name="Freeform 56">
                <a:extLst>
                  <a:ext uri="{FF2B5EF4-FFF2-40B4-BE49-F238E27FC236}">
                    <a16:creationId xmlns:a16="http://schemas.microsoft.com/office/drawing/2014/main" id="{AA6CF146-1E1D-40E8-AD40-D5A2FDC023C3}"/>
                  </a:ext>
                </a:extLst>
              </p:cNvPr>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3" name="Freeform 57">
                <a:extLst>
                  <a:ext uri="{FF2B5EF4-FFF2-40B4-BE49-F238E27FC236}">
                    <a16:creationId xmlns:a16="http://schemas.microsoft.com/office/drawing/2014/main" id="{EB5C12E7-8408-4BD4-BA82-3837CBBBE817}"/>
                  </a:ext>
                </a:extLst>
              </p:cNvPr>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4" name="Freeform 58">
                <a:extLst>
                  <a:ext uri="{FF2B5EF4-FFF2-40B4-BE49-F238E27FC236}">
                    <a16:creationId xmlns:a16="http://schemas.microsoft.com/office/drawing/2014/main" id="{9F0FC849-58DE-413F-990C-EA62A4E1DBAC}"/>
                  </a:ext>
                </a:extLst>
              </p:cNvPr>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15" name="Freeform 59">
                <a:extLst>
                  <a:ext uri="{FF2B5EF4-FFF2-40B4-BE49-F238E27FC236}">
                    <a16:creationId xmlns:a16="http://schemas.microsoft.com/office/drawing/2014/main" id="{6642E6D8-DDF5-47AD-80CC-F9EF8FB546A9}"/>
                  </a:ext>
                </a:extLst>
              </p:cNvPr>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16" name="Freeform 60">
                <a:extLst>
                  <a:ext uri="{FF2B5EF4-FFF2-40B4-BE49-F238E27FC236}">
                    <a16:creationId xmlns:a16="http://schemas.microsoft.com/office/drawing/2014/main" id="{8A87490C-8D7E-41E9-BDA9-C421596A2AE4}"/>
                  </a:ext>
                </a:extLst>
              </p:cNvPr>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grpSp>
            <p:nvGrpSpPr>
              <p:cNvPr id="17" name="Group 61">
                <a:extLst>
                  <a:ext uri="{FF2B5EF4-FFF2-40B4-BE49-F238E27FC236}">
                    <a16:creationId xmlns:a16="http://schemas.microsoft.com/office/drawing/2014/main" id="{47D114CA-D759-42BA-99F5-A4B619CBEBEA}"/>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id="{4162263C-7089-4282-BF1D-2AA9E8FF18BA}"/>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19" name="Oval 63">
                  <a:extLst>
                    <a:ext uri="{FF2B5EF4-FFF2-40B4-BE49-F238E27FC236}">
                      <a16:creationId xmlns:a16="http://schemas.microsoft.com/office/drawing/2014/main" id="{1C0ABD17-37CE-4BE5-8E78-81A3D0F9E235}"/>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sp>
              <p:nvSpPr>
                <p:cNvPr id="20" name="Oval 64">
                  <a:extLst>
                    <a:ext uri="{FF2B5EF4-FFF2-40B4-BE49-F238E27FC236}">
                      <a16:creationId xmlns:a16="http://schemas.microsoft.com/office/drawing/2014/main" id="{D6321DF6-844E-4F1B-B4FF-90E3DD2FCFF0}"/>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21" name="Oval 65">
                  <a:extLst>
                    <a:ext uri="{FF2B5EF4-FFF2-40B4-BE49-F238E27FC236}">
                      <a16:creationId xmlns:a16="http://schemas.microsoft.com/office/drawing/2014/main" id="{D84D6183-0961-471E-987A-433CFAAFE82D}"/>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GB"/>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68" name="Rectangle 68">
            <a:extLst>
              <a:ext uri="{FF2B5EF4-FFF2-40B4-BE49-F238E27FC236}">
                <a16:creationId xmlns:a16="http://schemas.microsoft.com/office/drawing/2014/main" id="{27E0129D-B40B-41B1-B3FE-4239CDFE916D}"/>
              </a:ext>
            </a:extLst>
          </p:cNvPr>
          <p:cNvSpPr>
            <a:spLocks noGrp="1" noChangeArrowheads="1"/>
          </p:cNvSpPr>
          <p:nvPr>
            <p:ph type="dt" sz="quarter" idx="10"/>
          </p:nvPr>
        </p:nvSpPr>
        <p:spPr>
          <a:xfrm>
            <a:off x="457200" y="6248400"/>
            <a:ext cx="2133600" cy="457200"/>
          </a:xfrm>
        </p:spPr>
        <p:txBody>
          <a:bodyPr/>
          <a:lstStyle>
            <a:lvl1pPr>
              <a:defRPr/>
            </a:lvl1pPr>
          </a:lstStyle>
          <a:p>
            <a:pPr>
              <a:defRPr/>
            </a:pPr>
            <a:endParaRPr lang="en-GB"/>
          </a:p>
        </p:txBody>
      </p:sp>
      <p:sp>
        <p:nvSpPr>
          <p:cNvPr id="69" name="Rectangle 69">
            <a:extLst>
              <a:ext uri="{FF2B5EF4-FFF2-40B4-BE49-F238E27FC236}">
                <a16:creationId xmlns:a16="http://schemas.microsoft.com/office/drawing/2014/main" id="{7DB99D94-F43C-4E12-BC7D-6E326551BCE2}"/>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GB"/>
          </a:p>
        </p:txBody>
      </p:sp>
      <p:sp>
        <p:nvSpPr>
          <p:cNvPr id="70" name="Rectangle 70">
            <a:extLst>
              <a:ext uri="{FF2B5EF4-FFF2-40B4-BE49-F238E27FC236}">
                <a16:creationId xmlns:a16="http://schemas.microsoft.com/office/drawing/2014/main" id="{3869C9A5-EDA3-48D2-A4B7-7CCE56DF8F81}"/>
              </a:ext>
            </a:extLst>
          </p:cNvPr>
          <p:cNvSpPr>
            <a:spLocks noGrp="1" noChangeArrowheads="1"/>
          </p:cNvSpPr>
          <p:nvPr>
            <p:ph type="sldNum" sz="quarter" idx="12"/>
          </p:nvPr>
        </p:nvSpPr>
        <p:spPr>
          <a:xfrm>
            <a:off x="6553200" y="6248400"/>
            <a:ext cx="2133600" cy="457200"/>
          </a:xfrm>
        </p:spPr>
        <p:txBody>
          <a:bodyPr/>
          <a:lstStyle>
            <a:lvl1pPr>
              <a:defRPr/>
            </a:lvl1pPr>
          </a:lstStyle>
          <a:p>
            <a:fld id="{9240FA8C-B488-41B8-87CF-2F55FE6485E0}" type="slidenum">
              <a:rPr lang="en-GB" altLang="en-US"/>
              <a:pPr/>
              <a:t>‹#›</a:t>
            </a:fld>
            <a:endParaRPr lang="en-GB" altLang="en-US"/>
          </a:p>
        </p:txBody>
      </p:sp>
    </p:spTree>
    <p:extLst>
      <p:ext uri="{BB962C8B-B14F-4D97-AF65-F5344CB8AC3E}">
        <p14:creationId xmlns:p14="http://schemas.microsoft.com/office/powerpoint/2010/main" val="911996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a:extLst>
              <a:ext uri="{FF2B5EF4-FFF2-40B4-BE49-F238E27FC236}">
                <a16:creationId xmlns:a16="http://schemas.microsoft.com/office/drawing/2014/main" id="{35FD07E2-1D09-4B6D-A754-1EEA2BDDA795}"/>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11A061A3-6550-4862-84F2-A582B79E446C}"/>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2FBFAD65-56F6-4963-B11C-1DFA3DF9DF22}"/>
              </a:ext>
            </a:extLst>
          </p:cNvPr>
          <p:cNvSpPr>
            <a:spLocks noGrp="1" noChangeArrowheads="1"/>
          </p:cNvSpPr>
          <p:nvPr>
            <p:ph type="sldNum" sz="quarter" idx="12"/>
          </p:nvPr>
        </p:nvSpPr>
        <p:spPr/>
        <p:txBody>
          <a:bodyPr/>
          <a:lstStyle>
            <a:lvl1pPr>
              <a:defRPr/>
            </a:lvl1pPr>
          </a:lstStyle>
          <a:p>
            <a:fld id="{4FC7B535-0AD5-4AA3-A7F6-97D8E84199D3}" type="slidenum">
              <a:rPr lang="en-GB" altLang="en-US"/>
              <a:pPr/>
              <a:t>‹#›</a:t>
            </a:fld>
            <a:endParaRPr lang="en-GB" altLang="en-US"/>
          </a:p>
        </p:txBody>
      </p:sp>
    </p:spTree>
    <p:extLst>
      <p:ext uri="{BB962C8B-B14F-4D97-AF65-F5344CB8AC3E}">
        <p14:creationId xmlns:p14="http://schemas.microsoft.com/office/powerpoint/2010/main" val="2172022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a:extLst>
              <a:ext uri="{FF2B5EF4-FFF2-40B4-BE49-F238E27FC236}">
                <a16:creationId xmlns:a16="http://schemas.microsoft.com/office/drawing/2014/main" id="{41FE9815-A56C-4179-A830-762FA6D63320}"/>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9F2C6939-9C27-4E02-A62A-0A727D25DB94}"/>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C4723A59-2321-462E-B481-E7087834F2E8}"/>
              </a:ext>
            </a:extLst>
          </p:cNvPr>
          <p:cNvSpPr>
            <a:spLocks noGrp="1" noChangeArrowheads="1"/>
          </p:cNvSpPr>
          <p:nvPr>
            <p:ph type="sldNum" sz="quarter" idx="12"/>
          </p:nvPr>
        </p:nvSpPr>
        <p:spPr/>
        <p:txBody>
          <a:bodyPr/>
          <a:lstStyle>
            <a:lvl1pPr>
              <a:defRPr/>
            </a:lvl1pPr>
          </a:lstStyle>
          <a:p>
            <a:fld id="{513AD691-7DB0-4ED3-B34F-BC412047F28D}" type="slidenum">
              <a:rPr lang="en-GB" altLang="en-US"/>
              <a:pPr/>
              <a:t>‹#›</a:t>
            </a:fld>
            <a:endParaRPr lang="en-GB" altLang="en-US"/>
          </a:p>
        </p:txBody>
      </p:sp>
    </p:spTree>
    <p:extLst>
      <p:ext uri="{BB962C8B-B14F-4D97-AF65-F5344CB8AC3E}">
        <p14:creationId xmlns:p14="http://schemas.microsoft.com/office/powerpoint/2010/main" val="130711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4/28/2021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9">
            <a:extLst>
              <a:ext uri="{FF2B5EF4-FFF2-40B4-BE49-F238E27FC236}">
                <a16:creationId xmlns:a16="http://schemas.microsoft.com/office/drawing/2014/main" id="{6FBD9EA8-E8EC-4AB7-BA80-F27EAD16CA7B}"/>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0">
            <a:extLst>
              <a:ext uri="{FF2B5EF4-FFF2-40B4-BE49-F238E27FC236}">
                <a16:creationId xmlns:a16="http://schemas.microsoft.com/office/drawing/2014/main" id="{49EB07DB-26DC-42F0-A721-53DCE9765216}"/>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71">
            <a:extLst>
              <a:ext uri="{FF2B5EF4-FFF2-40B4-BE49-F238E27FC236}">
                <a16:creationId xmlns:a16="http://schemas.microsoft.com/office/drawing/2014/main" id="{2E9E6402-9312-4348-B45B-721DB0D0D742}"/>
              </a:ext>
            </a:extLst>
          </p:cNvPr>
          <p:cNvSpPr>
            <a:spLocks noGrp="1" noChangeArrowheads="1"/>
          </p:cNvSpPr>
          <p:nvPr>
            <p:ph type="sldNum" sz="quarter" idx="12"/>
          </p:nvPr>
        </p:nvSpPr>
        <p:spPr/>
        <p:txBody>
          <a:bodyPr/>
          <a:lstStyle>
            <a:lvl1pPr>
              <a:defRPr/>
            </a:lvl1pPr>
          </a:lstStyle>
          <a:p>
            <a:fld id="{E35E90B2-4D92-4076-BD85-E70564002164}" type="slidenum">
              <a:rPr lang="en-GB" altLang="en-US"/>
              <a:pPr/>
              <a:t>‹#›</a:t>
            </a:fld>
            <a:endParaRPr lang="en-GB" altLang="en-US"/>
          </a:p>
        </p:txBody>
      </p:sp>
    </p:spTree>
    <p:extLst>
      <p:ext uri="{BB962C8B-B14F-4D97-AF65-F5344CB8AC3E}">
        <p14:creationId xmlns:p14="http://schemas.microsoft.com/office/powerpoint/2010/main" val="1733793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9">
            <a:extLst>
              <a:ext uri="{FF2B5EF4-FFF2-40B4-BE49-F238E27FC236}">
                <a16:creationId xmlns:a16="http://schemas.microsoft.com/office/drawing/2014/main" id="{ED5DDC2F-2D3A-4D20-81D2-D04D3665A55F}"/>
              </a:ext>
            </a:extLst>
          </p:cNvPr>
          <p:cNvSpPr>
            <a:spLocks noGrp="1" noChangeArrowheads="1"/>
          </p:cNvSpPr>
          <p:nvPr>
            <p:ph type="dt" sz="half" idx="10"/>
          </p:nvPr>
        </p:nvSpPr>
        <p:spPr/>
        <p:txBody>
          <a:bodyPr/>
          <a:lstStyle>
            <a:lvl1pPr>
              <a:defRPr/>
            </a:lvl1pPr>
          </a:lstStyle>
          <a:p>
            <a:pPr>
              <a:defRPr/>
            </a:pPr>
            <a:endParaRPr lang="en-GB"/>
          </a:p>
        </p:txBody>
      </p:sp>
      <p:sp>
        <p:nvSpPr>
          <p:cNvPr id="8" name="Rectangle 70">
            <a:extLst>
              <a:ext uri="{FF2B5EF4-FFF2-40B4-BE49-F238E27FC236}">
                <a16:creationId xmlns:a16="http://schemas.microsoft.com/office/drawing/2014/main" id="{E78AD3E5-4A46-498C-9408-BBFBB3084F8C}"/>
              </a:ext>
            </a:extLst>
          </p:cNvPr>
          <p:cNvSpPr>
            <a:spLocks noGrp="1" noChangeArrowheads="1"/>
          </p:cNvSpPr>
          <p:nvPr>
            <p:ph type="ftr" sz="quarter" idx="11"/>
          </p:nvPr>
        </p:nvSpPr>
        <p:spPr/>
        <p:txBody>
          <a:bodyPr/>
          <a:lstStyle>
            <a:lvl1pPr>
              <a:defRPr/>
            </a:lvl1pPr>
          </a:lstStyle>
          <a:p>
            <a:pPr>
              <a:defRPr/>
            </a:pPr>
            <a:endParaRPr lang="en-GB"/>
          </a:p>
        </p:txBody>
      </p:sp>
      <p:sp>
        <p:nvSpPr>
          <p:cNvPr id="9" name="Rectangle 71">
            <a:extLst>
              <a:ext uri="{FF2B5EF4-FFF2-40B4-BE49-F238E27FC236}">
                <a16:creationId xmlns:a16="http://schemas.microsoft.com/office/drawing/2014/main" id="{79099570-507B-413B-B7A1-937DA0A58CFD}"/>
              </a:ext>
            </a:extLst>
          </p:cNvPr>
          <p:cNvSpPr>
            <a:spLocks noGrp="1" noChangeArrowheads="1"/>
          </p:cNvSpPr>
          <p:nvPr>
            <p:ph type="sldNum" sz="quarter" idx="12"/>
          </p:nvPr>
        </p:nvSpPr>
        <p:spPr/>
        <p:txBody>
          <a:bodyPr/>
          <a:lstStyle>
            <a:lvl1pPr>
              <a:defRPr/>
            </a:lvl1pPr>
          </a:lstStyle>
          <a:p>
            <a:fld id="{F6219AD7-F28F-43BD-919D-B2511B591F26}" type="slidenum">
              <a:rPr lang="en-GB" altLang="en-US"/>
              <a:pPr/>
              <a:t>‹#›</a:t>
            </a:fld>
            <a:endParaRPr lang="en-GB" altLang="en-US"/>
          </a:p>
        </p:txBody>
      </p:sp>
    </p:spTree>
    <p:extLst>
      <p:ext uri="{BB962C8B-B14F-4D97-AF65-F5344CB8AC3E}">
        <p14:creationId xmlns:p14="http://schemas.microsoft.com/office/powerpoint/2010/main" val="1109572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9">
            <a:extLst>
              <a:ext uri="{FF2B5EF4-FFF2-40B4-BE49-F238E27FC236}">
                <a16:creationId xmlns:a16="http://schemas.microsoft.com/office/drawing/2014/main" id="{BA168EA6-449B-4528-A4F8-F5A56B4A852F}"/>
              </a:ext>
            </a:extLst>
          </p:cNvPr>
          <p:cNvSpPr>
            <a:spLocks noGrp="1" noChangeArrowheads="1"/>
          </p:cNvSpPr>
          <p:nvPr>
            <p:ph type="dt" sz="half" idx="10"/>
          </p:nvPr>
        </p:nvSpPr>
        <p:spPr/>
        <p:txBody>
          <a:bodyPr/>
          <a:lstStyle>
            <a:lvl1pPr>
              <a:defRPr/>
            </a:lvl1pPr>
          </a:lstStyle>
          <a:p>
            <a:pPr>
              <a:defRPr/>
            </a:pPr>
            <a:endParaRPr lang="en-GB"/>
          </a:p>
        </p:txBody>
      </p:sp>
      <p:sp>
        <p:nvSpPr>
          <p:cNvPr id="4" name="Rectangle 70">
            <a:extLst>
              <a:ext uri="{FF2B5EF4-FFF2-40B4-BE49-F238E27FC236}">
                <a16:creationId xmlns:a16="http://schemas.microsoft.com/office/drawing/2014/main" id="{4C4AD68C-C9A6-4FE0-8681-7168A9FBCB56}"/>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71">
            <a:extLst>
              <a:ext uri="{FF2B5EF4-FFF2-40B4-BE49-F238E27FC236}">
                <a16:creationId xmlns:a16="http://schemas.microsoft.com/office/drawing/2014/main" id="{06C088B9-4553-4C0A-B6DD-DAE9E1D405C4}"/>
              </a:ext>
            </a:extLst>
          </p:cNvPr>
          <p:cNvSpPr>
            <a:spLocks noGrp="1" noChangeArrowheads="1"/>
          </p:cNvSpPr>
          <p:nvPr>
            <p:ph type="sldNum" sz="quarter" idx="12"/>
          </p:nvPr>
        </p:nvSpPr>
        <p:spPr/>
        <p:txBody>
          <a:bodyPr/>
          <a:lstStyle>
            <a:lvl1pPr>
              <a:defRPr/>
            </a:lvl1pPr>
          </a:lstStyle>
          <a:p>
            <a:fld id="{8313A4F1-E5A2-4796-9FE8-4F36F69478A6}" type="slidenum">
              <a:rPr lang="en-GB" altLang="en-US"/>
              <a:pPr/>
              <a:t>‹#›</a:t>
            </a:fld>
            <a:endParaRPr lang="en-GB" altLang="en-US"/>
          </a:p>
        </p:txBody>
      </p:sp>
    </p:spTree>
    <p:extLst>
      <p:ext uri="{BB962C8B-B14F-4D97-AF65-F5344CB8AC3E}">
        <p14:creationId xmlns:p14="http://schemas.microsoft.com/office/powerpoint/2010/main" val="2302897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A7C3EF34-21E0-48CB-82AF-F977426D1D9E}"/>
              </a:ext>
            </a:extLst>
          </p:cNvPr>
          <p:cNvSpPr>
            <a:spLocks noGrp="1" noChangeArrowheads="1"/>
          </p:cNvSpPr>
          <p:nvPr>
            <p:ph type="dt" sz="half" idx="10"/>
          </p:nvPr>
        </p:nvSpPr>
        <p:spPr/>
        <p:txBody>
          <a:bodyPr/>
          <a:lstStyle>
            <a:lvl1pPr>
              <a:defRPr/>
            </a:lvl1pPr>
          </a:lstStyle>
          <a:p>
            <a:pPr>
              <a:defRPr/>
            </a:pPr>
            <a:endParaRPr lang="en-GB"/>
          </a:p>
        </p:txBody>
      </p:sp>
      <p:sp>
        <p:nvSpPr>
          <p:cNvPr id="3" name="Rectangle 70">
            <a:extLst>
              <a:ext uri="{FF2B5EF4-FFF2-40B4-BE49-F238E27FC236}">
                <a16:creationId xmlns:a16="http://schemas.microsoft.com/office/drawing/2014/main" id="{D0A67EB0-787A-4ECF-AE1F-187903D46F85}"/>
              </a:ext>
            </a:extLst>
          </p:cNvPr>
          <p:cNvSpPr>
            <a:spLocks noGrp="1" noChangeArrowheads="1"/>
          </p:cNvSpPr>
          <p:nvPr>
            <p:ph type="ftr" sz="quarter" idx="11"/>
          </p:nvPr>
        </p:nvSpPr>
        <p:spPr/>
        <p:txBody>
          <a:bodyPr/>
          <a:lstStyle>
            <a:lvl1pPr>
              <a:defRPr/>
            </a:lvl1pPr>
          </a:lstStyle>
          <a:p>
            <a:pPr>
              <a:defRPr/>
            </a:pPr>
            <a:endParaRPr lang="en-GB"/>
          </a:p>
        </p:txBody>
      </p:sp>
      <p:sp>
        <p:nvSpPr>
          <p:cNvPr id="4" name="Rectangle 71">
            <a:extLst>
              <a:ext uri="{FF2B5EF4-FFF2-40B4-BE49-F238E27FC236}">
                <a16:creationId xmlns:a16="http://schemas.microsoft.com/office/drawing/2014/main" id="{5CBC1C79-0BE4-45F5-9A9C-4CB248285B2F}"/>
              </a:ext>
            </a:extLst>
          </p:cNvPr>
          <p:cNvSpPr>
            <a:spLocks noGrp="1" noChangeArrowheads="1"/>
          </p:cNvSpPr>
          <p:nvPr>
            <p:ph type="sldNum" sz="quarter" idx="12"/>
          </p:nvPr>
        </p:nvSpPr>
        <p:spPr/>
        <p:txBody>
          <a:bodyPr/>
          <a:lstStyle>
            <a:lvl1pPr>
              <a:defRPr/>
            </a:lvl1pPr>
          </a:lstStyle>
          <a:p>
            <a:fld id="{E32F9850-D23C-4D2A-9AEE-C5931B9B5E46}" type="slidenum">
              <a:rPr lang="en-GB" altLang="en-US"/>
              <a:pPr/>
              <a:t>‹#›</a:t>
            </a:fld>
            <a:endParaRPr lang="en-GB" altLang="en-US"/>
          </a:p>
        </p:txBody>
      </p:sp>
    </p:spTree>
    <p:extLst>
      <p:ext uri="{BB962C8B-B14F-4D97-AF65-F5344CB8AC3E}">
        <p14:creationId xmlns:p14="http://schemas.microsoft.com/office/powerpoint/2010/main" val="1480375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a:extLst>
              <a:ext uri="{FF2B5EF4-FFF2-40B4-BE49-F238E27FC236}">
                <a16:creationId xmlns:a16="http://schemas.microsoft.com/office/drawing/2014/main" id="{59175EF2-B04F-40DC-A91A-DD2B2F5E0CEB}"/>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0">
            <a:extLst>
              <a:ext uri="{FF2B5EF4-FFF2-40B4-BE49-F238E27FC236}">
                <a16:creationId xmlns:a16="http://schemas.microsoft.com/office/drawing/2014/main" id="{67B783A5-EF44-4578-BB6B-5DBEB1D0897F}"/>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71">
            <a:extLst>
              <a:ext uri="{FF2B5EF4-FFF2-40B4-BE49-F238E27FC236}">
                <a16:creationId xmlns:a16="http://schemas.microsoft.com/office/drawing/2014/main" id="{811AE185-D87B-4009-9173-4527716A138E}"/>
              </a:ext>
            </a:extLst>
          </p:cNvPr>
          <p:cNvSpPr>
            <a:spLocks noGrp="1" noChangeArrowheads="1"/>
          </p:cNvSpPr>
          <p:nvPr>
            <p:ph type="sldNum" sz="quarter" idx="12"/>
          </p:nvPr>
        </p:nvSpPr>
        <p:spPr/>
        <p:txBody>
          <a:bodyPr/>
          <a:lstStyle>
            <a:lvl1pPr>
              <a:defRPr/>
            </a:lvl1pPr>
          </a:lstStyle>
          <a:p>
            <a:fld id="{8D1D3754-7CC7-45D4-A5B7-B134664A15BD}" type="slidenum">
              <a:rPr lang="en-GB" altLang="en-US"/>
              <a:pPr/>
              <a:t>‹#›</a:t>
            </a:fld>
            <a:endParaRPr lang="en-GB" altLang="en-US"/>
          </a:p>
        </p:txBody>
      </p:sp>
    </p:spTree>
    <p:extLst>
      <p:ext uri="{BB962C8B-B14F-4D97-AF65-F5344CB8AC3E}">
        <p14:creationId xmlns:p14="http://schemas.microsoft.com/office/powerpoint/2010/main" val="1308552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a:extLst>
              <a:ext uri="{FF2B5EF4-FFF2-40B4-BE49-F238E27FC236}">
                <a16:creationId xmlns:a16="http://schemas.microsoft.com/office/drawing/2014/main" id="{2D245ED9-D820-4DB9-97EE-1221D3843794}"/>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0">
            <a:extLst>
              <a:ext uri="{FF2B5EF4-FFF2-40B4-BE49-F238E27FC236}">
                <a16:creationId xmlns:a16="http://schemas.microsoft.com/office/drawing/2014/main" id="{92C28196-E4BF-4B67-89F2-8A958BE42DF0}"/>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71">
            <a:extLst>
              <a:ext uri="{FF2B5EF4-FFF2-40B4-BE49-F238E27FC236}">
                <a16:creationId xmlns:a16="http://schemas.microsoft.com/office/drawing/2014/main" id="{51C92BE8-47AF-4193-940F-4E80D4BC5693}"/>
              </a:ext>
            </a:extLst>
          </p:cNvPr>
          <p:cNvSpPr>
            <a:spLocks noGrp="1" noChangeArrowheads="1"/>
          </p:cNvSpPr>
          <p:nvPr>
            <p:ph type="sldNum" sz="quarter" idx="12"/>
          </p:nvPr>
        </p:nvSpPr>
        <p:spPr/>
        <p:txBody>
          <a:bodyPr/>
          <a:lstStyle>
            <a:lvl1pPr>
              <a:defRPr/>
            </a:lvl1pPr>
          </a:lstStyle>
          <a:p>
            <a:fld id="{7E447415-E491-443F-B94D-686756529A71}" type="slidenum">
              <a:rPr lang="en-GB" altLang="en-US"/>
              <a:pPr/>
              <a:t>‹#›</a:t>
            </a:fld>
            <a:endParaRPr lang="en-GB" altLang="en-US"/>
          </a:p>
        </p:txBody>
      </p:sp>
    </p:spTree>
    <p:extLst>
      <p:ext uri="{BB962C8B-B14F-4D97-AF65-F5344CB8AC3E}">
        <p14:creationId xmlns:p14="http://schemas.microsoft.com/office/powerpoint/2010/main" val="4232380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a:extLst>
              <a:ext uri="{FF2B5EF4-FFF2-40B4-BE49-F238E27FC236}">
                <a16:creationId xmlns:a16="http://schemas.microsoft.com/office/drawing/2014/main" id="{A5BCB1F4-A11B-402C-ACFE-9BEEA4A34792}"/>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9E564CC4-6143-47A4-8062-555FD5732481}"/>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F7B1E144-5059-4FCC-B0B7-578D312993FA}"/>
              </a:ext>
            </a:extLst>
          </p:cNvPr>
          <p:cNvSpPr>
            <a:spLocks noGrp="1" noChangeArrowheads="1"/>
          </p:cNvSpPr>
          <p:nvPr>
            <p:ph type="sldNum" sz="quarter" idx="12"/>
          </p:nvPr>
        </p:nvSpPr>
        <p:spPr/>
        <p:txBody>
          <a:bodyPr/>
          <a:lstStyle>
            <a:lvl1pPr>
              <a:defRPr/>
            </a:lvl1pPr>
          </a:lstStyle>
          <a:p>
            <a:fld id="{64EB3B0E-1BBF-4405-90E9-CD6821FBB1AA}" type="slidenum">
              <a:rPr lang="en-GB" altLang="en-US"/>
              <a:pPr/>
              <a:t>‹#›</a:t>
            </a:fld>
            <a:endParaRPr lang="en-GB" altLang="en-US"/>
          </a:p>
        </p:txBody>
      </p:sp>
    </p:spTree>
    <p:extLst>
      <p:ext uri="{BB962C8B-B14F-4D97-AF65-F5344CB8AC3E}">
        <p14:creationId xmlns:p14="http://schemas.microsoft.com/office/powerpoint/2010/main" val="3716928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a:extLst>
              <a:ext uri="{FF2B5EF4-FFF2-40B4-BE49-F238E27FC236}">
                <a16:creationId xmlns:a16="http://schemas.microsoft.com/office/drawing/2014/main" id="{F727D9BE-FFE1-46D3-AA74-D8ECA6A26212}"/>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D6B4544D-BA9D-4D2C-8D3E-65FB030090DB}"/>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C2784414-376C-4D4E-A936-267484AF7AC4}"/>
              </a:ext>
            </a:extLst>
          </p:cNvPr>
          <p:cNvSpPr>
            <a:spLocks noGrp="1" noChangeArrowheads="1"/>
          </p:cNvSpPr>
          <p:nvPr>
            <p:ph type="sldNum" sz="quarter" idx="12"/>
          </p:nvPr>
        </p:nvSpPr>
        <p:spPr/>
        <p:txBody>
          <a:bodyPr/>
          <a:lstStyle>
            <a:lvl1pPr>
              <a:defRPr/>
            </a:lvl1pPr>
          </a:lstStyle>
          <a:p>
            <a:fld id="{7CB99C96-6612-4ADD-8A1D-3D9307B5A5D4}" type="slidenum">
              <a:rPr lang="en-GB" altLang="en-US"/>
              <a:pPr/>
              <a:t>‹#›</a:t>
            </a:fld>
            <a:endParaRPr lang="en-GB" altLang="en-US"/>
          </a:p>
        </p:txBody>
      </p:sp>
    </p:spTree>
    <p:extLst>
      <p:ext uri="{BB962C8B-B14F-4D97-AF65-F5344CB8AC3E}">
        <p14:creationId xmlns:p14="http://schemas.microsoft.com/office/powerpoint/2010/main" val="198536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4/28/2021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4/28/2021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4/28/2021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C678FB-AF68-48C1-82E6-A50F4477A0F6}"/>
              </a:ext>
            </a:extLst>
          </p:cNvPr>
          <p:cNvSpPr>
            <a:spLocks noGrp="1"/>
          </p:cNvSpPr>
          <p:nvPr>
            <p:ph type="dt" sz="half" idx="10"/>
          </p:nvPr>
        </p:nvSpPr>
        <p:spPr/>
        <p:txBody>
          <a:bodyPr/>
          <a:lstStyle>
            <a:lvl1pPr>
              <a:defRPr/>
            </a:lvl1pPr>
          </a:lstStyle>
          <a:p>
            <a:pPr>
              <a:defRPr/>
            </a:pPr>
            <a:fld id="{B1B168CA-5EE4-40B3-A75E-09F5C7FD8F06}" type="datetimeFigureOut">
              <a:rPr lang="en-GB" altLang="zh-CN"/>
              <a:pPr>
                <a:defRPr/>
              </a:pPr>
              <a:t>28/04/2021</a:t>
            </a:fld>
            <a:endParaRPr lang="en-GB" altLang="zh-CN"/>
          </a:p>
        </p:txBody>
      </p:sp>
      <p:sp>
        <p:nvSpPr>
          <p:cNvPr id="5" name="Footer Placeholder 4">
            <a:extLst>
              <a:ext uri="{FF2B5EF4-FFF2-40B4-BE49-F238E27FC236}">
                <a16:creationId xmlns:a16="http://schemas.microsoft.com/office/drawing/2014/main" id="{AD0C8C56-059D-4F62-8B28-FBBC9FF40CDD}"/>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5EDBD143-9C6A-4D10-A0E0-C0238638D07A}"/>
              </a:ext>
            </a:extLst>
          </p:cNvPr>
          <p:cNvSpPr>
            <a:spLocks noGrp="1"/>
          </p:cNvSpPr>
          <p:nvPr>
            <p:ph type="sldNum" sz="quarter" idx="12"/>
          </p:nvPr>
        </p:nvSpPr>
        <p:spPr/>
        <p:txBody>
          <a:bodyPr/>
          <a:lstStyle>
            <a:lvl1pPr>
              <a:defRPr/>
            </a:lvl1pPr>
          </a:lstStyle>
          <a:p>
            <a:fld id="{87BDEDD4-A86C-4F35-87B2-63B11514FD70}" type="slidenum">
              <a:rPr lang="en-GB" altLang="en-US"/>
              <a:pPr/>
              <a:t>‹#›</a:t>
            </a:fld>
            <a:endParaRPr lang="en-GB" altLang="en-US"/>
          </a:p>
        </p:txBody>
      </p:sp>
    </p:spTree>
    <p:extLst>
      <p:ext uri="{BB962C8B-B14F-4D97-AF65-F5344CB8AC3E}">
        <p14:creationId xmlns:p14="http://schemas.microsoft.com/office/powerpoint/2010/main" val="75809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4ADDDE-6218-4456-989B-39403C616EA7}"/>
              </a:ext>
            </a:extLst>
          </p:cNvPr>
          <p:cNvSpPr>
            <a:spLocks noGrp="1"/>
          </p:cNvSpPr>
          <p:nvPr>
            <p:ph type="dt" sz="half" idx="10"/>
          </p:nvPr>
        </p:nvSpPr>
        <p:spPr/>
        <p:txBody>
          <a:bodyPr/>
          <a:lstStyle>
            <a:lvl1pPr>
              <a:defRPr/>
            </a:lvl1pPr>
          </a:lstStyle>
          <a:p>
            <a:pPr>
              <a:defRPr/>
            </a:pPr>
            <a:fld id="{A8EEF63C-7C1F-41DC-AD5E-5D4A2A766CC6}" type="datetimeFigureOut">
              <a:rPr lang="en-GB" altLang="zh-CN"/>
              <a:pPr>
                <a:defRPr/>
              </a:pPr>
              <a:t>28/04/2021</a:t>
            </a:fld>
            <a:endParaRPr lang="en-GB" altLang="zh-CN"/>
          </a:p>
        </p:txBody>
      </p:sp>
      <p:sp>
        <p:nvSpPr>
          <p:cNvPr id="5" name="Footer Placeholder 4">
            <a:extLst>
              <a:ext uri="{FF2B5EF4-FFF2-40B4-BE49-F238E27FC236}">
                <a16:creationId xmlns:a16="http://schemas.microsoft.com/office/drawing/2014/main" id="{B1024FE8-D7D2-4D7A-8D60-D572DAED7171}"/>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86F4EBE7-B561-49EE-843E-1C8868CF2EA8}"/>
              </a:ext>
            </a:extLst>
          </p:cNvPr>
          <p:cNvSpPr>
            <a:spLocks noGrp="1"/>
          </p:cNvSpPr>
          <p:nvPr>
            <p:ph type="sldNum" sz="quarter" idx="12"/>
          </p:nvPr>
        </p:nvSpPr>
        <p:spPr/>
        <p:txBody>
          <a:bodyPr/>
          <a:lstStyle>
            <a:lvl1pPr>
              <a:defRPr/>
            </a:lvl1pPr>
          </a:lstStyle>
          <a:p>
            <a:fld id="{56F843BD-E9E7-4AAF-9A7E-6AEA4A0475EF}" type="slidenum">
              <a:rPr lang="en-GB" altLang="en-US"/>
              <a:pPr/>
              <a:t>‹#›</a:t>
            </a:fld>
            <a:endParaRPr lang="en-GB" altLang="en-US"/>
          </a:p>
        </p:txBody>
      </p:sp>
    </p:spTree>
    <p:extLst>
      <p:ext uri="{BB962C8B-B14F-4D97-AF65-F5344CB8AC3E}">
        <p14:creationId xmlns:p14="http://schemas.microsoft.com/office/powerpoint/2010/main" val="19722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56D72-06E1-4358-9C7E-2C1E2AE3E5BF}"/>
              </a:ext>
            </a:extLst>
          </p:cNvPr>
          <p:cNvSpPr>
            <a:spLocks noGrp="1"/>
          </p:cNvSpPr>
          <p:nvPr>
            <p:ph type="dt" sz="half" idx="10"/>
          </p:nvPr>
        </p:nvSpPr>
        <p:spPr/>
        <p:txBody>
          <a:bodyPr/>
          <a:lstStyle>
            <a:lvl1pPr>
              <a:defRPr/>
            </a:lvl1pPr>
          </a:lstStyle>
          <a:p>
            <a:pPr>
              <a:defRPr/>
            </a:pPr>
            <a:fld id="{786BCC7F-1B1D-43AA-B362-89DEB0D601C1}" type="datetimeFigureOut">
              <a:rPr lang="en-GB" altLang="zh-CN"/>
              <a:pPr>
                <a:defRPr/>
              </a:pPr>
              <a:t>28/04/2021</a:t>
            </a:fld>
            <a:endParaRPr lang="en-GB" altLang="zh-CN"/>
          </a:p>
        </p:txBody>
      </p:sp>
      <p:sp>
        <p:nvSpPr>
          <p:cNvPr id="5" name="Footer Placeholder 4">
            <a:extLst>
              <a:ext uri="{FF2B5EF4-FFF2-40B4-BE49-F238E27FC236}">
                <a16:creationId xmlns:a16="http://schemas.microsoft.com/office/drawing/2014/main" id="{965430E7-1E7B-4703-8AC3-86CBF9D79BA2}"/>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E454A92D-9CD6-4C17-9564-2B826E829BB0}"/>
              </a:ext>
            </a:extLst>
          </p:cNvPr>
          <p:cNvSpPr>
            <a:spLocks noGrp="1"/>
          </p:cNvSpPr>
          <p:nvPr>
            <p:ph type="sldNum" sz="quarter" idx="12"/>
          </p:nvPr>
        </p:nvSpPr>
        <p:spPr/>
        <p:txBody>
          <a:bodyPr/>
          <a:lstStyle>
            <a:lvl1pPr>
              <a:defRPr/>
            </a:lvl1pPr>
          </a:lstStyle>
          <a:p>
            <a:fld id="{32CED698-96F3-4211-AD3B-A4D7AD56A0CF}" type="slidenum">
              <a:rPr lang="en-GB" altLang="en-US"/>
              <a:pPr/>
              <a:t>‹#›</a:t>
            </a:fld>
            <a:endParaRPr lang="en-GB" altLang="en-US"/>
          </a:p>
        </p:txBody>
      </p:sp>
    </p:spTree>
    <p:extLst>
      <p:ext uri="{BB962C8B-B14F-4D97-AF65-F5344CB8AC3E}">
        <p14:creationId xmlns:p14="http://schemas.microsoft.com/office/powerpoint/2010/main" val="153874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3273323-2B4E-4967-B7CC-F01E468C463F}"/>
              </a:ext>
            </a:extLst>
          </p:cNvPr>
          <p:cNvSpPr>
            <a:spLocks noGrp="1"/>
          </p:cNvSpPr>
          <p:nvPr>
            <p:ph type="dt" sz="half" idx="10"/>
          </p:nvPr>
        </p:nvSpPr>
        <p:spPr/>
        <p:txBody>
          <a:bodyPr/>
          <a:lstStyle>
            <a:lvl1pPr>
              <a:defRPr/>
            </a:lvl1pPr>
          </a:lstStyle>
          <a:p>
            <a:pPr>
              <a:defRPr/>
            </a:pPr>
            <a:fld id="{5C462F8A-CC44-4756-A770-42C1473FBCF1}" type="datetimeFigureOut">
              <a:rPr lang="en-GB" altLang="zh-CN"/>
              <a:pPr>
                <a:defRPr/>
              </a:pPr>
              <a:t>28/04/2021</a:t>
            </a:fld>
            <a:endParaRPr lang="en-GB" altLang="zh-CN"/>
          </a:p>
        </p:txBody>
      </p:sp>
      <p:sp>
        <p:nvSpPr>
          <p:cNvPr id="6" name="Footer Placeholder 4">
            <a:extLst>
              <a:ext uri="{FF2B5EF4-FFF2-40B4-BE49-F238E27FC236}">
                <a16:creationId xmlns:a16="http://schemas.microsoft.com/office/drawing/2014/main" id="{2C011CE1-4F6C-4BD6-951F-03A8E4D02822}"/>
              </a:ext>
            </a:extLst>
          </p:cNvPr>
          <p:cNvSpPr>
            <a:spLocks noGrp="1"/>
          </p:cNvSpPr>
          <p:nvPr>
            <p:ph type="ftr" sz="quarter" idx="11"/>
          </p:nvPr>
        </p:nvSpPr>
        <p:spPr/>
        <p:txBody>
          <a:bodyPr/>
          <a:lstStyle>
            <a:lvl1pPr>
              <a:defRPr/>
            </a:lvl1pPr>
          </a:lstStyle>
          <a:p>
            <a:pPr>
              <a:defRPr/>
            </a:pPr>
            <a:endParaRPr lang="en-GB" altLang="zh-CN"/>
          </a:p>
        </p:txBody>
      </p:sp>
      <p:sp>
        <p:nvSpPr>
          <p:cNvPr id="7" name="Slide Number Placeholder 5">
            <a:extLst>
              <a:ext uri="{FF2B5EF4-FFF2-40B4-BE49-F238E27FC236}">
                <a16:creationId xmlns:a16="http://schemas.microsoft.com/office/drawing/2014/main" id="{5E2B467D-E6CB-459C-A047-A28BF37859BC}"/>
              </a:ext>
            </a:extLst>
          </p:cNvPr>
          <p:cNvSpPr>
            <a:spLocks noGrp="1"/>
          </p:cNvSpPr>
          <p:nvPr>
            <p:ph type="sldNum" sz="quarter" idx="12"/>
          </p:nvPr>
        </p:nvSpPr>
        <p:spPr/>
        <p:txBody>
          <a:bodyPr/>
          <a:lstStyle>
            <a:lvl1pPr>
              <a:defRPr/>
            </a:lvl1pPr>
          </a:lstStyle>
          <a:p>
            <a:fld id="{88784552-9FF6-4048-87A7-4A2FF31BCFE8}" type="slidenum">
              <a:rPr lang="en-GB" altLang="en-US"/>
              <a:pPr/>
              <a:t>‹#›</a:t>
            </a:fld>
            <a:endParaRPr lang="en-GB" altLang="en-US"/>
          </a:p>
        </p:txBody>
      </p:sp>
    </p:spTree>
    <p:extLst>
      <p:ext uri="{BB962C8B-B14F-4D97-AF65-F5344CB8AC3E}">
        <p14:creationId xmlns:p14="http://schemas.microsoft.com/office/powerpoint/2010/main" val="2242038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9" y="0"/>
            <a:ext cx="9144000" cy="6858000"/>
          </a:xfrm>
          <a:prstGeom prst="rect">
            <a:avLst/>
          </a:prstGeom>
          <a:blipFill>
            <a:blip r:embed="rId7"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a:xfrm>
            <a:off x="290294" y="240664"/>
            <a:ext cx="8563411" cy="1193484"/>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534686" y="1650334"/>
            <a:ext cx="8074627" cy="4357874"/>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4/28/2021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69B3E74-FC36-48AC-9E33-CB19B57BB3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46B770E-705C-4FDA-A271-EF9194EC8FE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18D7F2E-C04D-4DA4-BBC3-9F4E571F4B8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cs typeface="Arial" charset="0"/>
              </a:defRPr>
            </a:lvl1pPr>
          </a:lstStyle>
          <a:p>
            <a:pPr>
              <a:defRPr/>
            </a:pPr>
            <a:fld id="{F0FDA297-4C45-4276-A5E8-32F7D53518D0}" type="datetimeFigureOut">
              <a:rPr lang="en-GB" altLang="zh-CN"/>
              <a:pPr>
                <a:defRPr/>
              </a:pPr>
              <a:t>28/04/2021</a:t>
            </a:fld>
            <a:endParaRPr lang="en-GB" altLang="zh-CN"/>
          </a:p>
        </p:txBody>
      </p:sp>
      <p:sp>
        <p:nvSpPr>
          <p:cNvPr id="5" name="Footer Placeholder 4">
            <a:extLst>
              <a:ext uri="{FF2B5EF4-FFF2-40B4-BE49-F238E27FC236}">
                <a16:creationId xmlns:a16="http://schemas.microsoft.com/office/drawing/2014/main" id="{B3FDDB8C-AF16-4CCF-A758-CAF72E8ADEE9}"/>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34" charset="0"/>
                <a:cs typeface="Arial" charset="0"/>
              </a:defRPr>
            </a:lvl1pPr>
          </a:lstStyle>
          <a:p>
            <a:pPr>
              <a:defRPr/>
            </a:pPr>
            <a:endParaRPr lang="en-GB" altLang="zh-CN"/>
          </a:p>
        </p:txBody>
      </p:sp>
      <p:sp>
        <p:nvSpPr>
          <p:cNvPr id="6" name="Slide Number Placeholder 5">
            <a:extLst>
              <a:ext uri="{FF2B5EF4-FFF2-40B4-BE49-F238E27FC236}">
                <a16:creationId xmlns:a16="http://schemas.microsoft.com/office/drawing/2014/main" id="{4649EF89-08A5-438A-884E-AF3659C66B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DA0946E-9914-40AA-A283-ECFF192B7B20}" type="slidenum">
              <a:rPr lang="en-GB" altLang="en-US"/>
              <a:pPr/>
              <a:t>‹#›</a:t>
            </a:fld>
            <a:endParaRPr lang="en-GB" altLang="en-US"/>
          </a:p>
        </p:txBody>
      </p:sp>
    </p:spTree>
    <p:extLst>
      <p:ext uri="{BB962C8B-B14F-4D97-AF65-F5344CB8AC3E}">
        <p14:creationId xmlns:p14="http://schemas.microsoft.com/office/powerpoint/2010/main" val="125982675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a:extLst>
              <a:ext uri="{FF2B5EF4-FFF2-40B4-BE49-F238E27FC236}">
                <a16:creationId xmlns:a16="http://schemas.microsoft.com/office/drawing/2014/main" id="{4E93AA4A-D6AD-4F99-8C7B-DC513A58B647}"/>
              </a:ext>
            </a:extLst>
          </p:cNvPr>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GB">
              <a:latin typeface="Arial" charset="0"/>
            </a:endParaRPr>
          </a:p>
        </p:txBody>
      </p:sp>
      <p:grpSp>
        <p:nvGrpSpPr>
          <p:cNvPr id="1027" name="Group 3">
            <a:extLst>
              <a:ext uri="{FF2B5EF4-FFF2-40B4-BE49-F238E27FC236}">
                <a16:creationId xmlns:a16="http://schemas.microsoft.com/office/drawing/2014/main" id="{0D72C19C-F0B3-4AA1-816E-C146A4A2DB6F}"/>
              </a:ext>
            </a:extLst>
          </p:cNvPr>
          <p:cNvGrpSpPr>
            <a:grpSpLocks/>
          </p:cNvGrpSpPr>
          <p:nvPr/>
        </p:nvGrpSpPr>
        <p:grpSpPr bwMode="auto">
          <a:xfrm>
            <a:off x="3175" y="4267200"/>
            <a:ext cx="9140825" cy="2590800"/>
            <a:chOff x="2" y="2688"/>
            <a:chExt cx="5758" cy="1632"/>
          </a:xfrm>
        </p:grpSpPr>
        <p:sp>
          <p:nvSpPr>
            <p:cNvPr id="4100" name="Freeform 4">
              <a:extLst>
                <a:ext uri="{FF2B5EF4-FFF2-40B4-BE49-F238E27FC236}">
                  <a16:creationId xmlns:a16="http://schemas.microsoft.com/office/drawing/2014/main" id="{C6B277BB-4555-4583-9C63-0FF0350296CB}"/>
                </a:ext>
              </a:extLst>
            </p:cNvPr>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grpSp>
          <p:nvGrpSpPr>
            <p:cNvPr id="1034" name="Group 5">
              <a:extLst>
                <a:ext uri="{FF2B5EF4-FFF2-40B4-BE49-F238E27FC236}">
                  <a16:creationId xmlns:a16="http://schemas.microsoft.com/office/drawing/2014/main" id="{57926FE5-60C4-479F-94E8-B841DB373650}"/>
                </a:ext>
              </a:extLst>
            </p:cNvPr>
            <p:cNvGrpSpPr>
              <a:grpSpLocks/>
            </p:cNvGrpSpPr>
            <p:nvPr userDrawn="1"/>
          </p:nvGrpSpPr>
          <p:grpSpPr bwMode="auto">
            <a:xfrm>
              <a:off x="3528" y="3715"/>
              <a:ext cx="792" cy="521"/>
              <a:chOff x="3527" y="3715"/>
              <a:chExt cx="792" cy="521"/>
            </a:xfrm>
          </p:grpSpPr>
          <p:sp>
            <p:nvSpPr>
              <p:cNvPr id="4102" name="Oval 6">
                <a:extLst>
                  <a:ext uri="{FF2B5EF4-FFF2-40B4-BE49-F238E27FC236}">
                    <a16:creationId xmlns:a16="http://schemas.microsoft.com/office/drawing/2014/main" id="{40971F6F-BA29-4610-B5BB-E547F709BF40}"/>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GB">
                  <a:latin typeface="Arial" charset="0"/>
                </a:endParaRPr>
              </a:p>
            </p:txBody>
          </p:sp>
          <p:sp>
            <p:nvSpPr>
              <p:cNvPr id="4103" name="Oval 7">
                <a:extLst>
                  <a:ext uri="{FF2B5EF4-FFF2-40B4-BE49-F238E27FC236}">
                    <a16:creationId xmlns:a16="http://schemas.microsoft.com/office/drawing/2014/main" id="{59CC4890-E297-443B-B5B5-6CE5B4A60092}"/>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04" name="Oval 8">
                <a:extLst>
                  <a:ext uri="{FF2B5EF4-FFF2-40B4-BE49-F238E27FC236}">
                    <a16:creationId xmlns:a16="http://schemas.microsoft.com/office/drawing/2014/main" id="{A7C5A3A8-B19A-471E-8131-DD19DF61F1FC}"/>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05" name="Oval 9">
                <a:extLst>
                  <a:ext uri="{FF2B5EF4-FFF2-40B4-BE49-F238E27FC236}">
                    <a16:creationId xmlns:a16="http://schemas.microsoft.com/office/drawing/2014/main" id="{42E21657-2911-4D1F-96CE-8799F4D9D5CC}"/>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06" name="Oval 10">
                <a:extLst>
                  <a:ext uri="{FF2B5EF4-FFF2-40B4-BE49-F238E27FC236}">
                    <a16:creationId xmlns:a16="http://schemas.microsoft.com/office/drawing/2014/main" id="{F2161353-6D6A-4CE9-A4CD-AE05723DFFD4}"/>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07" name="Freeform 11">
                <a:extLst>
                  <a:ext uri="{FF2B5EF4-FFF2-40B4-BE49-F238E27FC236}">
                    <a16:creationId xmlns:a16="http://schemas.microsoft.com/office/drawing/2014/main" id="{85BD3627-97F6-4DA5-816F-7BF655D6B050}"/>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08" name="Freeform 12">
                <a:extLst>
                  <a:ext uri="{FF2B5EF4-FFF2-40B4-BE49-F238E27FC236}">
                    <a16:creationId xmlns:a16="http://schemas.microsoft.com/office/drawing/2014/main" id="{BCF6CD3E-1346-4346-8EEA-56F0197395CA}"/>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GB">
                  <a:latin typeface="Arial" charset="0"/>
                </a:endParaRPr>
              </a:p>
            </p:txBody>
          </p:sp>
          <p:sp>
            <p:nvSpPr>
              <p:cNvPr id="4109" name="Freeform 13">
                <a:extLst>
                  <a:ext uri="{FF2B5EF4-FFF2-40B4-BE49-F238E27FC236}">
                    <a16:creationId xmlns:a16="http://schemas.microsoft.com/office/drawing/2014/main" id="{33C5DD8E-F25B-4606-820E-F4C968E1C7D0}"/>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10" name="Freeform 14">
                <a:extLst>
                  <a:ext uri="{FF2B5EF4-FFF2-40B4-BE49-F238E27FC236}">
                    <a16:creationId xmlns:a16="http://schemas.microsoft.com/office/drawing/2014/main" id="{63B7F6D9-16EE-4E92-95E3-0ACAC5D0D8B5}"/>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GB">
                  <a:latin typeface="Arial" charset="0"/>
                </a:endParaRPr>
              </a:p>
            </p:txBody>
          </p:sp>
          <p:sp>
            <p:nvSpPr>
              <p:cNvPr id="4111" name="Freeform 15">
                <a:extLst>
                  <a:ext uri="{FF2B5EF4-FFF2-40B4-BE49-F238E27FC236}">
                    <a16:creationId xmlns:a16="http://schemas.microsoft.com/office/drawing/2014/main" id="{B96BAB6C-C8AE-433E-96BA-78507FF2649D}"/>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GB">
                  <a:latin typeface="Arial" charset="0"/>
                </a:endParaRPr>
              </a:p>
            </p:txBody>
          </p:sp>
          <p:sp>
            <p:nvSpPr>
              <p:cNvPr id="4112" name="Oval 16">
                <a:extLst>
                  <a:ext uri="{FF2B5EF4-FFF2-40B4-BE49-F238E27FC236}">
                    <a16:creationId xmlns:a16="http://schemas.microsoft.com/office/drawing/2014/main" id="{D0CD500E-B7B0-46D5-9871-87F741F97A9D}"/>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1035" name="Group 17">
              <a:extLst>
                <a:ext uri="{FF2B5EF4-FFF2-40B4-BE49-F238E27FC236}">
                  <a16:creationId xmlns:a16="http://schemas.microsoft.com/office/drawing/2014/main" id="{EFA4B7BF-C6D8-464F-B25E-75079262061B}"/>
                </a:ext>
              </a:extLst>
            </p:cNvPr>
            <p:cNvGrpSpPr>
              <a:grpSpLocks/>
            </p:cNvGrpSpPr>
            <p:nvPr userDrawn="1"/>
          </p:nvGrpSpPr>
          <p:grpSpPr bwMode="auto">
            <a:xfrm>
              <a:off x="1776" y="3631"/>
              <a:ext cx="1626" cy="683"/>
              <a:chOff x="1776" y="3631"/>
              <a:chExt cx="1626" cy="683"/>
            </a:xfrm>
          </p:grpSpPr>
          <p:sp>
            <p:nvSpPr>
              <p:cNvPr id="4114" name="Oval 18">
                <a:extLst>
                  <a:ext uri="{FF2B5EF4-FFF2-40B4-BE49-F238E27FC236}">
                    <a16:creationId xmlns:a16="http://schemas.microsoft.com/office/drawing/2014/main" id="{3FE0B92D-8A02-4C52-BC8F-FAC77ABC952C}"/>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115" name="Oval 19">
                <a:extLst>
                  <a:ext uri="{FF2B5EF4-FFF2-40B4-BE49-F238E27FC236}">
                    <a16:creationId xmlns:a16="http://schemas.microsoft.com/office/drawing/2014/main" id="{2D8F5385-DB90-4638-9C8B-71DF4CC54A2F}"/>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GB">
                  <a:latin typeface="Arial" charset="0"/>
                </a:endParaRPr>
              </a:p>
            </p:txBody>
          </p:sp>
          <p:sp>
            <p:nvSpPr>
              <p:cNvPr id="4116" name="Oval 20">
                <a:extLst>
                  <a:ext uri="{FF2B5EF4-FFF2-40B4-BE49-F238E27FC236}">
                    <a16:creationId xmlns:a16="http://schemas.microsoft.com/office/drawing/2014/main" id="{5B9B3E3A-121D-4ABA-AAB2-F8F713452E1F}"/>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117" name="Oval 21">
                <a:extLst>
                  <a:ext uri="{FF2B5EF4-FFF2-40B4-BE49-F238E27FC236}">
                    <a16:creationId xmlns:a16="http://schemas.microsoft.com/office/drawing/2014/main" id="{F0489AAF-B9DF-482E-A033-CC50A01E7017}"/>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18" name="Oval 22">
                <a:extLst>
                  <a:ext uri="{FF2B5EF4-FFF2-40B4-BE49-F238E27FC236}">
                    <a16:creationId xmlns:a16="http://schemas.microsoft.com/office/drawing/2014/main" id="{0BEE8EED-7C69-4B8D-B8DA-48D0C5DD60A4}"/>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19" name="Oval 23">
                <a:extLst>
                  <a:ext uri="{FF2B5EF4-FFF2-40B4-BE49-F238E27FC236}">
                    <a16:creationId xmlns:a16="http://schemas.microsoft.com/office/drawing/2014/main" id="{BD1EF657-2CAB-4388-B002-1D1FB9364027}"/>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20" name="Oval 24">
                <a:extLst>
                  <a:ext uri="{FF2B5EF4-FFF2-40B4-BE49-F238E27FC236}">
                    <a16:creationId xmlns:a16="http://schemas.microsoft.com/office/drawing/2014/main" id="{833A736A-9F5F-4F5F-B6C2-636B646F9426}"/>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GB">
                  <a:latin typeface="Arial" charset="0"/>
                </a:endParaRPr>
              </a:p>
            </p:txBody>
          </p:sp>
          <p:sp>
            <p:nvSpPr>
              <p:cNvPr id="4121" name="Oval 25">
                <a:extLst>
                  <a:ext uri="{FF2B5EF4-FFF2-40B4-BE49-F238E27FC236}">
                    <a16:creationId xmlns:a16="http://schemas.microsoft.com/office/drawing/2014/main" id="{DD6AA746-FA83-448C-A0DE-5CB8D0CCD325}"/>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GB">
                  <a:latin typeface="Arial" charset="0"/>
                </a:endParaRPr>
              </a:p>
            </p:txBody>
          </p:sp>
          <p:sp>
            <p:nvSpPr>
              <p:cNvPr id="4122" name="Freeform 26">
                <a:extLst>
                  <a:ext uri="{FF2B5EF4-FFF2-40B4-BE49-F238E27FC236}">
                    <a16:creationId xmlns:a16="http://schemas.microsoft.com/office/drawing/2014/main" id="{109AA40A-6ACB-4970-8643-8FE7EAF678FD}"/>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23" name="Freeform 27">
                <a:extLst>
                  <a:ext uri="{FF2B5EF4-FFF2-40B4-BE49-F238E27FC236}">
                    <a16:creationId xmlns:a16="http://schemas.microsoft.com/office/drawing/2014/main" id="{7ED5D812-44B4-4F21-A856-5C079C624114}"/>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GB">
                  <a:latin typeface="Arial" charset="0"/>
                </a:endParaRPr>
              </a:p>
            </p:txBody>
          </p:sp>
          <p:sp>
            <p:nvSpPr>
              <p:cNvPr id="4124" name="Freeform 28">
                <a:extLst>
                  <a:ext uri="{FF2B5EF4-FFF2-40B4-BE49-F238E27FC236}">
                    <a16:creationId xmlns:a16="http://schemas.microsoft.com/office/drawing/2014/main" id="{5194529A-9DD5-40B4-A259-82F59B1D0383}"/>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GB">
                  <a:latin typeface="Arial" charset="0"/>
                </a:endParaRPr>
              </a:p>
            </p:txBody>
          </p:sp>
          <p:sp>
            <p:nvSpPr>
              <p:cNvPr id="4125" name="Freeform 29">
                <a:extLst>
                  <a:ext uri="{FF2B5EF4-FFF2-40B4-BE49-F238E27FC236}">
                    <a16:creationId xmlns:a16="http://schemas.microsoft.com/office/drawing/2014/main" id="{BB07892A-22AF-4E4B-AFE7-0E3511901795}"/>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GB">
                  <a:latin typeface="Arial" charset="0"/>
                </a:endParaRPr>
              </a:p>
            </p:txBody>
          </p:sp>
          <p:sp>
            <p:nvSpPr>
              <p:cNvPr id="4126" name="Freeform 30">
                <a:extLst>
                  <a:ext uri="{FF2B5EF4-FFF2-40B4-BE49-F238E27FC236}">
                    <a16:creationId xmlns:a16="http://schemas.microsoft.com/office/drawing/2014/main" id="{D6652819-8C74-4F6D-ABBF-313402FAA469}"/>
                  </a:ext>
                </a:extLst>
              </p:cNvPr>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4127" name="Freeform 31">
                <a:extLst>
                  <a:ext uri="{FF2B5EF4-FFF2-40B4-BE49-F238E27FC236}">
                    <a16:creationId xmlns:a16="http://schemas.microsoft.com/office/drawing/2014/main" id="{D63FB111-9D3D-4CB9-8F27-C2B4B0B1AEC1}"/>
                  </a:ext>
                </a:extLst>
              </p:cNvPr>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4128" name="Freeform 32">
                <a:extLst>
                  <a:ext uri="{FF2B5EF4-FFF2-40B4-BE49-F238E27FC236}">
                    <a16:creationId xmlns:a16="http://schemas.microsoft.com/office/drawing/2014/main" id="{729425C6-54D0-49C4-A29D-A789659C200D}"/>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29" name="Freeform 33">
                <a:extLst>
                  <a:ext uri="{FF2B5EF4-FFF2-40B4-BE49-F238E27FC236}">
                    <a16:creationId xmlns:a16="http://schemas.microsoft.com/office/drawing/2014/main" id="{C58A5F8E-3EFD-4993-ACF5-3EBE411D3A5B}"/>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30" name="Freeform 34">
                <a:extLst>
                  <a:ext uri="{FF2B5EF4-FFF2-40B4-BE49-F238E27FC236}">
                    <a16:creationId xmlns:a16="http://schemas.microsoft.com/office/drawing/2014/main" id="{3594D7ED-ABF6-4FE4-A8C1-3772F4B56982}"/>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31" name="Freeform 35">
                <a:extLst>
                  <a:ext uri="{FF2B5EF4-FFF2-40B4-BE49-F238E27FC236}">
                    <a16:creationId xmlns:a16="http://schemas.microsoft.com/office/drawing/2014/main" id="{CF00C116-FB87-4B19-887D-2D46C3919CEB}"/>
                  </a:ext>
                </a:extLst>
              </p:cNvPr>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GB">
                  <a:latin typeface="Arial" charset="0"/>
                </a:endParaRPr>
              </a:p>
            </p:txBody>
          </p:sp>
        </p:grpSp>
        <p:grpSp>
          <p:nvGrpSpPr>
            <p:cNvPr id="1036" name="Group 36">
              <a:extLst>
                <a:ext uri="{FF2B5EF4-FFF2-40B4-BE49-F238E27FC236}">
                  <a16:creationId xmlns:a16="http://schemas.microsoft.com/office/drawing/2014/main" id="{D438B48D-FB5D-4D16-9A67-009BE7B45088}"/>
                </a:ext>
              </a:extLst>
            </p:cNvPr>
            <p:cNvGrpSpPr>
              <a:grpSpLocks/>
            </p:cNvGrpSpPr>
            <p:nvPr userDrawn="1"/>
          </p:nvGrpSpPr>
          <p:grpSpPr bwMode="auto">
            <a:xfrm>
              <a:off x="4128" y="3360"/>
              <a:ext cx="1351" cy="821"/>
              <a:chOff x="4128" y="3360"/>
              <a:chExt cx="1351" cy="821"/>
            </a:xfrm>
          </p:grpSpPr>
          <p:sp>
            <p:nvSpPr>
              <p:cNvPr id="4133" name="Freeform 37">
                <a:extLst>
                  <a:ext uri="{FF2B5EF4-FFF2-40B4-BE49-F238E27FC236}">
                    <a16:creationId xmlns:a16="http://schemas.microsoft.com/office/drawing/2014/main" id="{1371F5AB-626B-4BCA-925C-84078FC8C308}"/>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34" name="Freeform 38">
                <a:extLst>
                  <a:ext uri="{FF2B5EF4-FFF2-40B4-BE49-F238E27FC236}">
                    <a16:creationId xmlns:a16="http://schemas.microsoft.com/office/drawing/2014/main" id="{4D421AC7-8BDE-4112-91AE-189FE6830DBC}"/>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35" name="Freeform 39">
                <a:extLst>
                  <a:ext uri="{FF2B5EF4-FFF2-40B4-BE49-F238E27FC236}">
                    <a16:creationId xmlns:a16="http://schemas.microsoft.com/office/drawing/2014/main" id="{73950890-6CC8-4F4D-B6F9-92051365FD6C}"/>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36" name="Freeform 40">
                <a:extLst>
                  <a:ext uri="{FF2B5EF4-FFF2-40B4-BE49-F238E27FC236}">
                    <a16:creationId xmlns:a16="http://schemas.microsoft.com/office/drawing/2014/main" id="{B56322B2-8E1F-41E5-B3B7-E86C9768FE03}"/>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37" name="Freeform 41">
                <a:extLst>
                  <a:ext uri="{FF2B5EF4-FFF2-40B4-BE49-F238E27FC236}">
                    <a16:creationId xmlns:a16="http://schemas.microsoft.com/office/drawing/2014/main" id="{C9A7CA14-90A1-4191-9999-F8F291987DE0}"/>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38" name="Freeform 42">
                <a:extLst>
                  <a:ext uri="{FF2B5EF4-FFF2-40B4-BE49-F238E27FC236}">
                    <a16:creationId xmlns:a16="http://schemas.microsoft.com/office/drawing/2014/main" id="{E8C1CD20-9EF9-40CD-8928-6C506FE194BE}"/>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39" name="Freeform 43">
                <a:extLst>
                  <a:ext uri="{FF2B5EF4-FFF2-40B4-BE49-F238E27FC236}">
                    <a16:creationId xmlns:a16="http://schemas.microsoft.com/office/drawing/2014/main" id="{BCFFFDD4-CB89-4265-8F97-4DA76EA1BD9F}"/>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40" name="Freeform 44">
                <a:extLst>
                  <a:ext uri="{FF2B5EF4-FFF2-40B4-BE49-F238E27FC236}">
                    <a16:creationId xmlns:a16="http://schemas.microsoft.com/office/drawing/2014/main" id="{71EF9124-B215-4BFC-A6A8-5BF3F720C4AB}"/>
                  </a:ext>
                </a:extLst>
              </p:cNvPr>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4141" name="Freeform 45">
                <a:extLst>
                  <a:ext uri="{FF2B5EF4-FFF2-40B4-BE49-F238E27FC236}">
                    <a16:creationId xmlns:a16="http://schemas.microsoft.com/office/drawing/2014/main" id="{3557C334-541F-472B-A63B-A06ADACB860D}"/>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GB">
                  <a:latin typeface="Arial" charset="0"/>
                </a:endParaRPr>
              </a:p>
            </p:txBody>
          </p:sp>
          <p:sp>
            <p:nvSpPr>
              <p:cNvPr id="4142" name="Freeform 46">
                <a:extLst>
                  <a:ext uri="{FF2B5EF4-FFF2-40B4-BE49-F238E27FC236}">
                    <a16:creationId xmlns:a16="http://schemas.microsoft.com/office/drawing/2014/main" id="{ECE7C1A1-036C-483F-A145-59655C50CD3B}"/>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43" name="Freeform 47">
                <a:extLst>
                  <a:ext uri="{FF2B5EF4-FFF2-40B4-BE49-F238E27FC236}">
                    <a16:creationId xmlns:a16="http://schemas.microsoft.com/office/drawing/2014/main" id="{4ACF5B95-01BF-4F08-B00B-30E432A9B696}"/>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44" name="Oval 48">
                <a:extLst>
                  <a:ext uri="{FF2B5EF4-FFF2-40B4-BE49-F238E27FC236}">
                    <a16:creationId xmlns:a16="http://schemas.microsoft.com/office/drawing/2014/main" id="{768B662D-02D9-4FDE-B3AA-428BE83A27FD}"/>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GB">
                  <a:latin typeface="Arial" charset="0"/>
                </a:endParaRPr>
              </a:p>
            </p:txBody>
          </p:sp>
          <p:sp>
            <p:nvSpPr>
              <p:cNvPr id="4145" name="Oval 49">
                <a:extLst>
                  <a:ext uri="{FF2B5EF4-FFF2-40B4-BE49-F238E27FC236}">
                    <a16:creationId xmlns:a16="http://schemas.microsoft.com/office/drawing/2014/main" id="{9F240932-CEBC-4FF4-8DFA-55BD895281FF}"/>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46" name="Oval 50">
                <a:extLst>
                  <a:ext uri="{FF2B5EF4-FFF2-40B4-BE49-F238E27FC236}">
                    <a16:creationId xmlns:a16="http://schemas.microsoft.com/office/drawing/2014/main" id="{C5CC9C2E-02FC-4A9D-9D8F-8CBC181467DF}"/>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47" name="Oval 51">
                <a:extLst>
                  <a:ext uri="{FF2B5EF4-FFF2-40B4-BE49-F238E27FC236}">
                    <a16:creationId xmlns:a16="http://schemas.microsoft.com/office/drawing/2014/main" id="{7A81CE56-1F24-41E1-BD82-46C3E892B312}"/>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48" name="Oval 52">
                <a:extLst>
                  <a:ext uri="{FF2B5EF4-FFF2-40B4-BE49-F238E27FC236}">
                    <a16:creationId xmlns:a16="http://schemas.microsoft.com/office/drawing/2014/main" id="{D81D5614-21B6-48C5-8457-593AABA17917}"/>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49" name="Oval 53">
                <a:extLst>
                  <a:ext uri="{FF2B5EF4-FFF2-40B4-BE49-F238E27FC236}">
                    <a16:creationId xmlns:a16="http://schemas.microsoft.com/office/drawing/2014/main" id="{FD476C43-8457-42C2-9E73-F9721C3AA0D0}"/>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1037" name="Group 54">
              <a:extLst>
                <a:ext uri="{FF2B5EF4-FFF2-40B4-BE49-F238E27FC236}">
                  <a16:creationId xmlns:a16="http://schemas.microsoft.com/office/drawing/2014/main" id="{CA2CDCB4-6DEF-4004-A788-2EFAA1C1A75B}"/>
                </a:ext>
              </a:extLst>
            </p:cNvPr>
            <p:cNvGrpSpPr>
              <a:grpSpLocks/>
            </p:cNvGrpSpPr>
            <p:nvPr userDrawn="1"/>
          </p:nvGrpSpPr>
          <p:grpSpPr bwMode="auto">
            <a:xfrm>
              <a:off x="5280" y="3024"/>
              <a:ext cx="425" cy="258"/>
              <a:chOff x="5280" y="3024"/>
              <a:chExt cx="425" cy="258"/>
            </a:xfrm>
          </p:grpSpPr>
          <p:sp>
            <p:nvSpPr>
              <p:cNvPr id="4151" name="Freeform 55">
                <a:extLst>
                  <a:ext uri="{FF2B5EF4-FFF2-40B4-BE49-F238E27FC236}">
                    <a16:creationId xmlns:a16="http://schemas.microsoft.com/office/drawing/2014/main" id="{9FA5EF4D-1007-467C-9F7E-FCF5540945ED}"/>
                  </a:ext>
                </a:extLst>
              </p:cNvPr>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2" name="Freeform 56">
                <a:extLst>
                  <a:ext uri="{FF2B5EF4-FFF2-40B4-BE49-F238E27FC236}">
                    <a16:creationId xmlns:a16="http://schemas.microsoft.com/office/drawing/2014/main" id="{0A7F5F26-00FD-4C8A-AE38-89F62CF9D29E}"/>
                  </a:ext>
                </a:extLst>
              </p:cNvPr>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3" name="Freeform 57">
                <a:extLst>
                  <a:ext uri="{FF2B5EF4-FFF2-40B4-BE49-F238E27FC236}">
                    <a16:creationId xmlns:a16="http://schemas.microsoft.com/office/drawing/2014/main" id="{0C6089CD-AE1D-4639-83F9-F049AF31DBB0}"/>
                  </a:ext>
                </a:extLst>
              </p:cNvPr>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4" name="Freeform 58">
                <a:extLst>
                  <a:ext uri="{FF2B5EF4-FFF2-40B4-BE49-F238E27FC236}">
                    <a16:creationId xmlns:a16="http://schemas.microsoft.com/office/drawing/2014/main" id="{32AE7E3E-917F-4FA5-9E47-3464DA4589A1}"/>
                  </a:ext>
                </a:extLst>
              </p:cNvPr>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5" name="Freeform 59">
                <a:extLst>
                  <a:ext uri="{FF2B5EF4-FFF2-40B4-BE49-F238E27FC236}">
                    <a16:creationId xmlns:a16="http://schemas.microsoft.com/office/drawing/2014/main" id="{7A8F1840-D44F-4EE3-B0DC-1710E9CB0747}"/>
                  </a:ext>
                </a:extLst>
              </p:cNvPr>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56" name="Freeform 60">
                <a:extLst>
                  <a:ext uri="{FF2B5EF4-FFF2-40B4-BE49-F238E27FC236}">
                    <a16:creationId xmlns:a16="http://schemas.microsoft.com/office/drawing/2014/main" id="{E8DF53C8-5CFF-4104-AF4C-B35C88F62699}"/>
                  </a:ext>
                </a:extLst>
              </p:cNvPr>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57" name="Freeform 61">
                <a:extLst>
                  <a:ext uri="{FF2B5EF4-FFF2-40B4-BE49-F238E27FC236}">
                    <a16:creationId xmlns:a16="http://schemas.microsoft.com/office/drawing/2014/main" id="{7B4CD957-8CCE-4C2C-BD03-CDECE7D7A39C}"/>
                  </a:ext>
                </a:extLst>
              </p:cNvPr>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grpSp>
            <p:nvGrpSpPr>
              <p:cNvPr id="1045" name="Group 62">
                <a:extLst>
                  <a:ext uri="{FF2B5EF4-FFF2-40B4-BE49-F238E27FC236}">
                    <a16:creationId xmlns:a16="http://schemas.microsoft.com/office/drawing/2014/main" id="{0D1C43FB-936B-4BD8-807C-79E186B506EB}"/>
                  </a:ext>
                </a:extLst>
              </p:cNvPr>
              <p:cNvGrpSpPr>
                <a:grpSpLocks/>
              </p:cNvGrpSpPr>
              <p:nvPr/>
            </p:nvGrpSpPr>
            <p:grpSpPr bwMode="auto">
              <a:xfrm>
                <a:off x="5381" y="3085"/>
                <a:ext cx="227" cy="132"/>
                <a:chOff x="5381" y="3085"/>
                <a:chExt cx="227" cy="132"/>
              </a:xfrm>
            </p:grpSpPr>
            <p:sp>
              <p:nvSpPr>
                <p:cNvPr id="4159" name="Oval 63">
                  <a:extLst>
                    <a:ext uri="{FF2B5EF4-FFF2-40B4-BE49-F238E27FC236}">
                      <a16:creationId xmlns:a16="http://schemas.microsoft.com/office/drawing/2014/main" id="{F2FC5BC0-19D4-487C-AE1D-3F244B5D26FF}"/>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60" name="Oval 64">
                  <a:extLst>
                    <a:ext uri="{FF2B5EF4-FFF2-40B4-BE49-F238E27FC236}">
                      <a16:creationId xmlns:a16="http://schemas.microsoft.com/office/drawing/2014/main" id="{23419B9D-112A-43C3-81F6-27AF8E8397A9}"/>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sp>
              <p:nvSpPr>
                <p:cNvPr id="4161" name="Oval 65">
                  <a:extLst>
                    <a:ext uri="{FF2B5EF4-FFF2-40B4-BE49-F238E27FC236}">
                      <a16:creationId xmlns:a16="http://schemas.microsoft.com/office/drawing/2014/main" id="{978490F6-64C7-415D-B981-6662618B44F1}"/>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62" name="Oval 66">
                  <a:extLst>
                    <a:ext uri="{FF2B5EF4-FFF2-40B4-BE49-F238E27FC236}">
                      <a16:creationId xmlns:a16="http://schemas.microsoft.com/office/drawing/2014/main" id="{E8371DED-88A3-4C5F-857D-9CBFC15F0D0E}"/>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grpSp>
        </p:grpSp>
      </p:grpSp>
      <p:sp>
        <p:nvSpPr>
          <p:cNvPr id="4163" name="Rectangle 67">
            <a:extLst>
              <a:ext uri="{FF2B5EF4-FFF2-40B4-BE49-F238E27FC236}">
                <a16:creationId xmlns:a16="http://schemas.microsoft.com/office/drawing/2014/main" id="{355CA183-9E5D-48F0-92C1-640EE60828ED}"/>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4164" name="Rectangle 68">
            <a:extLst>
              <a:ext uri="{FF2B5EF4-FFF2-40B4-BE49-F238E27FC236}">
                <a16:creationId xmlns:a16="http://schemas.microsoft.com/office/drawing/2014/main" id="{13830A46-99A2-48DD-9F7A-B7597A044DC6}"/>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65" name="Rectangle 69">
            <a:extLst>
              <a:ext uri="{FF2B5EF4-FFF2-40B4-BE49-F238E27FC236}">
                <a16:creationId xmlns:a16="http://schemas.microsoft.com/office/drawing/2014/main" id="{B4C7F251-0FA2-47CE-A1BC-AF7309C54BE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n-GB"/>
          </a:p>
        </p:txBody>
      </p:sp>
      <p:sp>
        <p:nvSpPr>
          <p:cNvPr id="4166" name="Rectangle 70">
            <a:extLst>
              <a:ext uri="{FF2B5EF4-FFF2-40B4-BE49-F238E27FC236}">
                <a16:creationId xmlns:a16="http://schemas.microsoft.com/office/drawing/2014/main" id="{96EE2F9C-3271-47B4-844F-47889EFE730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n-GB"/>
          </a:p>
        </p:txBody>
      </p:sp>
      <p:sp>
        <p:nvSpPr>
          <p:cNvPr id="4167" name="Rectangle 71">
            <a:extLst>
              <a:ext uri="{FF2B5EF4-FFF2-40B4-BE49-F238E27FC236}">
                <a16:creationId xmlns:a16="http://schemas.microsoft.com/office/drawing/2014/main" id="{DAC849F8-5154-4028-AD16-37E5C24A720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2D48935E-228B-48A1-88AD-2038F7A30456}" type="slidenum">
              <a:rPr lang="en-GB" altLang="en-US"/>
              <a:pPr/>
              <a:t>‹#›</a:t>
            </a:fld>
            <a:endParaRPr lang="en-GB" altLang="en-US"/>
          </a:p>
        </p:txBody>
      </p:sp>
    </p:spTree>
    <p:extLst>
      <p:ext uri="{BB962C8B-B14F-4D97-AF65-F5344CB8AC3E}">
        <p14:creationId xmlns:p14="http://schemas.microsoft.com/office/powerpoint/2010/main" val="237333476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63"/>
                                        </p:tgtEl>
                                        <p:attrNameLst>
                                          <p:attrName>style.visibility</p:attrName>
                                        </p:attrNameLst>
                                      </p:cBhvr>
                                      <p:to>
                                        <p:strVal val="visible"/>
                                      </p:to>
                                    </p:set>
                                    <p:animEffect transition="in" filter="fade">
                                      <p:cBhvr>
                                        <p:cTn id="7" dur="2000"/>
                                        <p:tgtEl>
                                          <p:spTgt spid="4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64">
                                            <p:txEl>
                                              <p:pRg st="0" end="0"/>
                                            </p:txEl>
                                          </p:spTgt>
                                        </p:tgtEl>
                                        <p:attrNameLst>
                                          <p:attrName>style.visibility</p:attrName>
                                        </p:attrNameLst>
                                      </p:cBhvr>
                                      <p:to>
                                        <p:strVal val="visible"/>
                                      </p:to>
                                    </p:set>
                                    <p:animEffect transition="in" filter="fade">
                                      <p:cBhvr>
                                        <p:cTn id="12" dur="2000"/>
                                        <p:tgtEl>
                                          <p:spTgt spid="416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64">
                                            <p:txEl>
                                              <p:pRg st="1" end="1"/>
                                            </p:txEl>
                                          </p:spTgt>
                                        </p:tgtEl>
                                        <p:attrNameLst>
                                          <p:attrName>style.visibility</p:attrName>
                                        </p:attrNameLst>
                                      </p:cBhvr>
                                      <p:to>
                                        <p:strVal val="visible"/>
                                      </p:to>
                                    </p:set>
                                    <p:animEffect transition="in" filter="fade">
                                      <p:cBhvr>
                                        <p:cTn id="15" dur="2000"/>
                                        <p:tgtEl>
                                          <p:spTgt spid="416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64">
                                            <p:txEl>
                                              <p:pRg st="2" end="2"/>
                                            </p:txEl>
                                          </p:spTgt>
                                        </p:tgtEl>
                                        <p:attrNameLst>
                                          <p:attrName>style.visibility</p:attrName>
                                        </p:attrNameLst>
                                      </p:cBhvr>
                                      <p:to>
                                        <p:strVal val="visible"/>
                                      </p:to>
                                    </p:set>
                                    <p:animEffect transition="in" filter="fade">
                                      <p:cBhvr>
                                        <p:cTn id="18" dur="2000"/>
                                        <p:tgtEl>
                                          <p:spTgt spid="416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64">
                                            <p:txEl>
                                              <p:pRg st="3" end="3"/>
                                            </p:txEl>
                                          </p:spTgt>
                                        </p:tgtEl>
                                        <p:attrNameLst>
                                          <p:attrName>style.visibility</p:attrName>
                                        </p:attrNameLst>
                                      </p:cBhvr>
                                      <p:to>
                                        <p:strVal val="visible"/>
                                      </p:to>
                                    </p:set>
                                    <p:animEffect transition="in" filter="fade">
                                      <p:cBhvr>
                                        <p:cTn id="21" dur="2000"/>
                                        <p:tgtEl>
                                          <p:spTgt spid="4164">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64">
                                            <p:txEl>
                                              <p:pRg st="4" end="4"/>
                                            </p:txEl>
                                          </p:spTgt>
                                        </p:tgtEl>
                                        <p:attrNameLst>
                                          <p:attrName>style.visibility</p:attrName>
                                        </p:attrNameLst>
                                      </p:cBhvr>
                                      <p:to>
                                        <p:strVal val="visible"/>
                                      </p:to>
                                    </p:set>
                                    <p:animEffect transition="in" filter="fade">
                                      <p:cBhvr>
                                        <p:cTn id="24" dur="2000"/>
                                        <p:tgtEl>
                                          <p:spTgt spid="4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3" grpId="0"/>
      <p:bldP spid="4164" grpId="0" build="p">
        <p:tmplLst>
          <p:tmpl lvl="1">
            <p:tnLst>
              <p:par>
                <p:cTn presetID="10" presetClass="entr" presetSubtype="0" fill="hold" nodeType="click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bookdepository.com/book/9780415690157?redirected=true&amp;gclid=CPeNzs_horQCFQhZpQodJU4AdA" TargetMode="External"/><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a:solidFill>
                  <a:srgbClr val="FFFF00"/>
                </a:solidFill>
              </a:rPr>
              <a:t>第</a:t>
            </a:r>
            <a:r>
              <a:rPr lang="en-US" altLang="zh-CN" b="1" dirty="0">
                <a:solidFill>
                  <a:srgbClr val="FFFF00"/>
                </a:solidFill>
              </a:rPr>
              <a:t>2</a:t>
            </a:r>
            <a:r>
              <a:rPr lang="zh-CN" altLang="en-US" b="1" dirty="0">
                <a:solidFill>
                  <a:srgbClr val="FFFF00"/>
                </a:solidFill>
              </a:rPr>
              <a:t>周第</a:t>
            </a:r>
            <a:r>
              <a:rPr lang="en-US" altLang="zh-CN" b="1" dirty="0">
                <a:solidFill>
                  <a:srgbClr val="FFFF00"/>
                </a:solidFill>
              </a:rPr>
              <a:t>6 </a:t>
            </a:r>
            <a:r>
              <a:rPr lang="zh-CN" altLang="en-US" b="1" dirty="0">
                <a:solidFill>
                  <a:srgbClr val="FFFF00"/>
                </a:solidFill>
              </a:rPr>
              <a:t>天 教师培训</a:t>
            </a:r>
            <a:br>
              <a:rPr lang="en-GB" altLang="zh-CN" b="1" dirty="0">
                <a:solidFill>
                  <a:srgbClr val="FFFF00"/>
                </a:solidFill>
              </a:rPr>
            </a:br>
            <a:r>
              <a:rPr lang="en-GB" b="1">
                <a:solidFill>
                  <a:schemeClr val="bg1"/>
                </a:solidFill>
              </a:rPr>
              <a:t>Day 8 </a:t>
            </a:r>
            <a:r>
              <a:rPr lang="en-GB" b="1" dirty="0">
                <a:solidFill>
                  <a:schemeClr val="bg1"/>
                </a:solidFill>
              </a:rPr>
              <a:t>Week  </a:t>
            </a:r>
            <a:r>
              <a:rPr lang="en-US" altLang="en-GB" b="1" dirty="0">
                <a:solidFill>
                  <a:schemeClr val="bg1"/>
                </a:solidFill>
              </a:rPr>
              <a:t>2</a:t>
            </a:r>
            <a:r>
              <a:rPr lang="en-GB" b="1" dirty="0">
                <a:solidFill>
                  <a:schemeClr val="bg1"/>
                </a:solidFill>
              </a:rPr>
              <a:t> Teacher Training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2125267"/>
            <a:ext cx="7886699" cy="3763158"/>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94640" y="2103120"/>
            <a:ext cx="8564245" cy="4358005"/>
          </a:xfrm>
          <a:prstGeom prst="rect">
            <a:avLst/>
          </a:prstGeom>
        </p:spPr>
        <p:txBody>
          <a:bodyPr vert="horz" wrap="square" lIns="0" tIns="0" rIns="0" bIns="0" rtlCol="0">
            <a:noAutofit/>
          </a:bodyPr>
          <a:lstStyle/>
          <a:p>
            <a:pPr marL="0" marR="12700" indent="0" fontAlgn="auto">
              <a:lnSpc>
                <a:spcPct val="150000"/>
              </a:lnSpc>
              <a:buNone/>
            </a:pPr>
            <a:r>
              <a:rPr b="1" dirty="0">
                <a:solidFill>
                  <a:schemeClr val="bg1"/>
                </a:solidFill>
                <a:latin typeface="Arial" panose="020B0604020202020204"/>
                <a:cs typeface="Arial" panose="020B0604020202020204"/>
              </a:rPr>
              <a:t>The purpose of this kind of </a:t>
            </a:r>
            <a:r>
              <a:rPr b="1" spc="-5" dirty="0">
                <a:solidFill>
                  <a:schemeClr val="bg1"/>
                </a:solidFill>
                <a:latin typeface="Arial" panose="020B0604020202020204"/>
                <a:cs typeface="Arial" panose="020B0604020202020204"/>
              </a:rPr>
              <a:t>assessmen</a:t>
            </a:r>
            <a:r>
              <a:rPr b="1" spc="0" dirty="0">
                <a:solidFill>
                  <a:schemeClr val="bg1"/>
                </a:solidFill>
                <a:latin typeface="Arial" panose="020B0604020202020204"/>
                <a:cs typeface="Arial" panose="020B0604020202020204"/>
              </a:rPr>
              <a:t>t </a:t>
            </a:r>
            <a:r>
              <a:rPr b="1" spc="-5" dirty="0">
                <a:solidFill>
                  <a:schemeClr val="bg1"/>
                </a:solidFill>
                <a:latin typeface="Arial" panose="020B0604020202020204"/>
                <a:cs typeface="Arial" panose="020B0604020202020204"/>
              </a:rPr>
              <a:t>i</a:t>
            </a:r>
            <a:r>
              <a:rPr b="1" spc="0" dirty="0">
                <a:solidFill>
                  <a:schemeClr val="bg1"/>
                </a:solidFill>
                <a:latin typeface="Arial" panose="020B0604020202020204"/>
                <a:cs typeface="Arial" panose="020B0604020202020204"/>
              </a:rPr>
              <a:t>s </a:t>
            </a:r>
            <a:r>
              <a:rPr b="1" spc="-5" dirty="0">
                <a:solidFill>
                  <a:schemeClr val="bg1"/>
                </a:solidFill>
                <a:latin typeface="Arial" panose="020B0604020202020204"/>
                <a:cs typeface="Arial" panose="020B0604020202020204"/>
              </a:rPr>
              <a:t>usuall</a:t>
            </a:r>
            <a:r>
              <a:rPr b="1" spc="0" dirty="0">
                <a:solidFill>
                  <a:schemeClr val="bg1"/>
                </a:solidFill>
                <a:latin typeface="Arial" panose="020B0604020202020204"/>
                <a:cs typeface="Arial" panose="020B0604020202020204"/>
              </a:rPr>
              <a:t>y SUMMATIVE and</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is</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mostly</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done</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at</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the</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end</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of</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a </a:t>
            </a:r>
            <a:r>
              <a:rPr b="1" spc="-5" dirty="0">
                <a:solidFill>
                  <a:schemeClr val="bg1"/>
                </a:solidFill>
                <a:latin typeface="Arial" panose="020B0604020202020204"/>
                <a:cs typeface="Arial" panose="020B0604020202020204"/>
              </a:rPr>
              <a:t>task</a:t>
            </a:r>
            <a:r>
              <a:rPr b="1" spc="0" dirty="0">
                <a:solidFill>
                  <a:schemeClr val="bg1"/>
                </a:solidFill>
                <a:latin typeface="Arial" panose="020B0604020202020204"/>
                <a:cs typeface="Arial" panose="020B0604020202020204"/>
              </a:rPr>
              <a:t>,</a:t>
            </a:r>
            <a:r>
              <a:rPr b="1" spc="-5" dirty="0">
                <a:solidFill>
                  <a:schemeClr val="bg1"/>
                </a:solidFill>
                <a:latin typeface="Arial" panose="020B0604020202020204"/>
                <a:cs typeface="Arial" panose="020B0604020202020204"/>
              </a:rPr>
              <a:t> uni</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f</a:t>
            </a:r>
            <a:r>
              <a:rPr b="1" spc="-5" dirty="0">
                <a:solidFill>
                  <a:schemeClr val="bg1"/>
                </a:solidFill>
                <a:latin typeface="Arial" panose="020B0604020202020204"/>
                <a:cs typeface="Arial" panose="020B0604020202020204"/>
              </a:rPr>
              <a:t> wor</a:t>
            </a:r>
            <a:r>
              <a:rPr b="1" spc="0" dirty="0">
                <a:solidFill>
                  <a:schemeClr val="bg1"/>
                </a:solidFill>
                <a:latin typeface="Arial" panose="020B0604020202020204"/>
                <a:cs typeface="Arial" panose="020B0604020202020204"/>
              </a:rPr>
              <a:t>k</a:t>
            </a:r>
            <a:r>
              <a:rPr b="1" spc="-5" dirty="0">
                <a:solidFill>
                  <a:schemeClr val="bg1"/>
                </a:solidFill>
                <a:latin typeface="Arial" panose="020B0604020202020204"/>
                <a:cs typeface="Arial" panose="020B0604020202020204"/>
              </a:rPr>
              <a:t> etc.</a:t>
            </a:r>
            <a:endParaRPr lang="en-US" altLang="zh-CN" b="1" spc="-5" dirty="0">
              <a:solidFill>
                <a:schemeClr val="bg1"/>
              </a:solidFill>
              <a:latin typeface="Arial" panose="020B0604020202020204"/>
              <a:cs typeface="Arial" panose="020B0604020202020204"/>
            </a:endParaRPr>
          </a:p>
          <a:p>
            <a:pPr marL="0" marR="12700" indent="0" fontAlgn="auto">
              <a:lnSpc>
                <a:spcPct val="150000"/>
              </a:lnSpc>
              <a:buNone/>
            </a:pPr>
            <a:r>
              <a:rPr lang="zh-CN" altLang="en-US" sz="3200" b="1" spc="-5" dirty="0">
                <a:solidFill>
                  <a:srgbClr val="FFFF00"/>
                </a:solidFill>
                <a:latin typeface="Arial" panose="020B0604020202020204"/>
                <a:cs typeface="Arial" panose="020B0604020202020204"/>
              </a:rPr>
              <a:t>这种评估的目的通常是总结性的，且一般都在任务或工作单元结束时给出评估。</a:t>
            </a: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38859" y="-1"/>
            <a:ext cx="8563411" cy="1193484"/>
          </a:xfrm>
          <a:prstGeom prst="rect">
            <a:avLst/>
          </a:prstGeom>
        </p:spPr>
        <p:txBody>
          <a:bodyPr vert="horz" wrap="square" lIns="0" tIns="265429" rIns="0" bIns="0" rtlCol="0">
            <a:noAutofit/>
          </a:bodyPr>
          <a:lstStyle/>
          <a:p>
            <a:pPr marL="2338705">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u="sng" spc="-5" dirty="0">
                <a:solidFill>
                  <a:schemeClr val="bg1"/>
                </a:solidFill>
                <a:latin typeface="Arial" panose="020B0604020202020204"/>
                <a:cs typeface="Arial" panose="020B0604020202020204"/>
              </a:rPr>
              <a:t>o</a:t>
            </a:r>
            <a:r>
              <a:rPr sz="3600" b="1" i="1" u="sng" spc="0" dirty="0">
                <a:solidFill>
                  <a:schemeClr val="bg1"/>
                </a:solidFill>
                <a:latin typeface="Arial" panose="020B0604020202020204"/>
                <a:cs typeface="Arial" panose="020B0604020202020204"/>
              </a:rPr>
              <a:t>f</a:t>
            </a:r>
            <a:r>
              <a:rPr sz="3600" b="1" i="1" spc="0" dirty="0">
                <a:solidFill>
                  <a:schemeClr val="bg1"/>
                </a:solidFill>
                <a:latin typeface="Arial" panose="020B0604020202020204"/>
                <a:cs typeface="Arial" panose="020B0604020202020204"/>
              </a:rPr>
              <a:t> </a:t>
            </a:r>
            <a:r>
              <a:rPr sz="3600" b="1" i="1" spc="-5" dirty="0">
                <a:solidFill>
                  <a:schemeClr val="bg1"/>
                </a:solidFill>
                <a:latin typeface="Arial" panose="020B0604020202020204"/>
                <a:cs typeface="Arial" panose="020B0604020202020204"/>
              </a:rPr>
              <a:t>Learning</a:t>
            </a:r>
            <a:br>
              <a:rPr lang="en-US" altLang="zh-CN" sz="4000" b="1" i="1" spc="-5" dirty="0">
                <a:solidFill>
                  <a:schemeClr val="bg1"/>
                </a:solidFill>
                <a:latin typeface="Arial" panose="020B0604020202020204"/>
                <a:cs typeface="Arial" panose="020B0604020202020204"/>
              </a:rPr>
            </a:br>
            <a:r>
              <a:rPr lang="zh-CN" altLang="en-US" sz="4000" b="1" i="1" spc="-5" dirty="0">
                <a:solidFill>
                  <a:schemeClr val="bg1"/>
                </a:solidFill>
                <a:latin typeface="Arial" panose="020B0604020202020204"/>
                <a:cs typeface="Arial" panose="020B0604020202020204"/>
              </a:rPr>
              <a:t>学习成果评估</a:t>
            </a:r>
            <a:endParaRPr sz="4000" dirty="0">
              <a:solidFill>
                <a:schemeClr val="bg1"/>
              </a:solidFill>
              <a:latin typeface="Arial" panose="020B0604020202020204"/>
              <a:cs typeface="Arial"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90294" y="-1"/>
            <a:ext cx="8563411" cy="1193484"/>
          </a:xfrm>
          <a:prstGeom prst="rect">
            <a:avLst/>
          </a:prstGeom>
        </p:spPr>
        <p:txBody>
          <a:bodyPr vert="horz" wrap="square" lIns="0" tIns="284479" rIns="0" bIns="0" rtlCol="0">
            <a:noAutofit/>
          </a:bodyPr>
          <a:lstStyle/>
          <a:p>
            <a:pPr marL="2272665">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u="sng" spc="-5" dirty="0">
                <a:solidFill>
                  <a:schemeClr val="bg1"/>
                </a:solidFill>
                <a:latin typeface="Arial" panose="020B0604020202020204"/>
                <a:cs typeface="Arial" panose="020B0604020202020204"/>
              </a:rPr>
              <a:t>o</a:t>
            </a:r>
            <a:r>
              <a:rPr sz="3600" b="1" i="1" u="sng" spc="0" dirty="0">
                <a:solidFill>
                  <a:schemeClr val="bg1"/>
                </a:solidFill>
                <a:latin typeface="Arial" panose="020B0604020202020204"/>
                <a:cs typeface="Arial" panose="020B0604020202020204"/>
              </a:rPr>
              <a:t>f</a:t>
            </a:r>
            <a:r>
              <a:rPr sz="3600" b="1" i="1" spc="0" dirty="0">
                <a:solidFill>
                  <a:schemeClr val="bg1"/>
                </a:solidFill>
                <a:latin typeface="Arial" panose="020B0604020202020204"/>
                <a:cs typeface="Arial" panose="020B0604020202020204"/>
              </a:rPr>
              <a:t> </a:t>
            </a:r>
            <a:r>
              <a:rPr sz="3600" b="1" i="1" spc="-5" dirty="0">
                <a:solidFill>
                  <a:schemeClr val="bg1"/>
                </a:solidFill>
                <a:latin typeface="Arial" panose="020B0604020202020204"/>
                <a:cs typeface="Arial" panose="020B0604020202020204"/>
              </a:rPr>
              <a:t>Learning</a:t>
            </a:r>
            <a:br>
              <a:rPr lang="en-US" altLang="zh-CN" sz="4000" b="1" i="1" spc="-5" dirty="0">
                <a:solidFill>
                  <a:schemeClr val="bg1"/>
                </a:solidFill>
                <a:latin typeface="Arial" panose="020B0604020202020204"/>
                <a:cs typeface="Arial" panose="020B0604020202020204"/>
              </a:rPr>
            </a:br>
            <a:r>
              <a:rPr lang="zh-CN" altLang="en-US" sz="4000" b="1" i="1" spc="-5" dirty="0">
                <a:solidFill>
                  <a:schemeClr val="bg1"/>
                </a:solidFill>
                <a:latin typeface="Arial" panose="020B0604020202020204"/>
                <a:cs typeface="Arial" panose="020B0604020202020204"/>
              </a:rPr>
              <a:t>学习成果评估</a:t>
            </a:r>
            <a:endParaRPr sz="4000" dirty="0">
              <a:solidFill>
                <a:schemeClr val="bg1"/>
              </a:solidFill>
              <a:latin typeface="Arial" panose="020B0604020202020204"/>
              <a:cs typeface="Arial" panose="020B0604020202020204"/>
            </a:endParaRPr>
          </a:p>
        </p:txBody>
      </p:sp>
      <p:sp>
        <p:nvSpPr>
          <p:cNvPr id="3" name="object 3"/>
          <p:cNvSpPr txBox="1"/>
          <p:nvPr/>
        </p:nvSpPr>
        <p:spPr>
          <a:xfrm>
            <a:off x="219075" y="1676400"/>
            <a:ext cx="8707755" cy="4249420"/>
          </a:xfrm>
          <a:prstGeom prst="rect">
            <a:avLst/>
          </a:prstGeom>
        </p:spPr>
        <p:txBody>
          <a:bodyPr vert="horz" wrap="square" lIns="0" tIns="0" rIns="0" bIns="0" rtlCol="0">
            <a:noAutofit/>
          </a:bodyPr>
          <a:lstStyle/>
          <a:p>
            <a:pPr marL="12700" marR="299085" indent="0" fontAlgn="auto">
              <a:lnSpc>
                <a:spcPct val="150000"/>
              </a:lnSpc>
              <a:tabLst>
                <a:tab pos="4949825" algn="l"/>
                <a:tab pos="6258560" algn="l"/>
              </a:tabLst>
            </a:pPr>
            <a:r>
              <a:rPr sz="2400" b="1" spc="-25" dirty="0">
                <a:solidFill>
                  <a:schemeClr val="bg1"/>
                </a:solidFill>
                <a:latin typeface="Arial" panose="020B0604020202020204"/>
                <a:cs typeface="Arial" panose="020B0604020202020204"/>
              </a:rPr>
              <a:t>“Assessmen</a:t>
            </a:r>
            <a:r>
              <a:rPr sz="2400" b="1" spc="-15" dirty="0">
                <a:solidFill>
                  <a:schemeClr val="bg1"/>
                </a:solidFill>
                <a:latin typeface="Arial" panose="020B0604020202020204"/>
                <a:cs typeface="Arial" panose="020B0604020202020204"/>
              </a:rPr>
              <a:t>t</a:t>
            </a:r>
            <a:r>
              <a:rPr sz="2400" b="1" spc="-5" dirty="0">
                <a:solidFill>
                  <a:schemeClr val="bg1"/>
                </a:solidFill>
                <a:latin typeface="Arial" panose="020B0604020202020204"/>
                <a:cs typeface="Arial" panose="020B0604020202020204"/>
              </a:rPr>
              <a:t> </a:t>
            </a:r>
            <a:r>
              <a:rPr sz="2400" b="1" i="1" spc="-25" dirty="0">
                <a:solidFill>
                  <a:schemeClr val="bg1"/>
                </a:solidFill>
                <a:latin typeface="Arial" panose="020B0604020202020204"/>
                <a:cs typeface="Arial" panose="020B0604020202020204"/>
              </a:rPr>
              <a:t>o</a:t>
            </a:r>
            <a:r>
              <a:rPr sz="2400" b="1" i="1" spc="-15" dirty="0">
                <a:solidFill>
                  <a:schemeClr val="bg1"/>
                </a:solidFill>
                <a:latin typeface="Arial" panose="020B0604020202020204"/>
                <a:cs typeface="Arial" panose="020B0604020202020204"/>
              </a:rPr>
              <a:t>f</a:t>
            </a:r>
            <a:r>
              <a:rPr sz="2400" b="1" i="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Learnin</a:t>
            </a:r>
            <a:r>
              <a:rPr sz="2400" b="1" spc="-20" dirty="0">
                <a:solidFill>
                  <a:schemeClr val="bg1"/>
                </a:solidFill>
                <a:latin typeface="Arial" panose="020B0604020202020204"/>
                <a:cs typeface="Arial" panose="020B0604020202020204"/>
              </a:rPr>
              <a:t>g</a:t>
            </a:r>
            <a:r>
              <a:rPr sz="2400" b="1" spc="-5" dirty="0">
                <a:solidFill>
                  <a:schemeClr val="bg1"/>
                </a:solidFill>
                <a:latin typeface="Arial" panose="020B0604020202020204"/>
                <a:cs typeface="Arial" panose="020B0604020202020204"/>
              </a:rPr>
              <a:t> </a:t>
            </a:r>
            <a:r>
              <a:rPr sz="2400" b="1" spc="-15" dirty="0">
                <a:solidFill>
                  <a:schemeClr val="bg1"/>
                </a:solidFill>
                <a:latin typeface="Arial" panose="020B0604020202020204"/>
                <a:cs typeface="Arial" panose="020B0604020202020204"/>
              </a:rPr>
              <a:t>i</a:t>
            </a:r>
            <a:r>
              <a:rPr sz="2400" b="1" spc="-20" dirty="0">
                <a:solidFill>
                  <a:schemeClr val="bg1"/>
                </a:solidFill>
                <a:latin typeface="Arial" panose="020B0604020202020204"/>
                <a:cs typeface="Arial" panose="020B0604020202020204"/>
              </a:rPr>
              <a:t>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the assessmen</a:t>
            </a:r>
            <a:r>
              <a:rPr sz="2400" b="1" spc="-15" dirty="0">
                <a:solidFill>
                  <a:schemeClr val="bg1"/>
                </a:solidFill>
                <a:latin typeface="Arial" panose="020B0604020202020204"/>
                <a:cs typeface="Arial" panose="020B0604020202020204"/>
              </a:rPr>
              <a:t>t</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tha</a:t>
            </a:r>
            <a:r>
              <a:rPr sz="2400" b="1" spc="-15" dirty="0">
                <a:solidFill>
                  <a:schemeClr val="bg1"/>
                </a:solidFill>
                <a:latin typeface="Arial" panose="020B0604020202020204"/>
                <a:cs typeface="Arial" panose="020B0604020202020204"/>
              </a:rPr>
              <a:t>t</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become</a:t>
            </a:r>
            <a:r>
              <a:rPr sz="2400" b="1" spc="-20" dirty="0">
                <a:solidFill>
                  <a:schemeClr val="bg1"/>
                </a:solidFill>
                <a:latin typeface="Arial" panose="020B0604020202020204"/>
                <a:cs typeface="Arial" panose="020B0604020202020204"/>
              </a:rPr>
              <a:t>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publi</a:t>
            </a:r>
            <a:r>
              <a:rPr sz="2400" b="1" spc="-20" dirty="0">
                <a:solidFill>
                  <a:schemeClr val="bg1"/>
                </a:solidFill>
                <a:latin typeface="Arial" panose="020B0604020202020204"/>
                <a:cs typeface="Arial" panose="020B0604020202020204"/>
              </a:rPr>
              <a:t>c</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and</a:t>
            </a:r>
            <a:r>
              <a:rPr sz="2400" b="1" spc="-20" dirty="0">
                <a:solidFill>
                  <a:schemeClr val="bg1"/>
                </a:solidFill>
                <a:latin typeface="Arial" panose="020B0604020202020204"/>
                <a:cs typeface="Arial" panose="020B0604020202020204"/>
              </a:rPr>
              <a:t> results</a:t>
            </a:r>
            <a:r>
              <a:rPr sz="2400" b="1" spc="-5" dirty="0">
                <a:solidFill>
                  <a:schemeClr val="bg1"/>
                </a:solidFill>
                <a:latin typeface="Arial" panose="020B0604020202020204"/>
                <a:cs typeface="Arial" panose="020B0604020202020204"/>
              </a:rPr>
              <a:t> </a:t>
            </a:r>
            <a:r>
              <a:rPr sz="2400" b="1" spc="-15" dirty="0">
                <a:solidFill>
                  <a:schemeClr val="bg1"/>
                </a:solidFill>
                <a:latin typeface="Arial" panose="020B0604020202020204"/>
                <a:cs typeface="Arial" panose="020B0604020202020204"/>
              </a:rPr>
              <a:t>i</a:t>
            </a:r>
            <a:r>
              <a:rPr sz="2400" b="1" spc="-20" dirty="0">
                <a:solidFill>
                  <a:schemeClr val="bg1"/>
                </a:solidFill>
                <a:latin typeface="Arial" panose="020B0604020202020204"/>
                <a:cs typeface="Arial" panose="020B0604020202020204"/>
              </a:rPr>
              <a:t>n</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statement</a:t>
            </a:r>
            <a:r>
              <a:rPr sz="2400" b="1" spc="-20" dirty="0">
                <a:solidFill>
                  <a:schemeClr val="bg1"/>
                </a:solidFill>
                <a:latin typeface="Arial" panose="020B0604020202020204"/>
                <a:cs typeface="Arial" panose="020B0604020202020204"/>
              </a:rPr>
              <a:t>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o</a:t>
            </a:r>
            <a:r>
              <a:rPr sz="2400" b="1" spc="-15" dirty="0">
                <a:solidFill>
                  <a:schemeClr val="bg1"/>
                </a:solidFill>
                <a:latin typeface="Arial" panose="020B0604020202020204"/>
                <a:cs typeface="Arial" panose="020B0604020202020204"/>
              </a:rPr>
              <a:t>r</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symbol</a:t>
            </a:r>
            <a:r>
              <a:rPr sz="2400" b="1" spc="-20" dirty="0">
                <a:solidFill>
                  <a:schemeClr val="bg1"/>
                </a:solidFill>
                <a:latin typeface="Arial" panose="020B0604020202020204"/>
                <a:cs typeface="Arial" panose="020B0604020202020204"/>
              </a:rPr>
              <a:t>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about how</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wel</a:t>
            </a:r>
            <a:r>
              <a:rPr sz="2400" b="1" spc="-10" dirty="0">
                <a:solidFill>
                  <a:schemeClr val="bg1"/>
                </a:solidFill>
                <a:latin typeface="Arial" panose="020B0604020202020204"/>
                <a:cs typeface="Arial" panose="020B0604020202020204"/>
              </a:rPr>
              <a:t>l</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student</a:t>
            </a:r>
            <a:r>
              <a:rPr sz="2400" b="1" spc="-20" dirty="0">
                <a:solidFill>
                  <a:schemeClr val="bg1"/>
                </a:solidFill>
                <a:latin typeface="Arial" panose="020B0604020202020204"/>
                <a:cs typeface="Arial" panose="020B0604020202020204"/>
              </a:rPr>
              <a:t>s</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are</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learning</a:t>
            </a:r>
            <a:r>
              <a:rPr sz="2400" b="1" spc="-10" dirty="0">
                <a:solidFill>
                  <a:schemeClr val="bg1"/>
                </a:solidFill>
                <a:latin typeface="Arial" panose="020B0604020202020204"/>
                <a:cs typeface="Arial" panose="020B0604020202020204"/>
              </a:rPr>
              <a:t>.</a:t>
            </a:r>
          </a:p>
          <a:p>
            <a:pPr marL="12700" marR="299085" indent="0" fontAlgn="auto">
              <a:lnSpc>
                <a:spcPct val="150000"/>
              </a:lnSpc>
              <a:tabLst>
                <a:tab pos="4949825" algn="l"/>
                <a:tab pos="6258560" algn="l"/>
              </a:tabLst>
            </a:pPr>
            <a:r>
              <a:rPr sz="2400" b="1" spc="-15" dirty="0">
                <a:solidFill>
                  <a:schemeClr val="bg1"/>
                </a:solidFill>
                <a:latin typeface="Arial" panose="020B0604020202020204"/>
                <a:cs typeface="Arial" panose="020B0604020202020204"/>
              </a:rPr>
              <a:t>It</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often</a:t>
            </a:r>
            <a:r>
              <a:rPr sz="2400" b="1" spc="-20" dirty="0">
                <a:solidFill>
                  <a:schemeClr val="bg1"/>
                </a:solidFill>
                <a:latin typeface="Arial" panose="020B0604020202020204"/>
                <a:cs typeface="Arial" panose="020B0604020202020204"/>
              </a:rPr>
              <a:t> contributes</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to</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pivota</a:t>
            </a:r>
            <a:r>
              <a:rPr sz="2400" b="1" spc="-10" dirty="0">
                <a:solidFill>
                  <a:schemeClr val="bg1"/>
                </a:solidFill>
                <a:latin typeface="Arial" panose="020B0604020202020204"/>
                <a:cs typeface="Arial" panose="020B0604020202020204"/>
              </a:rPr>
              <a:t>l</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decision</a:t>
            </a:r>
            <a:r>
              <a:rPr sz="2400" b="1" spc="-20" dirty="0">
                <a:solidFill>
                  <a:schemeClr val="bg1"/>
                </a:solidFill>
                <a:latin typeface="Arial" panose="020B0604020202020204"/>
                <a:cs typeface="Arial" panose="020B0604020202020204"/>
              </a:rPr>
              <a:t>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tha</a:t>
            </a:r>
            <a:r>
              <a:rPr sz="2400" b="1" spc="-15" dirty="0">
                <a:solidFill>
                  <a:schemeClr val="bg1"/>
                </a:solidFill>
                <a:latin typeface="Arial" panose="020B0604020202020204"/>
                <a:cs typeface="Arial" panose="020B0604020202020204"/>
              </a:rPr>
              <a:t>t</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will affec</a:t>
            </a:r>
            <a:r>
              <a:rPr sz="2400" b="1" spc="-15" dirty="0">
                <a:solidFill>
                  <a:schemeClr val="bg1"/>
                </a:solidFill>
                <a:latin typeface="Arial" panose="020B0604020202020204"/>
                <a:cs typeface="Arial" panose="020B0604020202020204"/>
              </a:rPr>
              <a:t>t</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students</a:t>
            </a:r>
            <a:r>
              <a:rPr sz="2400" b="1" spc="-10" dirty="0">
                <a:solidFill>
                  <a:schemeClr val="bg1"/>
                </a:solidFill>
                <a:latin typeface="Arial" panose="020B0604020202020204"/>
                <a:cs typeface="Arial" panose="020B0604020202020204"/>
              </a:rPr>
              <a:t>’</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futures</a:t>
            </a:r>
            <a:r>
              <a:rPr sz="2400" b="1" spc="-10" dirty="0">
                <a:solidFill>
                  <a:schemeClr val="bg1"/>
                </a:solidFill>
                <a:latin typeface="Arial" panose="020B0604020202020204"/>
                <a:cs typeface="Arial" panose="020B0604020202020204"/>
              </a:rPr>
              <a:t>.</a:t>
            </a:r>
            <a:r>
              <a:rPr sz="3200" b="1" spc="-10" dirty="0">
                <a:solidFill>
                  <a:srgbClr val="FFFF00"/>
                </a:solidFill>
                <a:latin typeface="Arial" panose="020B0604020202020204"/>
                <a:cs typeface="Arial" panose="020B0604020202020204"/>
              </a:rPr>
              <a:t>	</a:t>
            </a:r>
            <a:endParaRPr lang="en-US" altLang="zh-CN" sz="3200" b="1" spc="-10" dirty="0">
              <a:solidFill>
                <a:srgbClr val="FFFF00"/>
              </a:solidFill>
              <a:latin typeface="Arial" panose="020B0604020202020204"/>
              <a:cs typeface="Arial" panose="020B0604020202020204"/>
            </a:endParaRPr>
          </a:p>
          <a:p>
            <a:pPr marL="12700" marR="299085" indent="0" fontAlgn="auto">
              <a:lnSpc>
                <a:spcPct val="150000"/>
              </a:lnSpc>
              <a:tabLst>
                <a:tab pos="4949825" algn="l"/>
                <a:tab pos="6258560" algn="l"/>
              </a:tabLst>
            </a:pPr>
            <a:r>
              <a:rPr lang="zh-CN" altLang="en-US" sz="2800" b="1" spc="-10" dirty="0">
                <a:solidFill>
                  <a:srgbClr val="FFFF00"/>
                </a:solidFill>
                <a:latin typeface="Arial" panose="020B0604020202020204"/>
                <a:cs typeface="Arial" panose="020B0604020202020204"/>
              </a:rPr>
              <a:t>学习成果评估是公开的、以文字或标记的形式标明学生的学习成果。</a:t>
            </a:r>
          </a:p>
          <a:p>
            <a:pPr marL="12700" marR="299085" indent="0" fontAlgn="auto">
              <a:lnSpc>
                <a:spcPct val="150000"/>
              </a:lnSpc>
              <a:tabLst>
                <a:tab pos="4949825" algn="l"/>
                <a:tab pos="6258560" algn="l"/>
              </a:tabLst>
            </a:pPr>
            <a:r>
              <a:rPr lang="zh-CN" altLang="en-US" sz="2800" b="1" spc="-10" dirty="0">
                <a:solidFill>
                  <a:srgbClr val="FFFF00"/>
                </a:solidFill>
                <a:latin typeface="Arial" panose="020B0604020202020204"/>
                <a:cs typeface="Arial" panose="020B0604020202020204"/>
              </a:rPr>
              <a:t>通常会对事关学生未来的重要决定起作用。</a:t>
            </a:r>
            <a:endParaRPr lang="en-GB" sz="3200" b="1" spc="-15"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4450"/>
            <a:ext cx="9144000" cy="1692275"/>
          </a:xfrm>
          <a:prstGeom prst="rect">
            <a:avLst/>
          </a:prstGeom>
        </p:spPr>
        <p:txBody>
          <a:bodyPr vert="horz" wrap="square" lIns="0" tIns="0" rIns="0" bIns="0" rtlCol="0">
            <a:noAutofit/>
          </a:bodyPr>
          <a:lstStyle/>
          <a:p>
            <a:pPr marL="2152015" marR="12700" indent="790575" algn="l">
              <a:lnSpc>
                <a:spcPts val="4800"/>
              </a:lnSpc>
            </a:pPr>
            <a:r>
              <a:rPr lang="en-US" altLang="zh-CN" sz="2200" b="1" spc="-5" dirty="0">
                <a:solidFill>
                  <a:schemeClr val="bg1"/>
                </a:solidFill>
                <a:latin typeface="Arial" panose="020B0604020202020204"/>
                <a:cs typeface="Arial" panose="020B0604020202020204"/>
                <a:sym typeface="+mn-ea"/>
              </a:rPr>
              <a:t>Teachers</a:t>
            </a:r>
            <a:r>
              <a:rPr lang="en-US" altLang="zh-CN" sz="2200" b="1" dirty="0">
                <a:solidFill>
                  <a:schemeClr val="bg1"/>
                </a:solidFill>
                <a:latin typeface="Arial" panose="020B0604020202020204"/>
                <a:cs typeface="Arial" panose="020B0604020202020204"/>
                <a:sym typeface="+mn-ea"/>
              </a:rPr>
              <a:t>’ </a:t>
            </a:r>
            <a:r>
              <a:rPr lang="en-US" altLang="zh-CN" sz="2200" b="1" spc="-5" dirty="0">
                <a:solidFill>
                  <a:schemeClr val="bg1"/>
                </a:solidFill>
                <a:latin typeface="Arial" panose="020B0604020202020204"/>
                <a:cs typeface="Arial" panose="020B0604020202020204"/>
                <a:sym typeface="+mn-ea"/>
              </a:rPr>
              <a:t>Role</a:t>
            </a:r>
            <a:r>
              <a:rPr lang="en-US" altLang="zh-CN" sz="2200" b="1" dirty="0">
                <a:solidFill>
                  <a:schemeClr val="bg1"/>
                </a:solidFill>
                <a:latin typeface="Arial" panose="020B0604020202020204"/>
                <a:cs typeface="Arial" panose="020B0604020202020204"/>
                <a:sym typeface="+mn-ea"/>
              </a:rPr>
              <a:t>s</a:t>
            </a:r>
            <a:r>
              <a:rPr lang="en-US" altLang="zh-CN" sz="2200" b="1" spc="-5" dirty="0">
                <a:solidFill>
                  <a:schemeClr val="bg1"/>
                </a:solidFill>
                <a:latin typeface="Arial" panose="020B0604020202020204"/>
                <a:cs typeface="Arial" panose="020B0604020202020204"/>
                <a:sym typeface="+mn-ea"/>
              </a:rPr>
              <a:t> in </a:t>
            </a:r>
            <a:r>
              <a:rPr lang="en-US" altLang="zh-CN" sz="2200" b="1" dirty="0">
                <a:solidFill>
                  <a:schemeClr val="bg1"/>
                </a:solidFill>
                <a:latin typeface="Arial" panose="020B0604020202020204"/>
                <a:cs typeface="Arial" panose="020B0604020202020204"/>
                <a:sym typeface="+mn-ea"/>
              </a:rPr>
              <a:t>Assessment</a:t>
            </a:r>
            <a:r>
              <a:rPr lang="en-US" altLang="zh-CN" sz="2200" b="1" spc="5" dirty="0">
                <a:solidFill>
                  <a:schemeClr val="bg1"/>
                </a:solidFill>
                <a:latin typeface="Arial" panose="020B0604020202020204"/>
                <a:cs typeface="Arial" panose="020B0604020202020204"/>
                <a:sym typeface="+mn-ea"/>
              </a:rPr>
              <a:t> </a:t>
            </a:r>
            <a:r>
              <a:rPr lang="en-US" altLang="zh-CN" sz="2200" b="1" i="1" spc="-5" dirty="0">
                <a:solidFill>
                  <a:schemeClr val="bg1"/>
                </a:solidFill>
                <a:latin typeface="Arial" panose="020B0604020202020204"/>
                <a:cs typeface="Arial" panose="020B0604020202020204"/>
                <a:sym typeface="+mn-ea"/>
              </a:rPr>
              <a:t>o</a:t>
            </a:r>
            <a:r>
              <a:rPr lang="en-US" altLang="zh-CN" sz="2200" b="1" i="1" dirty="0">
                <a:solidFill>
                  <a:schemeClr val="bg1"/>
                </a:solidFill>
                <a:latin typeface="Arial" panose="020B0604020202020204"/>
                <a:cs typeface="Arial" panose="020B0604020202020204"/>
                <a:sym typeface="+mn-ea"/>
              </a:rPr>
              <a:t>f </a:t>
            </a:r>
            <a:r>
              <a:rPr lang="en-US" altLang="zh-CN" sz="2200" b="1" spc="-5" dirty="0">
                <a:solidFill>
                  <a:schemeClr val="bg1"/>
                </a:solidFill>
                <a:latin typeface="Arial" panose="020B0604020202020204"/>
                <a:cs typeface="Arial" panose="020B0604020202020204"/>
                <a:sym typeface="+mn-ea"/>
              </a:rPr>
              <a:t>Learning</a:t>
            </a:r>
            <a:br>
              <a:rPr lang="en-US" altLang="zh-CN" sz="2200" b="1" spc="-5" dirty="0">
                <a:solidFill>
                  <a:schemeClr val="bg1"/>
                </a:solidFill>
                <a:latin typeface="Arial" panose="020B0604020202020204"/>
                <a:cs typeface="Arial" panose="020B0604020202020204"/>
                <a:sym typeface="+mn-ea"/>
              </a:rPr>
            </a:br>
            <a:r>
              <a:rPr lang="en-US" altLang="zh-CN" sz="2200" b="1" spc="-5" dirty="0">
                <a:solidFill>
                  <a:schemeClr val="bg1"/>
                </a:solidFill>
                <a:latin typeface="Arial" panose="020B0604020202020204"/>
                <a:cs typeface="Arial" panose="020B0604020202020204"/>
                <a:sym typeface="+mn-ea"/>
              </a:rPr>
              <a:t>            </a:t>
            </a:r>
            <a:r>
              <a:rPr lang="zh-CN" altLang="en-US" sz="2800" b="1" spc="-5" dirty="0">
                <a:solidFill>
                  <a:schemeClr val="bg1"/>
                </a:solidFill>
                <a:latin typeface="Arial" panose="020B0604020202020204"/>
                <a:cs typeface="Arial" panose="020B0604020202020204"/>
                <a:sym typeface="+mn-ea"/>
              </a:rPr>
              <a:t>老师在学习成果评估中扮演的角色</a:t>
            </a:r>
          </a:p>
        </p:txBody>
      </p:sp>
      <p:sp>
        <p:nvSpPr>
          <p:cNvPr id="3" name="object 3"/>
          <p:cNvSpPr txBox="1"/>
          <p:nvPr/>
        </p:nvSpPr>
        <p:spPr>
          <a:xfrm>
            <a:off x="-635" y="1667510"/>
            <a:ext cx="9144635" cy="5078095"/>
          </a:xfrm>
          <a:prstGeom prst="rect">
            <a:avLst/>
          </a:prstGeom>
        </p:spPr>
        <p:txBody>
          <a:bodyPr vert="horz" wrap="square" lIns="0" tIns="0" rIns="0" bIns="0" rtlCol="0">
            <a:noAutofit/>
          </a:bodyPr>
          <a:lstStyle/>
          <a:p>
            <a:pPr marL="286385" marR="12700" indent="0" fontAlgn="auto">
              <a:lnSpc>
                <a:spcPct val="200000"/>
              </a:lnSpc>
            </a:pPr>
            <a:r>
              <a:rPr lang="en-US" altLang="zh-CN" b="1" spc="-5" dirty="0">
                <a:solidFill>
                  <a:srgbClr val="FFFF00"/>
                </a:solidFill>
                <a:latin typeface="Arial" panose="020B0604020202020204"/>
                <a:cs typeface="Arial" panose="020B0604020202020204"/>
              </a:rPr>
              <a:t>    </a:t>
            </a:r>
            <a:r>
              <a:rPr b="1" spc="-5" dirty="0">
                <a:solidFill>
                  <a:srgbClr val="FFFF00"/>
                </a:solidFill>
                <a:latin typeface="Arial" panose="020B0604020202020204"/>
                <a:cs typeface="Arial" panose="020B0604020202020204"/>
              </a:rPr>
              <a:t>“Teacher</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hav</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th</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responsibilit</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reportin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student 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accuratel</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fairly</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base</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evidence obtaine</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fro</a:t>
            </a:r>
            <a:r>
              <a:rPr b="1" spc="0" dirty="0">
                <a:solidFill>
                  <a:srgbClr val="FFFF00"/>
                </a:solidFill>
                <a:latin typeface="Arial" panose="020B0604020202020204"/>
                <a:cs typeface="Arial" panose="020B0604020202020204"/>
              </a:rPr>
              <a:t>m</a:t>
            </a:r>
            <a:r>
              <a:rPr b="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a</a:t>
            </a:r>
            <a:r>
              <a:rPr b="1" spc="-5" dirty="0">
                <a:solidFill>
                  <a:srgbClr val="FFFF00"/>
                </a:solidFill>
                <a:latin typeface="Arial" panose="020B0604020202020204"/>
                <a:cs typeface="Arial" panose="020B0604020202020204"/>
              </a:rPr>
              <a:t> variet</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context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applications. </a:t>
            </a:r>
            <a:endParaRPr lang="en-US" altLang="zh-CN" b="1" spc="-5" dirty="0">
              <a:solidFill>
                <a:srgbClr val="FFFF00"/>
              </a:solidFill>
              <a:latin typeface="Arial" panose="020B0604020202020204"/>
              <a:cs typeface="Arial" panose="020B0604020202020204"/>
            </a:endParaRPr>
          </a:p>
          <a:p>
            <a:pPr marL="286385" marR="12700" indent="0" fontAlgn="auto">
              <a:lnSpc>
                <a:spcPct val="200000"/>
              </a:lnSpc>
            </a:pPr>
            <a:r>
              <a:rPr lang="zh-CN" altLang="en-US" b="1" spc="-5" dirty="0">
                <a:solidFill>
                  <a:srgbClr val="FFFF00"/>
                </a:solidFill>
                <a:latin typeface="Arial" panose="020B0604020202020204"/>
                <a:cs typeface="Arial" panose="020B0604020202020204"/>
              </a:rPr>
              <a:t>    </a:t>
            </a:r>
            <a:r>
              <a:rPr lang="zh-CN" altLang="en-US" b="1" spc="-5" dirty="0">
                <a:solidFill>
                  <a:schemeClr val="bg1"/>
                </a:solidFill>
                <a:latin typeface="Arial" panose="020B0604020202020204"/>
                <a:cs typeface="Arial" panose="020B0604020202020204"/>
              </a:rPr>
              <a:t>老师有责任基于从多种环境及应用中获取的证据，准确公平地报告学生的学习效果。</a:t>
            </a:r>
            <a:endParaRPr dirty="0">
              <a:solidFill>
                <a:schemeClr val="bg1"/>
              </a:solidFill>
            </a:endParaRPr>
          </a:p>
          <a:p>
            <a:pPr marL="287020" marR="285750" indent="0" fontAlgn="auto">
              <a:lnSpc>
                <a:spcPct val="150000"/>
              </a:lnSpc>
              <a:buClr>
                <a:srgbClr val="7E8080"/>
              </a:buClr>
              <a:buFont typeface="Arial" panose="020B0604020202020204"/>
              <a:buNone/>
              <a:tabLst>
                <a:tab pos="286385" algn="l"/>
              </a:tabLst>
            </a:pPr>
            <a:endParaRPr sz="700" b="1" dirty="0">
              <a:solidFill>
                <a:srgbClr val="FFFF00"/>
              </a:solidFill>
              <a:latin typeface="Arial" panose="020B0604020202020204"/>
              <a:cs typeface="Arial" panose="020B0604020202020204"/>
            </a:endParaRPr>
          </a:p>
          <a:p>
            <a:pPr marL="572770" marR="285750" indent="-285750" defTabSz="914400" fontAlgn="auto">
              <a:lnSpc>
                <a:spcPct val="200000"/>
              </a:lnSpc>
              <a:buClr>
                <a:srgbClr val="7E8080"/>
              </a:buClr>
              <a:buFont typeface="Wingdings" panose="05000000000000000000" charset="0"/>
              <a:buChar char="Ø"/>
              <a:tabLst>
                <a:tab pos="286385" algn="l"/>
              </a:tabLst>
            </a:pPr>
            <a:r>
              <a:rPr sz="1400" b="1" dirty="0">
                <a:solidFill>
                  <a:srgbClr val="FFFF00"/>
                </a:solidFill>
                <a:latin typeface="Arial" panose="020B0604020202020204"/>
                <a:cs typeface="Arial" panose="020B0604020202020204"/>
              </a:rPr>
              <a:t>a rationale for undertaking a particular assessment</a:t>
            </a:r>
            <a:r>
              <a:rPr sz="1400" b="1" spc="5" dirty="0">
                <a:solidFill>
                  <a:srgbClr val="FFFF00"/>
                </a:solidFill>
                <a:latin typeface="Arial" panose="020B0604020202020204"/>
                <a:cs typeface="Arial" panose="020B0604020202020204"/>
              </a:rPr>
              <a:t> </a:t>
            </a:r>
            <a:r>
              <a:rPr sz="1400" b="1" i="1" spc="0" dirty="0">
                <a:solidFill>
                  <a:srgbClr val="FFFF00"/>
                </a:solidFill>
                <a:latin typeface="Arial" panose="020B0604020202020204"/>
                <a:cs typeface="Arial" panose="020B0604020202020204"/>
              </a:rPr>
              <a:t>of</a:t>
            </a:r>
            <a:r>
              <a:rPr sz="1400" b="1" i="1" spc="-5" dirty="0">
                <a:solidFill>
                  <a:srgbClr val="FFFF00"/>
                </a:solidFill>
                <a:latin typeface="Arial" panose="020B0604020202020204"/>
                <a:cs typeface="Arial" panose="020B0604020202020204"/>
              </a:rPr>
              <a:t> </a:t>
            </a:r>
            <a:r>
              <a:rPr sz="1400" b="1" spc="0" dirty="0">
                <a:solidFill>
                  <a:srgbClr val="FFFF00"/>
                </a:solidFill>
                <a:latin typeface="Arial" panose="020B0604020202020204"/>
                <a:cs typeface="Arial" panose="020B0604020202020204"/>
              </a:rPr>
              <a:t>learning</a:t>
            </a:r>
            <a:r>
              <a:rPr sz="1400" b="1" spc="-5" dirty="0">
                <a:solidFill>
                  <a:srgbClr val="FFFF00"/>
                </a:solidFill>
                <a:latin typeface="Arial" panose="020B0604020202020204"/>
                <a:cs typeface="Arial" panose="020B0604020202020204"/>
              </a:rPr>
              <a:t> </a:t>
            </a:r>
            <a:r>
              <a:rPr sz="1400" b="1" spc="0" dirty="0">
                <a:solidFill>
                  <a:srgbClr val="FFFF00"/>
                </a:solidFill>
                <a:latin typeface="Arial" panose="020B0604020202020204"/>
                <a:cs typeface="Arial" panose="020B0604020202020204"/>
              </a:rPr>
              <a:t>at</a:t>
            </a:r>
            <a:r>
              <a:rPr sz="1400" b="1" spc="-5" dirty="0">
                <a:solidFill>
                  <a:srgbClr val="FFFF00"/>
                </a:solidFill>
                <a:latin typeface="Arial" panose="020B0604020202020204"/>
                <a:cs typeface="Arial" panose="020B0604020202020204"/>
              </a:rPr>
              <a:t> </a:t>
            </a:r>
            <a:r>
              <a:rPr sz="1400" b="1" spc="0" dirty="0">
                <a:solidFill>
                  <a:srgbClr val="FFFF00"/>
                </a:solidFill>
                <a:latin typeface="Arial" panose="020B0604020202020204"/>
                <a:cs typeface="Arial" panose="020B0604020202020204"/>
              </a:rPr>
              <a:t>a</a:t>
            </a:r>
            <a:r>
              <a:rPr sz="1400" b="1" spc="-5" dirty="0">
                <a:solidFill>
                  <a:srgbClr val="FFFF00"/>
                </a:solidFill>
                <a:latin typeface="Arial" panose="020B0604020202020204"/>
                <a:cs typeface="Arial" panose="020B0604020202020204"/>
              </a:rPr>
              <a:t> </a:t>
            </a:r>
            <a:r>
              <a:rPr sz="1400" b="1" spc="0" dirty="0">
                <a:solidFill>
                  <a:srgbClr val="FFFF00"/>
                </a:solidFill>
                <a:latin typeface="Arial" panose="020B0604020202020204"/>
                <a:cs typeface="Arial" panose="020B0604020202020204"/>
              </a:rPr>
              <a:t>particular</a:t>
            </a:r>
            <a:r>
              <a:rPr sz="1400" b="1" spc="-5" dirty="0">
                <a:solidFill>
                  <a:srgbClr val="FFFF00"/>
                </a:solidFill>
                <a:latin typeface="Arial" panose="020B0604020202020204"/>
                <a:cs typeface="Arial" panose="020B0604020202020204"/>
              </a:rPr>
              <a:t> </a:t>
            </a:r>
            <a:r>
              <a:rPr sz="1400" b="1" spc="0" dirty="0">
                <a:solidFill>
                  <a:srgbClr val="FFFF00"/>
                </a:solidFill>
                <a:latin typeface="Arial" panose="020B0604020202020204"/>
                <a:cs typeface="Arial" panose="020B0604020202020204"/>
              </a:rPr>
              <a:t>point </a:t>
            </a:r>
            <a:r>
              <a:rPr sz="1400" b="1" spc="-5" dirty="0">
                <a:solidFill>
                  <a:srgbClr val="FFFF00"/>
                </a:solidFill>
                <a:latin typeface="Arial" panose="020B0604020202020204"/>
                <a:cs typeface="Arial" panose="020B0604020202020204"/>
              </a:rPr>
              <a:t>i</a:t>
            </a:r>
            <a:r>
              <a:rPr sz="1400" b="1" spc="0" dirty="0">
                <a:solidFill>
                  <a:srgbClr val="FFFF00"/>
                </a:solidFill>
                <a:latin typeface="Arial" panose="020B0604020202020204"/>
                <a:cs typeface="Arial" panose="020B0604020202020204"/>
              </a:rPr>
              <a:t>n </a:t>
            </a:r>
            <a:r>
              <a:rPr sz="1400" b="1" spc="-5" dirty="0">
                <a:solidFill>
                  <a:srgbClr val="FFFF00"/>
                </a:solidFill>
                <a:latin typeface="Arial" panose="020B0604020202020204"/>
                <a:cs typeface="Arial" panose="020B0604020202020204"/>
              </a:rPr>
              <a:t>time</a:t>
            </a:r>
            <a:r>
              <a:rPr lang="en-US" altLang="zh-CN" sz="1400" b="1" spc="-5" dirty="0">
                <a:solidFill>
                  <a:srgbClr val="FFFF00"/>
                </a:solidFill>
                <a:latin typeface="Arial" panose="020B0604020202020204"/>
                <a:cs typeface="Arial" panose="020B0604020202020204"/>
              </a:rPr>
              <a:t> </a:t>
            </a:r>
          </a:p>
          <a:p>
            <a:pPr marL="287020" marR="285750" indent="0" defTabSz="914400" fontAlgn="auto">
              <a:lnSpc>
                <a:spcPct val="200000"/>
              </a:lnSpc>
              <a:buClr>
                <a:srgbClr val="7E8080"/>
              </a:buClr>
              <a:buFont typeface="Arial" panose="020B0604020202020204"/>
              <a:buNone/>
              <a:tabLst>
                <a:tab pos="286385" algn="l"/>
              </a:tabLst>
            </a:pPr>
            <a:r>
              <a:rPr lang="zh-CN" altLang="en-US" b="1" spc="-5" dirty="0">
                <a:solidFill>
                  <a:srgbClr val="FFFF00"/>
                </a:solidFill>
                <a:latin typeface="Arial" panose="020B0604020202020204"/>
                <a:cs typeface="Arial" panose="020B0604020202020204"/>
              </a:rPr>
              <a:t>       </a:t>
            </a:r>
            <a:r>
              <a:rPr lang="zh-CN" altLang="en-US" b="1" spc="-5" dirty="0">
                <a:solidFill>
                  <a:schemeClr val="bg1"/>
                </a:solidFill>
                <a:latin typeface="Arial" panose="020B0604020202020204"/>
                <a:cs typeface="Arial" panose="020B0604020202020204"/>
              </a:rPr>
              <a:t>在特殊时间点进行特定学习评估的准则</a:t>
            </a:r>
            <a:endParaRPr dirty="0">
              <a:solidFill>
                <a:schemeClr val="bg1"/>
              </a:solidFill>
            </a:endParaRPr>
          </a:p>
          <a:p>
            <a:pPr marL="572770" indent="-285750" fontAlgn="auto">
              <a:lnSpc>
                <a:spcPct val="200000"/>
              </a:lnSpc>
              <a:buClr>
                <a:srgbClr val="7E8080"/>
              </a:buClr>
              <a:buFont typeface="Wingdings" panose="05000000000000000000" charset="0"/>
              <a:buChar char="Ø"/>
              <a:tabLst>
                <a:tab pos="287020" algn="l"/>
              </a:tabLst>
            </a:pPr>
            <a:r>
              <a:rPr sz="1400" b="1" dirty="0">
                <a:solidFill>
                  <a:srgbClr val="FFFF00"/>
                </a:solidFill>
                <a:latin typeface="Arial" panose="020B0604020202020204"/>
                <a:cs typeface="Arial" panose="020B0604020202020204"/>
              </a:rPr>
              <a:t>clear descriptions of the intended learning</a:t>
            </a:r>
            <a:r>
              <a:rPr lang="en-US" altLang="zh-CN" sz="1400" b="1" dirty="0">
                <a:solidFill>
                  <a:srgbClr val="FFFF00"/>
                </a:solidFill>
                <a:latin typeface="Arial" panose="020B0604020202020204"/>
                <a:cs typeface="Arial" panose="020B0604020202020204"/>
              </a:rPr>
              <a:t> </a:t>
            </a:r>
          </a:p>
          <a:p>
            <a:pPr marL="287020" indent="0" fontAlgn="auto">
              <a:lnSpc>
                <a:spcPct val="200000"/>
              </a:lnSpc>
              <a:buClr>
                <a:srgbClr val="7E8080"/>
              </a:buClr>
              <a:buFont typeface="Arial" panose="020B0604020202020204"/>
              <a:buNone/>
              <a:tabLst>
                <a:tab pos="287020" algn="l"/>
              </a:tabLst>
            </a:pPr>
            <a:r>
              <a:rPr lang="zh-CN" altLang="en-US" b="1" spc="-5" dirty="0">
                <a:solidFill>
                  <a:srgbClr val="FFFF00"/>
                </a:solidFill>
                <a:latin typeface="Arial" panose="020B0604020202020204"/>
                <a:cs typeface="Arial" panose="020B0604020202020204"/>
                <a:sym typeface="+mn-ea"/>
              </a:rPr>
              <a:t>       </a:t>
            </a:r>
            <a:r>
              <a:rPr lang="zh-CN" altLang="en-US" b="1" dirty="0">
                <a:solidFill>
                  <a:schemeClr val="bg1"/>
                </a:solidFill>
                <a:latin typeface="Arial" panose="020B0604020202020204"/>
                <a:cs typeface="Arial" panose="020B0604020202020204"/>
              </a:rPr>
              <a:t>明确描述学习目的</a:t>
            </a:r>
            <a:endParaRPr dirty="0">
              <a:solidFill>
                <a:schemeClr val="bg1"/>
              </a:solidFill>
            </a:endParaRPr>
          </a:p>
          <a:p>
            <a:pPr marL="572770" indent="-285750" fontAlgn="auto">
              <a:lnSpc>
                <a:spcPct val="200000"/>
              </a:lnSpc>
              <a:buClr>
                <a:srgbClr val="7E8080"/>
              </a:buClr>
              <a:buFont typeface="Wingdings" panose="05000000000000000000" charset="0"/>
              <a:buChar char="Ø"/>
              <a:tabLst>
                <a:tab pos="287020" algn="l"/>
              </a:tabLst>
            </a:pPr>
            <a:r>
              <a:rPr sz="1400" b="1" dirty="0">
                <a:solidFill>
                  <a:srgbClr val="FFFF00"/>
                </a:solidFill>
                <a:latin typeface="Arial" panose="020B0604020202020204"/>
                <a:cs typeface="Arial" panose="020B0604020202020204"/>
              </a:rPr>
              <a:t>processes that make it possible for students</a:t>
            </a:r>
            <a:r>
              <a:rPr lang="en-US" altLang="zh-CN" sz="1400" b="1" dirty="0">
                <a:solidFill>
                  <a:srgbClr val="FFFF00"/>
                </a:solidFill>
                <a:latin typeface="Arial" panose="020B0604020202020204"/>
                <a:cs typeface="Arial" panose="020B0604020202020204"/>
              </a:rPr>
              <a:t> to proceed to next stage of education or employment</a:t>
            </a:r>
          </a:p>
          <a:p>
            <a:pPr marL="287020" indent="0" fontAlgn="auto">
              <a:lnSpc>
                <a:spcPct val="200000"/>
              </a:lnSpc>
              <a:buClr>
                <a:srgbClr val="7E8080"/>
              </a:buClr>
              <a:buFont typeface="Arial" panose="020B0604020202020204"/>
              <a:buNone/>
              <a:tabLst>
                <a:tab pos="287020" algn="l"/>
              </a:tabLst>
            </a:pPr>
            <a:r>
              <a:rPr lang="zh-CN" altLang="en-US" b="1" spc="-5" dirty="0">
                <a:solidFill>
                  <a:srgbClr val="FFFF00"/>
                </a:solidFill>
                <a:latin typeface="Arial" panose="020B0604020202020204"/>
                <a:cs typeface="Arial" panose="020B0604020202020204"/>
                <a:sym typeface="+mn-ea"/>
              </a:rPr>
              <a:t>      </a:t>
            </a:r>
            <a:r>
              <a:rPr lang="zh-CN" altLang="en-US" b="1" spc="-5" dirty="0">
                <a:solidFill>
                  <a:schemeClr val="bg1"/>
                </a:solidFill>
                <a:latin typeface="Arial" panose="020B0604020202020204"/>
                <a:cs typeface="Arial" panose="020B0604020202020204"/>
                <a:sym typeface="+mn-ea"/>
              </a:rPr>
              <a:t> 使学生能够进入下一阶段的教育或就业过程</a:t>
            </a:r>
            <a:endParaRPr dirty="0">
              <a:solidFill>
                <a:schemeClr val="bg1"/>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080"/>
            <a:ext cx="9144000" cy="1193800"/>
          </a:xfrm>
          <a:prstGeom prst="rect">
            <a:avLst/>
          </a:prstGeom>
        </p:spPr>
        <p:txBody>
          <a:bodyPr vert="horz" wrap="square" lIns="0" tIns="0" rIns="0" bIns="0" rtlCol="0">
            <a:noAutofit/>
          </a:bodyPr>
          <a:lstStyle/>
          <a:p>
            <a:pPr marL="2152015" marR="12700" indent="790575" algn="l">
              <a:lnSpc>
                <a:spcPts val="4800"/>
              </a:lnSpc>
            </a:pPr>
            <a:r>
              <a:rPr lang="en-US" altLang="zh-CN" sz="2200" b="1" spc="-5" dirty="0">
                <a:solidFill>
                  <a:schemeClr val="bg1"/>
                </a:solidFill>
                <a:latin typeface="Arial" panose="020B0604020202020204"/>
                <a:cs typeface="Arial" panose="020B0604020202020204"/>
              </a:rPr>
              <a:t>Teachers</a:t>
            </a:r>
            <a:r>
              <a:rPr lang="en-US" altLang="zh-CN" sz="2200" b="1" dirty="0">
                <a:solidFill>
                  <a:schemeClr val="bg1"/>
                </a:solidFill>
                <a:latin typeface="Arial" panose="020B0604020202020204"/>
                <a:cs typeface="Arial" panose="020B0604020202020204"/>
              </a:rPr>
              <a:t>’ </a:t>
            </a:r>
            <a:r>
              <a:rPr lang="en-US" altLang="zh-CN" sz="2200" b="1" spc="-5" dirty="0">
                <a:solidFill>
                  <a:schemeClr val="bg1"/>
                </a:solidFill>
                <a:latin typeface="Arial" panose="020B0604020202020204"/>
                <a:cs typeface="Arial" panose="020B0604020202020204"/>
              </a:rPr>
              <a:t>Role</a:t>
            </a:r>
            <a:r>
              <a:rPr lang="en-US" altLang="zh-CN" sz="2200" b="1" dirty="0">
                <a:solidFill>
                  <a:schemeClr val="bg1"/>
                </a:solidFill>
                <a:latin typeface="Arial" panose="020B0604020202020204"/>
                <a:cs typeface="Arial" panose="020B0604020202020204"/>
              </a:rPr>
              <a:t>s</a:t>
            </a:r>
            <a:r>
              <a:rPr lang="en-US" altLang="zh-CN" sz="2200" b="1" spc="-5" dirty="0">
                <a:solidFill>
                  <a:schemeClr val="bg1"/>
                </a:solidFill>
                <a:latin typeface="Arial" panose="020B0604020202020204"/>
                <a:cs typeface="Arial" panose="020B0604020202020204"/>
              </a:rPr>
              <a:t> in </a:t>
            </a:r>
            <a:r>
              <a:rPr lang="en-US" altLang="zh-CN" sz="2200" b="1" dirty="0">
                <a:solidFill>
                  <a:schemeClr val="bg1"/>
                </a:solidFill>
                <a:latin typeface="Arial" panose="020B0604020202020204"/>
                <a:cs typeface="Arial" panose="020B0604020202020204"/>
              </a:rPr>
              <a:t>Assessment</a:t>
            </a:r>
            <a:r>
              <a:rPr lang="en-US" altLang="zh-CN" sz="2200" b="1" spc="5" dirty="0">
                <a:solidFill>
                  <a:schemeClr val="bg1"/>
                </a:solidFill>
                <a:latin typeface="Arial" panose="020B0604020202020204"/>
                <a:cs typeface="Arial" panose="020B0604020202020204"/>
              </a:rPr>
              <a:t> </a:t>
            </a:r>
            <a:r>
              <a:rPr lang="en-US" altLang="zh-CN" sz="2200" b="1" i="1" spc="-5" dirty="0">
                <a:solidFill>
                  <a:schemeClr val="bg1"/>
                </a:solidFill>
                <a:latin typeface="Arial" panose="020B0604020202020204"/>
                <a:cs typeface="Arial" panose="020B0604020202020204"/>
              </a:rPr>
              <a:t>o</a:t>
            </a:r>
            <a:r>
              <a:rPr lang="en-US" altLang="zh-CN" sz="2200" b="1" i="1" dirty="0">
                <a:solidFill>
                  <a:schemeClr val="bg1"/>
                </a:solidFill>
                <a:latin typeface="Arial" panose="020B0604020202020204"/>
                <a:cs typeface="Arial" panose="020B0604020202020204"/>
              </a:rPr>
              <a:t>f </a:t>
            </a:r>
            <a:r>
              <a:rPr lang="en-US" altLang="zh-CN" sz="2200" b="1" spc="-5" dirty="0">
                <a:solidFill>
                  <a:schemeClr val="bg1"/>
                </a:solidFill>
                <a:latin typeface="Arial" panose="020B0604020202020204"/>
                <a:cs typeface="Arial" panose="020B0604020202020204"/>
              </a:rPr>
              <a:t>Learning</a:t>
            </a:r>
            <a:br>
              <a:rPr lang="en-US" altLang="zh-CN" sz="2000" b="1" spc="-5" dirty="0">
                <a:solidFill>
                  <a:schemeClr val="bg1"/>
                </a:solidFill>
                <a:latin typeface="Arial" panose="020B0604020202020204"/>
                <a:cs typeface="Arial" panose="020B0604020202020204"/>
              </a:rPr>
            </a:br>
            <a:r>
              <a:rPr lang="en-US" altLang="zh-CN" sz="2000" b="1" spc="-5" dirty="0">
                <a:solidFill>
                  <a:schemeClr val="bg1"/>
                </a:solidFill>
                <a:latin typeface="Arial" panose="020B0604020202020204"/>
                <a:cs typeface="Arial" panose="020B0604020202020204"/>
              </a:rPr>
              <a:t>            </a:t>
            </a:r>
            <a:r>
              <a:rPr lang="zh-CN" altLang="en-US" sz="2800" b="1" spc="-5" dirty="0">
                <a:solidFill>
                  <a:schemeClr val="bg1"/>
                </a:solidFill>
                <a:latin typeface="Arial" panose="020B0604020202020204"/>
                <a:cs typeface="Arial" panose="020B0604020202020204"/>
              </a:rPr>
              <a:t>老师在学习成果评估中扮演的角色</a:t>
            </a:r>
          </a:p>
        </p:txBody>
      </p:sp>
      <p:sp>
        <p:nvSpPr>
          <p:cNvPr id="3" name="object 3"/>
          <p:cNvSpPr txBox="1">
            <a:spLocks noGrp="1"/>
          </p:cNvSpPr>
          <p:nvPr>
            <p:ph type="body" idx="1"/>
          </p:nvPr>
        </p:nvSpPr>
        <p:spPr>
          <a:xfrm>
            <a:off x="100330" y="1604010"/>
            <a:ext cx="8943340" cy="5001895"/>
          </a:xfrm>
          <a:prstGeom prst="rect">
            <a:avLst/>
          </a:prstGeom>
        </p:spPr>
        <p:txBody>
          <a:bodyPr vert="horz" wrap="square" lIns="0" tIns="0" rIns="0" bIns="0" rtlCol="0">
            <a:noAutofit/>
          </a:bodyPr>
          <a:lstStyle/>
          <a:p>
            <a:pPr marL="298450" marR="200660" indent="-285750" fontAlgn="auto">
              <a:lnSpc>
                <a:spcPct val="150000"/>
              </a:lnSpc>
              <a:buClr>
                <a:srgbClr val="7E0000"/>
              </a:buClr>
              <a:buFont typeface="Wingdings" panose="05000000000000000000" charset="0"/>
              <a:buChar char="Ø"/>
              <a:tabLst>
                <a:tab pos="286385" algn="l"/>
              </a:tabLst>
            </a:pPr>
            <a:r>
              <a:rPr sz="1800" b="1" dirty="0">
                <a:solidFill>
                  <a:srgbClr val="FFFF00"/>
                </a:solidFill>
                <a:latin typeface="Arial" panose="020B0604020202020204"/>
                <a:cs typeface="Arial" panose="020B0604020202020204"/>
              </a:rPr>
              <a:t>a</a:t>
            </a:r>
            <a:r>
              <a:rPr sz="1800" b="1" spc="-5" dirty="0">
                <a:solidFill>
                  <a:srgbClr val="FFFF00"/>
                </a:solidFill>
                <a:latin typeface="Arial" panose="020B0604020202020204"/>
                <a:cs typeface="Arial" panose="020B0604020202020204"/>
              </a:rPr>
              <a:t> rang</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o</a:t>
            </a:r>
            <a:r>
              <a:rPr sz="1800" b="1" spc="0" dirty="0">
                <a:solidFill>
                  <a:srgbClr val="FFFF00"/>
                </a:solidFill>
                <a:latin typeface="Arial" panose="020B0604020202020204"/>
                <a:cs typeface="Arial" panose="020B0604020202020204"/>
              </a:rPr>
              <a:t>f</a:t>
            </a:r>
            <a:r>
              <a:rPr sz="1800" b="1" spc="-5" dirty="0">
                <a:solidFill>
                  <a:srgbClr val="FFFF00"/>
                </a:solidFill>
                <a:latin typeface="Arial" panose="020B0604020202020204"/>
                <a:cs typeface="Arial" panose="020B0604020202020204"/>
              </a:rPr>
              <a:t> alternativ</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mechanism</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fo</a:t>
            </a:r>
            <a:r>
              <a:rPr sz="1800" b="1" spc="0" dirty="0">
                <a:solidFill>
                  <a:srgbClr val="FFFF00"/>
                </a:solidFill>
                <a:latin typeface="Arial" panose="020B0604020202020204"/>
                <a:cs typeface="Arial" panose="020B0604020202020204"/>
              </a:rPr>
              <a:t>r</a:t>
            </a:r>
            <a:r>
              <a:rPr sz="1800" b="1" spc="-5" dirty="0">
                <a:solidFill>
                  <a:srgbClr val="FFFF00"/>
                </a:solidFill>
                <a:latin typeface="Arial" panose="020B0604020202020204"/>
                <a:cs typeface="Arial" panose="020B0604020202020204"/>
              </a:rPr>
              <a:t> assessin</a:t>
            </a:r>
            <a:r>
              <a:rPr sz="1800" b="1" spc="0" dirty="0">
                <a:solidFill>
                  <a:srgbClr val="FFFF00"/>
                </a:solidFill>
                <a:latin typeface="Arial" panose="020B0604020202020204"/>
                <a:cs typeface="Arial" panose="020B0604020202020204"/>
              </a:rPr>
              <a:t>g</a:t>
            </a:r>
            <a:r>
              <a:rPr sz="1800" b="1" spc="-5" dirty="0">
                <a:solidFill>
                  <a:srgbClr val="FFFF00"/>
                </a:solidFill>
                <a:latin typeface="Arial" panose="020B0604020202020204"/>
                <a:cs typeface="Arial" panose="020B0604020202020204"/>
              </a:rPr>
              <a:t> the </a:t>
            </a:r>
            <a:r>
              <a:rPr sz="1800" b="1" spc="0" dirty="0">
                <a:solidFill>
                  <a:srgbClr val="FFFF00"/>
                </a:solidFill>
                <a:latin typeface="Arial" panose="020B0604020202020204"/>
                <a:cs typeface="Arial" panose="020B0604020202020204"/>
              </a:rPr>
              <a:t>same</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outcomes</a:t>
            </a:r>
            <a:r>
              <a:rPr lang="en-US" altLang="zh-CN" sz="1800" b="1" spc="0" dirty="0">
                <a:solidFill>
                  <a:srgbClr val="FFFF00"/>
                </a:solidFill>
                <a:latin typeface="Arial" panose="020B0604020202020204"/>
                <a:cs typeface="Arial" panose="020B0604020202020204"/>
              </a:rPr>
              <a:t> </a:t>
            </a:r>
          </a:p>
          <a:p>
            <a:pPr marL="12700" marR="200660" indent="0" fontAlgn="auto">
              <a:lnSpc>
                <a:spcPct val="150000"/>
              </a:lnSpc>
              <a:buClr>
                <a:srgbClr val="7E0000"/>
              </a:buClr>
              <a:buFont typeface="Arial" panose="020B0604020202020204"/>
              <a:buNone/>
              <a:tabLst>
                <a:tab pos="286385" algn="l"/>
              </a:tabLst>
            </a:pPr>
            <a:r>
              <a:rPr lang="zh-CN" altLang="en-US" sz="1800" b="1" spc="0" dirty="0">
                <a:solidFill>
                  <a:srgbClr val="FFFF00"/>
                </a:solidFill>
                <a:latin typeface="Arial" panose="020B0604020202020204"/>
                <a:cs typeface="Arial" panose="020B0604020202020204"/>
              </a:rPr>
              <a:t>       </a:t>
            </a:r>
            <a:r>
              <a:rPr lang="zh-CN" altLang="en-US" sz="1800" b="1" spc="0" dirty="0">
                <a:solidFill>
                  <a:schemeClr val="bg1"/>
                </a:solidFill>
                <a:latin typeface="Arial" panose="020B0604020202020204"/>
                <a:cs typeface="Arial" panose="020B0604020202020204"/>
              </a:rPr>
              <a:t>可选择多种机制</a:t>
            </a:r>
            <a:r>
              <a:rPr lang="zh-CN" altLang="en-US" sz="1800" b="1" dirty="0">
                <a:solidFill>
                  <a:schemeClr val="bg1"/>
                </a:solidFill>
                <a:latin typeface="Arial" panose="020B0604020202020204"/>
                <a:cs typeface="Arial" panose="020B0604020202020204"/>
                <a:sym typeface="+mn-ea"/>
              </a:rPr>
              <a:t>评估同样的成果</a:t>
            </a:r>
            <a:endParaRPr sz="1800" dirty="0">
              <a:solidFill>
                <a:schemeClr val="bg1"/>
              </a:solidFill>
            </a:endParaRPr>
          </a:p>
          <a:p>
            <a:pPr marL="298450" marR="575310" indent="-285750" fontAlgn="auto">
              <a:lnSpc>
                <a:spcPct val="150000"/>
              </a:lnSpc>
              <a:buClr>
                <a:srgbClr val="7E0000"/>
              </a:buClr>
              <a:buFont typeface="Wingdings" panose="05000000000000000000" charset="0"/>
              <a:buChar char="Ø"/>
              <a:tabLst>
                <a:tab pos="286385" algn="l"/>
              </a:tabLst>
            </a:pPr>
            <a:r>
              <a:rPr sz="1800" b="1" spc="-5" dirty="0">
                <a:solidFill>
                  <a:srgbClr val="FFFF00"/>
                </a:solidFill>
                <a:latin typeface="Arial" panose="020B0604020202020204"/>
                <a:cs typeface="Arial" panose="020B0604020202020204"/>
              </a:rPr>
              <a:t>publi</a:t>
            </a:r>
            <a:r>
              <a:rPr sz="1800" b="1" spc="0" dirty="0">
                <a:solidFill>
                  <a:srgbClr val="FFFF00"/>
                </a:solidFill>
                <a:latin typeface="Arial" panose="020B0604020202020204"/>
                <a:cs typeface="Arial" panose="020B0604020202020204"/>
              </a:rPr>
              <a:t>c</a:t>
            </a:r>
            <a:r>
              <a:rPr sz="1800" b="1" spc="-5" dirty="0">
                <a:solidFill>
                  <a:srgbClr val="FFFF00"/>
                </a:solidFill>
                <a:latin typeface="Arial" panose="020B0604020202020204"/>
                <a:cs typeface="Arial" panose="020B0604020202020204"/>
              </a:rPr>
              <a:t> an</a:t>
            </a:r>
            <a:r>
              <a:rPr sz="1800" b="1" spc="0" dirty="0">
                <a:solidFill>
                  <a:srgbClr val="FFFF00"/>
                </a:solidFill>
                <a:latin typeface="Arial" panose="020B0604020202020204"/>
                <a:cs typeface="Arial" panose="020B0604020202020204"/>
              </a:rPr>
              <a:t>d</a:t>
            </a:r>
            <a:r>
              <a:rPr sz="1800" b="1" spc="-5" dirty="0">
                <a:solidFill>
                  <a:srgbClr val="FFFF00"/>
                </a:solidFill>
                <a:latin typeface="Arial" panose="020B0604020202020204"/>
                <a:cs typeface="Arial" panose="020B0604020202020204"/>
              </a:rPr>
              <a:t> defensibl</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referenc</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point</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fo</a:t>
            </a:r>
            <a:r>
              <a:rPr sz="1800" b="1" spc="0" dirty="0">
                <a:solidFill>
                  <a:srgbClr val="FFFF00"/>
                </a:solidFill>
                <a:latin typeface="Arial" panose="020B0604020202020204"/>
                <a:cs typeface="Arial" panose="020B0604020202020204"/>
              </a:rPr>
              <a:t>r</a:t>
            </a:r>
            <a:r>
              <a:rPr sz="1800" b="1" spc="-5" dirty="0">
                <a:solidFill>
                  <a:srgbClr val="FFFF00"/>
                </a:solidFill>
                <a:latin typeface="Arial" panose="020B0604020202020204"/>
                <a:cs typeface="Arial" panose="020B0604020202020204"/>
              </a:rPr>
              <a:t> making judgements</a:t>
            </a:r>
            <a:r>
              <a:rPr lang="en-US" altLang="zh-CN" sz="1800" b="1" spc="-5" dirty="0">
                <a:solidFill>
                  <a:srgbClr val="FFFF00"/>
                </a:solidFill>
                <a:latin typeface="Arial" panose="020B0604020202020204"/>
                <a:cs typeface="Arial" panose="020B0604020202020204"/>
              </a:rPr>
              <a:t> </a:t>
            </a:r>
          </a:p>
          <a:p>
            <a:pPr marL="12700" marR="575310" indent="0" fontAlgn="auto">
              <a:lnSpc>
                <a:spcPct val="150000"/>
              </a:lnSpc>
              <a:buClr>
                <a:srgbClr val="7E0000"/>
              </a:buClr>
              <a:buNone/>
              <a:tabLst>
                <a:tab pos="286385" algn="l"/>
              </a:tabLst>
            </a:pPr>
            <a:r>
              <a:rPr lang="zh-CN" altLang="en-US" sz="1800" b="1" dirty="0">
                <a:solidFill>
                  <a:srgbClr val="FFFF00"/>
                </a:solidFill>
                <a:latin typeface="Arial" panose="020B0604020202020204"/>
                <a:cs typeface="Arial" panose="020B0604020202020204"/>
                <a:sym typeface="+mn-ea"/>
              </a:rPr>
              <a:t>       </a:t>
            </a:r>
            <a:r>
              <a:rPr lang="zh-CN" altLang="en-US" sz="1800" b="1" spc="-5" dirty="0">
                <a:solidFill>
                  <a:schemeClr val="bg1"/>
                </a:solidFill>
                <a:latin typeface="Arial" panose="020B0604020202020204"/>
                <a:cs typeface="Arial" panose="020B0604020202020204"/>
              </a:rPr>
              <a:t>作出判断的公开和可辩护的参考点</a:t>
            </a:r>
          </a:p>
          <a:p>
            <a:pPr marL="298450" indent="-285750" fontAlgn="auto">
              <a:lnSpc>
                <a:spcPct val="150000"/>
              </a:lnSpc>
              <a:spcBef>
                <a:spcPts val="10"/>
              </a:spcBef>
              <a:buClr>
                <a:srgbClr val="7E0000"/>
              </a:buClr>
              <a:buFont typeface="Wingdings" panose="05000000000000000000" charset="0"/>
              <a:buChar char="Ø"/>
              <a:tabLst>
                <a:tab pos="286385" algn="l"/>
              </a:tabLst>
            </a:pPr>
            <a:r>
              <a:rPr sz="1800" b="1" spc="-5" dirty="0">
                <a:solidFill>
                  <a:srgbClr val="FFFF00"/>
                </a:solidFill>
                <a:latin typeface="Arial" panose="020B0604020202020204"/>
                <a:cs typeface="Arial" panose="020B0604020202020204"/>
              </a:rPr>
              <a:t>transparen</a:t>
            </a:r>
            <a:r>
              <a:rPr sz="1800" b="1" spc="0" dirty="0">
                <a:solidFill>
                  <a:srgbClr val="FFFF00"/>
                </a:solidFill>
                <a:latin typeface="Arial" panose="020B0604020202020204"/>
                <a:cs typeface="Arial" panose="020B0604020202020204"/>
              </a:rPr>
              <a:t>t</a:t>
            </a:r>
            <a:r>
              <a:rPr sz="1800" b="1" spc="-5" dirty="0">
                <a:solidFill>
                  <a:srgbClr val="FFFF00"/>
                </a:solidFill>
                <a:latin typeface="Arial" panose="020B0604020202020204"/>
                <a:cs typeface="Arial" panose="020B0604020202020204"/>
              </a:rPr>
              <a:t> approache</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t</a:t>
            </a:r>
            <a:r>
              <a:rPr sz="1800" b="1" spc="0" dirty="0">
                <a:solidFill>
                  <a:srgbClr val="FFFF00"/>
                </a:solidFill>
                <a:latin typeface="Arial" panose="020B0604020202020204"/>
                <a:cs typeface="Arial" panose="020B0604020202020204"/>
              </a:rPr>
              <a:t>o</a:t>
            </a:r>
            <a:r>
              <a:rPr sz="1800" b="1" spc="-5" dirty="0">
                <a:solidFill>
                  <a:srgbClr val="FFFF00"/>
                </a:solidFill>
                <a:latin typeface="Arial" panose="020B0604020202020204"/>
                <a:cs typeface="Arial" panose="020B0604020202020204"/>
              </a:rPr>
              <a:t> interpretation</a:t>
            </a:r>
            <a:r>
              <a:rPr lang="en-US" altLang="zh-CN" sz="1800" b="1" spc="-5" dirty="0">
                <a:solidFill>
                  <a:srgbClr val="FFFF00"/>
                </a:solidFill>
                <a:latin typeface="Arial" panose="020B0604020202020204"/>
                <a:cs typeface="Arial" panose="020B0604020202020204"/>
              </a:rPr>
              <a:t> </a:t>
            </a:r>
          </a:p>
          <a:p>
            <a:pPr marL="12700" indent="0" fontAlgn="auto">
              <a:lnSpc>
                <a:spcPct val="150000"/>
              </a:lnSpc>
              <a:spcBef>
                <a:spcPts val="10"/>
              </a:spcBef>
              <a:buClr>
                <a:srgbClr val="7E0000"/>
              </a:buClr>
              <a:buFont typeface="Arial" panose="020B0604020202020204"/>
              <a:buNone/>
              <a:tabLst>
                <a:tab pos="286385" algn="l"/>
              </a:tabLst>
            </a:pPr>
            <a:r>
              <a:rPr lang="zh-CN" altLang="en-US" sz="1800" b="1" dirty="0">
                <a:solidFill>
                  <a:srgbClr val="FFFF00"/>
                </a:solidFill>
                <a:latin typeface="Arial" panose="020B0604020202020204"/>
                <a:cs typeface="Arial" panose="020B0604020202020204"/>
                <a:sym typeface="+mn-ea"/>
              </a:rPr>
              <a:t>       </a:t>
            </a:r>
            <a:r>
              <a:rPr lang="zh-CN" altLang="en-US" sz="1800" b="1" spc="-5" dirty="0">
                <a:solidFill>
                  <a:schemeClr val="bg1"/>
                </a:solidFill>
                <a:latin typeface="Arial" panose="020B0604020202020204"/>
                <a:cs typeface="Arial" panose="020B0604020202020204"/>
              </a:rPr>
              <a:t>解读方法透明</a:t>
            </a:r>
            <a:endParaRPr sz="1800" dirty="0">
              <a:solidFill>
                <a:schemeClr val="bg1"/>
              </a:solidFill>
              <a:latin typeface="Arial" panose="020B0604020202020204"/>
              <a:cs typeface="Arial" panose="020B0604020202020204"/>
            </a:endParaRPr>
          </a:p>
          <a:p>
            <a:pPr marL="298450" indent="-285750" fontAlgn="auto">
              <a:lnSpc>
                <a:spcPct val="150000"/>
              </a:lnSpc>
              <a:buClr>
                <a:srgbClr val="7E0000"/>
              </a:buClr>
              <a:buFont typeface="Wingdings" panose="05000000000000000000" charset="0"/>
              <a:buChar char="Ø"/>
              <a:tabLst>
                <a:tab pos="286385" algn="l"/>
              </a:tabLst>
            </a:pPr>
            <a:r>
              <a:rPr sz="1800" b="1" dirty="0">
                <a:solidFill>
                  <a:srgbClr val="FFFF00"/>
                </a:solidFill>
                <a:latin typeface="Arial" panose="020B0604020202020204"/>
                <a:cs typeface="Arial" panose="020B0604020202020204"/>
              </a:rPr>
              <a:t>descriptions</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of</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the</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assessment</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process</a:t>
            </a:r>
            <a:r>
              <a:rPr lang="en-US" altLang="zh-CN" sz="1800" b="1" spc="0" dirty="0">
                <a:solidFill>
                  <a:srgbClr val="FFFF00"/>
                </a:solidFill>
                <a:latin typeface="Arial" panose="020B0604020202020204"/>
                <a:cs typeface="Arial" panose="020B0604020202020204"/>
              </a:rPr>
              <a:t> </a:t>
            </a:r>
          </a:p>
          <a:p>
            <a:pPr marL="12700" indent="0" fontAlgn="auto">
              <a:lnSpc>
                <a:spcPct val="150000"/>
              </a:lnSpc>
              <a:buClr>
                <a:srgbClr val="7E0000"/>
              </a:buClr>
              <a:buFont typeface="Arial" panose="020B0604020202020204"/>
              <a:buNone/>
              <a:tabLst>
                <a:tab pos="286385" algn="l"/>
              </a:tabLst>
            </a:pPr>
            <a:r>
              <a:rPr lang="zh-CN" altLang="en-US" sz="1800" b="1" dirty="0">
                <a:solidFill>
                  <a:schemeClr val="bg1"/>
                </a:solidFill>
                <a:latin typeface="Arial" panose="020B0604020202020204"/>
                <a:cs typeface="Arial" panose="020B0604020202020204"/>
                <a:sym typeface="+mn-ea"/>
              </a:rPr>
              <a:t>       </a:t>
            </a:r>
            <a:r>
              <a:rPr lang="zh-CN" altLang="en-US" sz="1800" b="1" spc="0" dirty="0">
                <a:solidFill>
                  <a:schemeClr val="bg1"/>
                </a:solidFill>
                <a:latin typeface="Arial" panose="020B0604020202020204"/>
                <a:cs typeface="Arial" panose="020B0604020202020204"/>
              </a:rPr>
              <a:t>描述评估过程</a:t>
            </a:r>
            <a:endParaRPr sz="1800" dirty="0">
              <a:solidFill>
                <a:schemeClr val="bg1"/>
              </a:solidFill>
            </a:endParaRPr>
          </a:p>
          <a:p>
            <a:pPr marL="298450" marR="266700" indent="-285750" fontAlgn="auto">
              <a:lnSpc>
                <a:spcPct val="150000"/>
              </a:lnSpc>
              <a:buClr>
                <a:srgbClr val="7E0000"/>
              </a:buClr>
              <a:buFont typeface="Wingdings" panose="05000000000000000000" charset="0"/>
              <a:buChar char="Ø"/>
              <a:tabLst>
                <a:tab pos="286385" algn="l"/>
              </a:tabLst>
            </a:pPr>
            <a:r>
              <a:rPr sz="1800" b="1" spc="-5" dirty="0">
                <a:solidFill>
                  <a:srgbClr val="FFFF00"/>
                </a:solidFill>
                <a:latin typeface="Arial" panose="020B0604020202020204"/>
                <a:cs typeface="Arial" panose="020B0604020202020204"/>
              </a:rPr>
              <a:t>strategie</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fo</a:t>
            </a:r>
            <a:r>
              <a:rPr sz="1800" b="1" spc="0" dirty="0">
                <a:solidFill>
                  <a:srgbClr val="FFFF00"/>
                </a:solidFill>
                <a:latin typeface="Arial" panose="020B0604020202020204"/>
                <a:cs typeface="Arial" panose="020B0604020202020204"/>
              </a:rPr>
              <a:t>r</a:t>
            </a:r>
            <a:r>
              <a:rPr sz="1800" b="1" spc="-5" dirty="0">
                <a:solidFill>
                  <a:srgbClr val="FFFF00"/>
                </a:solidFill>
                <a:latin typeface="Arial" panose="020B0604020202020204"/>
                <a:cs typeface="Arial" panose="020B0604020202020204"/>
              </a:rPr>
              <a:t> recours</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i</a:t>
            </a:r>
            <a:r>
              <a:rPr sz="1800" b="1" spc="0" dirty="0">
                <a:solidFill>
                  <a:srgbClr val="FFFF00"/>
                </a:solidFill>
                <a:latin typeface="Arial" panose="020B0604020202020204"/>
                <a:cs typeface="Arial" panose="020B0604020202020204"/>
              </a:rPr>
              <a:t>n</a:t>
            </a:r>
            <a:r>
              <a:rPr sz="1800" b="1" spc="-5" dirty="0">
                <a:solidFill>
                  <a:srgbClr val="FFFF00"/>
                </a:solidFill>
                <a:latin typeface="Arial" panose="020B0604020202020204"/>
                <a:cs typeface="Arial" panose="020B0604020202020204"/>
              </a:rPr>
              <a:t> th</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even</a:t>
            </a:r>
            <a:r>
              <a:rPr sz="1800" b="1" spc="0" dirty="0">
                <a:solidFill>
                  <a:srgbClr val="FFFF00"/>
                </a:solidFill>
                <a:latin typeface="Arial" panose="020B0604020202020204"/>
                <a:cs typeface="Arial" panose="020B0604020202020204"/>
              </a:rPr>
              <a:t>t</a:t>
            </a:r>
            <a:r>
              <a:rPr sz="1800" b="1" spc="-5" dirty="0">
                <a:solidFill>
                  <a:srgbClr val="FFFF00"/>
                </a:solidFill>
                <a:latin typeface="Arial" panose="020B0604020202020204"/>
                <a:cs typeface="Arial" panose="020B0604020202020204"/>
              </a:rPr>
              <a:t> o</a:t>
            </a:r>
            <a:r>
              <a:rPr sz="1800" b="1" spc="0" dirty="0">
                <a:solidFill>
                  <a:srgbClr val="FFFF00"/>
                </a:solidFill>
                <a:latin typeface="Arial" panose="020B0604020202020204"/>
                <a:cs typeface="Arial" panose="020B0604020202020204"/>
              </a:rPr>
              <a:t>f</a:t>
            </a:r>
            <a:r>
              <a:rPr sz="1800" b="1" spc="-5" dirty="0">
                <a:solidFill>
                  <a:srgbClr val="FFFF00"/>
                </a:solidFill>
                <a:latin typeface="Arial" panose="020B0604020202020204"/>
                <a:cs typeface="Arial" panose="020B0604020202020204"/>
              </a:rPr>
              <a:t> disagreement abou</a:t>
            </a:r>
            <a:r>
              <a:rPr sz="1800" b="1" spc="0" dirty="0">
                <a:solidFill>
                  <a:srgbClr val="FFFF00"/>
                </a:solidFill>
                <a:latin typeface="Arial" panose="020B0604020202020204"/>
                <a:cs typeface="Arial" panose="020B0604020202020204"/>
              </a:rPr>
              <a:t>t</a:t>
            </a:r>
            <a:r>
              <a:rPr sz="1800" b="1" spc="-5" dirty="0">
                <a:solidFill>
                  <a:srgbClr val="FFFF00"/>
                </a:solidFill>
                <a:latin typeface="Arial" panose="020B0604020202020204"/>
                <a:cs typeface="Arial" panose="020B0604020202020204"/>
              </a:rPr>
              <a:t> th</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decisions.</a:t>
            </a:r>
            <a:endParaRPr lang="en-US" altLang="zh-CN" sz="1800" b="1" spc="-5" dirty="0">
              <a:solidFill>
                <a:srgbClr val="FFFF00"/>
              </a:solidFill>
              <a:latin typeface="Arial" panose="020B0604020202020204"/>
              <a:cs typeface="Arial" panose="020B0604020202020204"/>
            </a:endParaRPr>
          </a:p>
          <a:p>
            <a:pPr marL="12700" marR="266700" indent="0" fontAlgn="auto">
              <a:lnSpc>
                <a:spcPct val="150000"/>
              </a:lnSpc>
              <a:buClr>
                <a:srgbClr val="7E0000"/>
              </a:buClr>
              <a:buFont typeface="Arial" panose="020B0604020202020204"/>
              <a:buNone/>
              <a:tabLst>
                <a:tab pos="286385" algn="l"/>
              </a:tabLst>
            </a:pPr>
            <a:r>
              <a:rPr lang="zh-CN" altLang="en-US" sz="1800" b="1" dirty="0">
                <a:solidFill>
                  <a:srgbClr val="FFFF00"/>
                </a:solidFill>
                <a:latin typeface="Arial" panose="020B0604020202020204"/>
                <a:cs typeface="Arial" panose="020B0604020202020204"/>
                <a:sym typeface="+mn-ea"/>
              </a:rPr>
              <a:t>       </a:t>
            </a:r>
            <a:r>
              <a:rPr lang="zh-CN" altLang="en-US" sz="1800" b="1" spc="-5" dirty="0">
                <a:solidFill>
                  <a:schemeClr val="bg1"/>
                </a:solidFill>
                <a:latin typeface="Arial" panose="020B0604020202020204"/>
                <a:cs typeface="Arial" panose="020B0604020202020204"/>
              </a:rPr>
              <a:t>对评估结果有异议时采取的回旋策略</a:t>
            </a: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128270" y="1698625"/>
            <a:ext cx="8862695" cy="1730375"/>
          </a:xfrm>
          <a:prstGeom prst="rect">
            <a:avLst/>
          </a:prstGeom>
        </p:spPr>
        <p:txBody>
          <a:bodyPr vert="horz" wrap="square" lIns="0" tIns="0" rIns="0" bIns="0" rtlCol="0">
            <a:noAutofit/>
          </a:bodyPr>
          <a:lstStyle/>
          <a:p>
            <a:pPr marL="355600" marR="274320" indent="-342900" fontAlgn="auto">
              <a:lnSpc>
                <a:spcPct val="150000"/>
              </a:lnSpc>
              <a:buFont typeface="Wingdings" panose="05000000000000000000" charset="0"/>
              <a:buChar char="Ø"/>
            </a:pPr>
            <a:r>
              <a:rPr b="1" dirty="0">
                <a:solidFill>
                  <a:schemeClr val="bg1"/>
                </a:solidFill>
                <a:latin typeface="Arial" panose="020B0604020202020204"/>
                <a:cs typeface="Arial" panose="020B0604020202020204"/>
              </a:rPr>
              <a:t>The emphasis shifts from summative to </a:t>
            </a:r>
            <a:r>
              <a:rPr b="1" u="sng" spc="-5" dirty="0">
                <a:solidFill>
                  <a:schemeClr val="bg1"/>
                </a:solidFill>
                <a:latin typeface="Arial" panose="020B0604020202020204"/>
                <a:cs typeface="Arial" panose="020B0604020202020204"/>
              </a:rPr>
              <a:t>FORMATIV</a:t>
            </a:r>
            <a:r>
              <a:rPr b="1" u="sng" spc="0" dirty="0">
                <a:solidFill>
                  <a:schemeClr val="bg1"/>
                </a:solidFill>
                <a:latin typeface="Arial" panose="020B0604020202020204"/>
                <a:cs typeface="Arial" panose="020B0604020202020204"/>
              </a:rPr>
              <a:t>E </a:t>
            </a:r>
            <a:r>
              <a:rPr b="1" spc="0" dirty="0">
                <a:solidFill>
                  <a:schemeClr val="bg1"/>
                </a:solidFill>
                <a:latin typeface="Arial" panose="020B0604020202020204"/>
                <a:cs typeface="Arial" panose="020B0604020202020204"/>
              </a:rPr>
              <a:t>assessment in Assessment</a:t>
            </a:r>
            <a:r>
              <a:rPr b="1" spc="10" dirty="0">
                <a:solidFill>
                  <a:schemeClr val="bg1"/>
                </a:solidFill>
                <a:latin typeface="Arial" panose="020B0604020202020204"/>
                <a:cs typeface="Arial" panose="020B0604020202020204"/>
              </a:rPr>
              <a:t> </a:t>
            </a:r>
            <a:r>
              <a:rPr b="1" i="1" spc="-5" dirty="0">
                <a:solidFill>
                  <a:schemeClr val="bg1"/>
                </a:solidFill>
                <a:latin typeface="Arial" panose="020B0604020202020204"/>
                <a:cs typeface="Arial" panose="020B0604020202020204"/>
              </a:rPr>
              <a:t>for </a:t>
            </a:r>
            <a:r>
              <a:rPr b="1" spc="0" dirty="0">
                <a:solidFill>
                  <a:schemeClr val="bg1"/>
                </a:solidFill>
                <a:latin typeface="Arial" panose="020B0604020202020204"/>
                <a:cs typeface="Arial" panose="020B0604020202020204"/>
              </a:rPr>
              <a:t>Learning.</a:t>
            </a:r>
            <a:endParaRPr lang="en-US" altLang="zh-CN" b="1" spc="0" dirty="0">
              <a:solidFill>
                <a:schemeClr val="bg1"/>
              </a:solidFill>
              <a:latin typeface="Arial" panose="020B0604020202020204"/>
              <a:cs typeface="Arial" panose="020B0604020202020204"/>
            </a:endParaRPr>
          </a:p>
          <a:p>
            <a:pPr marL="12700" marR="274320" indent="0" fontAlgn="auto">
              <a:lnSpc>
                <a:spcPct val="150000"/>
              </a:lnSpc>
            </a:pPr>
            <a:r>
              <a:rPr lang="zh-CN" altLang="en-US" sz="2000" b="1" dirty="0">
                <a:solidFill>
                  <a:srgbClr val="FFFF00"/>
                </a:solidFill>
                <a:latin typeface="Arial" panose="020B0604020202020204"/>
                <a:cs typeface="Arial" panose="020B0604020202020204"/>
              </a:rPr>
              <a:t>      评估的重点从总结性</a:t>
            </a:r>
            <a:r>
              <a:rPr lang="zh-CN" altLang="en-US" sz="2000" b="1" dirty="0">
                <a:solidFill>
                  <a:srgbClr val="FFFF00"/>
                </a:solidFill>
                <a:latin typeface="Arial" panose="020B0604020202020204"/>
                <a:cs typeface="Arial" panose="020B0604020202020204"/>
                <a:sym typeface="+mn-ea"/>
              </a:rPr>
              <a:t>评估</a:t>
            </a:r>
            <a:r>
              <a:rPr lang="zh-CN" altLang="en-US" sz="2000" b="1" dirty="0">
                <a:solidFill>
                  <a:srgbClr val="FFFF00"/>
                </a:solidFill>
                <a:latin typeface="Arial" panose="020B0604020202020204"/>
                <a:cs typeface="Arial" panose="020B0604020202020204"/>
              </a:rPr>
              <a:t>转到</a:t>
            </a:r>
            <a:r>
              <a:rPr lang="zh-CN" altLang="en-US" sz="2000" b="1" u="sng" dirty="0">
                <a:solidFill>
                  <a:srgbClr val="FFFF00"/>
                </a:solidFill>
                <a:latin typeface="Arial" panose="020B0604020202020204"/>
                <a:cs typeface="Arial" panose="020B0604020202020204"/>
              </a:rPr>
              <a:t>形成性</a:t>
            </a:r>
            <a:r>
              <a:rPr lang="zh-CN" altLang="en-US" sz="2000" b="1" dirty="0">
                <a:solidFill>
                  <a:srgbClr val="FFFF00"/>
                </a:solidFill>
                <a:latin typeface="Arial" panose="020B0604020202020204"/>
                <a:cs typeface="Arial" panose="020B0604020202020204"/>
              </a:rPr>
              <a:t>评估。</a:t>
            </a:r>
            <a:endParaRPr lang="en-GB" altLang="zh-CN" sz="2000" b="1" dirty="0">
              <a:solidFill>
                <a:srgbClr val="FFFF00"/>
              </a:solidFill>
              <a:latin typeface="Arial" panose="020B0604020202020204"/>
              <a:cs typeface="Arial" panose="020B0604020202020204"/>
            </a:endParaRPr>
          </a:p>
          <a:p>
            <a:pPr marL="12700" marR="274320" indent="0" fontAlgn="auto">
              <a:lnSpc>
                <a:spcPct val="150000"/>
              </a:lnSpc>
            </a:pPr>
            <a:endParaRPr lang="en-GB" sz="2000" b="1" dirty="0">
              <a:solidFill>
                <a:srgbClr val="FFFF00"/>
              </a:solidFill>
              <a:latin typeface="Arial" panose="020B0604020202020204"/>
              <a:cs typeface="Arial" panose="020B0604020202020204"/>
            </a:endParaRPr>
          </a:p>
          <a:p>
            <a:pPr marL="12700" marR="274320" indent="0" fontAlgn="auto">
              <a:lnSpc>
                <a:spcPct val="150000"/>
              </a:lnSpc>
            </a:pPr>
            <a:endParaRPr lang="en-GB" sz="2000" b="1" dirty="0">
              <a:solidFill>
                <a:srgbClr val="FFFF00"/>
              </a:solidFill>
              <a:latin typeface="Arial" panose="020B0604020202020204"/>
              <a:cs typeface="Arial" panose="020B0604020202020204"/>
            </a:endParaRPr>
          </a:p>
          <a:p>
            <a:pPr marL="12700" marR="274320" indent="0" fontAlgn="auto">
              <a:lnSpc>
                <a:spcPct val="150000"/>
              </a:lnSpc>
            </a:pPr>
            <a:endParaRPr sz="2000" dirty="0">
              <a:solidFill>
                <a:srgbClr val="FFFF00"/>
              </a:solidFill>
            </a:endParaRPr>
          </a:p>
          <a:p>
            <a:pPr indent="0" fontAlgn="auto">
              <a:lnSpc>
                <a:spcPct val="150000"/>
              </a:lnSpc>
              <a:spcBef>
                <a:spcPts val="25"/>
              </a:spcBef>
            </a:pPr>
            <a:endParaRPr sz="800" dirty="0">
              <a:solidFill>
                <a:srgbClr val="FFFF00"/>
              </a:solidFill>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26365" y="240665"/>
            <a:ext cx="8727440" cy="1193800"/>
          </a:xfrm>
          <a:prstGeom prst="rect">
            <a:avLst/>
          </a:prstGeom>
        </p:spPr>
        <p:txBody>
          <a:bodyPr vert="horz" wrap="square" lIns="0" tIns="49784" rIns="0" bIns="0" rtlCol="0">
            <a:noAutofit/>
          </a:bodyPr>
          <a:lstStyle/>
          <a:p>
            <a:pPr marL="220408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u="sng"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40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pic>
        <p:nvPicPr>
          <p:cNvPr id="5" name="Picture 4">
            <a:extLst>
              <a:ext uri="{FF2B5EF4-FFF2-40B4-BE49-F238E27FC236}">
                <a16:creationId xmlns:a16="http://schemas.microsoft.com/office/drawing/2014/main" id="{2C99AD39-C98F-4C95-A43E-D93F1E356EC6}"/>
              </a:ext>
            </a:extLst>
          </p:cNvPr>
          <p:cNvPicPr>
            <a:picLocks noChangeAspect="1"/>
          </p:cNvPicPr>
          <p:nvPr/>
        </p:nvPicPr>
        <p:blipFill>
          <a:blip r:embed="rId3"/>
          <a:stretch>
            <a:fillRect/>
          </a:stretch>
        </p:blipFill>
        <p:spPr>
          <a:xfrm>
            <a:off x="1219200" y="3099493"/>
            <a:ext cx="7010400" cy="3499555"/>
          </a:xfrm>
          <a:prstGeom prst="rect">
            <a:avLst/>
          </a:prstGeom>
        </p:spPr>
      </p:pic>
      <p:sp>
        <p:nvSpPr>
          <p:cNvPr id="6" name="Rectangle 5">
            <a:extLst>
              <a:ext uri="{FF2B5EF4-FFF2-40B4-BE49-F238E27FC236}">
                <a16:creationId xmlns:a16="http://schemas.microsoft.com/office/drawing/2014/main" id="{2007B2A8-DD0D-416D-BF79-CFC28F70FE02}"/>
              </a:ext>
            </a:extLst>
          </p:cNvPr>
          <p:cNvSpPr/>
          <p:nvPr/>
        </p:nvSpPr>
        <p:spPr>
          <a:xfrm>
            <a:off x="2928401" y="3099493"/>
            <a:ext cx="3262432" cy="1015663"/>
          </a:xfrm>
          <a:prstGeom prst="rect">
            <a:avLst/>
          </a:prstGeom>
        </p:spPr>
        <p:txBody>
          <a:bodyPr wrap="none">
            <a:spAutoFit/>
          </a:bodyPr>
          <a:lstStyle/>
          <a:p>
            <a:r>
              <a:rPr lang="ja-JP" altLang="en-US" sz="6000" dirty="0">
                <a:solidFill>
                  <a:schemeClr val="bg1"/>
                </a:solidFill>
              </a:rPr>
              <a:t>为什么？</a:t>
            </a:r>
            <a:endParaRPr lang="en-GB" sz="60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book, shelf, indoor, library&#10;&#10;Description automatically generated">
            <a:extLst>
              <a:ext uri="{FF2B5EF4-FFF2-40B4-BE49-F238E27FC236}">
                <a16:creationId xmlns:a16="http://schemas.microsoft.com/office/drawing/2014/main" id="{53FD45F8-C012-4E40-8D4B-972728F7A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58900"/>
            <a:ext cx="4572000" cy="3429000"/>
          </a:xfrm>
          <a:prstGeom prst="rect">
            <a:avLst/>
          </a:prstGeom>
        </p:spPr>
      </p:pic>
      <p:pic>
        <p:nvPicPr>
          <p:cNvPr id="12" name="Picture 11" descr="A person sitting in front of a book shelf&#10;&#10;Description automatically generated">
            <a:extLst>
              <a:ext uri="{FF2B5EF4-FFF2-40B4-BE49-F238E27FC236}">
                <a16:creationId xmlns:a16="http://schemas.microsoft.com/office/drawing/2014/main" id="{E651B81A-67BC-401E-8158-4768B5094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895600"/>
            <a:ext cx="3784600" cy="3784600"/>
          </a:xfrm>
          <a:prstGeom prst="rect">
            <a:avLst/>
          </a:prstGeom>
        </p:spPr>
      </p:pic>
      <p:sp>
        <p:nvSpPr>
          <p:cNvPr id="2" name="TextBox 1">
            <a:extLst>
              <a:ext uri="{FF2B5EF4-FFF2-40B4-BE49-F238E27FC236}">
                <a16:creationId xmlns:a16="http://schemas.microsoft.com/office/drawing/2014/main" id="{BD8643B3-062C-446D-A6E6-46A96206BB5D}"/>
              </a:ext>
            </a:extLst>
          </p:cNvPr>
          <p:cNvSpPr txBox="1"/>
          <p:nvPr/>
        </p:nvSpPr>
        <p:spPr>
          <a:xfrm>
            <a:off x="990600" y="762000"/>
            <a:ext cx="3200400" cy="830997"/>
          </a:xfrm>
          <a:prstGeom prst="rect">
            <a:avLst/>
          </a:prstGeom>
          <a:noFill/>
        </p:spPr>
        <p:txBody>
          <a:bodyPr wrap="square" rtlCol="0">
            <a:spAutoFit/>
          </a:bodyPr>
          <a:lstStyle/>
          <a:p>
            <a:r>
              <a:rPr lang="en-GB" sz="2400" dirty="0">
                <a:solidFill>
                  <a:schemeClr val="bg1"/>
                </a:solidFill>
              </a:rPr>
              <a:t>Professor Dylan Wiliam</a:t>
            </a:r>
          </a:p>
          <a:p>
            <a:r>
              <a:rPr lang="zh-CN" altLang="en-US" sz="2400" dirty="0">
                <a:solidFill>
                  <a:srgbClr val="FFFF00"/>
                </a:solidFill>
              </a:rPr>
              <a:t>迪伦</a:t>
            </a:r>
            <a:r>
              <a:rPr lang="en-US" altLang="zh-CN" sz="2400" dirty="0">
                <a:solidFill>
                  <a:srgbClr val="FFFF00"/>
                </a:solidFill>
              </a:rPr>
              <a:t>·</a:t>
            </a:r>
            <a:r>
              <a:rPr lang="zh-CN" altLang="en-US" sz="2400" dirty="0">
                <a:solidFill>
                  <a:srgbClr val="FFFF00"/>
                </a:solidFill>
              </a:rPr>
              <a:t>维利亚姆教授</a:t>
            </a:r>
            <a:endParaRPr lang="en-GB" sz="2400" dirty="0">
              <a:solidFill>
                <a:srgbClr val="FFFF00"/>
              </a:solidFill>
            </a:endParaRPr>
          </a:p>
        </p:txBody>
      </p:sp>
      <p:sp>
        <p:nvSpPr>
          <p:cNvPr id="5" name="TextBox 4">
            <a:extLst>
              <a:ext uri="{FF2B5EF4-FFF2-40B4-BE49-F238E27FC236}">
                <a16:creationId xmlns:a16="http://schemas.microsoft.com/office/drawing/2014/main" id="{6E7E1A45-D776-4C5A-AA60-472811BE4CD9}"/>
              </a:ext>
            </a:extLst>
          </p:cNvPr>
          <p:cNvSpPr txBox="1"/>
          <p:nvPr/>
        </p:nvSpPr>
        <p:spPr>
          <a:xfrm>
            <a:off x="5562600" y="1752600"/>
            <a:ext cx="3200400" cy="1200329"/>
          </a:xfrm>
          <a:prstGeom prst="rect">
            <a:avLst/>
          </a:prstGeom>
          <a:noFill/>
        </p:spPr>
        <p:txBody>
          <a:bodyPr wrap="square" rtlCol="0">
            <a:spAutoFit/>
          </a:bodyPr>
          <a:lstStyle/>
          <a:p>
            <a:r>
              <a:rPr lang="en-GB" sz="2400" dirty="0">
                <a:solidFill>
                  <a:schemeClr val="bg1"/>
                </a:solidFill>
              </a:rPr>
              <a:t>Professor Paul Black</a:t>
            </a:r>
          </a:p>
          <a:p>
            <a:r>
              <a:rPr lang="zh-CN" altLang="en-US" sz="2400" dirty="0">
                <a:solidFill>
                  <a:srgbClr val="FFFF00"/>
                </a:solidFill>
              </a:rPr>
              <a:t>保罗</a:t>
            </a:r>
            <a:r>
              <a:rPr lang="en-US" altLang="zh-CN" sz="2400" dirty="0">
                <a:solidFill>
                  <a:srgbClr val="FFFF00"/>
                </a:solidFill>
              </a:rPr>
              <a:t>·</a:t>
            </a:r>
            <a:r>
              <a:rPr lang="zh-CN" altLang="en-US" sz="2400" dirty="0">
                <a:solidFill>
                  <a:srgbClr val="FFFF00"/>
                </a:solidFill>
              </a:rPr>
              <a:t>布莱克教授</a:t>
            </a:r>
            <a:endParaRPr lang="en-GB" sz="2400" dirty="0">
              <a:solidFill>
                <a:srgbClr val="FFFF00"/>
              </a:solidFill>
            </a:endParaRPr>
          </a:p>
          <a:p>
            <a:endParaRPr lang="en-GB" sz="2400" dirty="0">
              <a:solidFill>
                <a:schemeClr val="bg1"/>
              </a:solidFill>
            </a:endParaRPr>
          </a:p>
        </p:txBody>
      </p:sp>
    </p:spTree>
    <p:extLst>
      <p:ext uri="{BB962C8B-B14F-4D97-AF65-F5344CB8AC3E}">
        <p14:creationId xmlns:p14="http://schemas.microsoft.com/office/powerpoint/2010/main" val="95356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65B372-087A-4A18-B9A9-AB4D6BB6FFAE}"/>
              </a:ext>
            </a:extLst>
          </p:cNvPr>
          <p:cNvPicPr>
            <a:picLocks noChangeAspect="1"/>
          </p:cNvPicPr>
          <p:nvPr/>
        </p:nvPicPr>
        <p:blipFill>
          <a:blip r:embed="rId2"/>
          <a:stretch>
            <a:fillRect/>
          </a:stretch>
        </p:blipFill>
        <p:spPr>
          <a:xfrm>
            <a:off x="0" y="8860"/>
            <a:ext cx="4286250" cy="4286250"/>
          </a:xfrm>
          <a:prstGeom prst="rect">
            <a:avLst/>
          </a:prstGeom>
        </p:spPr>
      </p:pic>
      <p:pic>
        <p:nvPicPr>
          <p:cNvPr id="16" name="Picture 15">
            <a:extLst>
              <a:ext uri="{FF2B5EF4-FFF2-40B4-BE49-F238E27FC236}">
                <a16:creationId xmlns:a16="http://schemas.microsoft.com/office/drawing/2014/main" id="{F1110D72-4D89-47EC-BFBB-372567BD52E8}"/>
              </a:ext>
            </a:extLst>
          </p:cNvPr>
          <p:cNvPicPr>
            <a:picLocks noChangeAspect="1"/>
          </p:cNvPicPr>
          <p:nvPr/>
        </p:nvPicPr>
        <p:blipFill>
          <a:blip r:embed="rId3"/>
          <a:stretch>
            <a:fillRect/>
          </a:stretch>
        </p:blipFill>
        <p:spPr>
          <a:xfrm>
            <a:off x="5715000" y="1839716"/>
            <a:ext cx="3446721" cy="4995248"/>
          </a:xfrm>
          <a:prstGeom prst="rect">
            <a:avLst/>
          </a:prstGeom>
        </p:spPr>
      </p:pic>
      <p:sp>
        <p:nvSpPr>
          <p:cNvPr id="18" name="Arrow: Bent 17">
            <a:extLst>
              <a:ext uri="{FF2B5EF4-FFF2-40B4-BE49-F238E27FC236}">
                <a16:creationId xmlns:a16="http://schemas.microsoft.com/office/drawing/2014/main" id="{B687C692-1475-44DD-A0E6-20C56A5BCAA8}"/>
              </a:ext>
            </a:extLst>
          </p:cNvPr>
          <p:cNvSpPr/>
          <p:nvPr/>
        </p:nvSpPr>
        <p:spPr>
          <a:xfrm rot="10800000" flipH="1">
            <a:off x="2895600" y="4572000"/>
            <a:ext cx="2409825" cy="1752600"/>
          </a:xfrm>
          <a:prstGeom prst="ben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8856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F017B03-EB89-478E-B73A-936289E6282B}"/>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err="1">
                <a:solidFill>
                  <a:srgbClr val="FFFF00"/>
                </a:solidFill>
                <a:effectLst/>
              </a:rPr>
              <a:t>比尔还是希德</a:t>
            </a:r>
            <a:r>
              <a:rPr lang="en-GB" b="1" dirty="0">
                <a:solidFill>
                  <a:srgbClr val="FFFF00"/>
                </a:solidFill>
                <a:effectLst/>
              </a:rPr>
              <a:t>？</a:t>
            </a:r>
            <a:br>
              <a:rPr lang="en-GB" dirty="0">
                <a:effectLst/>
              </a:rPr>
            </a:br>
            <a:r>
              <a:rPr lang="en-GB" altLang="en-US" dirty="0">
                <a:solidFill>
                  <a:schemeClr val="tx1"/>
                </a:solidFill>
                <a:effectLst/>
              </a:rPr>
              <a:t>Bill or Sid ?</a:t>
            </a:r>
          </a:p>
        </p:txBody>
      </p:sp>
      <p:pic>
        <p:nvPicPr>
          <p:cNvPr id="30723" name="Picture 5" descr="bob-the-builder">
            <a:extLst>
              <a:ext uri="{FF2B5EF4-FFF2-40B4-BE49-F238E27FC236}">
                <a16:creationId xmlns:a16="http://schemas.microsoft.com/office/drawing/2014/main" id="{06352D06-2373-4CD6-A361-3CC0C8504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628775"/>
            <a:ext cx="28575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F017B03-EB89-478E-B73A-936289E6282B}"/>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err="1">
                <a:solidFill>
                  <a:srgbClr val="FFFF00"/>
                </a:solidFill>
                <a:effectLst/>
              </a:rPr>
              <a:t>比尔还是希德</a:t>
            </a:r>
            <a:r>
              <a:rPr lang="en-GB" b="1" dirty="0">
                <a:solidFill>
                  <a:srgbClr val="FFFF00"/>
                </a:solidFill>
                <a:effectLst/>
              </a:rPr>
              <a:t>？</a:t>
            </a:r>
            <a:br>
              <a:rPr lang="en-GB" dirty="0">
                <a:effectLst/>
              </a:rPr>
            </a:br>
            <a:r>
              <a:rPr lang="en-GB" altLang="en-US" dirty="0">
                <a:solidFill>
                  <a:schemeClr val="tx1"/>
                </a:solidFill>
                <a:effectLst/>
              </a:rPr>
              <a:t>Bill or Sid ?</a:t>
            </a:r>
          </a:p>
        </p:txBody>
      </p:sp>
      <p:pic>
        <p:nvPicPr>
          <p:cNvPr id="2" name="Picture 1">
            <a:extLst>
              <a:ext uri="{FF2B5EF4-FFF2-40B4-BE49-F238E27FC236}">
                <a16:creationId xmlns:a16="http://schemas.microsoft.com/office/drawing/2014/main" id="{F23D678F-C08C-4E3D-AA68-C84953A1D9E7}"/>
              </a:ext>
            </a:extLst>
          </p:cNvPr>
          <p:cNvPicPr>
            <a:picLocks noChangeAspect="1"/>
          </p:cNvPicPr>
          <p:nvPr/>
        </p:nvPicPr>
        <p:blipFill>
          <a:blip r:embed="rId2"/>
          <a:stretch>
            <a:fillRect/>
          </a:stretch>
        </p:blipFill>
        <p:spPr>
          <a:xfrm>
            <a:off x="914400" y="2895600"/>
            <a:ext cx="6761551" cy="3874319"/>
          </a:xfrm>
          <a:prstGeom prst="rect">
            <a:avLst/>
          </a:prstGeom>
        </p:spPr>
      </p:pic>
      <p:pic>
        <p:nvPicPr>
          <p:cNvPr id="3" name="Picture 2">
            <a:extLst>
              <a:ext uri="{FF2B5EF4-FFF2-40B4-BE49-F238E27FC236}">
                <a16:creationId xmlns:a16="http://schemas.microsoft.com/office/drawing/2014/main" id="{4D766DA7-CBDE-4D2E-B14A-E5726334F83A}"/>
              </a:ext>
            </a:extLst>
          </p:cNvPr>
          <p:cNvPicPr>
            <a:picLocks noChangeAspect="1"/>
          </p:cNvPicPr>
          <p:nvPr/>
        </p:nvPicPr>
        <p:blipFill>
          <a:blip r:embed="rId3"/>
          <a:stretch>
            <a:fillRect/>
          </a:stretch>
        </p:blipFill>
        <p:spPr>
          <a:xfrm>
            <a:off x="914400" y="1417638"/>
            <a:ext cx="6705600" cy="1223901"/>
          </a:xfrm>
          <a:prstGeom prst="rect">
            <a:avLst/>
          </a:prstGeom>
        </p:spPr>
      </p:pic>
    </p:spTree>
    <p:extLst>
      <p:ext uri="{BB962C8B-B14F-4D97-AF65-F5344CB8AC3E}">
        <p14:creationId xmlns:p14="http://schemas.microsoft.com/office/powerpoint/2010/main" val="207749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F017B03-EB89-478E-B73A-936289E6282B}"/>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err="1">
                <a:solidFill>
                  <a:srgbClr val="FFFF00"/>
                </a:solidFill>
                <a:effectLst/>
              </a:rPr>
              <a:t>比尔还是希德</a:t>
            </a:r>
            <a:r>
              <a:rPr lang="en-GB" b="1" dirty="0">
                <a:solidFill>
                  <a:srgbClr val="FFFF00"/>
                </a:solidFill>
                <a:effectLst/>
              </a:rPr>
              <a:t>？</a:t>
            </a:r>
            <a:br>
              <a:rPr lang="en-GB" dirty="0">
                <a:effectLst/>
              </a:rPr>
            </a:br>
            <a:r>
              <a:rPr lang="en-GB" altLang="en-US" dirty="0">
                <a:solidFill>
                  <a:schemeClr val="tx1"/>
                </a:solidFill>
                <a:effectLst/>
              </a:rPr>
              <a:t>Bill or Sid ?</a:t>
            </a:r>
          </a:p>
        </p:txBody>
      </p:sp>
      <p:pic>
        <p:nvPicPr>
          <p:cNvPr id="3" name="Picture 2" descr="A screenshot of a social media post&#10;&#10;Description automatically generated">
            <a:extLst>
              <a:ext uri="{FF2B5EF4-FFF2-40B4-BE49-F238E27FC236}">
                <a16:creationId xmlns:a16="http://schemas.microsoft.com/office/drawing/2014/main" id="{B9637AD3-FFAB-4DBE-90B8-8BE564F6C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24000"/>
            <a:ext cx="7709296" cy="5207268"/>
          </a:xfrm>
          <a:prstGeom prst="rect">
            <a:avLst/>
          </a:prstGeom>
        </p:spPr>
      </p:pic>
    </p:spTree>
    <p:extLst>
      <p:ext uri="{BB962C8B-B14F-4D97-AF65-F5344CB8AC3E}">
        <p14:creationId xmlns:p14="http://schemas.microsoft.com/office/powerpoint/2010/main" val="247593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5" name="TextBox 3"/>
          <p:cNvSpPr txBox="1">
            <a:spLocks noChangeArrowheads="1"/>
          </p:cNvSpPr>
          <p:nvPr/>
        </p:nvSpPr>
        <p:spPr bwMode="auto">
          <a:xfrm>
            <a:off x="1458595" y="2667000"/>
            <a:ext cx="632587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defTabSz="685800" eaLnBrk="1" fontAlgn="auto" hangingPunct="1">
              <a:lnSpc>
                <a:spcPct val="150000"/>
              </a:lnSpc>
              <a:spcBef>
                <a:spcPct val="0"/>
              </a:spcBef>
              <a:buClrTx/>
              <a:buSzTx/>
              <a:buNone/>
            </a:pPr>
            <a:r>
              <a:rPr lang="en-GB" altLang="en-US" sz="3600" dirty="0">
                <a:solidFill>
                  <a:prstClr val="white"/>
                </a:solidFill>
              </a:rPr>
              <a:t>Assessment for Learning</a:t>
            </a:r>
          </a:p>
          <a:p>
            <a:pPr algn="ctr" defTabSz="685800" eaLnBrk="1" fontAlgn="auto" hangingPunct="1">
              <a:lnSpc>
                <a:spcPct val="150000"/>
              </a:lnSpc>
              <a:spcBef>
                <a:spcPct val="0"/>
              </a:spcBef>
              <a:buClrTx/>
              <a:buSzTx/>
              <a:buNone/>
            </a:pPr>
            <a:r>
              <a:rPr lang="zh-CN" altLang="en-US" sz="3600" dirty="0">
                <a:solidFill>
                  <a:prstClr val="white"/>
                </a:solidFill>
              </a:rPr>
              <a:t>学习过程评估</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F017B03-EB89-478E-B73A-936289E6282B}"/>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err="1">
                <a:solidFill>
                  <a:srgbClr val="FFFF00"/>
                </a:solidFill>
                <a:effectLst/>
              </a:rPr>
              <a:t>比尔还是希德</a:t>
            </a:r>
            <a:r>
              <a:rPr lang="en-GB" b="1" dirty="0">
                <a:solidFill>
                  <a:srgbClr val="FFFF00"/>
                </a:solidFill>
                <a:effectLst/>
              </a:rPr>
              <a:t>？</a:t>
            </a:r>
            <a:br>
              <a:rPr lang="en-GB" dirty="0">
                <a:effectLst/>
              </a:rPr>
            </a:br>
            <a:r>
              <a:rPr lang="en-GB" altLang="en-US" dirty="0">
                <a:solidFill>
                  <a:schemeClr val="tx1"/>
                </a:solidFill>
                <a:effectLst/>
              </a:rPr>
              <a:t>Bill or Sid ?</a:t>
            </a:r>
          </a:p>
        </p:txBody>
      </p:sp>
      <p:pic>
        <p:nvPicPr>
          <p:cNvPr id="2" name="Picture 1">
            <a:extLst>
              <a:ext uri="{FF2B5EF4-FFF2-40B4-BE49-F238E27FC236}">
                <a16:creationId xmlns:a16="http://schemas.microsoft.com/office/drawing/2014/main" id="{604761C0-E9CB-45CA-BD81-5155B33E243A}"/>
              </a:ext>
            </a:extLst>
          </p:cNvPr>
          <p:cNvPicPr>
            <a:picLocks noChangeAspect="1"/>
          </p:cNvPicPr>
          <p:nvPr/>
        </p:nvPicPr>
        <p:blipFill>
          <a:blip r:embed="rId2"/>
          <a:stretch>
            <a:fillRect/>
          </a:stretch>
        </p:blipFill>
        <p:spPr>
          <a:xfrm>
            <a:off x="296999" y="1524000"/>
            <a:ext cx="8550001" cy="5190000"/>
          </a:xfrm>
          <a:prstGeom prst="rect">
            <a:avLst/>
          </a:prstGeom>
        </p:spPr>
      </p:pic>
    </p:spTree>
    <p:extLst>
      <p:ext uri="{BB962C8B-B14F-4D97-AF65-F5344CB8AC3E}">
        <p14:creationId xmlns:p14="http://schemas.microsoft.com/office/powerpoint/2010/main" val="2701240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DFC155E-96CC-4926-83A4-FA5CC1823196}"/>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solidFill>
                  <a:srgbClr val="FFFF00"/>
                </a:solidFill>
                <a:effectLst/>
              </a:rPr>
              <a:t>Bill or Sid ?</a:t>
            </a:r>
            <a:br>
              <a:rPr lang="en-GB" altLang="en-US" sz="4000" dirty="0">
                <a:solidFill>
                  <a:srgbClr val="FFFF00"/>
                </a:solidFill>
                <a:effectLst/>
              </a:rPr>
            </a:br>
            <a:r>
              <a:rPr lang="en-GB" altLang="en-US" sz="4000" dirty="0">
                <a:solidFill>
                  <a:srgbClr val="FFFF00"/>
                </a:solidFill>
                <a:effectLst/>
              </a:rPr>
              <a:t>Whom did you choose ?</a:t>
            </a:r>
          </a:p>
        </p:txBody>
      </p:sp>
      <p:sp>
        <p:nvSpPr>
          <p:cNvPr id="31747" name="Rectangle 3">
            <a:extLst>
              <a:ext uri="{FF2B5EF4-FFF2-40B4-BE49-F238E27FC236}">
                <a16:creationId xmlns:a16="http://schemas.microsoft.com/office/drawing/2014/main" id="{C2096F2E-028E-42FB-B6DC-2628ADF54DF5}"/>
              </a:ext>
            </a:extLst>
          </p:cNvPr>
          <p:cNvSpPr>
            <a:spLocks noGrp="1" noChangeArrowheads="1"/>
          </p:cNvSpPr>
          <p:nvPr>
            <p:ph type="body" idx="4294967295"/>
          </p:nvPr>
        </p:nvSpPr>
        <p:spPr>
          <a:xfrm>
            <a:off x="457200" y="1600200"/>
            <a:ext cx="8229600" cy="5068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altLang="en-US" dirty="0">
                <a:effectLst/>
              </a:rPr>
              <a:t>80 – 90 % Teachers choose Bill. Why ?</a:t>
            </a:r>
          </a:p>
          <a:p>
            <a:pPr>
              <a:lnSpc>
                <a:spcPct val="90000"/>
              </a:lnSpc>
            </a:pPr>
            <a:r>
              <a:rPr lang="en-US" altLang="zh-CN" dirty="0">
                <a:solidFill>
                  <a:srgbClr val="FFFF00"/>
                </a:solidFill>
                <a:effectLst/>
              </a:rPr>
              <a:t>80 ~ 90% </a:t>
            </a:r>
            <a:r>
              <a:rPr lang="zh-CN" altLang="en-US" dirty="0">
                <a:solidFill>
                  <a:srgbClr val="FFFF00"/>
                </a:solidFill>
                <a:effectLst/>
              </a:rPr>
              <a:t>教师选择法案。为什么？</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DFC155E-96CC-4926-83A4-FA5CC1823196}"/>
              </a:ext>
            </a:extLst>
          </p:cNvPr>
          <p:cNvSpPr>
            <a:spLocks noGrp="1" noChangeArrowheads="1"/>
          </p:cNvSpPr>
          <p:nvPr>
            <p:ph type="title" idx="4294967295"/>
          </p:nvPr>
        </p:nvSpPr>
        <p:spPr>
          <a:xfrm>
            <a:off x="457200" y="277813"/>
            <a:ext cx="8229600" cy="86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effectLst/>
              </a:rPr>
              <a:t>Bill or Sid ?</a:t>
            </a:r>
            <a:br>
              <a:rPr lang="en-GB" altLang="en-US" sz="4000" dirty="0">
                <a:effectLst/>
              </a:rPr>
            </a:br>
            <a:endParaRPr lang="en-GB" altLang="en-US" sz="4000" dirty="0">
              <a:effectLst/>
            </a:endParaRPr>
          </a:p>
        </p:txBody>
      </p:sp>
      <p:sp>
        <p:nvSpPr>
          <p:cNvPr id="31747" name="Rectangle 3">
            <a:extLst>
              <a:ext uri="{FF2B5EF4-FFF2-40B4-BE49-F238E27FC236}">
                <a16:creationId xmlns:a16="http://schemas.microsoft.com/office/drawing/2014/main" id="{C2096F2E-028E-42FB-B6DC-2628ADF54DF5}"/>
              </a:ext>
            </a:extLst>
          </p:cNvPr>
          <p:cNvSpPr>
            <a:spLocks noGrp="1" noChangeArrowheads="1"/>
          </p:cNvSpPr>
          <p:nvPr>
            <p:ph type="body" idx="4294967295"/>
          </p:nvPr>
        </p:nvSpPr>
        <p:spPr>
          <a:xfrm>
            <a:off x="457200" y="1066800"/>
            <a:ext cx="8229600" cy="5068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90000"/>
              </a:lnSpc>
            </a:pPr>
            <a:r>
              <a:rPr lang="en-GB" altLang="en-US" dirty="0">
                <a:effectLst/>
              </a:rPr>
              <a:t>Self assess</a:t>
            </a:r>
          </a:p>
          <a:p>
            <a:pPr lvl="1">
              <a:lnSpc>
                <a:spcPct val="90000"/>
              </a:lnSpc>
            </a:pPr>
            <a:r>
              <a:rPr lang="ja-JP" altLang="en-US" dirty="0">
                <a:solidFill>
                  <a:srgbClr val="FFFF00"/>
                </a:solidFill>
                <a:effectLst/>
              </a:rPr>
              <a:t>自我评估</a:t>
            </a:r>
          </a:p>
          <a:p>
            <a:pPr lvl="1">
              <a:lnSpc>
                <a:spcPct val="90000"/>
              </a:lnSpc>
            </a:pPr>
            <a:endParaRPr lang="en-GB" altLang="en-US" dirty="0">
              <a:effectLst/>
            </a:endParaRPr>
          </a:p>
          <a:p>
            <a:pPr lvl="1">
              <a:lnSpc>
                <a:spcPct val="90000"/>
              </a:lnSpc>
            </a:pPr>
            <a:r>
              <a:rPr lang="en-GB" altLang="en-US" dirty="0">
                <a:effectLst/>
              </a:rPr>
              <a:t>Problems fixed before they cause more problems</a:t>
            </a:r>
          </a:p>
          <a:p>
            <a:pPr lvl="1">
              <a:lnSpc>
                <a:spcPct val="90000"/>
              </a:lnSpc>
            </a:pPr>
            <a:r>
              <a:rPr lang="ja-JP" altLang="en-US" dirty="0">
                <a:solidFill>
                  <a:srgbClr val="FFFF00"/>
                </a:solidFill>
                <a:effectLst/>
              </a:rPr>
              <a:t>自我评估</a:t>
            </a:r>
          </a:p>
          <a:p>
            <a:pPr marL="457200" lvl="1" indent="0">
              <a:lnSpc>
                <a:spcPct val="90000"/>
              </a:lnSpc>
              <a:buNone/>
            </a:pPr>
            <a:endParaRPr lang="en-GB" altLang="en-US" dirty="0">
              <a:effectLst/>
            </a:endParaRPr>
          </a:p>
          <a:p>
            <a:pPr lvl="1">
              <a:lnSpc>
                <a:spcPct val="90000"/>
              </a:lnSpc>
            </a:pPr>
            <a:r>
              <a:rPr lang="en-GB" altLang="en-US" dirty="0">
                <a:effectLst/>
              </a:rPr>
              <a:t>Don’t need to be above average to earn praise (motivation)</a:t>
            </a:r>
            <a:r>
              <a:rPr lang="zh-CN" altLang="en-US" dirty="0">
                <a:effectLst/>
              </a:rPr>
              <a:t> </a:t>
            </a:r>
            <a:endParaRPr lang="en-GB" altLang="zh-CN" dirty="0">
              <a:effectLst/>
            </a:endParaRPr>
          </a:p>
          <a:p>
            <a:pPr lvl="1">
              <a:lnSpc>
                <a:spcPct val="90000"/>
              </a:lnSpc>
            </a:pPr>
            <a:r>
              <a:rPr lang="zh-CN" altLang="en-US" dirty="0">
                <a:solidFill>
                  <a:srgbClr val="FFFF00"/>
                </a:solidFill>
                <a:effectLst/>
              </a:rPr>
              <a:t>不需要高于平均水平即可获得表扬（激励）</a:t>
            </a:r>
            <a:endParaRPr lang="en-GB" altLang="zh-CN" dirty="0">
              <a:solidFill>
                <a:srgbClr val="FFFF00"/>
              </a:solidFill>
              <a:effectLst/>
            </a:endParaRPr>
          </a:p>
        </p:txBody>
      </p:sp>
    </p:spTree>
    <p:extLst>
      <p:ext uri="{BB962C8B-B14F-4D97-AF65-F5344CB8AC3E}">
        <p14:creationId xmlns:p14="http://schemas.microsoft.com/office/powerpoint/2010/main" val="2139615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DFC155E-96CC-4926-83A4-FA5CC1823196}"/>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effectLst/>
              </a:rPr>
              <a:t>Bill or Sid ?</a:t>
            </a:r>
            <a:br>
              <a:rPr lang="en-GB" altLang="en-US" sz="4000" dirty="0">
                <a:effectLst/>
              </a:rPr>
            </a:br>
            <a:r>
              <a:rPr lang="en-GB" altLang="en-US" sz="4000" dirty="0">
                <a:effectLst/>
              </a:rPr>
              <a:t>Whom did you choose ?</a:t>
            </a:r>
          </a:p>
        </p:txBody>
      </p:sp>
      <p:sp>
        <p:nvSpPr>
          <p:cNvPr id="31747" name="Rectangle 3">
            <a:extLst>
              <a:ext uri="{FF2B5EF4-FFF2-40B4-BE49-F238E27FC236}">
                <a16:creationId xmlns:a16="http://schemas.microsoft.com/office/drawing/2014/main" id="{C2096F2E-028E-42FB-B6DC-2628ADF54DF5}"/>
              </a:ext>
            </a:extLst>
          </p:cNvPr>
          <p:cNvSpPr>
            <a:spLocks noGrp="1" noChangeArrowheads="1"/>
          </p:cNvSpPr>
          <p:nvPr>
            <p:ph type="body" idx="4294967295"/>
          </p:nvPr>
        </p:nvSpPr>
        <p:spPr>
          <a:xfrm>
            <a:off x="457200" y="1600200"/>
            <a:ext cx="8229600" cy="5068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lvl="1" indent="0">
              <a:lnSpc>
                <a:spcPct val="90000"/>
              </a:lnSpc>
              <a:buNone/>
            </a:pPr>
            <a:endParaRPr lang="en-GB" altLang="en-US" dirty="0">
              <a:effectLst/>
            </a:endParaRPr>
          </a:p>
          <a:p>
            <a:pPr lvl="1">
              <a:lnSpc>
                <a:spcPct val="90000"/>
              </a:lnSpc>
            </a:pPr>
            <a:r>
              <a:rPr lang="en-GB" altLang="en-US" dirty="0">
                <a:effectLst/>
              </a:rPr>
              <a:t>Finds error &amp; deficiencies, gets them put right and checks (Sid only points them out)</a:t>
            </a:r>
          </a:p>
          <a:p>
            <a:pPr lvl="1">
              <a:lnSpc>
                <a:spcPct val="90000"/>
              </a:lnSpc>
            </a:pPr>
            <a:r>
              <a:rPr lang="zh-CN" altLang="en-US" dirty="0">
                <a:solidFill>
                  <a:srgbClr val="FFFF00"/>
                </a:solidFill>
                <a:effectLst/>
              </a:rPr>
              <a:t>查找错误和缺陷，纠正和检查（</a:t>
            </a:r>
            <a:r>
              <a:rPr lang="en-US" altLang="zh-CN" dirty="0">
                <a:solidFill>
                  <a:srgbClr val="FFFF00"/>
                </a:solidFill>
                <a:effectLst/>
              </a:rPr>
              <a:t>Sid </a:t>
            </a:r>
            <a:r>
              <a:rPr lang="zh-CN" altLang="en-US" dirty="0">
                <a:solidFill>
                  <a:srgbClr val="FFFF00"/>
                </a:solidFill>
                <a:effectLst/>
              </a:rPr>
              <a:t>只指出它们）</a:t>
            </a:r>
            <a:endParaRPr lang="en-GB" altLang="en-US" dirty="0">
              <a:solidFill>
                <a:srgbClr val="FFFF00"/>
              </a:solidFill>
              <a:effectLst/>
            </a:endParaRPr>
          </a:p>
          <a:p>
            <a:pPr lvl="1">
              <a:lnSpc>
                <a:spcPct val="90000"/>
              </a:lnSpc>
            </a:pPr>
            <a:r>
              <a:rPr lang="en-GB" altLang="en-US" dirty="0">
                <a:effectLst/>
              </a:rPr>
              <a:t>Find, fix &amp; follow up</a:t>
            </a:r>
          </a:p>
          <a:p>
            <a:pPr lvl="1">
              <a:lnSpc>
                <a:spcPct val="90000"/>
              </a:lnSpc>
            </a:pPr>
            <a:r>
              <a:rPr lang="zh-CN" altLang="en-US" dirty="0">
                <a:solidFill>
                  <a:srgbClr val="FFFF00"/>
                </a:solidFill>
                <a:effectLst/>
              </a:rPr>
              <a:t>查找、修复和跟进</a:t>
            </a:r>
            <a:endParaRPr lang="en-GB" altLang="en-US" dirty="0">
              <a:solidFill>
                <a:srgbClr val="FFFF00"/>
              </a:solidFill>
              <a:effectLst/>
            </a:endParaRPr>
          </a:p>
          <a:p>
            <a:pPr lvl="1">
              <a:lnSpc>
                <a:spcPct val="90000"/>
              </a:lnSpc>
            </a:pPr>
            <a:r>
              <a:rPr lang="en-GB" altLang="en-US" dirty="0">
                <a:effectLst/>
              </a:rPr>
              <a:t>Workers feel responsible and accountable for their own work</a:t>
            </a:r>
          </a:p>
          <a:p>
            <a:pPr lvl="1">
              <a:lnSpc>
                <a:spcPct val="90000"/>
              </a:lnSpc>
            </a:pPr>
            <a:r>
              <a:rPr lang="zh-CN" altLang="en-US" dirty="0">
                <a:solidFill>
                  <a:srgbClr val="FFFF00"/>
                </a:solidFill>
                <a:effectLst/>
              </a:rPr>
              <a:t>员工对自己的工作感到负责和负责</a:t>
            </a:r>
            <a:endParaRPr lang="en-GB" altLang="en-US" dirty="0">
              <a:solidFill>
                <a:srgbClr val="FFFF00"/>
              </a:solidFill>
              <a:effectLst/>
            </a:endParaRPr>
          </a:p>
        </p:txBody>
      </p:sp>
    </p:spTree>
    <p:extLst>
      <p:ext uri="{BB962C8B-B14F-4D97-AF65-F5344CB8AC3E}">
        <p14:creationId xmlns:p14="http://schemas.microsoft.com/office/powerpoint/2010/main" val="572484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54F1934-F1C4-4B1B-8744-073938609FC8}"/>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200" dirty="0">
                <a:solidFill>
                  <a:srgbClr val="FFFF00"/>
                </a:solidFill>
                <a:effectLst/>
              </a:rPr>
              <a:t>Most teachers choose Bill</a:t>
            </a:r>
            <a:br>
              <a:rPr lang="en-GB" altLang="en-US" sz="3200" dirty="0">
                <a:solidFill>
                  <a:srgbClr val="FFFF00"/>
                </a:solidFill>
                <a:effectLst/>
              </a:rPr>
            </a:br>
            <a:r>
              <a:rPr lang="zh-CN" altLang="en-US" sz="3200" dirty="0">
                <a:solidFill>
                  <a:schemeClr val="tx1"/>
                </a:solidFill>
                <a:effectLst/>
              </a:rPr>
              <a:t>大多数教师选择比尔</a:t>
            </a:r>
            <a:endParaRPr lang="en-GB" altLang="en-US" sz="3200" dirty="0">
              <a:solidFill>
                <a:schemeClr val="tx1"/>
              </a:solidFill>
              <a:effectLst/>
            </a:endParaRPr>
          </a:p>
        </p:txBody>
      </p:sp>
      <p:sp>
        <p:nvSpPr>
          <p:cNvPr id="32771" name="Rectangle 3">
            <a:extLst>
              <a:ext uri="{FF2B5EF4-FFF2-40B4-BE49-F238E27FC236}">
                <a16:creationId xmlns:a16="http://schemas.microsoft.com/office/drawing/2014/main" id="{DA72157E-3720-4006-853F-4FEAEBCFE9A1}"/>
              </a:ext>
            </a:extLst>
          </p:cNvPr>
          <p:cNvSpPr>
            <a:spLocks noGrp="1" noChangeArrowheads="1"/>
          </p:cNvSpPr>
          <p:nvPr>
            <p:ph type="body" idx="4294967295"/>
          </p:nvPr>
        </p:nvSpPr>
        <p:spPr>
          <a:xfrm>
            <a:off x="457200" y="1600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buFont typeface="Wingdings" panose="05000000000000000000" pitchFamily="2" charset="2"/>
              <a:buNone/>
            </a:pPr>
            <a:r>
              <a:rPr lang="en-GB" altLang="en-US" sz="2600" b="1" dirty="0">
                <a:solidFill>
                  <a:srgbClr val="FFFF00"/>
                </a:solidFill>
                <a:effectLst/>
              </a:rPr>
              <a:t>Unfortunately many teachers work like Sid</a:t>
            </a:r>
          </a:p>
          <a:p>
            <a:pPr algn="ctr">
              <a:lnSpc>
                <a:spcPct val="80000"/>
              </a:lnSpc>
              <a:buNone/>
            </a:pPr>
            <a:r>
              <a:rPr lang="zh-CN" altLang="en-US" sz="2600" b="1" dirty="0">
                <a:effectLst/>
              </a:rPr>
              <a:t>不幸的是，许多老师像希德一样工作</a:t>
            </a:r>
            <a:endParaRPr lang="en-GB" altLang="zh-CN" sz="2600" b="1" dirty="0">
              <a:effectLst/>
            </a:endParaRPr>
          </a:p>
          <a:p>
            <a:pPr algn="ctr">
              <a:lnSpc>
                <a:spcPct val="80000"/>
              </a:lnSpc>
              <a:buNone/>
            </a:pPr>
            <a:endParaRPr lang="en-GB" altLang="en-US" sz="2600" b="1" dirty="0">
              <a:effectLst/>
            </a:endParaRPr>
          </a:p>
          <a:p>
            <a:pPr lvl="1">
              <a:lnSpc>
                <a:spcPct val="80000"/>
              </a:lnSpc>
              <a:buFontTx/>
              <a:buChar char="•"/>
            </a:pPr>
            <a:r>
              <a:rPr lang="en-GB" altLang="en-US" sz="2400" dirty="0">
                <a:effectLst/>
              </a:rPr>
              <a:t>Point out errors but don’t require the learner to fix these or check these fixes</a:t>
            </a:r>
          </a:p>
          <a:p>
            <a:pPr lvl="1">
              <a:lnSpc>
                <a:spcPct val="80000"/>
              </a:lnSpc>
              <a:buFontTx/>
              <a:buChar char="•"/>
            </a:pPr>
            <a:r>
              <a:rPr lang="zh-CN" altLang="en-US" sz="2400" dirty="0">
                <a:solidFill>
                  <a:srgbClr val="FFFF00"/>
                </a:solidFill>
                <a:effectLst/>
              </a:rPr>
              <a:t>指出错误，但不要求学员修复这些错误或检查这些修复程序</a:t>
            </a:r>
            <a:endParaRPr lang="en-GB" altLang="en-US" sz="2400" dirty="0">
              <a:solidFill>
                <a:srgbClr val="FFFF00"/>
              </a:solidFill>
              <a:effectLst/>
            </a:endParaRPr>
          </a:p>
          <a:p>
            <a:pPr lvl="1">
              <a:lnSpc>
                <a:spcPct val="80000"/>
              </a:lnSpc>
              <a:buFontTx/>
              <a:buNone/>
            </a:pPr>
            <a:endParaRPr lang="en-GB" altLang="en-US" sz="2400" dirty="0">
              <a:effectLst/>
            </a:endParaRPr>
          </a:p>
          <a:p>
            <a:pPr lvl="1">
              <a:lnSpc>
                <a:spcPct val="80000"/>
              </a:lnSpc>
              <a:buFontTx/>
              <a:buChar char="•"/>
            </a:pPr>
            <a:r>
              <a:rPr lang="en-GB" altLang="en-US" sz="2400" dirty="0">
                <a:effectLst/>
              </a:rPr>
              <a:t>Give even formative (practice) work grades/marks, no clear missions as how to improve</a:t>
            </a:r>
          </a:p>
          <a:p>
            <a:pPr lvl="1">
              <a:lnSpc>
                <a:spcPct val="80000"/>
              </a:lnSpc>
              <a:buFontTx/>
              <a:buChar char="•"/>
            </a:pPr>
            <a:r>
              <a:rPr lang="zh-CN" altLang="en-US" sz="2400" dirty="0">
                <a:solidFill>
                  <a:srgbClr val="FFFF00"/>
                </a:solidFill>
                <a:effectLst/>
              </a:rPr>
              <a:t>给甚至形成（实践）工作成绩</a:t>
            </a:r>
            <a:r>
              <a:rPr lang="en-US" altLang="zh-CN" sz="2400" dirty="0">
                <a:solidFill>
                  <a:srgbClr val="FFFF00"/>
                </a:solidFill>
                <a:effectLst/>
              </a:rPr>
              <a:t>/</a:t>
            </a:r>
            <a:r>
              <a:rPr lang="zh-CN" altLang="en-US" sz="2400" dirty="0">
                <a:solidFill>
                  <a:srgbClr val="FFFF00"/>
                </a:solidFill>
                <a:effectLst/>
              </a:rPr>
              <a:t>分数，没有明确的任务，如何提高</a:t>
            </a:r>
            <a:endParaRPr lang="en-GB" altLang="en-US" sz="2400" dirty="0">
              <a:effectLst/>
            </a:endParaRPr>
          </a:p>
          <a:p>
            <a:pPr lvl="1">
              <a:lnSpc>
                <a:spcPct val="80000"/>
              </a:lnSpc>
              <a:buFontTx/>
              <a:buChar char="•"/>
            </a:pPr>
            <a:r>
              <a:rPr lang="en-GB" altLang="en-US" sz="2400" dirty="0">
                <a:effectLst/>
              </a:rPr>
              <a:t>Always mark work themselves, rather than self marking/peer marking</a:t>
            </a:r>
          </a:p>
          <a:p>
            <a:pPr lvl="1">
              <a:lnSpc>
                <a:spcPct val="80000"/>
              </a:lnSpc>
              <a:buFontTx/>
              <a:buChar char="•"/>
            </a:pPr>
            <a:r>
              <a:rPr lang="zh-CN" altLang="en-US" sz="2400" dirty="0">
                <a:solidFill>
                  <a:srgbClr val="FFFF00"/>
                </a:solidFill>
                <a:effectLst/>
              </a:rPr>
              <a:t>始终标记工作本身，而不是自标记</a:t>
            </a:r>
            <a:r>
              <a:rPr lang="en-US" altLang="zh-CN" sz="2400" dirty="0">
                <a:solidFill>
                  <a:srgbClr val="FFFF00"/>
                </a:solidFill>
                <a:effectLst/>
              </a:rPr>
              <a:t>/</a:t>
            </a:r>
            <a:r>
              <a:rPr lang="zh-CN" altLang="en-US" sz="2400" dirty="0">
                <a:solidFill>
                  <a:srgbClr val="FFFF00"/>
                </a:solidFill>
                <a:effectLst/>
              </a:rPr>
              <a:t>对等标记</a:t>
            </a:r>
            <a:endParaRPr lang="en-GB" altLang="en-US" sz="2400" dirty="0">
              <a:solidFill>
                <a:srgbClr val="FFFF00"/>
              </a:solidFill>
              <a:effectLst/>
            </a:endParaRPr>
          </a:p>
          <a:p>
            <a:pPr lvl="1">
              <a:lnSpc>
                <a:spcPct val="80000"/>
              </a:lnSpc>
              <a:buFontTx/>
              <a:buChar char="•"/>
            </a:pPr>
            <a:endParaRPr lang="en-GB" altLang="en-US" sz="2400" dirty="0">
              <a:effectLst/>
            </a:endParaRPr>
          </a:p>
          <a:p>
            <a:pPr>
              <a:lnSpc>
                <a:spcPct val="80000"/>
              </a:lnSpc>
              <a:buFont typeface="Wingdings" panose="05000000000000000000" pitchFamily="2" charset="2"/>
              <a:buNone/>
            </a:pPr>
            <a:r>
              <a:rPr lang="en-GB" altLang="en-US" sz="2800" dirty="0">
                <a:effectLst/>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65B372-087A-4A18-B9A9-AB4D6BB6FFAE}"/>
              </a:ext>
            </a:extLst>
          </p:cNvPr>
          <p:cNvPicPr>
            <a:picLocks noChangeAspect="1"/>
          </p:cNvPicPr>
          <p:nvPr/>
        </p:nvPicPr>
        <p:blipFill>
          <a:blip r:embed="rId2"/>
          <a:stretch>
            <a:fillRect/>
          </a:stretch>
        </p:blipFill>
        <p:spPr>
          <a:xfrm>
            <a:off x="0" y="8860"/>
            <a:ext cx="4286250" cy="4286250"/>
          </a:xfrm>
          <a:prstGeom prst="rect">
            <a:avLst/>
          </a:prstGeom>
        </p:spPr>
      </p:pic>
      <p:pic>
        <p:nvPicPr>
          <p:cNvPr id="16" name="Picture 15">
            <a:extLst>
              <a:ext uri="{FF2B5EF4-FFF2-40B4-BE49-F238E27FC236}">
                <a16:creationId xmlns:a16="http://schemas.microsoft.com/office/drawing/2014/main" id="{F1110D72-4D89-47EC-BFBB-372567BD52E8}"/>
              </a:ext>
            </a:extLst>
          </p:cNvPr>
          <p:cNvPicPr>
            <a:picLocks noChangeAspect="1"/>
          </p:cNvPicPr>
          <p:nvPr/>
        </p:nvPicPr>
        <p:blipFill>
          <a:blip r:embed="rId3"/>
          <a:stretch>
            <a:fillRect/>
          </a:stretch>
        </p:blipFill>
        <p:spPr>
          <a:xfrm>
            <a:off x="5715000" y="1839716"/>
            <a:ext cx="3446721" cy="4995248"/>
          </a:xfrm>
          <a:prstGeom prst="rect">
            <a:avLst/>
          </a:prstGeom>
        </p:spPr>
      </p:pic>
      <p:sp>
        <p:nvSpPr>
          <p:cNvPr id="18" name="Arrow: Bent 17">
            <a:extLst>
              <a:ext uri="{FF2B5EF4-FFF2-40B4-BE49-F238E27FC236}">
                <a16:creationId xmlns:a16="http://schemas.microsoft.com/office/drawing/2014/main" id="{B687C692-1475-44DD-A0E6-20C56A5BCAA8}"/>
              </a:ext>
            </a:extLst>
          </p:cNvPr>
          <p:cNvSpPr/>
          <p:nvPr/>
        </p:nvSpPr>
        <p:spPr>
          <a:xfrm rot="10800000" flipH="1">
            <a:off x="2895600" y="4572000"/>
            <a:ext cx="2409825" cy="1752600"/>
          </a:xfrm>
          <a:prstGeom prst="ben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38679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375FE2C-5A1C-4CF5-8A86-61BB0E6ADB4A}"/>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b="1" dirty="0">
                <a:effectLst/>
              </a:rPr>
              <a:t>Black and Wiliam 1998</a:t>
            </a:r>
            <a:br>
              <a:rPr lang="en-GB" altLang="en-US" sz="4000" dirty="0">
                <a:effectLst/>
              </a:rPr>
            </a:br>
            <a:endParaRPr lang="en-GB" altLang="en-US" sz="4000" dirty="0">
              <a:effectLst/>
            </a:endParaRPr>
          </a:p>
        </p:txBody>
      </p:sp>
      <p:sp>
        <p:nvSpPr>
          <p:cNvPr id="33795" name="Rectangle 3">
            <a:extLst>
              <a:ext uri="{FF2B5EF4-FFF2-40B4-BE49-F238E27FC236}">
                <a16:creationId xmlns:a16="http://schemas.microsoft.com/office/drawing/2014/main" id="{E863E165-51B1-40BB-B6C9-129742D5FC73}"/>
              </a:ext>
            </a:extLst>
          </p:cNvPr>
          <p:cNvSpPr>
            <a:spLocks noGrp="1" noChangeArrowheads="1"/>
          </p:cNvSpPr>
          <p:nvPr>
            <p:ph type="body" idx="4294967295"/>
          </p:nvPr>
        </p:nvSpPr>
        <p:spPr>
          <a:xfrm>
            <a:off x="611188" y="1052513"/>
            <a:ext cx="8229600" cy="568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400" dirty="0">
                <a:effectLst/>
              </a:rPr>
              <a:t>4 year study by 2 leading Professors at King’s College London</a:t>
            </a:r>
          </a:p>
          <a:p>
            <a:pPr>
              <a:lnSpc>
                <a:spcPct val="80000"/>
              </a:lnSpc>
            </a:pPr>
            <a:endParaRPr lang="en-GB" altLang="en-US" sz="2400" dirty="0">
              <a:effectLst/>
            </a:endParaRPr>
          </a:p>
          <a:p>
            <a:pPr>
              <a:lnSpc>
                <a:spcPct val="80000"/>
              </a:lnSpc>
            </a:pPr>
            <a:r>
              <a:rPr lang="zh-CN" altLang="en-US" sz="2400" dirty="0">
                <a:solidFill>
                  <a:srgbClr val="FFFF00"/>
                </a:solidFill>
                <a:effectLst/>
              </a:rPr>
              <a:t>伦敦国王学院</a:t>
            </a:r>
            <a:r>
              <a:rPr lang="en-US" altLang="zh-CN" sz="2400" dirty="0">
                <a:solidFill>
                  <a:srgbClr val="FFFF00"/>
                </a:solidFill>
                <a:effectLst/>
              </a:rPr>
              <a:t>2</a:t>
            </a:r>
            <a:r>
              <a:rPr lang="zh-CN" altLang="en-US" sz="2400" dirty="0">
                <a:solidFill>
                  <a:srgbClr val="FFFF00"/>
                </a:solidFill>
                <a:effectLst/>
              </a:rPr>
              <a:t>位著名教授</a:t>
            </a:r>
            <a:r>
              <a:rPr lang="en-US" altLang="zh-CN" sz="2400" dirty="0">
                <a:solidFill>
                  <a:srgbClr val="FFFF00"/>
                </a:solidFill>
                <a:effectLst/>
              </a:rPr>
              <a:t>4</a:t>
            </a:r>
            <a:r>
              <a:rPr lang="zh-CN" altLang="en-US" sz="2400" dirty="0">
                <a:solidFill>
                  <a:srgbClr val="FFFF00"/>
                </a:solidFill>
                <a:effectLst/>
              </a:rPr>
              <a:t>年学习</a:t>
            </a:r>
            <a:endParaRPr lang="en-GB" altLang="en-US" sz="2400" dirty="0">
              <a:solidFill>
                <a:srgbClr val="FFFF00"/>
              </a:solidFill>
              <a:effectLst/>
            </a:endParaRPr>
          </a:p>
          <a:p>
            <a:pPr>
              <a:lnSpc>
                <a:spcPct val="80000"/>
              </a:lnSpc>
            </a:pPr>
            <a:endParaRPr lang="en-GB" altLang="en-US" sz="2400" dirty="0">
              <a:effectLst/>
            </a:endParaRPr>
          </a:p>
          <a:p>
            <a:pPr marL="0" indent="0">
              <a:lnSpc>
                <a:spcPct val="80000"/>
              </a:lnSpc>
              <a:buNone/>
            </a:pPr>
            <a:endParaRPr lang="en-GB" altLang="en-US" sz="2400" dirty="0">
              <a:effectLst/>
            </a:endParaRPr>
          </a:p>
          <a:p>
            <a:pPr>
              <a:lnSpc>
                <a:spcPct val="80000"/>
              </a:lnSpc>
            </a:pPr>
            <a:r>
              <a:rPr lang="en-GB" altLang="en-US" sz="2400" dirty="0">
                <a:effectLst/>
              </a:rPr>
              <a:t>Trawled world wide for effective classroom based research</a:t>
            </a:r>
          </a:p>
          <a:p>
            <a:pPr>
              <a:lnSpc>
                <a:spcPct val="80000"/>
              </a:lnSpc>
            </a:pPr>
            <a:r>
              <a:rPr lang="zh-CN" altLang="en-US" sz="2400" dirty="0">
                <a:solidFill>
                  <a:srgbClr val="FFFF00"/>
                </a:solidFill>
                <a:effectLst/>
              </a:rPr>
              <a:t>在世界各地进行拖网，进行有效的课堂研究</a:t>
            </a:r>
            <a:endParaRPr lang="en-GB" altLang="zh-CN" sz="2400" dirty="0">
              <a:solidFill>
                <a:srgbClr val="FFFF00"/>
              </a:solidFill>
              <a:effectLst/>
            </a:endParaRPr>
          </a:p>
          <a:p>
            <a:pPr>
              <a:lnSpc>
                <a:spcPct val="80000"/>
              </a:lnSpc>
            </a:pPr>
            <a:endParaRPr lang="en-GB" altLang="en-US" sz="2400" dirty="0">
              <a:solidFill>
                <a:srgbClr val="FFFF00"/>
              </a:solidFill>
              <a:effectLst/>
            </a:endParaRPr>
          </a:p>
          <a:p>
            <a:pPr>
              <a:lnSpc>
                <a:spcPct val="80000"/>
              </a:lnSpc>
            </a:pPr>
            <a:r>
              <a:rPr lang="en-GB" altLang="en-US" sz="2400" dirty="0">
                <a:effectLst/>
              </a:rPr>
              <a:t>Considered 700 studies, but chose only those with large effect sizes, classroom environment, and good design.</a:t>
            </a:r>
          </a:p>
          <a:p>
            <a:pPr marL="0" indent="0">
              <a:lnSpc>
                <a:spcPct val="80000"/>
              </a:lnSpc>
              <a:buNone/>
            </a:pPr>
            <a:r>
              <a:rPr lang="zh-CN" altLang="en-US" sz="2400" dirty="0">
                <a:solidFill>
                  <a:srgbClr val="FFFF00"/>
                </a:solidFill>
                <a:effectLst/>
              </a:rPr>
              <a:t>考虑</a:t>
            </a:r>
            <a:r>
              <a:rPr lang="en-US" altLang="zh-CN" sz="2400" dirty="0">
                <a:solidFill>
                  <a:srgbClr val="FFFF00"/>
                </a:solidFill>
                <a:effectLst/>
              </a:rPr>
              <a:t>700</a:t>
            </a:r>
            <a:r>
              <a:rPr lang="zh-CN" altLang="en-US" sz="2400" dirty="0">
                <a:solidFill>
                  <a:srgbClr val="FFFF00"/>
                </a:solidFill>
                <a:effectLst/>
              </a:rPr>
              <a:t>项研究，但只选择那些具有大效果尺寸，教室环境和良好的设计。</a:t>
            </a:r>
            <a:br>
              <a:rPr lang="en-GB" altLang="en-US" sz="2400" dirty="0">
                <a:effectLst/>
              </a:rPr>
            </a:br>
            <a:endParaRPr lang="en-GB" altLang="en-US" sz="2000" b="1" dirty="0">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375FE2C-5A1C-4CF5-8A86-61BB0E6ADB4A}"/>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b="1" dirty="0">
                <a:effectLst/>
              </a:rPr>
              <a:t>Black and Wiliam 1998</a:t>
            </a:r>
            <a:br>
              <a:rPr lang="en-GB" altLang="en-US" sz="4000" dirty="0">
                <a:effectLst/>
              </a:rPr>
            </a:br>
            <a:endParaRPr lang="en-GB" altLang="en-US" sz="4000" dirty="0">
              <a:effectLst/>
            </a:endParaRPr>
          </a:p>
        </p:txBody>
      </p:sp>
      <p:sp>
        <p:nvSpPr>
          <p:cNvPr id="33795" name="Rectangle 3">
            <a:extLst>
              <a:ext uri="{FF2B5EF4-FFF2-40B4-BE49-F238E27FC236}">
                <a16:creationId xmlns:a16="http://schemas.microsoft.com/office/drawing/2014/main" id="{E863E165-51B1-40BB-B6C9-129742D5FC73}"/>
              </a:ext>
            </a:extLst>
          </p:cNvPr>
          <p:cNvSpPr>
            <a:spLocks noGrp="1" noChangeArrowheads="1"/>
          </p:cNvSpPr>
          <p:nvPr>
            <p:ph type="body" idx="4294967295"/>
          </p:nvPr>
        </p:nvSpPr>
        <p:spPr>
          <a:xfrm>
            <a:off x="611188" y="1052513"/>
            <a:ext cx="8229600" cy="568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br>
              <a:rPr lang="en-GB" altLang="en-US" sz="2400" dirty="0">
                <a:effectLst/>
              </a:rPr>
            </a:br>
            <a:r>
              <a:rPr lang="en-GB" altLang="en-US" sz="2400" dirty="0">
                <a:effectLst/>
              </a:rPr>
              <a:t>They calculated the effect size is how much better the Experimental Group was than the Control Group</a:t>
            </a:r>
          </a:p>
          <a:p>
            <a:pPr>
              <a:lnSpc>
                <a:spcPct val="80000"/>
              </a:lnSpc>
            </a:pPr>
            <a:r>
              <a:rPr lang="zh-CN" altLang="en-US" sz="2400" dirty="0">
                <a:solidFill>
                  <a:srgbClr val="FFFF00"/>
                </a:solidFill>
                <a:effectLst/>
              </a:rPr>
              <a:t>他们计算出的效果大小是实验组比对照组好多少</a:t>
            </a:r>
            <a:endParaRPr lang="en-GB" altLang="en-US" sz="2400" dirty="0">
              <a:solidFill>
                <a:srgbClr val="FFFF00"/>
              </a:solidFill>
              <a:effectLst/>
            </a:endParaRPr>
          </a:p>
          <a:p>
            <a:pPr>
              <a:lnSpc>
                <a:spcPct val="80000"/>
              </a:lnSpc>
            </a:pPr>
            <a:endParaRPr lang="en-GB" altLang="en-US" sz="2400" b="1" dirty="0">
              <a:effectLst/>
            </a:endParaRPr>
          </a:p>
          <a:p>
            <a:pPr>
              <a:lnSpc>
                <a:spcPct val="80000"/>
              </a:lnSpc>
            </a:pPr>
            <a:r>
              <a:rPr lang="en-GB" altLang="en-US" sz="2400" b="1" dirty="0">
                <a:effectLst/>
              </a:rPr>
              <a:t>The strategies they found:</a:t>
            </a:r>
          </a:p>
          <a:p>
            <a:pPr>
              <a:lnSpc>
                <a:spcPct val="80000"/>
              </a:lnSpc>
            </a:pPr>
            <a:r>
              <a:rPr lang="zh-CN" altLang="en-US" sz="2400" dirty="0">
                <a:solidFill>
                  <a:srgbClr val="FFFF00"/>
                </a:solidFill>
                <a:effectLst/>
              </a:rPr>
              <a:t>他们发现的策略：</a:t>
            </a:r>
            <a:endParaRPr lang="en-GB" altLang="en-US" sz="2400" dirty="0">
              <a:solidFill>
                <a:srgbClr val="FFFF00"/>
              </a:solidFill>
              <a:effectLst/>
            </a:endParaRPr>
          </a:p>
          <a:p>
            <a:pPr>
              <a:lnSpc>
                <a:spcPct val="80000"/>
              </a:lnSpc>
            </a:pPr>
            <a:endParaRPr lang="en-GB" altLang="en-US" sz="2400" dirty="0">
              <a:effectLst/>
            </a:endParaRPr>
          </a:p>
          <a:p>
            <a:pPr lvl="1">
              <a:lnSpc>
                <a:spcPct val="80000"/>
              </a:lnSpc>
            </a:pPr>
            <a:r>
              <a:rPr lang="en-GB" altLang="en-US" sz="2000" dirty="0">
                <a:effectLst/>
              </a:rPr>
              <a:t>had the greatest effect on the weakest learners</a:t>
            </a:r>
          </a:p>
          <a:p>
            <a:pPr lvl="1">
              <a:lnSpc>
                <a:spcPct val="80000"/>
              </a:lnSpc>
            </a:pPr>
            <a:r>
              <a:rPr lang="zh-CN" altLang="en-US" sz="2000" dirty="0">
                <a:effectLst/>
              </a:rPr>
              <a:t>对最弱的学习者的影响最大</a:t>
            </a:r>
            <a:endParaRPr lang="en-GB" altLang="zh-CN" sz="2000" dirty="0">
              <a:effectLst/>
            </a:endParaRPr>
          </a:p>
          <a:p>
            <a:pPr lvl="1">
              <a:lnSpc>
                <a:spcPct val="80000"/>
              </a:lnSpc>
            </a:pPr>
            <a:endParaRPr lang="en-GB" altLang="en-US" sz="2000" dirty="0">
              <a:effectLst/>
            </a:endParaRPr>
          </a:p>
          <a:p>
            <a:pPr lvl="1">
              <a:lnSpc>
                <a:spcPct val="80000"/>
              </a:lnSpc>
            </a:pPr>
            <a:r>
              <a:rPr lang="en-GB" altLang="en-US" sz="2000" dirty="0">
                <a:effectLst/>
              </a:rPr>
              <a:t>could yield an effect size equivalent to a two grade leap at 16 years of age</a:t>
            </a:r>
          </a:p>
          <a:p>
            <a:pPr marL="457200" lvl="1" indent="0">
              <a:lnSpc>
                <a:spcPct val="80000"/>
              </a:lnSpc>
              <a:buNone/>
            </a:pPr>
            <a:r>
              <a:rPr lang="zh-CN" altLang="en-US" sz="2000" dirty="0">
                <a:solidFill>
                  <a:srgbClr val="FFFF00"/>
                </a:solidFill>
                <a:effectLst/>
              </a:rPr>
              <a:t>可以产生相当于两个等级飞跃在</a:t>
            </a:r>
            <a:r>
              <a:rPr lang="en-US" altLang="zh-CN" sz="2000" dirty="0">
                <a:solidFill>
                  <a:srgbClr val="FFFF00"/>
                </a:solidFill>
                <a:effectLst/>
              </a:rPr>
              <a:t>16</a:t>
            </a:r>
            <a:r>
              <a:rPr lang="zh-CN" altLang="en-US" sz="2000" dirty="0">
                <a:solidFill>
                  <a:srgbClr val="FFFF00"/>
                </a:solidFill>
                <a:effectLst/>
              </a:rPr>
              <a:t>岁的效果大小</a:t>
            </a:r>
            <a:endParaRPr lang="en-GB" altLang="zh-CN" sz="2000" dirty="0">
              <a:solidFill>
                <a:srgbClr val="FFFF00"/>
              </a:solidFill>
              <a:effectLst/>
            </a:endParaRPr>
          </a:p>
          <a:p>
            <a:pPr marL="457200" lvl="1" indent="0">
              <a:lnSpc>
                <a:spcPct val="80000"/>
              </a:lnSpc>
              <a:buNone/>
            </a:pPr>
            <a:endParaRPr lang="en-GB" altLang="en-US" sz="2000" dirty="0">
              <a:effectLst/>
            </a:endParaRPr>
          </a:p>
          <a:p>
            <a:pPr marL="457200" lvl="1" indent="0">
              <a:lnSpc>
                <a:spcPct val="80000"/>
              </a:lnSpc>
              <a:buNone/>
            </a:pPr>
            <a:endParaRPr lang="en-GB" altLang="en-US" sz="2000" dirty="0">
              <a:effectLst/>
            </a:endParaRPr>
          </a:p>
        </p:txBody>
      </p:sp>
    </p:spTree>
    <p:extLst>
      <p:ext uri="{BB962C8B-B14F-4D97-AF65-F5344CB8AC3E}">
        <p14:creationId xmlns:p14="http://schemas.microsoft.com/office/powerpoint/2010/main" val="3524815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FF3043-3FC5-49CC-A5D0-8D8852BDE185}"/>
              </a:ext>
            </a:extLst>
          </p:cNvPr>
          <p:cNvSpPr/>
          <p:nvPr/>
        </p:nvSpPr>
        <p:spPr>
          <a:xfrm>
            <a:off x="609600" y="609600"/>
            <a:ext cx="8610600" cy="5449633"/>
          </a:xfrm>
          <a:prstGeom prst="rect">
            <a:avLst/>
          </a:prstGeom>
        </p:spPr>
        <p:txBody>
          <a:bodyPr wrap="square">
            <a:spAutoFit/>
          </a:bodyPr>
          <a:lstStyle/>
          <a:p>
            <a:pPr>
              <a:lnSpc>
                <a:spcPct val="150000"/>
              </a:lnSpc>
              <a:spcAft>
                <a:spcPts val="0"/>
              </a:spcAft>
            </a:pPr>
            <a:r>
              <a:rPr lang="en-GB" b="1" dirty="0">
                <a:solidFill>
                  <a:schemeClr val="bg1"/>
                </a:solidFill>
                <a:latin typeface="HelveticaNeue-Roman"/>
                <a:ea typeface="DengXian" panose="02010600030101010101" pitchFamily="2" charset="-122"/>
                <a:cs typeface="HelveticaNeue-Roman"/>
              </a:rPr>
              <a:t>The  five key strategies are:</a:t>
            </a:r>
            <a:r>
              <a:rPr lang="zh-CN" altLang="en-US" b="1" dirty="0">
                <a:solidFill>
                  <a:srgbClr val="FFFF00"/>
                </a:solidFill>
                <a:latin typeface="HelveticaNeue-Roman"/>
                <a:ea typeface="DengXian" panose="02010600030101010101" pitchFamily="2" charset="-122"/>
                <a:cs typeface="HelveticaNeue-Roman"/>
              </a:rPr>
              <a:t>五大策略的内容：</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dirty="0">
                <a:solidFill>
                  <a:srgbClr val="FFFF00"/>
                </a:solidFill>
                <a:latin typeface="HelveticaNeue-Roman"/>
                <a:ea typeface="DengXian" panose="02010600030101010101" pitchFamily="2" charset="-122"/>
                <a:cs typeface="HelveticaNeue-Roman"/>
              </a:rPr>
              <a:t> </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dirty="0">
                <a:solidFill>
                  <a:srgbClr val="FFFF00"/>
                </a:solidFill>
                <a:latin typeface="HelveticaNeue-Roman"/>
                <a:ea typeface="DengXian" panose="02010600030101010101" pitchFamily="2" charset="-122"/>
                <a:cs typeface="HelveticaNeue-Roman"/>
              </a:rPr>
              <a:t>• clarifying and understanding learning intentions and criteria for success</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US" altLang="zh-CN" dirty="0">
                <a:solidFill>
                  <a:schemeClr val="bg1"/>
                </a:solidFill>
                <a:latin typeface="HelveticaNeue-Roman"/>
                <a:ea typeface="DengXian" panose="02010600030101010101" pitchFamily="2" charset="-122"/>
                <a:cs typeface="HelveticaNeue-Roman"/>
              </a:rPr>
              <a:t>•</a:t>
            </a:r>
            <a:r>
              <a:rPr lang="zh-CN" altLang="en-US" dirty="0">
                <a:solidFill>
                  <a:schemeClr val="bg1"/>
                </a:solidFill>
                <a:latin typeface="HelveticaNeue-Roman"/>
                <a:ea typeface="DengXian" panose="02010600030101010101" pitchFamily="2" charset="-122"/>
                <a:cs typeface="HelveticaNeue-Roman"/>
              </a:rPr>
              <a:t>明确理解学习意图和成功标准。</a:t>
            </a:r>
            <a:endParaRPr lang="en-GB" sz="16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dirty="0">
                <a:solidFill>
                  <a:srgbClr val="FFFF00"/>
                </a:solidFill>
                <a:latin typeface="HelveticaNeue-Roman"/>
                <a:ea typeface="DengXian" panose="02010600030101010101" pitchFamily="2" charset="-122"/>
                <a:cs typeface="HelveticaNeue-Roman"/>
              </a:rPr>
              <a:t>• engineering effective classroom discussions, questions and tasks that elicit evidence of learning</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US" altLang="zh-CN" dirty="0">
                <a:solidFill>
                  <a:srgbClr val="FFFF00"/>
                </a:solidFill>
                <a:latin typeface="HelveticaNeue-Roman"/>
                <a:ea typeface="DengXian" panose="02010600030101010101" pitchFamily="2" charset="-122"/>
                <a:cs typeface="HelveticaNeue-Roman"/>
              </a:rPr>
              <a:t>•</a:t>
            </a:r>
            <a:r>
              <a:rPr lang="zh-CN" altLang="en-US" dirty="0">
                <a:solidFill>
                  <a:schemeClr val="bg1"/>
                </a:solidFill>
                <a:latin typeface="HelveticaNeue-Roman"/>
                <a:ea typeface="DengXian" panose="02010600030101010101" pitchFamily="2" charset="-122"/>
                <a:cs typeface="HelveticaNeue-Roman"/>
              </a:rPr>
              <a:t>设计有效的课堂讨论、问题和任务，以获取学习证据。</a:t>
            </a:r>
            <a:endParaRPr lang="en-GB" sz="16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dirty="0">
                <a:solidFill>
                  <a:srgbClr val="FFFF00"/>
                </a:solidFill>
                <a:latin typeface="HelveticaNeue-Roman"/>
                <a:ea typeface="DengXian" panose="02010600030101010101" pitchFamily="2" charset="-122"/>
                <a:cs typeface="HelveticaNeue-Roman"/>
              </a:rPr>
              <a:t>• providing feedback that moves learners forward</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US" altLang="zh-CN" dirty="0">
                <a:solidFill>
                  <a:schemeClr val="bg1"/>
                </a:solidFill>
                <a:latin typeface="HelveticaNeue-Roman"/>
                <a:ea typeface="DengXian" panose="02010600030101010101" pitchFamily="2" charset="-122"/>
                <a:cs typeface="HelveticaNeue-Roman"/>
              </a:rPr>
              <a:t>•</a:t>
            </a:r>
            <a:r>
              <a:rPr lang="zh-CN" altLang="en-US" dirty="0">
                <a:solidFill>
                  <a:schemeClr val="bg1"/>
                </a:solidFill>
                <a:latin typeface="HelveticaNeue-Roman"/>
                <a:ea typeface="DengXian" panose="02010600030101010101" pitchFamily="2" charset="-122"/>
                <a:cs typeface="HelveticaNeue-Roman"/>
              </a:rPr>
              <a:t>提供反馈，帮助学生进步。</a:t>
            </a:r>
            <a:endParaRPr lang="en-GB" sz="16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dirty="0">
                <a:solidFill>
                  <a:srgbClr val="FFFF00"/>
                </a:solidFill>
                <a:latin typeface="HelveticaNeue-Roman"/>
                <a:ea typeface="DengXian" panose="02010600030101010101" pitchFamily="2" charset="-122"/>
                <a:cs typeface="HelveticaNeue-Roman"/>
              </a:rPr>
              <a:t>• activating students as instructional resources for each other, and</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US" altLang="zh-CN" dirty="0">
                <a:solidFill>
                  <a:schemeClr val="bg1"/>
                </a:solidFill>
                <a:latin typeface="HelveticaNeue-Roman"/>
                <a:ea typeface="DengXian" panose="02010600030101010101" pitchFamily="2" charset="-122"/>
                <a:cs typeface="HelveticaNeue-Roman"/>
              </a:rPr>
              <a:t>•</a:t>
            </a:r>
            <a:r>
              <a:rPr lang="zh-CN" altLang="en-US" dirty="0">
                <a:solidFill>
                  <a:schemeClr val="bg1"/>
                </a:solidFill>
                <a:latin typeface="HelveticaNeue-Roman"/>
                <a:ea typeface="DengXian" panose="02010600030101010101" pitchFamily="2" charset="-122"/>
                <a:cs typeface="HelveticaNeue-Roman"/>
              </a:rPr>
              <a:t>激励学生成为彼此的教学资源，以及</a:t>
            </a:r>
            <a:endParaRPr lang="en-GB" sz="16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dirty="0">
                <a:solidFill>
                  <a:srgbClr val="FFFF00"/>
                </a:solidFill>
                <a:latin typeface="HelveticaNeue-Roman"/>
                <a:ea typeface="DengXian" panose="02010600030101010101" pitchFamily="2" charset="-122"/>
                <a:cs typeface="HelveticaNeue-Roman"/>
              </a:rPr>
              <a:t>• activating students as owners of their own learning</a:t>
            </a: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US" altLang="zh-CN" dirty="0">
                <a:solidFill>
                  <a:schemeClr val="bg1"/>
                </a:solidFill>
                <a:latin typeface="HelveticaNeue-Roman"/>
                <a:ea typeface="DengXian" panose="02010600030101010101" pitchFamily="2" charset="-122"/>
                <a:cs typeface="HelveticaNeue-Roman"/>
              </a:rPr>
              <a:t>•</a:t>
            </a:r>
            <a:r>
              <a:rPr lang="zh-CN" altLang="en-US" dirty="0">
                <a:solidFill>
                  <a:schemeClr val="bg1"/>
                </a:solidFill>
                <a:latin typeface="HelveticaNeue-Roman"/>
                <a:ea typeface="DengXian" panose="02010600030101010101" pitchFamily="2" charset="-122"/>
                <a:cs typeface="HelveticaNeue-Roman"/>
              </a:rPr>
              <a:t>激励学生成为学习的主人。</a:t>
            </a:r>
            <a:endParaRPr lang="en-GB" sz="16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84922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CCA9113-8EFD-4B50-A0AB-8E3475C88FFA}"/>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solidFill>
                  <a:srgbClr val="FFFF00"/>
                </a:solidFill>
                <a:effectLst/>
              </a:rPr>
              <a:t>Assessment for learning </a:t>
            </a:r>
            <a:br>
              <a:rPr lang="en-GB" altLang="en-US" sz="4000" dirty="0">
                <a:solidFill>
                  <a:srgbClr val="FFFF00"/>
                </a:solidFill>
                <a:effectLst/>
              </a:rPr>
            </a:br>
            <a:r>
              <a:rPr lang="en-GB" altLang="en-US" sz="4000" dirty="0">
                <a:solidFill>
                  <a:srgbClr val="FFFF00"/>
                </a:solidFill>
                <a:effectLst/>
              </a:rPr>
              <a:t>(effect size 0.81)</a:t>
            </a:r>
          </a:p>
        </p:txBody>
      </p:sp>
      <p:sp>
        <p:nvSpPr>
          <p:cNvPr id="35843" name="Rectangle 3">
            <a:extLst>
              <a:ext uri="{FF2B5EF4-FFF2-40B4-BE49-F238E27FC236}">
                <a16:creationId xmlns:a16="http://schemas.microsoft.com/office/drawing/2014/main" id="{74B21E70-1CFB-4C6C-B2E4-3BF704CC20A3}"/>
              </a:ext>
            </a:extLst>
          </p:cNvPr>
          <p:cNvSpPr>
            <a:spLocks noGrp="1" noChangeArrowheads="1"/>
          </p:cNvSpPr>
          <p:nvPr>
            <p:ph type="body" idx="4294967295"/>
          </p:nvPr>
        </p:nvSpPr>
        <p:spPr>
          <a:xfrm>
            <a:off x="468313" y="1601788"/>
            <a:ext cx="8229600"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000" b="1">
                <a:solidFill>
                  <a:srgbClr val="FFFF00"/>
                </a:solidFill>
                <a:effectLst/>
              </a:rPr>
              <a:t>Medal and Mission feedback</a:t>
            </a:r>
          </a:p>
          <a:p>
            <a:pPr>
              <a:lnSpc>
                <a:spcPct val="80000"/>
              </a:lnSpc>
            </a:pPr>
            <a:r>
              <a:rPr lang="en-GB" altLang="en-US" sz="2000">
                <a:effectLst/>
              </a:rPr>
              <a:t>Make the goals very clear: criteria are explained and illustrated with examples</a:t>
            </a:r>
          </a:p>
          <a:p>
            <a:pPr>
              <a:lnSpc>
                <a:spcPct val="80000"/>
              </a:lnSpc>
            </a:pPr>
            <a:r>
              <a:rPr lang="en-GB" altLang="en-US" sz="2000">
                <a:effectLst/>
              </a:rPr>
              <a:t>Ask the student for a </a:t>
            </a:r>
            <a:r>
              <a:rPr lang="en-GB" altLang="en-US" sz="2000" b="1">
                <a:effectLst/>
              </a:rPr>
              <a:t>self-assessment </a:t>
            </a:r>
            <a:r>
              <a:rPr lang="en-GB" altLang="en-US" sz="2000">
                <a:effectLst/>
              </a:rPr>
              <a:t>(they will be helped if you give them criteria to self-assess against) Give </a:t>
            </a:r>
            <a:r>
              <a:rPr lang="en-GB" altLang="en-US" sz="2000">
                <a:solidFill>
                  <a:schemeClr val="hlink"/>
                </a:solidFill>
                <a:effectLst/>
              </a:rPr>
              <a:t>non-judgmental </a:t>
            </a:r>
            <a:r>
              <a:rPr lang="en-GB" altLang="en-US" sz="2000">
                <a:effectLst/>
              </a:rPr>
              <a:t>feedback:</a:t>
            </a:r>
          </a:p>
          <a:p>
            <a:pPr>
              <a:lnSpc>
                <a:spcPct val="80000"/>
              </a:lnSpc>
            </a:pPr>
            <a:r>
              <a:rPr lang="en-GB" altLang="en-US" sz="2000" b="1">
                <a:effectLst/>
              </a:rPr>
              <a:t>accept</a:t>
            </a:r>
            <a:r>
              <a:rPr lang="en-GB" altLang="en-US" sz="2000">
                <a:effectLst/>
              </a:rPr>
              <a:t> the student’s present standard</a:t>
            </a:r>
          </a:p>
          <a:p>
            <a:pPr>
              <a:lnSpc>
                <a:spcPct val="80000"/>
              </a:lnSpc>
            </a:pPr>
            <a:r>
              <a:rPr lang="en-GB" altLang="en-US" sz="2000">
                <a:effectLst/>
              </a:rPr>
              <a:t>avoid competition or comparison with others, instead let them compete with: </a:t>
            </a:r>
          </a:p>
          <a:p>
            <a:pPr lvl="1">
              <a:lnSpc>
                <a:spcPct val="80000"/>
              </a:lnSpc>
            </a:pPr>
            <a:r>
              <a:rPr lang="en-GB" altLang="en-US" sz="1800">
                <a:effectLst/>
              </a:rPr>
              <a:t>the </a:t>
            </a:r>
            <a:r>
              <a:rPr lang="en-GB" altLang="en-US" sz="1800" b="1">
                <a:effectLst/>
              </a:rPr>
              <a:t>task</a:t>
            </a:r>
            <a:r>
              <a:rPr lang="en-GB" altLang="en-US" sz="1800">
                <a:effectLst/>
              </a:rPr>
              <a:t>, and </a:t>
            </a:r>
          </a:p>
          <a:p>
            <a:pPr lvl="1">
              <a:lnSpc>
                <a:spcPct val="80000"/>
              </a:lnSpc>
            </a:pPr>
            <a:r>
              <a:rPr lang="en-GB" altLang="en-US" sz="1800">
                <a:effectLst/>
              </a:rPr>
              <a:t>with </a:t>
            </a:r>
            <a:r>
              <a:rPr lang="en-GB" altLang="en-US" sz="1800" b="1">
                <a:effectLst/>
              </a:rPr>
              <a:t>themselves, </a:t>
            </a:r>
            <a:r>
              <a:rPr lang="en-GB" altLang="en-US" sz="1800">
                <a:effectLst/>
              </a:rPr>
              <a:t>(i.e. with previous work)</a:t>
            </a:r>
            <a:endParaRPr lang="en-GB" altLang="en-US" sz="1800" b="1">
              <a:effectLst/>
            </a:endParaRPr>
          </a:p>
          <a:p>
            <a:pPr>
              <a:lnSpc>
                <a:spcPct val="80000"/>
              </a:lnSpc>
              <a:buFont typeface="Wingdings" panose="05000000000000000000" pitchFamily="2" charset="2"/>
              <a:buNone/>
            </a:pPr>
            <a:endParaRPr lang="en-GB" altLang="en-US" sz="2000" b="1">
              <a:effectLst/>
            </a:endParaRPr>
          </a:p>
          <a:p>
            <a:pPr>
              <a:lnSpc>
                <a:spcPct val="80000"/>
              </a:lnSpc>
              <a:buFont typeface="Wingdings" panose="05000000000000000000" pitchFamily="2" charset="2"/>
              <a:buNone/>
            </a:pPr>
            <a:r>
              <a:rPr lang="en-GB" altLang="en-US" sz="2000" b="1">
                <a:solidFill>
                  <a:srgbClr val="FFFF00"/>
                </a:solidFill>
                <a:effectLst/>
              </a:rPr>
              <a:t>Feedback should be</a:t>
            </a:r>
            <a:endParaRPr lang="en-GB" altLang="en-US" sz="2000">
              <a:solidFill>
                <a:srgbClr val="FFFF00"/>
              </a:solidFill>
              <a:effectLst/>
            </a:endParaRPr>
          </a:p>
          <a:p>
            <a:pPr>
              <a:lnSpc>
                <a:spcPct val="80000"/>
              </a:lnSpc>
              <a:buFont typeface="Wingdings" panose="05000000000000000000" pitchFamily="2" charset="2"/>
              <a:buNone/>
            </a:pPr>
            <a:r>
              <a:rPr lang="en-GB" altLang="en-US" sz="2000">
                <a:effectLst/>
              </a:rPr>
              <a:t>Forward looking, positive, &amp; constructive</a:t>
            </a:r>
          </a:p>
          <a:p>
            <a:pPr>
              <a:lnSpc>
                <a:spcPct val="80000"/>
              </a:lnSpc>
              <a:buFont typeface="Wingdings" panose="05000000000000000000" pitchFamily="2" charset="2"/>
              <a:buNone/>
            </a:pPr>
            <a:r>
              <a:rPr lang="en-GB" altLang="en-US" sz="2000">
                <a:effectLst/>
              </a:rPr>
              <a:t>task centred not ego centred</a:t>
            </a:r>
          </a:p>
          <a:p>
            <a:pPr>
              <a:lnSpc>
                <a:spcPct val="80000"/>
              </a:lnSpc>
              <a:buFont typeface="Wingdings" panose="05000000000000000000" pitchFamily="2" charset="2"/>
              <a:buNone/>
            </a:pPr>
            <a:r>
              <a:rPr lang="en-GB" altLang="en-US" sz="2000">
                <a:effectLst/>
              </a:rPr>
              <a:t>medal and mission</a:t>
            </a:r>
          </a:p>
          <a:p>
            <a:pPr>
              <a:lnSpc>
                <a:spcPct val="80000"/>
              </a:lnSpc>
              <a:buFont typeface="Wingdings" panose="05000000000000000000" pitchFamily="2" charset="2"/>
              <a:buNone/>
            </a:pPr>
            <a:br>
              <a:rPr lang="en-GB" altLang="en-US" sz="2000">
                <a:effectLst/>
              </a:rPr>
            </a:br>
            <a:endParaRPr lang="en-GB" altLang="en-US" sz="2000">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75615" y="1376045"/>
            <a:ext cx="8133715" cy="4632325"/>
          </a:xfrm>
        </p:spPr>
        <p:txBody>
          <a:bodyPr>
            <a:normAutofit/>
          </a:bodyPr>
          <a:lstStyle/>
          <a:p>
            <a:pPr marL="0" indent="0" algn="ctr" fontAlgn="auto">
              <a:lnSpc>
                <a:spcPct val="150000"/>
              </a:lnSpc>
              <a:buNone/>
            </a:pPr>
            <a:r>
              <a:rPr lang="en-GB" sz="4950" dirty="0" err="1">
                <a:solidFill>
                  <a:srgbClr val="FFFF00"/>
                </a:solidFill>
              </a:rPr>
              <a:t>Prynhawn</a:t>
            </a:r>
            <a:r>
              <a:rPr lang="en-GB" sz="4950" dirty="0">
                <a:solidFill>
                  <a:srgbClr val="FFFF00"/>
                </a:solidFill>
              </a:rPr>
              <a:t> da </a:t>
            </a:r>
          </a:p>
          <a:p>
            <a:pPr marL="0" indent="0" algn="ctr" fontAlgn="auto">
              <a:lnSpc>
                <a:spcPct val="150000"/>
              </a:lnSpc>
              <a:buNone/>
            </a:pPr>
            <a:r>
              <a:rPr lang="ja-JP" altLang="en-US" sz="4950" dirty="0">
                <a:solidFill>
                  <a:schemeClr val="bg1"/>
                </a:solidFill>
              </a:rPr>
              <a:t>下午好 </a:t>
            </a:r>
            <a:r>
              <a:rPr lang="en-GB" altLang="ja-JP" sz="4950" dirty="0">
                <a:solidFill>
                  <a:schemeClr val="bg1"/>
                </a:solidFill>
              </a:rPr>
              <a:t>(</a:t>
            </a:r>
            <a:r>
              <a:rPr lang="en-GB" altLang="ja-JP" sz="4950" dirty="0" err="1">
                <a:solidFill>
                  <a:schemeClr val="bg1"/>
                </a:solidFill>
              </a:rPr>
              <a:t>Xiàwǔ</a:t>
            </a:r>
            <a:r>
              <a:rPr lang="en-GB" altLang="ja-JP" sz="4950" dirty="0">
                <a:solidFill>
                  <a:schemeClr val="bg1"/>
                </a:solidFill>
              </a:rPr>
              <a:t> </a:t>
            </a:r>
            <a:r>
              <a:rPr lang="en-GB" altLang="ja-JP" sz="4950" dirty="0" err="1">
                <a:solidFill>
                  <a:schemeClr val="bg1"/>
                </a:solidFill>
              </a:rPr>
              <a:t>hǎo</a:t>
            </a:r>
            <a:r>
              <a:rPr lang="en-GB" altLang="ja-JP" sz="4950" dirty="0">
                <a:solidFill>
                  <a:schemeClr val="bg1"/>
                </a:solidFill>
              </a:rPr>
              <a:t>)</a:t>
            </a:r>
            <a:endParaRPr lang="en-GB" sz="4950" dirty="0">
              <a:solidFill>
                <a:schemeClr val="bg1"/>
              </a:solidFill>
            </a:endParaRPr>
          </a:p>
          <a:p>
            <a:pPr marL="0" indent="0" algn="ctr" fontAlgn="auto">
              <a:lnSpc>
                <a:spcPct val="150000"/>
              </a:lnSpc>
              <a:buNone/>
            </a:pPr>
            <a:r>
              <a:rPr lang="en-GB" sz="4950" dirty="0">
                <a:solidFill>
                  <a:srgbClr val="FFFF00"/>
                </a:solidFill>
              </a:rPr>
              <a:t>Good afternoon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CCA9113-8EFD-4B50-A0AB-8E3475C88FFA}"/>
              </a:ext>
            </a:extLst>
          </p:cNvPr>
          <p:cNvSpPr>
            <a:spLocks noGrp="1" noChangeArrowheads="1"/>
          </p:cNvSpPr>
          <p:nvPr>
            <p:ph type="title" idx="4294967295"/>
          </p:nvPr>
        </p:nvSpPr>
        <p:spPr>
          <a:xfrm>
            <a:off x="228600" y="461963"/>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solidFill>
                  <a:srgbClr val="FFFF00"/>
                </a:solidFill>
                <a:effectLst/>
              </a:rPr>
              <a:t>Assessment for learning </a:t>
            </a:r>
            <a:br>
              <a:rPr lang="en-GB" altLang="en-US" sz="4000" dirty="0">
                <a:solidFill>
                  <a:srgbClr val="FFFF00"/>
                </a:solidFill>
                <a:effectLst/>
              </a:rPr>
            </a:br>
            <a:r>
              <a:rPr lang="en-GB" altLang="en-US" sz="4000" dirty="0">
                <a:solidFill>
                  <a:srgbClr val="FFFF00"/>
                </a:solidFill>
                <a:effectLst/>
              </a:rPr>
              <a:t>(effect size 0.81)</a:t>
            </a:r>
            <a:br>
              <a:rPr lang="en-GB" altLang="en-US" sz="4000" dirty="0">
                <a:solidFill>
                  <a:srgbClr val="FFFF00"/>
                </a:solidFill>
                <a:effectLst/>
              </a:rPr>
            </a:br>
            <a:r>
              <a:rPr lang="zh-CN" altLang="en-US" sz="4000" dirty="0">
                <a:solidFill>
                  <a:schemeClr val="tx1"/>
                </a:solidFill>
                <a:effectLst/>
              </a:rPr>
              <a:t>学习评估（效果大小 </a:t>
            </a:r>
            <a:r>
              <a:rPr lang="en-US" altLang="zh-CN" sz="4000" dirty="0">
                <a:solidFill>
                  <a:schemeClr val="tx1"/>
                </a:solidFill>
                <a:effectLst/>
              </a:rPr>
              <a:t>0.81</a:t>
            </a:r>
            <a:r>
              <a:rPr lang="zh-CN" altLang="en-US" sz="4000" dirty="0">
                <a:solidFill>
                  <a:schemeClr val="tx1"/>
                </a:solidFill>
                <a:effectLst/>
              </a:rPr>
              <a:t>）</a:t>
            </a:r>
            <a:endParaRPr lang="en-GB" altLang="en-US" sz="4000" dirty="0">
              <a:solidFill>
                <a:schemeClr val="tx1"/>
              </a:solidFill>
              <a:effectLst/>
            </a:endParaRPr>
          </a:p>
        </p:txBody>
      </p:sp>
      <p:sp>
        <p:nvSpPr>
          <p:cNvPr id="35843" name="Rectangle 3">
            <a:extLst>
              <a:ext uri="{FF2B5EF4-FFF2-40B4-BE49-F238E27FC236}">
                <a16:creationId xmlns:a16="http://schemas.microsoft.com/office/drawing/2014/main" id="{74B21E70-1CFB-4C6C-B2E4-3BF704CC20A3}"/>
              </a:ext>
            </a:extLst>
          </p:cNvPr>
          <p:cNvSpPr>
            <a:spLocks noGrp="1" noChangeArrowheads="1"/>
          </p:cNvSpPr>
          <p:nvPr>
            <p:ph type="body" idx="4294967295"/>
          </p:nvPr>
        </p:nvSpPr>
        <p:spPr>
          <a:xfrm>
            <a:off x="457200" y="2209800"/>
            <a:ext cx="8229600"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000" b="1" dirty="0">
                <a:solidFill>
                  <a:srgbClr val="FFFF00"/>
                </a:solidFill>
                <a:effectLst/>
              </a:rPr>
              <a:t>Medal and Mission feedback</a:t>
            </a:r>
          </a:p>
          <a:p>
            <a:pPr>
              <a:lnSpc>
                <a:spcPct val="80000"/>
              </a:lnSpc>
            </a:pPr>
            <a:r>
              <a:rPr lang="zh-CN" altLang="en-US" sz="2000" b="1" dirty="0">
                <a:effectLst/>
              </a:rPr>
              <a:t>奖章和特派团反馈</a:t>
            </a:r>
            <a:endParaRPr lang="en-GB" altLang="zh-CN" sz="2000" b="1" dirty="0">
              <a:effectLst/>
            </a:endParaRPr>
          </a:p>
          <a:p>
            <a:pPr>
              <a:lnSpc>
                <a:spcPct val="80000"/>
              </a:lnSpc>
            </a:pPr>
            <a:endParaRPr lang="en-GB" altLang="en-US" sz="2000" b="1" dirty="0">
              <a:effectLst/>
            </a:endParaRPr>
          </a:p>
          <a:p>
            <a:pPr>
              <a:lnSpc>
                <a:spcPct val="80000"/>
              </a:lnSpc>
            </a:pPr>
            <a:r>
              <a:rPr lang="en-GB" altLang="en-US" sz="2000" dirty="0">
                <a:effectLst/>
              </a:rPr>
              <a:t>Make the goals very clear: criteria are explained and illustrated with examples</a:t>
            </a:r>
          </a:p>
          <a:p>
            <a:pPr>
              <a:lnSpc>
                <a:spcPct val="80000"/>
              </a:lnSpc>
            </a:pPr>
            <a:r>
              <a:rPr lang="zh-CN" altLang="en-US" sz="2000" dirty="0">
                <a:solidFill>
                  <a:srgbClr val="FFFF00"/>
                </a:solidFill>
                <a:effectLst/>
              </a:rPr>
              <a:t>明确目标：用示例解释和说明标准</a:t>
            </a:r>
            <a:endParaRPr lang="en-GB" altLang="zh-CN" sz="2000" dirty="0">
              <a:solidFill>
                <a:srgbClr val="FFFF00"/>
              </a:solidFill>
              <a:effectLst/>
            </a:endParaRPr>
          </a:p>
          <a:p>
            <a:pPr>
              <a:lnSpc>
                <a:spcPct val="80000"/>
              </a:lnSpc>
            </a:pPr>
            <a:endParaRPr lang="en-GB" altLang="en-US" sz="2000" dirty="0">
              <a:solidFill>
                <a:srgbClr val="FFFF00"/>
              </a:solidFill>
              <a:effectLst/>
            </a:endParaRPr>
          </a:p>
          <a:p>
            <a:pPr>
              <a:lnSpc>
                <a:spcPct val="80000"/>
              </a:lnSpc>
            </a:pPr>
            <a:r>
              <a:rPr lang="en-GB" altLang="en-US" sz="2000" dirty="0">
                <a:effectLst/>
              </a:rPr>
              <a:t>Ask the student for a </a:t>
            </a:r>
            <a:r>
              <a:rPr lang="en-GB" altLang="en-US" sz="2000" b="1" dirty="0">
                <a:effectLst/>
              </a:rPr>
              <a:t>self-assessment </a:t>
            </a:r>
            <a:r>
              <a:rPr lang="en-GB" altLang="en-US" sz="2000" dirty="0">
                <a:effectLst/>
              </a:rPr>
              <a:t>(they will be helped if you give them criteria to self-assess against) Give </a:t>
            </a:r>
            <a:r>
              <a:rPr lang="en-GB" altLang="en-US" sz="2000" dirty="0">
                <a:solidFill>
                  <a:schemeClr val="hlink"/>
                </a:solidFill>
                <a:effectLst/>
              </a:rPr>
              <a:t>non-judgmental </a:t>
            </a:r>
            <a:r>
              <a:rPr lang="en-GB" altLang="en-US" sz="2000" dirty="0">
                <a:effectLst/>
              </a:rPr>
              <a:t>feedback:</a:t>
            </a:r>
          </a:p>
          <a:p>
            <a:pPr>
              <a:lnSpc>
                <a:spcPct val="80000"/>
              </a:lnSpc>
            </a:pPr>
            <a:r>
              <a:rPr lang="zh-CN" altLang="en-US" sz="2000" dirty="0">
                <a:solidFill>
                  <a:srgbClr val="FFFF00"/>
                </a:solidFill>
                <a:effectLst/>
              </a:rPr>
              <a:t>要求学生进行自我评估（如果你给他们自我评估的标准，他们会得到帮助）给予非判断性反馈：</a:t>
            </a:r>
            <a:endParaRPr lang="en-GB" altLang="en-US" sz="2000" dirty="0">
              <a:solidFill>
                <a:srgbClr val="FFFF00"/>
              </a:solidFill>
              <a:effectLst/>
            </a:endParaRPr>
          </a:p>
          <a:p>
            <a:pPr>
              <a:lnSpc>
                <a:spcPct val="80000"/>
              </a:lnSpc>
            </a:pPr>
            <a:endParaRPr lang="en-GB" altLang="en-US" sz="2000" dirty="0">
              <a:effectLst/>
            </a:endParaRPr>
          </a:p>
          <a:p>
            <a:pPr>
              <a:lnSpc>
                <a:spcPct val="80000"/>
              </a:lnSpc>
            </a:pPr>
            <a:r>
              <a:rPr lang="en-GB" altLang="en-US" sz="2000" b="1" dirty="0">
                <a:effectLst/>
              </a:rPr>
              <a:t>accept</a:t>
            </a:r>
            <a:r>
              <a:rPr lang="en-GB" altLang="en-US" sz="2000" dirty="0">
                <a:effectLst/>
              </a:rPr>
              <a:t> the student’s present standard</a:t>
            </a:r>
          </a:p>
          <a:p>
            <a:pPr>
              <a:lnSpc>
                <a:spcPct val="80000"/>
              </a:lnSpc>
            </a:pPr>
            <a:r>
              <a:rPr lang="en-GB" altLang="en-US" sz="2000" dirty="0">
                <a:effectLst/>
              </a:rPr>
              <a:t>avoid competition or comparison with others, instead let them compete with: </a:t>
            </a:r>
          </a:p>
          <a:p>
            <a:pPr lvl="1">
              <a:lnSpc>
                <a:spcPct val="80000"/>
              </a:lnSpc>
            </a:pPr>
            <a:r>
              <a:rPr lang="en-GB" altLang="en-US" sz="1800" dirty="0">
                <a:effectLst/>
              </a:rPr>
              <a:t>the </a:t>
            </a:r>
            <a:r>
              <a:rPr lang="en-GB" altLang="en-US" sz="1800" b="1" dirty="0">
                <a:effectLst/>
              </a:rPr>
              <a:t>task</a:t>
            </a:r>
            <a:r>
              <a:rPr lang="en-GB" altLang="en-US" sz="1800" dirty="0">
                <a:effectLst/>
              </a:rPr>
              <a:t>, and </a:t>
            </a:r>
          </a:p>
          <a:p>
            <a:pPr lvl="1">
              <a:lnSpc>
                <a:spcPct val="80000"/>
              </a:lnSpc>
            </a:pPr>
            <a:r>
              <a:rPr lang="en-GB" altLang="en-US" sz="1800" dirty="0">
                <a:effectLst/>
              </a:rPr>
              <a:t>with </a:t>
            </a:r>
            <a:r>
              <a:rPr lang="en-GB" altLang="en-US" sz="1800" b="1" dirty="0">
                <a:effectLst/>
              </a:rPr>
              <a:t>themselves, </a:t>
            </a:r>
            <a:r>
              <a:rPr lang="en-GB" altLang="en-US" sz="1800" dirty="0">
                <a:effectLst/>
              </a:rPr>
              <a:t>(i.e. with previous work)</a:t>
            </a:r>
            <a:endParaRPr lang="en-GB" altLang="en-US" sz="1800" b="1" dirty="0">
              <a:effectLst/>
            </a:endParaRPr>
          </a:p>
          <a:p>
            <a:pPr>
              <a:lnSpc>
                <a:spcPct val="80000"/>
              </a:lnSpc>
              <a:buFont typeface="Wingdings" panose="05000000000000000000" pitchFamily="2" charset="2"/>
              <a:buNone/>
            </a:pPr>
            <a:endParaRPr lang="en-GB" altLang="en-US" sz="2000" b="1" dirty="0">
              <a:effectLst/>
            </a:endParaRPr>
          </a:p>
          <a:p>
            <a:pPr>
              <a:lnSpc>
                <a:spcPct val="80000"/>
              </a:lnSpc>
              <a:buFont typeface="Wingdings" panose="05000000000000000000" pitchFamily="2" charset="2"/>
              <a:buNone/>
            </a:pPr>
            <a:br>
              <a:rPr lang="en-GB" altLang="en-US" sz="2000" dirty="0">
                <a:effectLst/>
              </a:rPr>
            </a:br>
            <a:endParaRPr lang="en-GB" altLang="en-US" sz="2000" dirty="0">
              <a:effectLst/>
            </a:endParaRPr>
          </a:p>
        </p:txBody>
      </p:sp>
    </p:spTree>
    <p:extLst>
      <p:ext uri="{BB962C8B-B14F-4D97-AF65-F5344CB8AC3E}">
        <p14:creationId xmlns:p14="http://schemas.microsoft.com/office/powerpoint/2010/main" val="416762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CCA9113-8EFD-4B50-A0AB-8E3475C88FFA}"/>
              </a:ext>
            </a:extLst>
          </p:cNvPr>
          <p:cNvSpPr>
            <a:spLocks noGrp="1" noChangeArrowheads="1"/>
          </p:cNvSpPr>
          <p:nvPr>
            <p:ph type="title" idx="4294967295"/>
          </p:nvPr>
        </p:nvSpPr>
        <p:spPr>
          <a:xfrm>
            <a:off x="228600" y="461963"/>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solidFill>
                  <a:srgbClr val="FFFF00"/>
                </a:solidFill>
                <a:effectLst/>
              </a:rPr>
              <a:t>Assessment for learning </a:t>
            </a:r>
            <a:br>
              <a:rPr lang="en-GB" altLang="en-US" sz="4000" dirty="0">
                <a:solidFill>
                  <a:srgbClr val="FFFF00"/>
                </a:solidFill>
                <a:effectLst/>
              </a:rPr>
            </a:br>
            <a:r>
              <a:rPr lang="en-GB" altLang="en-US" sz="4000" dirty="0">
                <a:solidFill>
                  <a:srgbClr val="FFFF00"/>
                </a:solidFill>
                <a:effectLst/>
              </a:rPr>
              <a:t>(effect size 0.81)</a:t>
            </a:r>
            <a:br>
              <a:rPr lang="en-GB" altLang="en-US" sz="4000" dirty="0">
                <a:solidFill>
                  <a:srgbClr val="FFFF00"/>
                </a:solidFill>
                <a:effectLst/>
              </a:rPr>
            </a:br>
            <a:r>
              <a:rPr lang="zh-CN" altLang="en-US" sz="4000" dirty="0">
                <a:solidFill>
                  <a:schemeClr val="tx1"/>
                </a:solidFill>
                <a:effectLst/>
              </a:rPr>
              <a:t>学习评估（效果大小 </a:t>
            </a:r>
            <a:r>
              <a:rPr lang="en-US" altLang="zh-CN" sz="4000" dirty="0">
                <a:solidFill>
                  <a:schemeClr val="tx1"/>
                </a:solidFill>
                <a:effectLst/>
              </a:rPr>
              <a:t>0.81</a:t>
            </a:r>
            <a:r>
              <a:rPr lang="zh-CN" altLang="en-US" sz="4000" dirty="0">
                <a:solidFill>
                  <a:schemeClr val="tx1"/>
                </a:solidFill>
                <a:effectLst/>
              </a:rPr>
              <a:t>）</a:t>
            </a:r>
            <a:endParaRPr lang="en-GB" altLang="en-US" sz="4000" dirty="0">
              <a:solidFill>
                <a:schemeClr val="tx1"/>
              </a:solidFill>
              <a:effectLst/>
            </a:endParaRPr>
          </a:p>
        </p:txBody>
      </p:sp>
      <p:sp>
        <p:nvSpPr>
          <p:cNvPr id="35843" name="Rectangle 3">
            <a:extLst>
              <a:ext uri="{FF2B5EF4-FFF2-40B4-BE49-F238E27FC236}">
                <a16:creationId xmlns:a16="http://schemas.microsoft.com/office/drawing/2014/main" id="{74B21E70-1CFB-4C6C-B2E4-3BF704CC20A3}"/>
              </a:ext>
            </a:extLst>
          </p:cNvPr>
          <p:cNvSpPr>
            <a:spLocks noGrp="1" noChangeArrowheads="1"/>
          </p:cNvSpPr>
          <p:nvPr>
            <p:ph type="body" idx="4294967295"/>
          </p:nvPr>
        </p:nvSpPr>
        <p:spPr>
          <a:xfrm>
            <a:off x="457200" y="2209800"/>
            <a:ext cx="8229600"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GB" altLang="en-US" sz="2000" dirty="0">
              <a:effectLst/>
            </a:endParaRPr>
          </a:p>
          <a:p>
            <a:pPr>
              <a:lnSpc>
                <a:spcPct val="80000"/>
              </a:lnSpc>
            </a:pPr>
            <a:r>
              <a:rPr lang="en-GB" altLang="en-US" sz="2000" b="1" dirty="0">
                <a:effectLst/>
              </a:rPr>
              <a:t>accept</a:t>
            </a:r>
            <a:r>
              <a:rPr lang="en-GB" altLang="en-US" sz="2000" dirty="0">
                <a:effectLst/>
              </a:rPr>
              <a:t> the student’s present standard</a:t>
            </a:r>
          </a:p>
          <a:p>
            <a:pPr>
              <a:lnSpc>
                <a:spcPct val="80000"/>
              </a:lnSpc>
            </a:pPr>
            <a:r>
              <a:rPr lang="zh-CN" altLang="en-US" sz="2000" dirty="0">
                <a:solidFill>
                  <a:srgbClr val="FFFF00"/>
                </a:solidFill>
                <a:effectLst/>
              </a:rPr>
              <a:t>接受学生目前的标准</a:t>
            </a:r>
            <a:endParaRPr lang="en-GB" altLang="en-US" sz="2000" dirty="0">
              <a:solidFill>
                <a:srgbClr val="FFFF00"/>
              </a:solidFill>
              <a:effectLst/>
            </a:endParaRPr>
          </a:p>
          <a:p>
            <a:pPr>
              <a:lnSpc>
                <a:spcPct val="80000"/>
              </a:lnSpc>
            </a:pPr>
            <a:endParaRPr lang="en-GB" altLang="en-US" sz="2000" dirty="0">
              <a:effectLst/>
            </a:endParaRPr>
          </a:p>
          <a:p>
            <a:pPr>
              <a:lnSpc>
                <a:spcPct val="80000"/>
              </a:lnSpc>
            </a:pPr>
            <a:r>
              <a:rPr lang="en-GB" altLang="en-US" sz="2000" dirty="0">
                <a:effectLst/>
              </a:rPr>
              <a:t>avoid competition or comparison with others, instead let them compete with: </a:t>
            </a:r>
          </a:p>
          <a:p>
            <a:pPr lvl="1">
              <a:lnSpc>
                <a:spcPct val="80000"/>
              </a:lnSpc>
            </a:pPr>
            <a:r>
              <a:rPr lang="en-GB" altLang="en-US" sz="1800" dirty="0">
                <a:effectLst/>
              </a:rPr>
              <a:t>the </a:t>
            </a:r>
            <a:r>
              <a:rPr lang="en-GB" altLang="en-US" sz="1800" b="1" dirty="0">
                <a:effectLst/>
              </a:rPr>
              <a:t>task</a:t>
            </a:r>
            <a:r>
              <a:rPr lang="en-GB" altLang="en-US" sz="1800" dirty="0">
                <a:effectLst/>
              </a:rPr>
              <a:t>, and </a:t>
            </a:r>
          </a:p>
          <a:p>
            <a:pPr lvl="1">
              <a:lnSpc>
                <a:spcPct val="80000"/>
              </a:lnSpc>
            </a:pPr>
            <a:r>
              <a:rPr lang="en-GB" altLang="en-US" sz="1800" dirty="0">
                <a:effectLst/>
              </a:rPr>
              <a:t>with </a:t>
            </a:r>
            <a:r>
              <a:rPr lang="en-GB" altLang="en-US" sz="1800" b="1" dirty="0">
                <a:effectLst/>
              </a:rPr>
              <a:t>themselves, </a:t>
            </a:r>
            <a:r>
              <a:rPr lang="en-GB" altLang="en-US" sz="1800" dirty="0">
                <a:effectLst/>
              </a:rPr>
              <a:t>(i.e. with previous work)</a:t>
            </a:r>
          </a:p>
          <a:p>
            <a:pPr lvl="1">
              <a:lnSpc>
                <a:spcPct val="80000"/>
              </a:lnSpc>
            </a:pPr>
            <a:endParaRPr lang="en-GB" altLang="en-US" sz="1800" b="1" dirty="0">
              <a:effectLst/>
            </a:endParaRPr>
          </a:p>
          <a:p>
            <a:pPr lvl="1">
              <a:lnSpc>
                <a:spcPct val="80000"/>
              </a:lnSpc>
            </a:pPr>
            <a:r>
              <a:rPr lang="zh-CN" altLang="en-US" sz="1800" b="1" dirty="0">
                <a:effectLst/>
              </a:rPr>
              <a:t>避免与他人竞争或比较，而是让他们与：</a:t>
            </a:r>
          </a:p>
          <a:p>
            <a:pPr lvl="1">
              <a:lnSpc>
                <a:spcPct val="80000"/>
              </a:lnSpc>
            </a:pPr>
            <a:r>
              <a:rPr lang="zh-CN" altLang="en-US" sz="1800" b="1" dirty="0">
                <a:effectLst/>
              </a:rPr>
              <a:t>任务，和</a:t>
            </a:r>
          </a:p>
          <a:p>
            <a:pPr lvl="1">
              <a:lnSpc>
                <a:spcPct val="80000"/>
              </a:lnSpc>
            </a:pPr>
            <a:r>
              <a:rPr lang="zh-CN" altLang="en-US" sz="1800" b="1" dirty="0">
                <a:effectLst/>
              </a:rPr>
              <a:t>与自己，（即与以前的工作）</a:t>
            </a:r>
            <a:endParaRPr lang="en-GB" altLang="en-US" sz="1800" b="1" dirty="0">
              <a:effectLst/>
            </a:endParaRPr>
          </a:p>
          <a:p>
            <a:pPr>
              <a:lnSpc>
                <a:spcPct val="80000"/>
              </a:lnSpc>
              <a:buFont typeface="Wingdings" panose="05000000000000000000" pitchFamily="2" charset="2"/>
              <a:buNone/>
            </a:pPr>
            <a:endParaRPr lang="en-GB" altLang="en-US" sz="2000" b="1" dirty="0">
              <a:effectLst/>
            </a:endParaRPr>
          </a:p>
          <a:p>
            <a:pPr>
              <a:lnSpc>
                <a:spcPct val="80000"/>
              </a:lnSpc>
              <a:buFont typeface="Wingdings" panose="05000000000000000000" pitchFamily="2" charset="2"/>
              <a:buNone/>
            </a:pPr>
            <a:br>
              <a:rPr lang="en-GB" altLang="en-US" sz="2000" dirty="0">
                <a:effectLst/>
              </a:rPr>
            </a:br>
            <a:endParaRPr lang="en-GB" altLang="en-US" sz="2000" dirty="0">
              <a:effectLst/>
            </a:endParaRPr>
          </a:p>
        </p:txBody>
      </p:sp>
    </p:spTree>
    <p:extLst>
      <p:ext uri="{BB962C8B-B14F-4D97-AF65-F5344CB8AC3E}">
        <p14:creationId xmlns:p14="http://schemas.microsoft.com/office/powerpoint/2010/main" val="4126444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CCA9113-8EFD-4B50-A0AB-8E3475C88FFA}"/>
              </a:ext>
            </a:extLst>
          </p:cNvPr>
          <p:cNvSpPr>
            <a:spLocks noGrp="1" noChangeArrowheads="1"/>
          </p:cNvSpPr>
          <p:nvPr>
            <p:ph type="title" idx="4294967295"/>
          </p:nvPr>
        </p:nvSpPr>
        <p:spPr>
          <a:xfrm>
            <a:off x="228600" y="461963"/>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dirty="0">
                <a:solidFill>
                  <a:srgbClr val="FFFF00"/>
                </a:solidFill>
                <a:effectLst/>
              </a:rPr>
              <a:t>Assessment for learning </a:t>
            </a:r>
            <a:br>
              <a:rPr lang="en-GB" altLang="en-US" sz="4000" dirty="0">
                <a:solidFill>
                  <a:srgbClr val="FFFF00"/>
                </a:solidFill>
                <a:effectLst/>
              </a:rPr>
            </a:br>
            <a:r>
              <a:rPr lang="en-GB" altLang="en-US" sz="4000" dirty="0">
                <a:solidFill>
                  <a:srgbClr val="FFFF00"/>
                </a:solidFill>
                <a:effectLst/>
              </a:rPr>
              <a:t>(effect size 0.81)</a:t>
            </a:r>
            <a:br>
              <a:rPr lang="en-GB" altLang="en-US" sz="4000" dirty="0">
                <a:solidFill>
                  <a:srgbClr val="FFFF00"/>
                </a:solidFill>
                <a:effectLst/>
              </a:rPr>
            </a:br>
            <a:r>
              <a:rPr lang="zh-CN" altLang="en-US" sz="4000" dirty="0">
                <a:solidFill>
                  <a:schemeClr val="tx1"/>
                </a:solidFill>
                <a:effectLst/>
              </a:rPr>
              <a:t>学习评估（效果大小 </a:t>
            </a:r>
            <a:r>
              <a:rPr lang="en-US" altLang="zh-CN" sz="4000" dirty="0">
                <a:solidFill>
                  <a:schemeClr val="tx1"/>
                </a:solidFill>
                <a:effectLst/>
              </a:rPr>
              <a:t>0.81</a:t>
            </a:r>
            <a:r>
              <a:rPr lang="zh-CN" altLang="en-US" sz="4000" dirty="0">
                <a:solidFill>
                  <a:schemeClr val="tx1"/>
                </a:solidFill>
                <a:effectLst/>
              </a:rPr>
              <a:t>）</a:t>
            </a:r>
            <a:endParaRPr lang="en-GB" altLang="en-US" sz="4000" dirty="0">
              <a:solidFill>
                <a:schemeClr val="tx1"/>
              </a:solidFill>
              <a:effectLst/>
            </a:endParaRPr>
          </a:p>
        </p:txBody>
      </p:sp>
      <p:sp>
        <p:nvSpPr>
          <p:cNvPr id="35843" name="Rectangle 3">
            <a:extLst>
              <a:ext uri="{FF2B5EF4-FFF2-40B4-BE49-F238E27FC236}">
                <a16:creationId xmlns:a16="http://schemas.microsoft.com/office/drawing/2014/main" id="{74B21E70-1CFB-4C6C-B2E4-3BF704CC20A3}"/>
              </a:ext>
            </a:extLst>
          </p:cNvPr>
          <p:cNvSpPr>
            <a:spLocks noGrp="1" noChangeArrowheads="1"/>
          </p:cNvSpPr>
          <p:nvPr>
            <p:ph type="body" idx="4294967295"/>
          </p:nvPr>
        </p:nvSpPr>
        <p:spPr>
          <a:xfrm>
            <a:off x="457200" y="2209800"/>
            <a:ext cx="8229600"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None/>
            </a:pPr>
            <a:r>
              <a:rPr lang="en-GB" altLang="en-US" sz="2000" b="1" dirty="0">
                <a:solidFill>
                  <a:srgbClr val="FFFF00"/>
                </a:solidFill>
                <a:effectLst/>
              </a:rPr>
              <a:t>Feedback should be</a:t>
            </a:r>
          </a:p>
          <a:p>
            <a:pPr>
              <a:lnSpc>
                <a:spcPct val="80000"/>
              </a:lnSpc>
              <a:buNone/>
            </a:pPr>
            <a:endParaRPr lang="en-GB" altLang="en-US" sz="2000" dirty="0">
              <a:solidFill>
                <a:srgbClr val="FFFF00"/>
              </a:solidFill>
              <a:effectLst/>
            </a:endParaRPr>
          </a:p>
          <a:p>
            <a:pPr>
              <a:lnSpc>
                <a:spcPct val="80000"/>
              </a:lnSpc>
            </a:pPr>
            <a:r>
              <a:rPr lang="en-GB" altLang="en-US" sz="2000" dirty="0">
                <a:effectLst/>
              </a:rPr>
              <a:t>Forward looking, positive, &amp; constructive</a:t>
            </a:r>
          </a:p>
          <a:p>
            <a:pPr>
              <a:lnSpc>
                <a:spcPct val="80000"/>
              </a:lnSpc>
            </a:pPr>
            <a:r>
              <a:rPr lang="en-GB" altLang="en-US" sz="2000" dirty="0">
                <a:effectLst/>
              </a:rPr>
              <a:t>task centred not ego centred</a:t>
            </a:r>
          </a:p>
          <a:p>
            <a:pPr>
              <a:lnSpc>
                <a:spcPct val="80000"/>
              </a:lnSpc>
            </a:pPr>
            <a:r>
              <a:rPr lang="en-GB" altLang="en-US" sz="2000" dirty="0">
                <a:effectLst/>
              </a:rPr>
              <a:t>medal and mission</a:t>
            </a:r>
          </a:p>
          <a:p>
            <a:pPr>
              <a:lnSpc>
                <a:spcPct val="80000"/>
              </a:lnSpc>
              <a:buFont typeface="Wingdings" panose="05000000000000000000" pitchFamily="2" charset="2"/>
              <a:buNone/>
            </a:pPr>
            <a:endParaRPr lang="en-GB" altLang="en-US" sz="2000" dirty="0">
              <a:effectLst/>
            </a:endParaRPr>
          </a:p>
          <a:p>
            <a:pPr>
              <a:lnSpc>
                <a:spcPct val="80000"/>
              </a:lnSpc>
              <a:buFont typeface="Wingdings" panose="05000000000000000000" pitchFamily="2" charset="2"/>
              <a:buNone/>
            </a:pPr>
            <a:endParaRPr lang="en-GB" altLang="en-US" sz="2000" dirty="0">
              <a:effectLst/>
            </a:endParaRPr>
          </a:p>
          <a:p>
            <a:pPr>
              <a:lnSpc>
                <a:spcPct val="80000"/>
              </a:lnSpc>
              <a:buNone/>
            </a:pPr>
            <a:r>
              <a:rPr lang="zh-CN" altLang="en-US" sz="2000" b="1" dirty="0">
                <a:solidFill>
                  <a:srgbClr val="FFFF00"/>
                </a:solidFill>
                <a:effectLst/>
              </a:rPr>
              <a:t>反馈应为：</a:t>
            </a:r>
          </a:p>
          <a:p>
            <a:pPr>
              <a:lnSpc>
                <a:spcPct val="80000"/>
              </a:lnSpc>
              <a:buNone/>
            </a:pPr>
            <a:endParaRPr lang="zh-CN" altLang="en-US" sz="2000" dirty="0">
              <a:effectLst/>
            </a:endParaRPr>
          </a:p>
          <a:p>
            <a:pPr>
              <a:lnSpc>
                <a:spcPct val="80000"/>
              </a:lnSpc>
              <a:buNone/>
            </a:pPr>
            <a:r>
              <a:rPr lang="zh-CN" altLang="en-US" sz="2000" dirty="0">
                <a:effectLst/>
              </a:rPr>
              <a:t>前瞻性、积极性、建设性</a:t>
            </a:r>
          </a:p>
          <a:p>
            <a:pPr>
              <a:lnSpc>
                <a:spcPct val="80000"/>
              </a:lnSpc>
              <a:buNone/>
            </a:pPr>
            <a:r>
              <a:rPr lang="zh-CN" altLang="en-US" sz="2000" dirty="0">
                <a:effectLst/>
              </a:rPr>
              <a:t>任务为中心，而不是自我中心</a:t>
            </a:r>
          </a:p>
          <a:p>
            <a:pPr>
              <a:lnSpc>
                <a:spcPct val="80000"/>
              </a:lnSpc>
              <a:buNone/>
            </a:pPr>
            <a:r>
              <a:rPr lang="zh-CN" altLang="en-US" sz="2000" dirty="0">
                <a:effectLst/>
              </a:rPr>
              <a:t>奖牌和使命</a:t>
            </a:r>
            <a:br>
              <a:rPr lang="en-GB" altLang="en-US" sz="2000" dirty="0">
                <a:effectLst/>
              </a:rPr>
            </a:br>
            <a:endParaRPr lang="en-GB" altLang="en-US" sz="2000" dirty="0">
              <a:effectLst/>
            </a:endParaRPr>
          </a:p>
        </p:txBody>
      </p:sp>
    </p:spTree>
    <p:extLst>
      <p:ext uri="{BB962C8B-B14F-4D97-AF65-F5344CB8AC3E}">
        <p14:creationId xmlns:p14="http://schemas.microsoft.com/office/powerpoint/2010/main" val="2340168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8E1D80F9-E2D1-486C-B041-8930080D25BD}"/>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ffectLst/>
              </a:rPr>
              <a:t>奖章 </a:t>
            </a:r>
            <a:r>
              <a:rPr lang="en-GB" altLang="ja-JP" dirty="0">
                <a:effectLst/>
              </a:rPr>
              <a:t>Medal</a:t>
            </a:r>
          </a:p>
          <a:p>
            <a:r>
              <a:rPr lang="ja-JP" altLang="en-US" dirty="0">
                <a:effectLst/>
              </a:rPr>
              <a:t>任务 </a:t>
            </a:r>
            <a:r>
              <a:rPr lang="en-GB" altLang="ja-JP" dirty="0">
                <a:effectLst/>
              </a:rPr>
              <a:t>Mission</a:t>
            </a:r>
            <a:endParaRPr lang="en-US" altLang="en-US" dirty="0">
              <a:effectLst/>
            </a:endParaRPr>
          </a:p>
        </p:txBody>
      </p:sp>
      <p:sp>
        <p:nvSpPr>
          <p:cNvPr id="34819" name="Text Box 36">
            <a:extLst>
              <a:ext uri="{FF2B5EF4-FFF2-40B4-BE49-F238E27FC236}">
                <a16:creationId xmlns:a16="http://schemas.microsoft.com/office/drawing/2014/main" id="{9024DA16-FAAD-4B3F-9981-20D322C085DA}"/>
              </a:ext>
            </a:extLst>
          </p:cNvPr>
          <p:cNvSpPr txBox="1">
            <a:spLocks noChangeArrowheads="1"/>
          </p:cNvSpPr>
          <p:nvPr/>
        </p:nvSpPr>
        <p:spPr bwMode="auto">
          <a:xfrm>
            <a:off x="1728788" y="4541838"/>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medal</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0" name="Text Box 35">
            <a:extLst>
              <a:ext uri="{FF2B5EF4-FFF2-40B4-BE49-F238E27FC236}">
                <a16:creationId xmlns:a16="http://schemas.microsoft.com/office/drawing/2014/main" id="{3CD4EF22-19E6-4339-BA7F-A24364C71D0B}"/>
              </a:ext>
            </a:extLst>
          </p:cNvPr>
          <p:cNvSpPr txBox="1">
            <a:spLocks noChangeArrowheads="1"/>
          </p:cNvSpPr>
          <p:nvPr/>
        </p:nvSpPr>
        <p:spPr bwMode="auto">
          <a:xfrm>
            <a:off x="3689350" y="3757613"/>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medal</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1" name="Text Box 34">
            <a:extLst>
              <a:ext uri="{FF2B5EF4-FFF2-40B4-BE49-F238E27FC236}">
                <a16:creationId xmlns:a16="http://schemas.microsoft.com/office/drawing/2014/main" id="{9F169515-44AD-42FC-8018-016547DC6A60}"/>
              </a:ext>
            </a:extLst>
          </p:cNvPr>
          <p:cNvSpPr txBox="1">
            <a:spLocks noChangeArrowheads="1"/>
          </p:cNvSpPr>
          <p:nvPr/>
        </p:nvSpPr>
        <p:spPr bwMode="auto">
          <a:xfrm>
            <a:off x="2479675" y="4221163"/>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mission</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2" name="Text Box 33">
            <a:extLst>
              <a:ext uri="{FF2B5EF4-FFF2-40B4-BE49-F238E27FC236}">
                <a16:creationId xmlns:a16="http://schemas.microsoft.com/office/drawing/2014/main" id="{A29F7444-F591-4F60-B50C-3224C52D7598}"/>
              </a:ext>
            </a:extLst>
          </p:cNvPr>
          <p:cNvSpPr txBox="1">
            <a:spLocks noChangeArrowheads="1"/>
          </p:cNvSpPr>
          <p:nvPr/>
        </p:nvSpPr>
        <p:spPr bwMode="auto">
          <a:xfrm>
            <a:off x="4379913" y="3427413"/>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mission</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grpSp>
        <p:nvGrpSpPr>
          <p:cNvPr id="34823" name="Group 21">
            <a:extLst>
              <a:ext uri="{FF2B5EF4-FFF2-40B4-BE49-F238E27FC236}">
                <a16:creationId xmlns:a16="http://schemas.microsoft.com/office/drawing/2014/main" id="{BA017DA7-EE97-44D7-90D2-E26F9472BF5B}"/>
              </a:ext>
            </a:extLst>
          </p:cNvPr>
          <p:cNvGrpSpPr>
            <a:grpSpLocks/>
          </p:cNvGrpSpPr>
          <p:nvPr/>
        </p:nvGrpSpPr>
        <p:grpSpPr bwMode="auto">
          <a:xfrm>
            <a:off x="1474788" y="4094163"/>
            <a:ext cx="609600" cy="477837"/>
            <a:chOff x="7104" y="3328"/>
            <a:chExt cx="1296" cy="1008"/>
          </a:xfrm>
        </p:grpSpPr>
        <p:sp>
          <p:nvSpPr>
            <p:cNvPr id="34844" name="Oval 32">
              <a:extLst>
                <a:ext uri="{FF2B5EF4-FFF2-40B4-BE49-F238E27FC236}">
                  <a16:creationId xmlns:a16="http://schemas.microsoft.com/office/drawing/2014/main" id="{AD1C0604-9134-42A2-A78E-97A748D44C8C}"/>
                </a:ext>
              </a:extLst>
            </p:cNvPr>
            <p:cNvSpPr>
              <a:spLocks noChangeArrowheads="1"/>
            </p:cNvSpPr>
            <p:nvPr/>
          </p:nvSpPr>
          <p:spPr bwMode="auto">
            <a:xfrm>
              <a:off x="7987" y="3328"/>
              <a:ext cx="141" cy="192"/>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5" name="Line 31">
              <a:extLst>
                <a:ext uri="{FF2B5EF4-FFF2-40B4-BE49-F238E27FC236}">
                  <a16:creationId xmlns:a16="http://schemas.microsoft.com/office/drawing/2014/main" id="{7339B57E-ACDE-4EE4-A30A-11E3674A8C02}"/>
                </a:ext>
              </a:extLst>
            </p:cNvPr>
            <p:cNvSpPr>
              <a:spLocks noChangeShapeType="1"/>
            </p:cNvSpPr>
            <p:nvPr/>
          </p:nvSpPr>
          <p:spPr bwMode="auto">
            <a:xfrm flipH="1">
              <a:off x="7520" y="3488"/>
              <a:ext cx="480" cy="3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6" name="Line 30">
              <a:extLst>
                <a:ext uri="{FF2B5EF4-FFF2-40B4-BE49-F238E27FC236}">
                  <a16:creationId xmlns:a16="http://schemas.microsoft.com/office/drawing/2014/main" id="{D92B925B-2824-43AD-B208-A4118038FBE8}"/>
                </a:ext>
              </a:extLst>
            </p:cNvPr>
            <p:cNvSpPr>
              <a:spLocks noChangeShapeType="1"/>
            </p:cNvSpPr>
            <p:nvPr/>
          </p:nvSpPr>
          <p:spPr bwMode="auto">
            <a:xfrm>
              <a:off x="7520" y="3824"/>
              <a:ext cx="30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7" name="Line 29">
              <a:extLst>
                <a:ext uri="{FF2B5EF4-FFF2-40B4-BE49-F238E27FC236}">
                  <a16:creationId xmlns:a16="http://schemas.microsoft.com/office/drawing/2014/main" id="{DD002672-372D-476F-818A-9C82ABF26EB3}"/>
                </a:ext>
              </a:extLst>
            </p:cNvPr>
            <p:cNvSpPr>
              <a:spLocks noChangeShapeType="1"/>
            </p:cNvSpPr>
            <p:nvPr/>
          </p:nvSpPr>
          <p:spPr bwMode="auto">
            <a:xfrm flipH="1">
              <a:off x="7568" y="3856"/>
              <a:ext cx="272"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8" name="Line 28">
              <a:extLst>
                <a:ext uri="{FF2B5EF4-FFF2-40B4-BE49-F238E27FC236}">
                  <a16:creationId xmlns:a16="http://schemas.microsoft.com/office/drawing/2014/main" id="{D85D6B6A-1747-4C15-B105-120E9AEC755D}"/>
                </a:ext>
              </a:extLst>
            </p:cNvPr>
            <p:cNvSpPr>
              <a:spLocks noChangeShapeType="1"/>
            </p:cNvSpPr>
            <p:nvPr/>
          </p:nvSpPr>
          <p:spPr bwMode="auto">
            <a:xfrm>
              <a:off x="7584" y="4144"/>
              <a:ext cx="128"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9" name="Line 27">
              <a:extLst>
                <a:ext uri="{FF2B5EF4-FFF2-40B4-BE49-F238E27FC236}">
                  <a16:creationId xmlns:a16="http://schemas.microsoft.com/office/drawing/2014/main" id="{9639CA1E-2748-4A7B-A072-7CC20AEE17D5}"/>
                </a:ext>
              </a:extLst>
            </p:cNvPr>
            <p:cNvSpPr>
              <a:spLocks noChangeShapeType="1"/>
            </p:cNvSpPr>
            <p:nvPr/>
          </p:nvSpPr>
          <p:spPr bwMode="auto">
            <a:xfrm flipH="1">
              <a:off x="7360" y="3840"/>
              <a:ext cx="176" cy="2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0" name="Line 26">
              <a:extLst>
                <a:ext uri="{FF2B5EF4-FFF2-40B4-BE49-F238E27FC236}">
                  <a16:creationId xmlns:a16="http://schemas.microsoft.com/office/drawing/2014/main" id="{8DF5C82C-73D4-4E06-AD49-7048094F182E}"/>
                </a:ext>
              </a:extLst>
            </p:cNvPr>
            <p:cNvSpPr>
              <a:spLocks noChangeShapeType="1"/>
            </p:cNvSpPr>
            <p:nvPr/>
          </p:nvSpPr>
          <p:spPr bwMode="auto">
            <a:xfrm flipH="1">
              <a:off x="7120" y="4112"/>
              <a:ext cx="224" cy="1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1" name="Line 25">
              <a:extLst>
                <a:ext uri="{FF2B5EF4-FFF2-40B4-BE49-F238E27FC236}">
                  <a16:creationId xmlns:a16="http://schemas.microsoft.com/office/drawing/2014/main" id="{599107F0-1447-4324-BF2E-9CEBACAF6EEE}"/>
                </a:ext>
              </a:extLst>
            </p:cNvPr>
            <p:cNvSpPr>
              <a:spLocks noChangeShapeType="1"/>
            </p:cNvSpPr>
            <p:nvPr/>
          </p:nvSpPr>
          <p:spPr bwMode="auto">
            <a:xfrm>
              <a:off x="7104" y="4320"/>
              <a:ext cx="112" cy="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2" name="Line 24">
              <a:extLst>
                <a:ext uri="{FF2B5EF4-FFF2-40B4-BE49-F238E27FC236}">
                  <a16:creationId xmlns:a16="http://schemas.microsoft.com/office/drawing/2014/main" id="{DA24CAF8-EEF2-4872-9675-A4D4F8E4E0E6}"/>
                </a:ext>
              </a:extLst>
            </p:cNvPr>
            <p:cNvSpPr>
              <a:spLocks noChangeShapeType="1"/>
            </p:cNvSpPr>
            <p:nvPr/>
          </p:nvSpPr>
          <p:spPr bwMode="auto">
            <a:xfrm>
              <a:off x="7824" y="3632"/>
              <a:ext cx="304" cy="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3" name="Line 23">
              <a:extLst>
                <a:ext uri="{FF2B5EF4-FFF2-40B4-BE49-F238E27FC236}">
                  <a16:creationId xmlns:a16="http://schemas.microsoft.com/office/drawing/2014/main" id="{F6AD6BA8-896B-4BD4-BD22-F767D3158E98}"/>
                </a:ext>
              </a:extLst>
            </p:cNvPr>
            <p:cNvSpPr>
              <a:spLocks noChangeShapeType="1"/>
            </p:cNvSpPr>
            <p:nvPr/>
          </p:nvSpPr>
          <p:spPr bwMode="auto">
            <a:xfrm flipV="1">
              <a:off x="8112" y="3440"/>
              <a:ext cx="272" cy="2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4" name="Line 22">
              <a:extLst>
                <a:ext uri="{FF2B5EF4-FFF2-40B4-BE49-F238E27FC236}">
                  <a16:creationId xmlns:a16="http://schemas.microsoft.com/office/drawing/2014/main" id="{846682CE-4120-4235-93BD-6CE1A3FAAE02}"/>
                </a:ext>
              </a:extLst>
            </p:cNvPr>
            <p:cNvSpPr>
              <a:spLocks noChangeShapeType="1"/>
            </p:cNvSpPr>
            <p:nvPr/>
          </p:nvSpPr>
          <p:spPr bwMode="auto">
            <a:xfrm flipH="1" flipV="1">
              <a:off x="8384" y="3344"/>
              <a:ext cx="16" cy="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34824" name="Oval 20">
            <a:extLst>
              <a:ext uri="{FF2B5EF4-FFF2-40B4-BE49-F238E27FC236}">
                <a16:creationId xmlns:a16="http://schemas.microsoft.com/office/drawing/2014/main" id="{D4491074-FF70-457E-A64C-E8A2C0B4DDBB}"/>
              </a:ext>
            </a:extLst>
          </p:cNvPr>
          <p:cNvSpPr>
            <a:spLocks noChangeArrowheads="1"/>
          </p:cNvSpPr>
          <p:nvPr/>
        </p:nvSpPr>
        <p:spPr bwMode="auto">
          <a:xfrm>
            <a:off x="2114550" y="3971925"/>
            <a:ext cx="334963" cy="334963"/>
          </a:xfrm>
          <a:prstGeom prst="ellipse">
            <a:avLst/>
          </a:prstGeom>
          <a:solidFill>
            <a:srgbClr val="FFFFFF"/>
          </a:solidFill>
          <a:ln w="285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25" name="Oval 19">
            <a:extLst>
              <a:ext uri="{FF2B5EF4-FFF2-40B4-BE49-F238E27FC236}">
                <a16:creationId xmlns:a16="http://schemas.microsoft.com/office/drawing/2014/main" id="{5AC267BB-2DD5-4B96-BEE8-0DE3DC15D75A}"/>
              </a:ext>
            </a:extLst>
          </p:cNvPr>
          <p:cNvSpPr>
            <a:spLocks noChangeArrowheads="1"/>
          </p:cNvSpPr>
          <p:nvPr/>
        </p:nvSpPr>
        <p:spPr bwMode="auto">
          <a:xfrm>
            <a:off x="4014788" y="3198813"/>
            <a:ext cx="334962" cy="334962"/>
          </a:xfrm>
          <a:prstGeom prst="ellipse">
            <a:avLst/>
          </a:prstGeom>
          <a:solidFill>
            <a:srgbClr val="FFFFFF"/>
          </a:solidFill>
          <a:ln w="285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26" name="Line 18">
            <a:extLst>
              <a:ext uri="{FF2B5EF4-FFF2-40B4-BE49-F238E27FC236}">
                <a16:creationId xmlns:a16="http://schemas.microsoft.com/office/drawing/2014/main" id="{FC13F6B3-0E41-40F0-84E4-03F09E17A3A7}"/>
              </a:ext>
            </a:extLst>
          </p:cNvPr>
          <p:cNvSpPr>
            <a:spLocks noChangeShapeType="1"/>
          </p:cNvSpPr>
          <p:nvPr/>
        </p:nvSpPr>
        <p:spPr bwMode="auto">
          <a:xfrm flipV="1">
            <a:off x="900113" y="2781300"/>
            <a:ext cx="5695950" cy="20621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34827" name="Group 6">
            <a:extLst>
              <a:ext uri="{FF2B5EF4-FFF2-40B4-BE49-F238E27FC236}">
                <a16:creationId xmlns:a16="http://schemas.microsoft.com/office/drawing/2014/main" id="{B4762E86-42E5-475F-BE1C-B3784D69B9A1}"/>
              </a:ext>
            </a:extLst>
          </p:cNvPr>
          <p:cNvGrpSpPr>
            <a:grpSpLocks/>
          </p:cNvGrpSpPr>
          <p:nvPr/>
        </p:nvGrpSpPr>
        <p:grpSpPr bwMode="auto">
          <a:xfrm>
            <a:off x="3387725" y="3228975"/>
            <a:ext cx="600075" cy="593725"/>
            <a:chOff x="7312" y="6425"/>
            <a:chExt cx="944" cy="935"/>
          </a:xfrm>
        </p:grpSpPr>
        <p:sp>
          <p:nvSpPr>
            <p:cNvPr id="34833" name="Oval 17">
              <a:extLst>
                <a:ext uri="{FF2B5EF4-FFF2-40B4-BE49-F238E27FC236}">
                  <a16:creationId xmlns:a16="http://schemas.microsoft.com/office/drawing/2014/main" id="{75EFE6D8-C7DF-45D9-BD47-E3F3BBDD24E0}"/>
                </a:ext>
              </a:extLst>
            </p:cNvPr>
            <p:cNvSpPr>
              <a:spLocks noChangeArrowheads="1"/>
            </p:cNvSpPr>
            <p:nvPr/>
          </p:nvSpPr>
          <p:spPr bwMode="auto">
            <a:xfrm>
              <a:off x="7724" y="6425"/>
              <a:ext cx="76" cy="177"/>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4" name="Line 16">
              <a:extLst>
                <a:ext uri="{FF2B5EF4-FFF2-40B4-BE49-F238E27FC236}">
                  <a16:creationId xmlns:a16="http://schemas.microsoft.com/office/drawing/2014/main" id="{947F7B8C-F436-4696-8AE9-D06E6545450A}"/>
                </a:ext>
              </a:extLst>
            </p:cNvPr>
            <p:cNvSpPr>
              <a:spLocks noChangeShapeType="1"/>
            </p:cNvSpPr>
            <p:nvPr/>
          </p:nvSpPr>
          <p:spPr bwMode="auto">
            <a:xfrm flipH="1">
              <a:off x="7582" y="6572"/>
              <a:ext cx="149" cy="3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5" name="Line 15">
              <a:extLst>
                <a:ext uri="{FF2B5EF4-FFF2-40B4-BE49-F238E27FC236}">
                  <a16:creationId xmlns:a16="http://schemas.microsoft.com/office/drawing/2014/main" id="{13EDBF9D-61D8-4592-8D3E-CF7E653DDA36}"/>
                </a:ext>
              </a:extLst>
            </p:cNvPr>
            <p:cNvSpPr>
              <a:spLocks noChangeShapeType="1"/>
            </p:cNvSpPr>
            <p:nvPr/>
          </p:nvSpPr>
          <p:spPr bwMode="auto">
            <a:xfrm flipH="1">
              <a:off x="7424" y="6929"/>
              <a:ext cx="176" cy="2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6" name="Line 14">
              <a:extLst>
                <a:ext uri="{FF2B5EF4-FFF2-40B4-BE49-F238E27FC236}">
                  <a16:creationId xmlns:a16="http://schemas.microsoft.com/office/drawing/2014/main" id="{FEF7FC0B-DF3D-41E3-AE10-739E42E2A770}"/>
                </a:ext>
              </a:extLst>
            </p:cNvPr>
            <p:cNvSpPr>
              <a:spLocks noChangeShapeType="1"/>
            </p:cNvSpPr>
            <p:nvPr/>
          </p:nvSpPr>
          <p:spPr bwMode="auto">
            <a:xfrm>
              <a:off x="7616" y="6929"/>
              <a:ext cx="20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7" name="Line 13">
              <a:extLst>
                <a:ext uri="{FF2B5EF4-FFF2-40B4-BE49-F238E27FC236}">
                  <a16:creationId xmlns:a16="http://schemas.microsoft.com/office/drawing/2014/main" id="{37C560FE-CCB8-4A60-AFFB-9A07F71FB377}"/>
                </a:ext>
              </a:extLst>
            </p:cNvPr>
            <p:cNvSpPr>
              <a:spLocks noChangeShapeType="1"/>
            </p:cNvSpPr>
            <p:nvPr/>
          </p:nvSpPr>
          <p:spPr bwMode="auto">
            <a:xfrm flipH="1">
              <a:off x="7728" y="6943"/>
              <a:ext cx="128" cy="2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8" name="Line 12">
              <a:extLst>
                <a:ext uri="{FF2B5EF4-FFF2-40B4-BE49-F238E27FC236}">
                  <a16:creationId xmlns:a16="http://schemas.microsoft.com/office/drawing/2014/main" id="{F2FDB531-F5B9-48A0-8F49-8C8EA8D448D5}"/>
                </a:ext>
              </a:extLst>
            </p:cNvPr>
            <p:cNvSpPr>
              <a:spLocks noChangeShapeType="1"/>
            </p:cNvSpPr>
            <p:nvPr/>
          </p:nvSpPr>
          <p:spPr bwMode="auto">
            <a:xfrm flipH="1">
              <a:off x="7312" y="7145"/>
              <a:ext cx="144" cy="2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9" name="Line 11">
              <a:extLst>
                <a:ext uri="{FF2B5EF4-FFF2-40B4-BE49-F238E27FC236}">
                  <a16:creationId xmlns:a16="http://schemas.microsoft.com/office/drawing/2014/main" id="{E463B350-1203-473E-A622-009B70E61FCA}"/>
                </a:ext>
              </a:extLst>
            </p:cNvPr>
            <p:cNvSpPr>
              <a:spLocks noChangeShapeType="1"/>
            </p:cNvSpPr>
            <p:nvPr/>
          </p:nvSpPr>
          <p:spPr bwMode="auto">
            <a:xfrm>
              <a:off x="7344" y="7347"/>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0" name="Line 10">
              <a:extLst>
                <a:ext uri="{FF2B5EF4-FFF2-40B4-BE49-F238E27FC236}">
                  <a16:creationId xmlns:a16="http://schemas.microsoft.com/office/drawing/2014/main" id="{6739E97C-60EA-40B6-BB3E-EA9DD4C7AD36}"/>
                </a:ext>
              </a:extLst>
            </p:cNvPr>
            <p:cNvSpPr>
              <a:spLocks noChangeShapeType="1"/>
            </p:cNvSpPr>
            <p:nvPr/>
          </p:nvSpPr>
          <p:spPr bwMode="auto">
            <a:xfrm>
              <a:off x="7744" y="7198"/>
              <a:ext cx="80"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1" name="Line 9">
              <a:extLst>
                <a:ext uri="{FF2B5EF4-FFF2-40B4-BE49-F238E27FC236}">
                  <a16:creationId xmlns:a16="http://schemas.microsoft.com/office/drawing/2014/main" id="{F8A78F16-CE30-4DCB-BF85-DE9F91B2CBE4}"/>
                </a:ext>
              </a:extLst>
            </p:cNvPr>
            <p:cNvSpPr>
              <a:spLocks noChangeShapeType="1"/>
            </p:cNvSpPr>
            <p:nvPr/>
          </p:nvSpPr>
          <p:spPr bwMode="auto">
            <a:xfrm flipV="1">
              <a:off x="7680" y="6738"/>
              <a:ext cx="256"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2" name="Line 8">
              <a:extLst>
                <a:ext uri="{FF2B5EF4-FFF2-40B4-BE49-F238E27FC236}">
                  <a16:creationId xmlns:a16="http://schemas.microsoft.com/office/drawing/2014/main" id="{5DC63B74-521A-46DA-854E-BC59C3D1B17B}"/>
                </a:ext>
              </a:extLst>
            </p:cNvPr>
            <p:cNvSpPr>
              <a:spLocks noChangeShapeType="1"/>
            </p:cNvSpPr>
            <p:nvPr/>
          </p:nvSpPr>
          <p:spPr bwMode="auto">
            <a:xfrm flipV="1">
              <a:off x="7952" y="6630"/>
              <a:ext cx="272"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3" name="Line 7">
              <a:extLst>
                <a:ext uri="{FF2B5EF4-FFF2-40B4-BE49-F238E27FC236}">
                  <a16:creationId xmlns:a16="http://schemas.microsoft.com/office/drawing/2014/main" id="{4500C562-8F0F-4C40-902C-E3CAAFC20E89}"/>
                </a:ext>
              </a:extLst>
            </p:cNvPr>
            <p:cNvSpPr>
              <a:spLocks noChangeShapeType="1"/>
            </p:cNvSpPr>
            <p:nvPr/>
          </p:nvSpPr>
          <p:spPr bwMode="auto">
            <a:xfrm>
              <a:off x="8224" y="6509"/>
              <a:ext cx="32" cy="1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34828" name="Text Box 5">
            <a:extLst>
              <a:ext uri="{FF2B5EF4-FFF2-40B4-BE49-F238E27FC236}">
                <a16:creationId xmlns:a16="http://schemas.microsoft.com/office/drawing/2014/main" id="{A8CB51E8-04EC-4954-B4E2-A0B00C038215}"/>
              </a:ext>
            </a:extLst>
          </p:cNvPr>
          <p:cNvSpPr txBox="1">
            <a:spLocks noChangeArrowheads="1"/>
          </p:cNvSpPr>
          <p:nvPr/>
        </p:nvSpPr>
        <p:spPr bwMode="auto">
          <a:xfrm>
            <a:off x="3787775" y="2301875"/>
            <a:ext cx="876300" cy="419100"/>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goals</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9" name="Line 4">
            <a:extLst>
              <a:ext uri="{FF2B5EF4-FFF2-40B4-BE49-F238E27FC236}">
                <a16:creationId xmlns:a16="http://schemas.microsoft.com/office/drawing/2014/main" id="{6C15FB0A-B717-4B35-A9D2-02211FD338A1}"/>
              </a:ext>
            </a:extLst>
          </p:cNvPr>
          <p:cNvSpPr>
            <a:spLocks noChangeShapeType="1"/>
          </p:cNvSpPr>
          <p:nvPr/>
        </p:nvSpPr>
        <p:spPr bwMode="auto">
          <a:xfrm flipV="1">
            <a:off x="5148263" y="1916113"/>
            <a:ext cx="1301750" cy="46355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0" name="Rectangle 37">
            <a:extLst>
              <a:ext uri="{FF2B5EF4-FFF2-40B4-BE49-F238E27FC236}">
                <a16:creationId xmlns:a16="http://schemas.microsoft.com/office/drawing/2014/main" id="{48808CA9-8FF9-4E6C-B5D0-AF527CD1EDE8}"/>
              </a:ext>
            </a:extLst>
          </p:cNvPr>
          <p:cNvSpPr>
            <a:spLocks noChangeArrowheads="1"/>
          </p:cNvSpPr>
          <p:nvPr/>
        </p:nvSpPr>
        <p:spPr bwMode="auto">
          <a:xfrm>
            <a:off x="0" y="1919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1" name="Rectangle 43">
            <a:extLst>
              <a:ext uri="{FF2B5EF4-FFF2-40B4-BE49-F238E27FC236}">
                <a16:creationId xmlns:a16="http://schemas.microsoft.com/office/drawing/2014/main" id="{DE4B2989-8DFC-45BD-AE19-C7EB24123D03}"/>
              </a:ext>
            </a:extLst>
          </p:cNvPr>
          <p:cNvSpPr>
            <a:spLocks noChangeArrowheads="1"/>
          </p:cNvSpPr>
          <p:nvPr/>
        </p:nvSpPr>
        <p:spPr bwMode="auto">
          <a:xfrm>
            <a:off x="0" y="1919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2" name="Rectangle 44">
            <a:extLst>
              <a:ext uri="{FF2B5EF4-FFF2-40B4-BE49-F238E27FC236}">
                <a16:creationId xmlns:a16="http://schemas.microsoft.com/office/drawing/2014/main" id="{263CF5EE-962A-4FEC-8E17-8F01FBCC0614}"/>
              </a:ext>
            </a:extLst>
          </p:cNvPr>
          <p:cNvSpPr>
            <a:spLocks noChangeArrowheads="1"/>
          </p:cNvSpPr>
          <p:nvPr/>
        </p:nvSpPr>
        <p:spPr bwMode="auto">
          <a:xfrm>
            <a:off x="381000" y="333375"/>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r>
              <a:rPr kumimoji="0" lang="en-GB"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Feedback / Feedforward   </a:t>
            </a:r>
            <a:r>
              <a:rPr lang="ja-JP" altLang="en-US" sz="3200" b="1" dirty="0">
                <a:solidFill>
                  <a:srgbClr val="FFFFFF"/>
                </a:solidFill>
                <a:latin typeface="Arial"/>
              </a:rPr>
              <a:t>反馈 </a:t>
            </a:r>
            <a:r>
              <a:rPr lang="en-GB" altLang="ja-JP" sz="3200" b="1" dirty="0">
                <a:solidFill>
                  <a:srgbClr val="FFFFFF"/>
                </a:solidFill>
                <a:latin typeface="Arial"/>
              </a:rPr>
              <a:t>/ </a:t>
            </a:r>
            <a:r>
              <a:rPr lang="ja-JP" altLang="en-US" sz="3200" b="1" dirty="0">
                <a:solidFill>
                  <a:srgbClr val="FFFFFF"/>
                </a:solidFill>
                <a:latin typeface="Arial"/>
              </a:rPr>
              <a:t>前 馈</a:t>
            </a:r>
            <a:endParaRPr lang="en-GB" sz="3200" b="1"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mn-cs"/>
            </a:endParaRPr>
          </a:p>
        </p:txBody>
      </p:sp>
      <p:pic>
        <p:nvPicPr>
          <p:cNvPr id="3" name="Picture 2" descr="A person wearing a suit and tie&#10;&#10;Description automatically generated">
            <a:extLst>
              <a:ext uri="{FF2B5EF4-FFF2-40B4-BE49-F238E27FC236}">
                <a16:creationId xmlns:a16="http://schemas.microsoft.com/office/drawing/2014/main" id="{B6BE5956-896C-4A8E-8AAB-C78E497E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982" y="3786187"/>
            <a:ext cx="2962275" cy="29622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7996B-0C41-4A7B-9806-F7E9C489AC36}"/>
              </a:ext>
            </a:extLst>
          </p:cNvPr>
          <p:cNvPicPr>
            <a:picLocks noChangeAspect="1"/>
          </p:cNvPicPr>
          <p:nvPr/>
        </p:nvPicPr>
        <p:blipFill>
          <a:blip r:embed="rId2"/>
          <a:stretch>
            <a:fillRect/>
          </a:stretch>
        </p:blipFill>
        <p:spPr>
          <a:xfrm>
            <a:off x="533400" y="381000"/>
            <a:ext cx="3267075" cy="4646859"/>
          </a:xfrm>
          <a:prstGeom prst="rect">
            <a:avLst/>
          </a:prstGeom>
        </p:spPr>
      </p:pic>
      <p:pic>
        <p:nvPicPr>
          <p:cNvPr id="3" name="Picture 2">
            <a:extLst>
              <a:ext uri="{FF2B5EF4-FFF2-40B4-BE49-F238E27FC236}">
                <a16:creationId xmlns:a16="http://schemas.microsoft.com/office/drawing/2014/main" id="{4C7C79A5-ABE9-415D-8D47-64A7B757964D}"/>
              </a:ext>
            </a:extLst>
          </p:cNvPr>
          <p:cNvPicPr>
            <a:picLocks noChangeAspect="1"/>
          </p:cNvPicPr>
          <p:nvPr/>
        </p:nvPicPr>
        <p:blipFill>
          <a:blip r:embed="rId3"/>
          <a:stretch>
            <a:fillRect/>
          </a:stretch>
        </p:blipFill>
        <p:spPr>
          <a:xfrm>
            <a:off x="4817532" y="380999"/>
            <a:ext cx="3640667" cy="4749416"/>
          </a:xfrm>
          <a:prstGeom prst="rect">
            <a:avLst/>
          </a:prstGeom>
        </p:spPr>
      </p:pic>
    </p:spTree>
    <p:extLst>
      <p:ext uri="{BB962C8B-B14F-4D97-AF65-F5344CB8AC3E}">
        <p14:creationId xmlns:p14="http://schemas.microsoft.com/office/powerpoint/2010/main" val="837046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128270" y="1698625"/>
            <a:ext cx="8862695" cy="2187575"/>
          </a:xfrm>
          <a:prstGeom prst="rect">
            <a:avLst/>
          </a:prstGeom>
        </p:spPr>
        <p:txBody>
          <a:bodyPr vert="horz" wrap="square" lIns="0" tIns="0" rIns="0" bIns="0" rtlCol="0">
            <a:noAutofit/>
          </a:bodyPr>
          <a:lstStyle/>
          <a:p>
            <a:pPr indent="0" fontAlgn="auto">
              <a:lnSpc>
                <a:spcPct val="150000"/>
              </a:lnSpc>
              <a:spcBef>
                <a:spcPts val="25"/>
              </a:spcBef>
            </a:pPr>
            <a:endParaRPr sz="800" dirty="0">
              <a:solidFill>
                <a:srgbClr val="FFFF00"/>
              </a:solidFill>
            </a:endParaRPr>
          </a:p>
          <a:p>
            <a:pPr marL="355600" marR="17145" indent="-342900" algn="just" fontAlgn="auto">
              <a:lnSpc>
                <a:spcPct val="150000"/>
              </a:lnSpc>
              <a:buFont typeface="Wingdings" panose="05000000000000000000" charset="0"/>
              <a:buChar char="Ø"/>
            </a:pPr>
            <a:r>
              <a:rPr b="1" dirty="0">
                <a:solidFill>
                  <a:srgbClr val="FFFF00"/>
                </a:solidFill>
                <a:latin typeface="Arial" panose="020B0604020202020204"/>
                <a:cs typeface="Arial" panose="020B0604020202020204"/>
              </a:rPr>
              <a:t>Assessment</a:t>
            </a:r>
            <a:r>
              <a:rPr b="1" spc="5" dirty="0">
                <a:solidFill>
                  <a:srgbClr val="FFFF00"/>
                </a:solidFill>
                <a:latin typeface="Arial" panose="020B0604020202020204"/>
                <a:cs typeface="Arial" panose="020B0604020202020204"/>
              </a:rPr>
              <a:t> </a:t>
            </a:r>
            <a:r>
              <a:rPr b="1" i="1" spc="-5" dirty="0">
                <a:solidFill>
                  <a:srgbClr val="FFFF00"/>
                </a:solidFill>
                <a:latin typeface="Arial" panose="020B0604020202020204"/>
                <a:cs typeface="Arial" panose="020B0604020202020204"/>
              </a:rPr>
              <a:t>fo</a:t>
            </a:r>
            <a:r>
              <a:rPr b="1" i="1" spc="0" dirty="0">
                <a:solidFill>
                  <a:srgbClr val="FFFF00"/>
                </a:solidFill>
                <a:latin typeface="Arial" panose="020B0604020202020204"/>
                <a:cs typeface="Arial" panose="020B0604020202020204"/>
              </a:rPr>
              <a:t>r </a:t>
            </a:r>
            <a:r>
              <a:rPr b="1" spc="-5" dirty="0">
                <a:solidFill>
                  <a:srgbClr val="FFFF00"/>
                </a:solidFill>
                <a:latin typeface="Arial" panose="020B0604020202020204"/>
                <a:cs typeface="Arial" panose="020B0604020202020204"/>
              </a:rPr>
              <a:t>Learnin</a:t>
            </a:r>
            <a:r>
              <a:rPr b="1" spc="0" dirty="0">
                <a:solidFill>
                  <a:srgbClr val="FFFF00"/>
                </a:solidFill>
                <a:latin typeface="Arial" panose="020B0604020202020204"/>
                <a:cs typeface="Arial" panose="020B0604020202020204"/>
              </a:rPr>
              <a:t>g </a:t>
            </a:r>
            <a:r>
              <a:rPr b="1" spc="-5" dirty="0">
                <a:solidFill>
                  <a:srgbClr val="FFFF00"/>
                </a:solidFill>
                <a:latin typeface="Arial" panose="020B0604020202020204"/>
                <a:cs typeface="Arial" panose="020B0604020202020204"/>
              </a:rPr>
              <a:t>happen</a:t>
            </a:r>
            <a:r>
              <a:rPr b="1" spc="0" dirty="0">
                <a:solidFill>
                  <a:srgbClr val="FFFF00"/>
                </a:solidFill>
                <a:latin typeface="Arial" panose="020B0604020202020204"/>
                <a:cs typeface="Arial" panose="020B0604020202020204"/>
              </a:rPr>
              <a:t>s </a:t>
            </a:r>
            <a:r>
              <a:rPr b="1" spc="-5" dirty="0">
                <a:solidFill>
                  <a:srgbClr val="FFFF00"/>
                </a:solidFill>
                <a:latin typeface="Arial" panose="020B0604020202020204"/>
                <a:cs typeface="Arial" panose="020B0604020202020204"/>
              </a:rPr>
              <a:t>durin</a:t>
            </a:r>
            <a:r>
              <a:rPr b="1" spc="0" dirty="0">
                <a:solidFill>
                  <a:srgbClr val="FFFF00"/>
                </a:solidFill>
                <a:latin typeface="Arial" panose="020B0604020202020204"/>
                <a:cs typeface="Arial" panose="020B0604020202020204"/>
              </a:rPr>
              <a:t>g </a:t>
            </a:r>
            <a:r>
              <a:rPr b="1" spc="-5" dirty="0">
                <a:solidFill>
                  <a:srgbClr val="FFFF00"/>
                </a:solidFill>
                <a:latin typeface="Arial" panose="020B0604020202020204"/>
                <a:cs typeface="Arial" panose="020B0604020202020204"/>
              </a:rPr>
              <a:t>the </a:t>
            </a:r>
            <a:r>
              <a:rPr b="1" spc="0" dirty="0">
                <a:solidFill>
                  <a:srgbClr val="FFFF00"/>
                </a:solidFill>
                <a:latin typeface="Arial" panose="020B0604020202020204"/>
                <a:cs typeface="Arial" panose="020B0604020202020204"/>
              </a:rPr>
              <a:t>learning, often more than once, rather than at the end.</a:t>
            </a:r>
            <a:endParaRPr lang="en-US" altLang="zh-CN" b="1" spc="0" dirty="0">
              <a:solidFill>
                <a:srgbClr val="FFFF00"/>
              </a:solidFill>
              <a:latin typeface="Arial" panose="020B0604020202020204"/>
              <a:cs typeface="Arial" panose="020B0604020202020204"/>
            </a:endParaRPr>
          </a:p>
          <a:p>
            <a:pPr marL="12700" marR="17145" indent="0" algn="just" fontAlgn="auto">
              <a:lnSpc>
                <a:spcPct val="150000"/>
              </a:lnSpc>
            </a:pPr>
            <a:r>
              <a:rPr lang="zh-CN" altLang="en-US" sz="2000" b="1" dirty="0">
                <a:solidFill>
                  <a:srgbClr val="FFFF00"/>
                </a:solidFill>
                <a:latin typeface="Arial" panose="020B0604020202020204"/>
                <a:cs typeface="Arial" panose="020B0604020202020204"/>
                <a:sym typeface="+mn-ea"/>
              </a:rPr>
              <a:t>      </a:t>
            </a:r>
            <a:r>
              <a:rPr lang="zh-CN" altLang="en-US" sz="2000" b="1" dirty="0">
                <a:solidFill>
                  <a:schemeClr val="bg1"/>
                </a:solidFill>
                <a:latin typeface="Arial" panose="020B0604020202020204"/>
                <a:cs typeface="Arial" panose="020B0604020202020204"/>
              </a:rPr>
              <a:t>学习过程评估在学习过程中而非结束时进行，通常不止一次。</a:t>
            </a:r>
            <a:endParaRPr sz="2000" dirty="0">
              <a:solidFill>
                <a:schemeClr val="bg1"/>
              </a:solidFill>
              <a:latin typeface="Arial" panose="020B0604020202020204"/>
              <a:cs typeface="Arial" panose="020B0604020202020204"/>
            </a:endParaRPr>
          </a:p>
          <a:p>
            <a:pPr indent="0" fontAlgn="auto">
              <a:lnSpc>
                <a:spcPct val="150000"/>
              </a:lnSpc>
              <a:spcBef>
                <a:spcPts val="20"/>
              </a:spcBef>
            </a:pPr>
            <a:endParaRPr sz="800" dirty="0">
              <a:solidFill>
                <a:srgbClr val="FFFF00"/>
              </a:solidFill>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26365" y="240665"/>
            <a:ext cx="8727440" cy="1193800"/>
          </a:xfrm>
          <a:prstGeom prst="rect">
            <a:avLst/>
          </a:prstGeom>
        </p:spPr>
        <p:txBody>
          <a:bodyPr vert="horz" wrap="square" lIns="0" tIns="49784" rIns="0" bIns="0" rtlCol="0">
            <a:noAutofit/>
          </a:bodyPr>
          <a:lstStyle/>
          <a:p>
            <a:pPr marL="220408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40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spTree>
    <p:extLst>
      <p:ext uri="{BB962C8B-B14F-4D97-AF65-F5344CB8AC3E}">
        <p14:creationId xmlns:p14="http://schemas.microsoft.com/office/powerpoint/2010/main" val="2946094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128270" y="1698625"/>
            <a:ext cx="8862695" cy="5132705"/>
          </a:xfrm>
          <a:prstGeom prst="rect">
            <a:avLst/>
          </a:prstGeom>
        </p:spPr>
        <p:txBody>
          <a:bodyPr vert="horz" wrap="square" lIns="0" tIns="0" rIns="0" bIns="0" rtlCol="0">
            <a:noAutofit/>
          </a:bodyPr>
          <a:lstStyle/>
          <a:p>
            <a:pPr indent="0" fontAlgn="auto">
              <a:lnSpc>
                <a:spcPct val="150000"/>
              </a:lnSpc>
              <a:spcBef>
                <a:spcPts val="20"/>
              </a:spcBef>
            </a:pPr>
            <a:endParaRPr sz="800" dirty="0">
              <a:solidFill>
                <a:srgbClr val="FFFF00"/>
              </a:solidFill>
            </a:endParaRPr>
          </a:p>
          <a:p>
            <a:pPr marL="355600" marR="12700" indent="-342900" algn="just" fontAlgn="auto">
              <a:lnSpc>
                <a:spcPct val="150000"/>
              </a:lnSpc>
              <a:buFont typeface="Wingdings" panose="05000000000000000000" charset="0"/>
              <a:buChar char="Ø"/>
            </a:pPr>
            <a:r>
              <a:rPr b="1" dirty="0">
                <a:solidFill>
                  <a:srgbClr val="FFFF00"/>
                </a:solidFill>
                <a:latin typeface="Arial" panose="020B0604020202020204"/>
                <a:cs typeface="Arial" panose="020B0604020202020204"/>
              </a:rPr>
              <a:t>Students understand exactly what they are to learn, what is expected of them and are given feedback and advice on how to improve their </a:t>
            </a:r>
            <a:r>
              <a:rPr b="1" spc="-5" dirty="0">
                <a:solidFill>
                  <a:srgbClr val="FFFF00"/>
                </a:solidFill>
                <a:latin typeface="Arial" panose="020B0604020202020204"/>
                <a:cs typeface="Arial" panose="020B0604020202020204"/>
              </a:rPr>
              <a:t>work.</a:t>
            </a:r>
            <a:endParaRPr lang="en-US" altLang="zh-CN" b="1" spc="-5" dirty="0">
              <a:solidFill>
                <a:srgbClr val="FFFF00"/>
              </a:solidFill>
              <a:latin typeface="Arial" panose="020B0604020202020204"/>
              <a:cs typeface="Arial" panose="020B0604020202020204"/>
            </a:endParaRPr>
          </a:p>
          <a:p>
            <a:pPr marL="12700" marR="12700" indent="0" algn="just" fontAlgn="auto">
              <a:lnSpc>
                <a:spcPct val="150000"/>
              </a:lnSpc>
            </a:pPr>
            <a:r>
              <a:rPr lang="zh-CN" altLang="en-US" sz="2000" b="1" dirty="0">
                <a:solidFill>
                  <a:srgbClr val="FFFF00"/>
                </a:solidFill>
                <a:latin typeface="Arial" panose="020B0604020202020204"/>
                <a:cs typeface="Arial" panose="020B0604020202020204"/>
                <a:sym typeface="+mn-ea"/>
              </a:rPr>
              <a:t>      </a:t>
            </a:r>
            <a:r>
              <a:rPr lang="zh-CN" altLang="en-US" sz="2000" b="1" spc="-5" dirty="0">
                <a:solidFill>
                  <a:schemeClr val="bg1"/>
                </a:solidFill>
                <a:latin typeface="Arial" panose="020B0604020202020204"/>
                <a:cs typeface="Arial" panose="020B0604020202020204"/>
              </a:rPr>
              <a:t>学生充分理解他们要学什么、老师对他们的期待，并且会收到反馈和建议，告诉他们如何提高。</a:t>
            </a:r>
            <a:endParaRPr sz="2000" dirty="0">
              <a:solidFill>
                <a:schemeClr val="bg1"/>
              </a:solidFill>
              <a:latin typeface="Arial" panose="020B0604020202020204"/>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26365" y="240665"/>
            <a:ext cx="8727440" cy="1193800"/>
          </a:xfrm>
          <a:prstGeom prst="rect">
            <a:avLst/>
          </a:prstGeom>
        </p:spPr>
        <p:txBody>
          <a:bodyPr vert="horz" wrap="square" lIns="0" tIns="49784" rIns="0" bIns="0" rtlCol="0">
            <a:noAutofit/>
          </a:bodyPr>
          <a:lstStyle/>
          <a:p>
            <a:pPr marL="220408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40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spTree>
    <p:extLst>
      <p:ext uri="{BB962C8B-B14F-4D97-AF65-F5344CB8AC3E}">
        <p14:creationId xmlns:p14="http://schemas.microsoft.com/office/powerpoint/2010/main" val="2791596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76200"/>
            <a:ext cx="8563411" cy="1478152"/>
          </a:xfrm>
          <a:prstGeom prst="rect">
            <a:avLst/>
          </a:prstGeom>
        </p:spPr>
        <p:txBody>
          <a:bodyPr vert="horz" wrap="square" lIns="0" tIns="284479" rIns="0" bIns="0" rtlCol="0">
            <a:noAutofit/>
          </a:bodyPr>
          <a:lstStyle/>
          <a:p>
            <a:pPr marL="2137410"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学习评估</a:t>
            </a:r>
          </a:p>
        </p:txBody>
      </p:sp>
      <p:sp>
        <p:nvSpPr>
          <p:cNvPr id="3" name="object 3"/>
          <p:cNvSpPr txBox="1">
            <a:spLocks noGrp="1"/>
          </p:cNvSpPr>
          <p:nvPr>
            <p:ph type="body" idx="1"/>
          </p:nvPr>
        </p:nvSpPr>
        <p:spPr>
          <a:xfrm>
            <a:off x="296122" y="2514600"/>
            <a:ext cx="8881745" cy="2808605"/>
          </a:xfrm>
          <a:prstGeom prst="rect">
            <a:avLst/>
          </a:prstGeom>
        </p:spPr>
        <p:txBody>
          <a:bodyPr vert="horz" wrap="square" lIns="0" tIns="0" rIns="0" bIns="0" rtlCol="0">
            <a:noAutofit/>
          </a:bodyPr>
          <a:lstStyle/>
          <a:p>
            <a:pPr marL="298450" marR="18415" indent="-285750" fontAlgn="auto">
              <a:lnSpc>
                <a:spcPct val="150000"/>
              </a:lnSpc>
              <a:buFont typeface="Wingdings" panose="05000000000000000000" charset="0"/>
              <a:buChar char="Ø"/>
            </a:pPr>
            <a:r>
              <a:rPr sz="1600" b="1" dirty="0">
                <a:solidFill>
                  <a:srgbClr val="FFFF00"/>
                </a:solidFill>
                <a:latin typeface="Arial" panose="020B0604020202020204"/>
                <a:cs typeface="Arial" panose="020B0604020202020204"/>
              </a:rPr>
              <a:t>“In</a:t>
            </a:r>
            <a:r>
              <a:rPr sz="1600" b="1" spc="-5" dirty="0">
                <a:solidFill>
                  <a:srgbClr val="FFFF00"/>
                </a:solidFill>
                <a:latin typeface="Arial" panose="020B0604020202020204"/>
                <a:cs typeface="Arial" panose="020B0604020202020204"/>
              </a:rPr>
              <a:t> </a:t>
            </a:r>
            <a:r>
              <a:rPr sz="1600" b="1" spc="0" dirty="0">
                <a:solidFill>
                  <a:srgbClr val="FFFF00"/>
                </a:solidFill>
                <a:latin typeface="Arial" panose="020B0604020202020204"/>
                <a:cs typeface="Arial" panose="020B0604020202020204"/>
              </a:rPr>
              <a:t>Assessment </a:t>
            </a:r>
            <a:r>
              <a:rPr sz="1600" b="1" i="1" spc="0" dirty="0">
                <a:solidFill>
                  <a:srgbClr val="FFFF00"/>
                </a:solidFill>
                <a:latin typeface="Arial" panose="020B0604020202020204"/>
                <a:cs typeface="Arial" panose="020B0604020202020204"/>
              </a:rPr>
              <a:t>for</a:t>
            </a:r>
            <a:r>
              <a:rPr sz="1600" b="1" i="1" spc="-5" dirty="0">
                <a:solidFill>
                  <a:srgbClr val="FFFF00"/>
                </a:solidFill>
                <a:latin typeface="Arial" panose="020B0604020202020204"/>
                <a:cs typeface="Arial" panose="020B0604020202020204"/>
              </a:rPr>
              <a:t> </a:t>
            </a:r>
            <a:r>
              <a:rPr sz="1600" b="1" spc="0" dirty="0">
                <a:solidFill>
                  <a:srgbClr val="FFFF00"/>
                </a:solidFill>
                <a:latin typeface="Arial" panose="020B0604020202020204"/>
                <a:cs typeface="Arial" panose="020B0604020202020204"/>
              </a:rPr>
              <a:t>Learning,</a:t>
            </a:r>
            <a:r>
              <a:rPr sz="1600" b="1" spc="-10" dirty="0">
                <a:solidFill>
                  <a:srgbClr val="FFFF00"/>
                </a:solidFill>
                <a:latin typeface="Arial" panose="020B0604020202020204"/>
                <a:cs typeface="Arial" panose="020B0604020202020204"/>
              </a:rPr>
              <a:t> </a:t>
            </a:r>
            <a:r>
              <a:rPr sz="1600" b="1" spc="-5" dirty="0">
                <a:solidFill>
                  <a:srgbClr val="FFFF00"/>
                </a:solidFill>
                <a:latin typeface="Arial" panose="020B0604020202020204"/>
                <a:cs typeface="Arial" panose="020B0604020202020204"/>
              </a:rPr>
              <a:t>t</a:t>
            </a:r>
            <a:r>
              <a:rPr sz="1600" b="1" spc="0" dirty="0">
                <a:solidFill>
                  <a:srgbClr val="FFFF00"/>
                </a:solidFill>
                <a:latin typeface="Arial" panose="020B0604020202020204"/>
                <a:cs typeface="Arial" panose="020B0604020202020204"/>
              </a:rPr>
              <a:t>eachers</a:t>
            </a:r>
            <a:r>
              <a:rPr sz="1600" b="1" spc="-5" dirty="0">
                <a:solidFill>
                  <a:srgbClr val="FFFF00"/>
                </a:solidFill>
                <a:latin typeface="Arial" panose="020B0604020202020204"/>
                <a:cs typeface="Arial" panose="020B0604020202020204"/>
              </a:rPr>
              <a:t> </a:t>
            </a:r>
            <a:r>
              <a:rPr sz="1600" b="1" spc="0" dirty="0">
                <a:solidFill>
                  <a:srgbClr val="FFFF00"/>
                </a:solidFill>
                <a:latin typeface="Arial" panose="020B0604020202020204"/>
                <a:cs typeface="Arial" panose="020B0604020202020204"/>
              </a:rPr>
              <a:t>use</a:t>
            </a:r>
            <a:r>
              <a:rPr sz="1600" b="1" spc="-5" dirty="0">
                <a:solidFill>
                  <a:srgbClr val="FFFF00"/>
                </a:solidFill>
                <a:latin typeface="Arial" panose="020B0604020202020204"/>
                <a:cs typeface="Arial" panose="020B0604020202020204"/>
              </a:rPr>
              <a:t> </a:t>
            </a:r>
            <a:r>
              <a:rPr sz="1600" b="1" spc="0" dirty="0">
                <a:solidFill>
                  <a:srgbClr val="FFFF00"/>
                </a:solidFill>
                <a:latin typeface="Arial" panose="020B0604020202020204"/>
                <a:cs typeface="Arial" panose="020B0604020202020204"/>
              </a:rPr>
              <a:t>assessment </a:t>
            </a:r>
            <a:r>
              <a:rPr sz="1600" b="1" spc="-5" dirty="0">
                <a:solidFill>
                  <a:srgbClr val="FFFF00"/>
                </a:solidFill>
                <a:latin typeface="Arial" panose="020B0604020202020204"/>
                <a:cs typeface="Arial" panose="020B0604020202020204"/>
              </a:rPr>
              <a:t>a</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a</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investigabl</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too</a:t>
            </a:r>
            <a:r>
              <a:rPr sz="1600" b="1" spc="0" dirty="0">
                <a:solidFill>
                  <a:srgbClr val="FFFF00"/>
                </a:solidFill>
                <a:latin typeface="Arial" panose="020B0604020202020204"/>
                <a:cs typeface="Arial" panose="020B0604020202020204"/>
              </a:rPr>
              <a:t>l</a:t>
            </a:r>
            <a:r>
              <a:rPr sz="1600" b="1" spc="-5" dirty="0">
                <a:solidFill>
                  <a:srgbClr val="FFFF00"/>
                </a:solidFill>
                <a:latin typeface="Arial" panose="020B0604020202020204"/>
                <a:cs typeface="Arial" panose="020B0604020202020204"/>
              </a:rPr>
              <a:t> t</a:t>
            </a:r>
            <a:r>
              <a:rPr sz="1600" b="1" spc="0" dirty="0">
                <a:solidFill>
                  <a:srgbClr val="FFFF00"/>
                </a:solidFill>
                <a:latin typeface="Arial" panose="020B0604020202020204"/>
                <a:cs typeface="Arial" panose="020B0604020202020204"/>
              </a:rPr>
              <a:t>o</a:t>
            </a:r>
            <a:r>
              <a:rPr sz="1600" b="1" spc="-5" dirty="0">
                <a:solidFill>
                  <a:srgbClr val="FFFF00"/>
                </a:solidFill>
                <a:latin typeface="Arial" panose="020B0604020202020204"/>
                <a:cs typeface="Arial" panose="020B0604020202020204"/>
              </a:rPr>
              <a:t> fin</a:t>
            </a:r>
            <a:r>
              <a:rPr sz="1600" b="1" spc="0" dirty="0">
                <a:solidFill>
                  <a:srgbClr val="FFFF00"/>
                </a:solidFill>
                <a:latin typeface="Arial" panose="020B0604020202020204"/>
                <a:cs typeface="Arial" panose="020B0604020202020204"/>
              </a:rPr>
              <a:t>d</a:t>
            </a:r>
            <a:r>
              <a:rPr sz="1600" b="1" spc="-5" dirty="0">
                <a:solidFill>
                  <a:srgbClr val="FFFF00"/>
                </a:solidFill>
                <a:latin typeface="Arial" panose="020B0604020202020204"/>
                <a:cs typeface="Arial" panose="020B0604020202020204"/>
              </a:rPr>
              <a:t> ou</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a</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muc</a:t>
            </a:r>
            <a:r>
              <a:rPr sz="1600" b="1" spc="0" dirty="0">
                <a:solidFill>
                  <a:srgbClr val="FFFF00"/>
                </a:solidFill>
                <a:latin typeface="Arial" panose="020B0604020202020204"/>
                <a:cs typeface="Arial" panose="020B0604020202020204"/>
              </a:rPr>
              <a:t>h</a:t>
            </a:r>
            <a:r>
              <a:rPr sz="1600" b="1" spc="-5" dirty="0">
                <a:solidFill>
                  <a:srgbClr val="FFFF00"/>
                </a:solidFill>
                <a:latin typeface="Arial" panose="020B0604020202020204"/>
                <a:cs typeface="Arial" panose="020B0604020202020204"/>
              </a:rPr>
              <a:t> a</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the</a:t>
            </a:r>
            <a:r>
              <a:rPr sz="1600" b="1" spc="0" dirty="0">
                <a:solidFill>
                  <a:srgbClr val="FFFF00"/>
                </a:solidFill>
                <a:latin typeface="Arial" panose="020B0604020202020204"/>
                <a:cs typeface="Arial" panose="020B0604020202020204"/>
              </a:rPr>
              <a:t>y</a:t>
            </a:r>
            <a:r>
              <a:rPr sz="1600" b="1" spc="-5" dirty="0">
                <a:solidFill>
                  <a:srgbClr val="FFFF00"/>
                </a:solidFill>
                <a:latin typeface="Arial" panose="020B0604020202020204"/>
                <a:cs typeface="Arial" panose="020B0604020202020204"/>
              </a:rPr>
              <a:t> can abou</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wha</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thei</a:t>
            </a:r>
            <a:r>
              <a:rPr sz="1600" b="1" spc="0" dirty="0">
                <a:solidFill>
                  <a:srgbClr val="FFFF00"/>
                </a:solidFill>
                <a:latin typeface="Arial" panose="020B0604020202020204"/>
                <a:cs typeface="Arial" panose="020B0604020202020204"/>
              </a:rPr>
              <a:t>r</a:t>
            </a:r>
            <a:r>
              <a:rPr sz="1600" b="1" spc="-5" dirty="0">
                <a:solidFill>
                  <a:srgbClr val="FFFF00"/>
                </a:solidFill>
                <a:latin typeface="Arial" panose="020B0604020202020204"/>
                <a:cs typeface="Arial" panose="020B0604020202020204"/>
              </a:rPr>
              <a:t> student</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kno</a:t>
            </a:r>
            <a:r>
              <a:rPr sz="1600" b="1" spc="0" dirty="0">
                <a:solidFill>
                  <a:srgbClr val="FFFF00"/>
                </a:solidFill>
                <a:latin typeface="Arial" panose="020B0604020202020204"/>
                <a:cs typeface="Arial" panose="020B0604020202020204"/>
              </a:rPr>
              <a:t>w</a:t>
            </a:r>
            <a:r>
              <a:rPr sz="1600" b="1" spc="-5" dirty="0">
                <a:solidFill>
                  <a:srgbClr val="FFFF00"/>
                </a:solidFill>
                <a:latin typeface="Arial" panose="020B0604020202020204"/>
                <a:cs typeface="Arial" panose="020B0604020202020204"/>
              </a:rPr>
              <a:t> an</a:t>
            </a:r>
            <a:r>
              <a:rPr sz="1600" b="1" spc="0" dirty="0">
                <a:solidFill>
                  <a:srgbClr val="FFFF00"/>
                </a:solidFill>
                <a:latin typeface="Arial" panose="020B0604020202020204"/>
                <a:cs typeface="Arial" panose="020B0604020202020204"/>
              </a:rPr>
              <a:t>d</a:t>
            </a:r>
            <a:r>
              <a:rPr sz="1600" b="1" spc="-5" dirty="0">
                <a:solidFill>
                  <a:srgbClr val="FFFF00"/>
                </a:solidFill>
                <a:latin typeface="Arial" panose="020B0604020202020204"/>
                <a:cs typeface="Arial" panose="020B0604020202020204"/>
              </a:rPr>
              <a:t> ca</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do</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an</a:t>
            </a:r>
            <a:r>
              <a:rPr sz="1600" b="1" spc="0" dirty="0">
                <a:solidFill>
                  <a:srgbClr val="FFFF00"/>
                </a:solidFill>
                <a:latin typeface="Arial" panose="020B0604020202020204"/>
                <a:cs typeface="Arial" panose="020B0604020202020204"/>
              </a:rPr>
              <a:t>d</a:t>
            </a:r>
            <a:r>
              <a:rPr sz="1600" b="1" spc="-5" dirty="0">
                <a:solidFill>
                  <a:srgbClr val="FFFF00"/>
                </a:solidFill>
                <a:latin typeface="Arial" panose="020B0604020202020204"/>
                <a:cs typeface="Arial" panose="020B0604020202020204"/>
              </a:rPr>
              <a:t> what confusions</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preconceptions</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o</a:t>
            </a:r>
            <a:r>
              <a:rPr sz="1600" b="1" spc="0" dirty="0">
                <a:solidFill>
                  <a:srgbClr val="FFFF00"/>
                </a:solidFill>
                <a:latin typeface="Arial" panose="020B0604020202020204"/>
                <a:cs typeface="Arial" panose="020B0604020202020204"/>
              </a:rPr>
              <a:t>r</a:t>
            </a:r>
            <a:r>
              <a:rPr sz="1600" b="1" spc="-5" dirty="0">
                <a:solidFill>
                  <a:srgbClr val="FFFF00"/>
                </a:solidFill>
                <a:latin typeface="Arial" panose="020B0604020202020204"/>
                <a:cs typeface="Arial" panose="020B0604020202020204"/>
              </a:rPr>
              <a:t> gap</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the</a:t>
            </a:r>
            <a:r>
              <a:rPr sz="1600" b="1" spc="0" dirty="0">
                <a:solidFill>
                  <a:srgbClr val="FFFF00"/>
                </a:solidFill>
                <a:latin typeface="Arial" panose="020B0604020202020204"/>
                <a:cs typeface="Arial" panose="020B0604020202020204"/>
              </a:rPr>
              <a:t>y</a:t>
            </a:r>
            <a:r>
              <a:rPr sz="1600" b="1" spc="-5" dirty="0">
                <a:solidFill>
                  <a:srgbClr val="FFFF00"/>
                </a:solidFill>
                <a:latin typeface="Arial" panose="020B0604020202020204"/>
                <a:cs typeface="Arial" panose="020B0604020202020204"/>
              </a:rPr>
              <a:t> migh</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have.</a:t>
            </a:r>
            <a:endParaRPr sz="1600" dirty="0">
              <a:solidFill>
                <a:srgbClr val="FFFF00"/>
              </a:solidFill>
            </a:endParaRPr>
          </a:p>
          <a:p>
            <a:pPr marL="0" indent="0" fontAlgn="auto">
              <a:lnSpc>
                <a:spcPct val="150000"/>
              </a:lnSpc>
              <a:buNone/>
            </a:pPr>
            <a:r>
              <a:rPr lang="zh-CN" altLang="en-US" sz="1600" b="1" dirty="0">
                <a:solidFill>
                  <a:srgbClr val="FFFF00"/>
                </a:solidFill>
              </a:rPr>
              <a:t>       </a:t>
            </a:r>
            <a:r>
              <a:rPr lang="zh-CN" altLang="en-US" sz="1600" b="1" dirty="0">
                <a:solidFill>
                  <a:schemeClr val="bg1"/>
                </a:solidFill>
              </a:rPr>
              <a:t>在学习评估过程中，老师将评估作为一种调查工具，以此尽可能发现学生的知识和能力，以及学生可能存在的困惑、偏见或是差距。</a:t>
            </a:r>
            <a:endParaRPr sz="1600" b="1" dirty="0">
              <a:solidFill>
                <a:schemeClr val="bg1"/>
              </a:solidFill>
            </a:endParaRPr>
          </a:p>
          <a:p>
            <a:pPr marL="0" indent="0" fontAlgn="auto">
              <a:lnSpc>
                <a:spcPct val="150000"/>
              </a:lnSpc>
              <a:buNone/>
            </a:pPr>
            <a:endParaRPr sz="100" dirty="0"/>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76200"/>
            <a:ext cx="8563411" cy="1478152"/>
          </a:xfrm>
          <a:prstGeom prst="rect">
            <a:avLst/>
          </a:prstGeom>
        </p:spPr>
        <p:txBody>
          <a:bodyPr vert="horz" wrap="square" lIns="0" tIns="284479" rIns="0" bIns="0" rtlCol="0">
            <a:noAutofit/>
          </a:bodyPr>
          <a:lstStyle/>
          <a:p>
            <a:pPr marL="2137410"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学习评估</a:t>
            </a:r>
          </a:p>
        </p:txBody>
      </p:sp>
      <p:sp>
        <p:nvSpPr>
          <p:cNvPr id="3" name="object 3"/>
          <p:cNvSpPr txBox="1">
            <a:spLocks noGrp="1"/>
          </p:cNvSpPr>
          <p:nvPr>
            <p:ph type="body" idx="1"/>
          </p:nvPr>
        </p:nvSpPr>
        <p:spPr>
          <a:xfrm>
            <a:off x="135890" y="1534795"/>
            <a:ext cx="8881745" cy="5131435"/>
          </a:xfrm>
          <a:prstGeom prst="rect">
            <a:avLst/>
          </a:prstGeom>
        </p:spPr>
        <p:txBody>
          <a:bodyPr vert="horz" wrap="square" lIns="0" tIns="0" rIns="0" bIns="0" rtlCol="0">
            <a:noAutofit/>
          </a:bodyPr>
          <a:lstStyle/>
          <a:p>
            <a:pPr marL="0" indent="0" fontAlgn="auto">
              <a:lnSpc>
                <a:spcPct val="150000"/>
              </a:lnSpc>
              <a:buNone/>
            </a:pPr>
            <a:endParaRPr sz="100" dirty="0"/>
          </a:p>
          <a:p>
            <a:pPr marL="298450" marR="159385" indent="-285750" fontAlgn="auto">
              <a:lnSpc>
                <a:spcPct val="150000"/>
              </a:lnSpc>
              <a:buFont typeface="Wingdings" panose="05000000000000000000" charset="0"/>
              <a:buChar char="Ø"/>
              <a:tabLst>
                <a:tab pos="3834765" algn="l"/>
              </a:tabLst>
            </a:pPr>
            <a:r>
              <a:rPr sz="1600" b="1" spc="-5" dirty="0">
                <a:solidFill>
                  <a:srgbClr val="FFFF00"/>
                </a:solidFill>
                <a:latin typeface="Arial" panose="020B0604020202020204"/>
                <a:cs typeface="Arial" panose="020B0604020202020204"/>
              </a:rPr>
              <a:t>Th</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wid</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variet</a:t>
            </a:r>
            <a:r>
              <a:rPr sz="1600" b="1" spc="0" dirty="0">
                <a:solidFill>
                  <a:srgbClr val="FFFF00"/>
                </a:solidFill>
                <a:latin typeface="Arial" panose="020B0604020202020204"/>
                <a:cs typeface="Arial" panose="020B0604020202020204"/>
              </a:rPr>
              <a:t>y</a:t>
            </a:r>
            <a:r>
              <a:rPr sz="1600" b="1" spc="-5" dirty="0">
                <a:solidFill>
                  <a:srgbClr val="FFFF00"/>
                </a:solidFill>
                <a:latin typeface="Arial" panose="020B0604020202020204"/>
                <a:cs typeface="Arial" panose="020B0604020202020204"/>
              </a:rPr>
              <a:t> o</a:t>
            </a:r>
            <a:r>
              <a:rPr sz="1600" b="1" spc="0" dirty="0">
                <a:solidFill>
                  <a:srgbClr val="FFFF00"/>
                </a:solidFill>
                <a:latin typeface="Arial" panose="020B0604020202020204"/>
                <a:cs typeface="Arial" panose="020B0604020202020204"/>
              </a:rPr>
              <a:t>f</a:t>
            </a:r>
            <a:r>
              <a:rPr sz="1600" b="1" spc="-5" dirty="0">
                <a:solidFill>
                  <a:srgbClr val="FFFF00"/>
                </a:solidFill>
                <a:latin typeface="Arial" panose="020B0604020202020204"/>
                <a:cs typeface="Arial" panose="020B0604020202020204"/>
              </a:rPr>
              <a:t> informatio</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tha</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teacher</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collect abou</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students</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learnin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processe</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provide</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th</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basis fo</a:t>
            </a:r>
            <a:r>
              <a:rPr sz="1600" b="1" spc="0" dirty="0">
                <a:solidFill>
                  <a:srgbClr val="FFFF00"/>
                </a:solidFill>
                <a:latin typeface="Arial" panose="020B0604020202020204"/>
                <a:cs typeface="Arial" panose="020B0604020202020204"/>
              </a:rPr>
              <a:t>r</a:t>
            </a:r>
            <a:r>
              <a:rPr sz="1600" b="1" spc="-5" dirty="0">
                <a:solidFill>
                  <a:srgbClr val="FFFF00"/>
                </a:solidFill>
                <a:latin typeface="Arial" panose="020B0604020202020204"/>
                <a:cs typeface="Arial" panose="020B0604020202020204"/>
              </a:rPr>
              <a:t> determinin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wha</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the</a:t>
            </a:r>
            <a:r>
              <a:rPr sz="1600" b="1" spc="0" dirty="0">
                <a:solidFill>
                  <a:srgbClr val="FFFF00"/>
                </a:solidFill>
                <a:latin typeface="Arial" panose="020B0604020202020204"/>
                <a:cs typeface="Arial" panose="020B0604020202020204"/>
              </a:rPr>
              <a:t>y</a:t>
            </a:r>
            <a:r>
              <a:rPr sz="1600" b="1" spc="-5" dirty="0">
                <a:solidFill>
                  <a:srgbClr val="FFFF00"/>
                </a:solidFill>
                <a:latin typeface="Arial" panose="020B0604020202020204"/>
                <a:cs typeface="Arial" panose="020B0604020202020204"/>
              </a:rPr>
              <a:t> nee</a:t>
            </a:r>
            <a:r>
              <a:rPr sz="1600" b="1" spc="0" dirty="0">
                <a:solidFill>
                  <a:srgbClr val="FFFF00"/>
                </a:solidFill>
                <a:latin typeface="Arial" panose="020B0604020202020204"/>
                <a:cs typeface="Arial" panose="020B0604020202020204"/>
              </a:rPr>
              <a:t>d</a:t>
            </a:r>
            <a:r>
              <a:rPr sz="1600" b="1" spc="-5" dirty="0">
                <a:solidFill>
                  <a:srgbClr val="FFFF00"/>
                </a:solidFill>
                <a:latin typeface="Arial" panose="020B0604020202020204"/>
                <a:cs typeface="Arial" panose="020B0604020202020204"/>
              </a:rPr>
              <a:t> t</a:t>
            </a:r>
            <a:r>
              <a:rPr sz="1600" b="1" spc="0" dirty="0">
                <a:solidFill>
                  <a:srgbClr val="FFFF00"/>
                </a:solidFill>
                <a:latin typeface="Arial" panose="020B0604020202020204"/>
                <a:cs typeface="Arial" panose="020B0604020202020204"/>
              </a:rPr>
              <a:t>o</a:t>
            </a:r>
            <a:r>
              <a:rPr sz="1600" b="1" spc="-5" dirty="0">
                <a:solidFill>
                  <a:srgbClr val="FFFF00"/>
                </a:solidFill>
                <a:latin typeface="Arial" panose="020B0604020202020204"/>
                <a:cs typeface="Arial" panose="020B0604020202020204"/>
              </a:rPr>
              <a:t> d</a:t>
            </a:r>
            <a:r>
              <a:rPr sz="1600" b="1" spc="0" dirty="0">
                <a:solidFill>
                  <a:srgbClr val="FFFF00"/>
                </a:solidFill>
                <a:latin typeface="Arial" panose="020B0604020202020204"/>
                <a:cs typeface="Arial" panose="020B0604020202020204"/>
              </a:rPr>
              <a:t>o</a:t>
            </a:r>
            <a:r>
              <a:rPr sz="1600" b="1" spc="-5" dirty="0">
                <a:solidFill>
                  <a:srgbClr val="FFFF00"/>
                </a:solidFill>
                <a:latin typeface="Arial" panose="020B0604020202020204"/>
                <a:cs typeface="Arial" panose="020B0604020202020204"/>
              </a:rPr>
              <a:t> nex</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t</a:t>
            </a:r>
            <a:r>
              <a:rPr sz="1600" b="1" spc="0" dirty="0">
                <a:solidFill>
                  <a:srgbClr val="FFFF00"/>
                </a:solidFill>
                <a:latin typeface="Arial" panose="020B0604020202020204"/>
                <a:cs typeface="Arial" panose="020B0604020202020204"/>
              </a:rPr>
              <a:t>o</a:t>
            </a:r>
            <a:r>
              <a:rPr sz="1600" b="1" spc="-5" dirty="0">
                <a:solidFill>
                  <a:srgbClr val="FFFF00"/>
                </a:solidFill>
                <a:latin typeface="Arial" panose="020B0604020202020204"/>
                <a:cs typeface="Arial" panose="020B0604020202020204"/>
              </a:rPr>
              <a:t> move studen</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learnin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forward</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I</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provide</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th</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basi</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for providin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descriptiv</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feedbac</a:t>
            </a:r>
            <a:r>
              <a:rPr sz="1600" b="1" spc="0" dirty="0">
                <a:solidFill>
                  <a:srgbClr val="FFFF00"/>
                </a:solidFill>
                <a:latin typeface="Arial" panose="020B0604020202020204"/>
                <a:cs typeface="Arial" panose="020B0604020202020204"/>
              </a:rPr>
              <a:t>k</a:t>
            </a:r>
            <a:r>
              <a:rPr sz="1600" b="1" spc="-5" dirty="0">
                <a:solidFill>
                  <a:srgbClr val="FFFF00"/>
                </a:solidFill>
                <a:latin typeface="Arial" panose="020B0604020202020204"/>
                <a:cs typeface="Arial" panose="020B0604020202020204"/>
              </a:rPr>
              <a:t> fo</a:t>
            </a:r>
            <a:r>
              <a:rPr sz="1600" b="1" spc="0" dirty="0">
                <a:solidFill>
                  <a:srgbClr val="FFFF00"/>
                </a:solidFill>
                <a:latin typeface="Arial" panose="020B0604020202020204"/>
                <a:cs typeface="Arial" panose="020B0604020202020204"/>
              </a:rPr>
              <a:t>r</a:t>
            </a:r>
            <a:r>
              <a:rPr sz="1600" b="1" spc="-5" dirty="0">
                <a:solidFill>
                  <a:srgbClr val="FFFF00"/>
                </a:solidFill>
                <a:latin typeface="Arial" panose="020B0604020202020204"/>
                <a:cs typeface="Arial" panose="020B0604020202020204"/>
              </a:rPr>
              <a:t> student</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and decidin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o</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groupings</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instructiona</a:t>
            </a:r>
            <a:r>
              <a:rPr sz="1600" b="1" spc="0" dirty="0">
                <a:solidFill>
                  <a:srgbClr val="FFFF00"/>
                </a:solidFill>
                <a:latin typeface="Arial" panose="020B0604020202020204"/>
                <a:cs typeface="Arial" panose="020B0604020202020204"/>
              </a:rPr>
              <a:t>l</a:t>
            </a:r>
            <a:r>
              <a:rPr sz="1600" b="1" spc="-5" dirty="0">
                <a:solidFill>
                  <a:srgbClr val="FFFF00"/>
                </a:solidFill>
                <a:latin typeface="Arial" panose="020B0604020202020204"/>
                <a:cs typeface="Arial" panose="020B0604020202020204"/>
              </a:rPr>
              <a:t> strategies</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and </a:t>
            </a:r>
            <a:r>
              <a:rPr sz="1600" b="1" spc="0" dirty="0">
                <a:solidFill>
                  <a:srgbClr val="FFFF00"/>
                </a:solidFill>
                <a:latin typeface="Arial" panose="020B0604020202020204"/>
                <a:cs typeface="Arial" panose="020B0604020202020204"/>
              </a:rPr>
              <a:t>resources.”</a:t>
            </a:r>
            <a:endParaRPr lang="en-US" altLang="zh-CN" sz="1600" b="1" spc="0" dirty="0">
              <a:solidFill>
                <a:srgbClr val="FFFF00"/>
              </a:solidFill>
              <a:latin typeface="Arial" panose="020B0604020202020204"/>
              <a:cs typeface="Arial" panose="020B0604020202020204"/>
            </a:endParaRPr>
          </a:p>
          <a:p>
            <a:pPr marL="0" marR="159385" indent="0" fontAlgn="auto">
              <a:lnSpc>
                <a:spcPct val="150000"/>
              </a:lnSpc>
              <a:buNone/>
              <a:tabLst>
                <a:tab pos="3834765" algn="l"/>
              </a:tabLst>
            </a:pPr>
            <a:r>
              <a:rPr lang="zh-CN" altLang="en-US" sz="1600" b="1" dirty="0">
                <a:solidFill>
                  <a:srgbClr val="FFFF00"/>
                </a:solidFill>
                <a:sym typeface="+mn-ea"/>
              </a:rPr>
              <a:t>       </a:t>
            </a:r>
            <a:r>
              <a:rPr lang="zh-CN" altLang="en-US" sz="1600" b="1" dirty="0">
                <a:solidFill>
                  <a:schemeClr val="bg1"/>
                </a:solidFill>
                <a:latin typeface="Arial" panose="020B0604020202020204"/>
                <a:cs typeface="Arial" panose="020B0604020202020204"/>
              </a:rPr>
              <a:t>老师在学生学习过程中收集到的一系列信息，为老师决定接下来如何让学生取得进步提供了基础。这些信息也是给学生描述性反馈，及决定分组、指导性策略及资源的基础。</a:t>
            </a:r>
          </a:p>
          <a:p>
            <a:pPr marL="0" marR="159385" indent="0" fontAlgn="auto">
              <a:lnSpc>
                <a:spcPct val="150000"/>
              </a:lnSpc>
              <a:buNone/>
              <a:tabLst>
                <a:tab pos="3834765" algn="l"/>
              </a:tabLst>
            </a:pPr>
            <a:endParaRPr lang="en-GB" sz="1400" b="1" spc="-15"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842973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bject 3"/>
          <p:cNvSpPr txBox="1"/>
          <p:nvPr/>
        </p:nvSpPr>
        <p:spPr>
          <a:xfrm>
            <a:off x="140335" y="2435860"/>
            <a:ext cx="8762365" cy="3030220"/>
          </a:xfrm>
          <a:prstGeom prst="rect">
            <a:avLst/>
          </a:prstGeom>
        </p:spPr>
        <p:txBody>
          <a:bodyPr vert="horz" wrap="square" lIns="0" tIns="0" rIns="0" bIns="0" rtlCol="0">
            <a:noAutofit/>
          </a:bodyPr>
          <a:lstStyle/>
          <a:p>
            <a:pPr marL="370205" marR="661035" indent="0" fontAlgn="auto">
              <a:lnSpc>
                <a:spcPct val="200000"/>
              </a:lnSpc>
              <a:tabLst>
                <a:tab pos="3060700" algn="l"/>
              </a:tabLst>
            </a:pPr>
            <a:r>
              <a:rPr sz="2400" b="1" dirty="0">
                <a:solidFill>
                  <a:srgbClr val="FFFF00"/>
                </a:solidFill>
                <a:latin typeface="Arial" panose="020B0604020202020204"/>
                <a:cs typeface="Arial" panose="020B0604020202020204"/>
              </a:rPr>
              <a:t>“Assessment </a:t>
            </a:r>
            <a:r>
              <a:rPr sz="2400" b="1" i="1" dirty="0">
                <a:solidFill>
                  <a:srgbClr val="FFFF00"/>
                </a:solidFill>
                <a:latin typeface="Arial" panose="020B0604020202020204"/>
                <a:cs typeface="Arial" panose="020B0604020202020204"/>
              </a:rPr>
              <a:t>for</a:t>
            </a:r>
            <a:r>
              <a:rPr sz="2400" b="1" i="1" spc="-5" dirty="0">
                <a:solidFill>
                  <a:srgbClr val="FFFF00"/>
                </a:solidFill>
                <a:latin typeface="Arial" panose="020B0604020202020204"/>
                <a:cs typeface="Arial" panose="020B0604020202020204"/>
              </a:rPr>
              <a:t> </a:t>
            </a:r>
            <a:r>
              <a:rPr sz="2400" b="1" spc="-5" dirty="0">
                <a:solidFill>
                  <a:srgbClr val="FFFF00"/>
                </a:solidFill>
                <a:latin typeface="Arial" panose="020B0604020202020204"/>
                <a:cs typeface="Arial" panose="020B0604020202020204"/>
              </a:rPr>
              <a:t>learnin</a:t>
            </a:r>
            <a:r>
              <a:rPr sz="2400" b="1" spc="0" dirty="0">
                <a:solidFill>
                  <a:srgbClr val="FFFF00"/>
                </a:solidFill>
                <a:latin typeface="Arial" panose="020B0604020202020204"/>
                <a:cs typeface="Arial" panose="020B0604020202020204"/>
              </a:rPr>
              <a:t>g</a:t>
            </a:r>
            <a:r>
              <a:rPr sz="2400" b="1" spc="-5" dirty="0">
                <a:solidFill>
                  <a:srgbClr val="FFFF00"/>
                </a:solidFill>
                <a:latin typeface="Arial" panose="020B0604020202020204"/>
                <a:cs typeface="Arial" panose="020B0604020202020204"/>
              </a:rPr>
              <a:t> occur</a:t>
            </a:r>
            <a:r>
              <a:rPr sz="2400" b="1" spc="0" dirty="0">
                <a:solidFill>
                  <a:srgbClr val="FFFF00"/>
                </a:solidFill>
                <a:latin typeface="Arial" panose="020B0604020202020204"/>
                <a:cs typeface="Arial" panose="020B0604020202020204"/>
              </a:rPr>
              <a:t>s</a:t>
            </a:r>
            <a:r>
              <a:rPr sz="2400" b="1" spc="-5" dirty="0">
                <a:solidFill>
                  <a:srgbClr val="FFFF00"/>
                </a:solidFill>
                <a:latin typeface="Arial" panose="020B0604020202020204"/>
                <a:cs typeface="Arial" panose="020B0604020202020204"/>
              </a:rPr>
              <a:t> throughou</a:t>
            </a:r>
            <a:r>
              <a:rPr sz="2400" b="1" spc="0" dirty="0">
                <a:solidFill>
                  <a:srgbClr val="FFFF00"/>
                </a:solidFill>
                <a:latin typeface="Arial" panose="020B0604020202020204"/>
                <a:cs typeface="Arial" panose="020B0604020202020204"/>
              </a:rPr>
              <a:t>t</a:t>
            </a:r>
            <a:r>
              <a:rPr sz="2400" b="1" spc="-5" dirty="0">
                <a:solidFill>
                  <a:srgbClr val="FFFF00"/>
                </a:solidFill>
                <a:latin typeface="Arial" panose="020B0604020202020204"/>
                <a:cs typeface="Arial" panose="020B0604020202020204"/>
              </a:rPr>
              <a:t> the learnin</a:t>
            </a:r>
            <a:r>
              <a:rPr sz="2400" b="1" spc="0" dirty="0">
                <a:solidFill>
                  <a:srgbClr val="FFFF00"/>
                </a:solidFill>
                <a:latin typeface="Arial" panose="020B0604020202020204"/>
                <a:cs typeface="Arial" panose="020B0604020202020204"/>
              </a:rPr>
              <a:t>g</a:t>
            </a:r>
            <a:r>
              <a:rPr lang="en-US" altLang="zh-CN" sz="2400" b="1" spc="-5" dirty="0">
                <a:solidFill>
                  <a:srgbClr val="FFFF00"/>
                </a:solidFill>
                <a:latin typeface="Arial" panose="020B0604020202020204"/>
                <a:cs typeface="Arial" panose="020B0604020202020204"/>
              </a:rPr>
              <a:t> </a:t>
            </a:r>
            <a:r>
              <a:rPr sz="2400" b="1" spc="-5" dirty="0">
                <a:solidFill>
                  <a:srgbClr val="FFFF00"/>
                </a:solidFill>
                <a:latin typeface="Arial" panose="020B0604020202020204"/>
                <a:cs typeface="Arial" panose="020B0604020202020204"/>
              </a:rPr>
              <a:t>process</a:t>
            </a:r>
            <a:r>
              <a:rPr sz="2400" b="1" spc="0" dirty="0">
                <a:solidFill>
                  <a:srgbClr val="FFFF00"/>
                </a:solidFill>
                <a:latin typeface="Arial" panose="020B0604020202020204"/>
                <a:cs typeface="Arial" panose="020B0604020202020204"/>
              </a:rPr>
              <a:t>.</a:t>
            </a:r>
            <a:r>
              <a:rPr lang="en-US" altLang="zh-CN" sz="2400" b="1" spc="0" dirty="0">
                <a:solidFill>
                  <a:srgbClr val="FFFF00"/>
                </a:solidFill>
                <a:latin typeface="Arial" panose="020B0604020202020204"/>
                <a:cs typeface="Arial" panose="020B0604020202020204"/>
              </a:rPr>
              <a:t> </a:t>
            </a:r>
            <a:r>
              <a:rPr sz="2400" b="1" spc="-5" dirty="0">
                <a:solidFill>
                  <a:srgbClr val="FFFF00"/>
                </a:solidFill>
                <a:latin typeface="Arial" panose="020B0604020202020204"/>
                <a:cs typeface="Arial" panose="020B0604020202020204"/>
              </a:rPr>
              <a:t>I</a:t>
            </a:r>
            <a:r>
              <a:rPr sz="2400" b="1" spc="0" dirty="0">
                <a:solidFill>
                  <a:srgbClr val="FFFF00"/>
                </a:solidFill>
                <a:latin typeface="Arial" panose="020B0604020202020204"/>
                <a:cs typeface="Arial" panose="020B0604020202020204"/>
              </a:rPr>
              <a:t>t</a:t>
            </a:r>
            <a:r>
              <a:rPr sz="2400" b="1" spc="-5" dirty="0">
                <a:solidFill>
                  <a:srgbClr val="FFFF00"/>
                </a:solidFill>
                <a:latin typeface="Arial" panose="020B0604020202020204"/>
                <a:cs typeface="Arial" panose="020B0604020202020204"/>
              </a:rPr>
              <a:t> i</a:t>
            </a:r>
            <a:r>
              <a:rPr sz="2400" b="1" spc="0" dirty="0">
                <a:solidFill>
                  <a:srgbClr val="FFFF00"/>
                </a:solidFill>
                <a:latin typeface="Arial" panose="020B0604020202020204"/>
                <a:cs typeface="Arial" panose="020B0604020202020204"/>
              </a:rPr>
              <a:t>s</a:t>
            </a:r>
            <a:r>
              <a:rPr sz="2400" b="1" spc="-5" dirty="0">
                <a:solidFill>
                  <a:srgbClr val="FFFF00"/>
                </a:solidFill>
                <a:latin typeface="Arial" panose="020B0604020202020204"/>
                <a:cs typeface="Arial" panose="020B0604020202020204"/>
              </a:rPr>
              <a:t> interactive</a:t>
            </a:r>
            <a:r>
              <a:rPr sz="2400" b="1" spc="0" dirty="0">
                <a:solidFill>
                  <a:srgbClr val="FFFF00"/>
                </a:solidFill>
                <a:latin typeface="Arial" panose="020B0604020202020204"/>
                <a:cs typeface="Arial" panose="020B0604020202020204"/>
              </a:rPr>
              <a:t>,</a:t>
            </a:r>
            <a:r>
              <a:rPr sz="2400" b="1" spc="-5" dirty="0">
                <a:solidFill>
                  <a:srgbClr val="FFFF00"/>
                </a:solidFill>
                <a:latin typeface="Arial" panose="020B0604020202020204"/>
                <a:cs typeface="Arial" panose="020B0604020202020204"/>
              </a:rPr>
              <a:t> wit</a:t>
            </a:r>
            <a:r>
              <a:rPr sz="2400" b="1" spc="0" dirty="0">
                <a:solidFill>
                  <a:srgbClr val="FFFF00"/>
                </a:solidFill>
                <a:latin typeface="Arial" panose="020B0604020202020204"/>
                <a:cs typeface="Arial" panose="020B0604020202020204"/>
              </a:rPr>
              <a:t>h</a:t>
            </a:r>
            <a:r>
              <a:rPr sz="2400" b="1" spc="-5" dirty="0">
                <a:solidFill>
                  <a:srgbClr val="FFFF00"/>
                </a:solidFill>
                <a:latin typeface="Arial" panose="020B0604020202020204"/>
                <a:cs typeface="Arial" panose="020B0604020202020204"/>
              </a:rPr>
              <a:t> teachers:</a:t>
            </a:r>
            <a:endParaRPr lang="en-GB" sz="2400" b="1" spc="-5" dirty="0">
              <a:solidFill>
                <a:srgbClr val="FFFF00"/>
              </a:solidFill>
              <a:latin typeface="Arial" panose="020B0604020202020204"/>
              <a:cs typeface="Arial" panose="020B0604020202020204"/>
            </a:endParaRPr>
          </a:p>
          <a:p>
            <a:pPr marL="370205" marR="661035" indent="0" fontAlgn="auto">
              <a:lnSpc>
                <a:spcPct val="200000"/>
              </a:lnSpc>
              <a:tabLst>
                <a:tab pos="3060700" algn="l"/>
              </a:tabLst>
            </a:pPr>
            <a:r>
              <a:rPr lang="zh-CN" altLang="en-US" sz="2800" dirty="0">
                <a:solidFill>
                  <a:srgbClr val="FFFF00"/>
                </a:solidFill>
                <a:latin typeface="Arial" panose="020B0604020202020204"/>
                <a:cs typeface="Arial" panose="020B0604020202020204"/>
              </a:rPr>
              <a:t>学习过程评估贯穿整个学习过程，是与老师的互动：</a:t>
            </a: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6" name="文本框 5"/>
          <p:cNvSpPr txBox="1"/>
          <p:nvPr/>
        </p:nvSpPr>
        <p:spPr>
          <a:xfrm>
            <a:off x="2188845" y="0"/>
            <a:ext cx="6955790" cy="1198880"/>
          </a:xfrm>
          <a:prstGeom prst="rect">
            <a:avLst/>
          </a:prstGeom>
          <a:noFill/>
        </p:spPr>
        <p:txBody>
          <a:bodyPr wrap="square" rtlCol="0" anchor="t">
            <a:spAutoFit/>
          </a:bodyPr>
          <a:lstStyle/>
          <a:p>
            <a:pPr algn="ctr" fontAlgn="auto">
              <a:lnSpc>
                <a:spcPct val="150000"/>
              </a:lnSpc>
            </a:pPr>
            <a:r>
              <a:rPr lang="zh-CN" altLang="en-US" sz="2400">
                <a:solidFill>
                  <a:schemeClr val="bg1"/>
                </a:solidFill>
              </a:rPr>
              <a:t>Teachers’ Roles in Assessment for Learning:</a:t>
            </a:r>
          </a:p>
          <a:p>
            <a:pPr algn="ctr" fontAlgn="auto">
              <a:lnSpc>
                <a:spcPct val="150000"/>
              </a:lnSpc>
            </a:pPr>
            <a:r>
              <a:rPr lang="zh-CN" altLang="en-US" sz="2400">
                <a:solidFill>
                  <a:schemeClr val="bg1"/>
                </a:solidFill>
              </a:rPr>
              <a:t>老师在学习过程评估中扮演的角色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200" dirty="0">
                <a:solidFill>
                  <a:srgbClr val="FFFF00"/>
                </a:solidFill>
              </a:rPr>
              <a:t>At the end of today</a:t>
            </a:r>
            <a:r>
              <a:rPr lang="en-US" sz="3200" dirty="0">
                <a:solidFill>
                  <a:srgbClr val="FFFF00"/>
                </a:solidFill>
              </a:rPr>
              <a:t>’</a:t>
            </a:r>
            <a:r>
              <a:rPr lang="en-GB" sz="3200" dirty="0">
                <a:solidFill>
                  <a:srgbClr val="FFFF00"/>
                </a:solidFill>
              </a:rPr>
              <a:t>s session you will be able to:</a:t>
            </a:r>
            <a:br>
              <a:rPr lang="en-GB" sz="3200" dirty="0">
                <a:solidFill>
                  <a:srgbClr val="FFFF00"/>
                </a:solidFill>
              </a:rPr>
            </a:br>
            <a:r>
              <a:rPr lang="zh-CN" altLang="en-US" sz="3200" dirty="0">
                <a:solidFill>
                  <a:srgbClr val="FFFF00"/>
                </a:solidFill>
              </a:rPr>
              <a:t>你将在今天的课程中学到：</a:t>
            </a:r>
            <a:endParaRPr lang="en-GB" sz="3200" dirty="0">
              <a:solidFill>
                <a:srgbClr val="FFFF00"/>
              </a:solidFill>
            </a:endParaRPr>
          </a:p>
        </p:txBody>
      </p:sp>
      <p:sp>
        <p:nvSpPr>
          <p:cNvPr id="3" name="Content Placeholder 2"/>
          <p:cNvSpPr>
            <a:spLocks noGrp="1"/>
          </p:cNvSpPr>
          <p:nvPr>
            <p:ph idx="1"/>
          </p:nvPr>
        </p:nvSpPr>
        <p:spPr>
          <a:xfrm>
            <a:off x="289560" y="1524000"/>
            <a:ext cx="8761095" cy="4801870"/>
          </a:xfrm>
        </p:spPr>
        <p:txBody>
          <a:bodyPr>
            <a:noAutofit/>
          </a:bodyPr>
          <a:lstStyle/>
          <a:p>
            <a:pPr fontAlgn="auto">
              <a:lnSpc>
                <a:spcPct val="100000"/>
              </a:lnSpc>
              <a:buFont typeface="Wingdings" panose="05000000000000000000" charset="0"/>
              <a:buChar char="Ø"/>
              <a:defRPr/>
            </a:pPr>
            <a:r>
              <a:rPr lang="en-GB" sz="1800" dirty="0">
                <a:solidFill>
                  <a:schemeClr val="bg1"/>
                </a:solidFill>
              </a:rPr>
              <a:t>Define the term ‘Assessment for Learning’(</a:t>
            </a:r>
            <a:r>
              <a:rPr lang="en-GB" sz="1800" dirty="0" err="1">
                <a:solidFill>
                  <a:schemeClr val="bg1"/>
                </a:solidFill>
              </a:rPr>
              <a:t>AfL</a:t>
            </a:r>
            <a:r>
              <a:rPr lang="en-GB" sz="1800" dirty="0">
                <a:solidFill>
                  <a:schemeClr val="bg1"/>
                </a:solidFill>
              </a:rPr>
              <a:t>)</a:t>
            </a:r>
          </a:p>
          <a:p>
            <a:pPr marL="0" indent="0" fontAlgn="auto">
              <a:lnSpc>
                <a:spcPct val="100000"/>
              </a:lnSpc>
              <a:buNone/>
              <a:defRPr/>
            </a:pPr>
            <a:r>
              <a:rPr lang="zh-CN" altLang="en-US" sz="1800" dirty="0">
                <a:solidFill>
                  <a:schemeClr val="bg1"/>
                </a:solidFill>
              </a:rPr>
              <a:t>        </a:t>
            </a:r>
            <a:r>
              <a:rPr lang="zh-CN" altLang="en-US" sz="1800" dirty="0">
                <a:solidFill>
                  <a:srgbClr val="FFFF00"/>
                </a:solidFill>
              </a:rPr>
              <a:t>定义“学习过程评估”（</a:t>
            </a:r>
            <a:r>
              <a:rPr lang="en-US" altLang="zh-CN" sz="1800" dirty="0" err="1">
                <a:solidFill>
                  <a:srgbClr val="FFFF00"/>
                </a:solidFill>
              </a:rPr>
              <a:t>AfL</a:t>
            </a:r>
            <a:r>
              <a:rPr lang="zh-CN" altLang="en-US" sz="1800" dirty="0">
                <a:solidFill>
                  <a:srgbClr val="FFFF00"/>
                </a:solidFill>
              </a:rPr>
              <a:t>）这个术语</a:t>
            </a:r>
            <a:endParaRPr lang="en-GB" sz="20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Explain the difference between ‘Assessment for Learning’ and ‘Assessment of Learning’</a:t>
            </a:r>
          </a:p>
          <a:p>
            <a:pPr marL="0" indent="0" fontAlgn="auto">
              <a:lnSpc>
                <a:spcPct val="100000"/>
              </a:lnSpc>
              <a:buNone/>
              <a:defRPr/>
            </a:pPr>
            <a:r>
              <a:rPr lang="zh-CN" altLang="en-US" sz="1800" dirty="0">
                <a:solidFill>
                  <a:srgbClr val="FFFF00"/>
                </a:solidFill>
                <a:sym typeface="+mn-ea"/>
              </a:rPr>
              <a:t>        </a:t>
            </a:r>
            <a:r>
              <a:rPr lang="zh-CN" altLang="en-US" sz="1800" dirty="0">
                <a:solidFill>
                  <a:srgbClr val="FFFF00"/>
                </a:solidFill>
              </a:rPr>
              <a:t>解释“学习过程评估”和“学习成果评估”的差别</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Discuss the major aspects of Assessment for Learning</a:t>
            </a:r>
          </a:p>
          <a:p>
            <a:pPr marL="0" indent="0" fontAlgn="auto">
              <a:lnSpc>
                <a:spcPct val="100000"/>
              </a:lnSpc>
              <a:buNone/>
              <a:defRPr/>
            </a:pPr>
            <a:r>
              <a:rPr lang="zh-CN" altLang="en-US" sz="1800" dirty="0">
                <a:solidFill>
                  <a:schemeClr val="bg1"/>
                </a:solidFill>
                <a:sym typeface="+mn-ea"/>
              </a:rPr>
              <a:t>        </a:t>
            </a:r>
            <a:r>
              <a:rPr lang="zh-CN" altLang="en-US" sz="1800" dirty="0">
                <a:solidFill>
                  <a:srgbClr val="FFFF00"/>
                </a:solidFill>
              </a:rPr>
              <a:t>讨论学习过程评估涉及的重要方面</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Examine the work of Professor Dylan Wiliam and Professor Paul Black</a:t>
            </a:r>
          </a:p>
          <a:p>
            <a:pPr marL="0" indent="0" fontAlgn="auto">
              <a:lnSpc>
                <a:spcPct val="100000"/>
              </a:lnSpc>
              <a:buNone/>
              <a:defRPr/>
            </a:pPr>
            <a:r>
              <a:rPr lang="zh-CN" altLang="en-US" sz="1800" dirty="0">
                <a:solidFill>
                  <a:schemeClr val="bg1"/>
                </a:solidFill>
                <a:sym typeface="+mn-ea"/>
              </a:rPr>
              <a:t>        </a:t>
            </a:r>
            <a:r>
              <a:rPr lang="zh-CN" altLang="en-US" sz="1800" dirty="0">
                <a:solidFill>
                  <a:srgbClr val="FFFF00"/>
                </a:solidFill>
              </a:rPr>
              <a:t>考察迪伦</a:t>
            </a:r>
            <a:r>
              <a:rPr lang="en-US" altLang="zh-CN" sz="1800" dirty="0">
                <a:solidFill>
                  <a:srgbClr val="FFFF00"/>
                </a:solidFill>
              </a:rPr>
              <a:t>·</a:t>
            </a:r>
            <a:r>
              <a:rPr lang="zh-CN" altLang="en-US" sz="1800" dirty="0">
                <a:solidFill>
                  <a:srgbClr val="FFFF00"/>
                </a:solidFill>
              </a:rPr>
              <a:t>威廉教授和保尔</a:t>
            </a:r>
            <a:r>
              <a:rPr lang="en-US" altLang="zh-CN" sz="1800" dirty="0">
                <a:solidFill>
                  <a:srgbClr val="FFFF00"/>
                </a:solidFill>
              </a:rPr>
              <a:t>·</a:t>
            </a:r>
            <a:r>
              <a:rPr lang="zh-CN" altLang="en-US" sz="1800" dirty="0">
                <a:solidFill>
                  <a:srgbClr val="FFFF00"/>
                </a:solidFill>
              </a:rPr>
              <a:t>布莱克教授的研究工作</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Analyse the evidence from Robert Marzano and John Hattie which supports </a:t>
            </a:r>
            <a:r>
              <a:rPr lang="en-GB" sz="1800" dirty="0" err="1">
                <a:solidFill>
                  <a:schemeClr val="bg1"/>
                </a:solidFill>
              </a:rPr>
              <a:t>AfL</a:t>
            </a:r>
            <a:endParaRPr lang="en-GB" sz="1800" dirty="0">
              <a:solidFill>
                <a:schemeClr val="bg1"/>
              </a:solidFill>
            </a:endParaRPr>
          </a:p>
          <a:p>
            <a:pPr marL="0" indent="0" fontAlgn="auto">
              <a:lnSpc>
                <a:spcPct val="100000"/>
              </a:lnSpc>
              <a:buNone/>
              <a:defRPr/>
            </a:pPr>
            <a:r>
              <a:rPr lang="zh-CN" altLang="en-US" sz="1800" dirty="0">
                <a:solidFill>
                  <a:schemeClr val="bg1"/>
                </a:solidFill>
                <a:sym typeface="+mn-ea"/>
              </a:rPr>
              <a:t>        </a:t>
            </a:r>
            <a:r>
              <a:rPr lang="zh-CN" altLang="en-US" sz="1800" dirty="0">
                <a:solidFill>
                  <a:srgbClr val="FFFF00"/>
                </a:solidFill>
              </a:rPr>
              <a:t>分析罗伯特</a:t>
            </a:r>
            <a:r>
              <a:rPr lang="en-US" altLang="zh-CN" sz="1800" dirty="0">
                <a:solidFill>
                  <a:srgbClr val="FFFF00"/>
                </a:solidFill>
              </a:rPr>
              <a:t>·</a:t>
            </a:r>
            <a:r>
              <a:rPr lang="zh-CN" altLang="en-US" sz="1800" dirty="0">
                <a:solidFill>
                  <a:srgbClr val="FFFF00"/>
                </a:solidFill>
              </a:rPr>
              <a:t>马扎诺和约翰</a:t>
            </a:r>
            <a:r>
              <a:rPr lang="en-US" altLang="zh-CN" sz="1800" dirty="0">
                <a:solidFill>
                  <a:srgbClr val="FFFF00"/>
                </a:solidFill>
              </a:rPr>
              <a:t>·</a:t>
            </a:r>
            <a:r>
              <a:rPr lang="zh-CN" altLang="en-US" sz="1800" dirty="0">
                <a:solidFill>
                  <a:srgbClr val="FFFF00"/>
                </a:solidFill>
              </a:rPr>
              <a:t>海蒂支持</a:t>
            </a:r>
            <a:r>
              <a:rPr lang="en-US" altLang="zh-CN" sz="1800" dirty="0">
                <a:solidFill>
                  <a:srgbClr val="FFFF00"/>
                </a:solidFill>
              </a:rPr>
              <a:t> “</a:t>
            </a:r>
            <a:r>
              <a:rPr lang="zh-CN" altLang="en-US" sz="1800" dirty="0">
                <a:solidFill>
                  <a:srgbClr val="FFFF00"/>
                </a:solidFill>
              </a:rPr>
              <a:t>学习过程评估”的研究证据</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Create lesson plans that incorporate “Assessment for Learning”</a:t>
            </a:r>
          </a:p>
          <a:p>
            <a:pPr marL="0" indent="0" fontAlgn="auto">
              <a:lnSpc>
                <a:spcPct val="100000"/>
              </a:lnSpc>
              <a:buNone/>
              <a:defRPr/>
            </a:pPr>
            <a:r>
              <a:rPr lang="zh-CN" altLang="en-US" sz="1800" dirty="0">
                <a:solidFill>
                  <a:schemeClr val="bg1"/>
                </a:solidFill>
                <a:sym typeface="+mn-ea"/>
              </a:rPr>
              <a:t>        </a:t>
            </a:r>
            <a:r>
              <a:rPr lang="zh-CN" altLang="en-US" sz="1800" dirty="0">
                <a:solidFill>
                  <a:srgbClr val="FFFF00"/>
                </a:solidFill>
              </a:rPr>
              <a:t>制定一份包含“学习过程评估</a:t>
            </a:r>
            <a:r>
              <a:rPr lang="en-US" altLang="zh-CN" sz="1800" dirty="0">
                <a:solidFill>
                  <a:srgbClr val="FFFF00"/>
                </a:solidFill>
              </a:rPr>
              <a:t>”</a:t>
            </a:r>
            <a:r>
              <a:rPr lang="zh-CN" altLang="en-US" sz="1800" dirty="0">
                <a:solidFill>
                  <a:srgbClr val="FFFF00"/>
                </a:solidFill>
              </a:rPr>
              <a:t>的教案</a:t>
            </a:r>
            <a:endParaRPr lang="en-GB" sz="1800" dirty="0">
              <a:solidFill>
                <a:srgbClr val="FFFF00"/>
              </a:solidFill>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6" name="文本框 5"/>
          <p:cNvSpPr txBox="1"/>
          <p:nvPr/>
        </p:nvSpPr>
        <p:spPr>
          <a:xfrm>
            <a:off x="2188845" y="0"/>
            <a:ext cx="6955790" cy="1198880"/>
          </a:xfrm>
          <a:prstGeom prst="rect">
            <a:avLst/>
          </a:prstGeom>
          <a:noFill/>
        </p:spPr>
        <p:txBody>
          <a:bodyPr wrap="square" rtlCol="0" anchor="t">
            <a:spAutoFit/>
          </a:bodyPr>
          <a:lstStyle/>
          <a:p>
            <a:pPr algn="ctr" fontAlgn="auto">
              <a:lnSpc>
                <a:spcPct val="150000"/>
              </a:lnSpc>
            </a:pPr>
            <a:r>
              <a:rPr lang="zh-CN" altLang="en-US" sz="2400">
                <a:solidFill>
                  <a:schemeClr val="bg1"/>
                </a:solidFill>
              </a:rPr>
              <a:t>Teachers’ Roles in Assessment for Learning:</a:t>
            </a:r>
          </a:p>
          <a:p>
            <a:pPr algn="ctr" fontAlgn="auto">
              <a:lnSpc>
                <a:spcPct val="150000"/>
              </a:lnSpc>
            </a:pPr>
            <a:r>
              <a:rPr lang="zh-CN" altLang="en-US" sz="2400">
                <a:solidFill>
                  <a:schemeClr val="bg1"/>
                </a:solidFill>
              </a:rPr>
              <a:t>老师在学习过程评估中扮演的角色</a:t>
            </a:r>
          </a:p>
        </p:txBody>
      </p:sp>
      <p:sp>
        <p:nvSpPr>
          <p:cNvPr id="2" name="文本框 1"/>
          <p:cNvSpPr txBox="1"/>
          <p:nvPr/>
        </p:nvSpPr>
        <p:spPr>
          <a:xfrm>
            <a:off x="319405" y="1621155"/>
            <a:ext cx="8730615" cy="5077460"/>
          </a:xfrm>
          <a:prstGeom prst="rect">
            <a:avLst/>
          </a:prstGeom>
          <a:noFill/>
        </p:spPr>
        <p:txBody>
          <a:bodyPr wrap="square" rtlCol="0" anchor="t">
            <a:spAutoFit/>
          </a:bodyPr>
          <a:lstStyle/>
          <a:p>
            <a:pPr marL="285750" indent="-285750" fontAlgn="auto">
              <a:lnSpc>
                <a:spcPct val="150000"/>
              </a:lnSpc>
              <a:buFont typeface="Wingdings" panose="05000000000000000000" charset="0"/>
              <a:buChar char="Ø"/>
            </a:pPr>
            <a:r>
              <a:rPr lang="zh-CN" altLang="en-US" dirty="0">
                <a:solidFill>
                  <a:srgbClr val="FFFF00"/>
                </a:solidFill>
              </a:rPr>
              <a:t>Aligning instruction</a:t>
            </a:r>
          </a:p>
          <a:p>
            <a:pPr fontAlgn="auto">
              <a:lnSpc>
                <a:spcPct val="150000"/>
              </a:lnSpc>
            </a:pPr>
            <a:r>
              <a:rPr lang="zh-CN" altLang="en-US" dirty="0">
                <a:solidFill>
                  <a:srgbClr val="FFFF00"/>
                </a:solidFill>
              </a:rPr>
              <a:t>       </a:t>
            </a:r>
            <a:r>
              <a:rPr lang="zh-CN" altLang="en-US" dirty="0">
                <a:solidFill>
                  <a:schemeClr val="bg1"/>
                </a:solidFill>
              </a:rPr>
              <a:t>调整指导</a:t>
            </a:r>
          </a:p>
          <a:p>
            <a:pPr marL="285750" indent="-285750" fontAlgn="auto">
              <a:lnSpc>
                <a:spcPct val="150000"/>
              </a:lnSpc>
              <a:buFont typeface="Wingdings" panose="05000000000000000000" charset="0"/>
              <a:buChar char="Ø"/>
            </a:pPr>
            <a:r>
              <a:rPr lang="zh-CN" altLang="en-US" dirty="0">
                <a:solidFill>
                  <a:srgbClr val="FFFF00"/>
                </a:solidFill>
              </a:rPr>
              <a:t>Identifying particular learning needs of students or groups</a:t>
            </a:r>
          </a:p>
          <a:p>
            <a:pPr fontAlgn="auto">
              <a:lnSpc>
                <a:spcPct val="150000"/>
              </a:lnSpc>
            </a:pPr>
            <a:r>
              <a:rPr lang="zh-CN" altLang="en-US" dirty="0">
                <a:solidFill>
                  <a:srgbClr val="FFFF00"/>
                </a:solidFill>
              </a:rPr>
              <a:t>       </a:t>
            </a:r>
            <a:r>
              <a:rPr lang="zh-CN" altLang="en-US" dirty="0">
                <a:solidFill>
                  <a:schemeClr val="bg1"/>
                </a:solidFill>
              </a:rPr>
              <a:t>发现学生或小组的特殊学习需求</a:t>
            </a:r>
          </a:p>
          <a:p>
            <a:pPr marL="285750" indent="-285750" fontAlgn="auto">
              <a:lnSpc>
                <a:spcPct val="150000"/>
              </a:lnSpc>
              <a:buFont typeface="Wingdings" panose="05000000000000000000" charset="0"/>
              <a:buChar char="Ø"/>
            </a:pPr>
            <a:r>
              <a:rPr lang="zh-CN" altLang="en-US" dirty="0">
                <a:solidFill>
                  <a:srgbClr val="FFFF00"/>
                </a:solidFill>
              </a:rPr>
              <a:t>Selecting and adapting materials and resources</a:t>
            </a:r>
          </a:p>
          <a:p>
            <a:pPr fontAlgn="auto">
              <a:lnSpc>
                <a:spcPct val="150000"/>
              </a:lnSpc>
            </a:pPr>
            <a:r>
              <a:rPr lang="zh-CN" altLang="en-US" dirty="0">
                <a:solidFill>
                  <a:schemeClr val="bg1"/>
                </a:solidFill>
              </a:rPr>
              <a:t>       挑选并调整学习材料和资源</a:t>
            </a:r>
          </a:p>
          <a:p>
            <a:pPr marL="285750" indent="-285750" fontAlgn="auto">
              <a:lnSpc>
                <a:spcPct val="150000"/>
              </a:lnSpc>
              <a:buFont typeface="Wingdings" panose="05000000000000000000" charset="0"/>
              <a:buChar char="Ø"/>
            </a:pPr>
            <a:r>
              <a:rPr lang="zh-CN" altLang="en-US" dirty="0">
                <a:solidFill>
                  <a:srgbClr val="FFFF00"/>
                </a:solidFill>
              </a:rPr>
              <a:t>Creating differentiated teaching strategies and learning </a:t>
            </a:r>
          </a:p>
          <a:p>
            <a:pPr fontAlgn="auto">
              <a:lnSpc>
                <a:spcPct val="150000"/>
              </a:lnSpc>
            </a:pPr>
            <a:r>
              <a:rPr lang="zh-CN" altLang="en-US" dirty="0">
                <a:solidFill>
                  <a:srgbClr val="FFFF00"/>
                </a:solidFill>
              </a:rPr>
              <a:t>       </a:t>
            </a:r>
            <a:r>
              <a:rPr lang="zh-CN" altLang="en-US" dirty="0">
                <a:solidFill>
                  <a:schemeClr val="bg1"/>
                </a:solidFill>
              </a:rPr>
              <a:t>创造差异化的教学策略和学习</a:t>
            </a:r>
          </a:p>
          <a:p>
            <a:pPr marL="285750" indent="-285750" fontAlgn="auto">
              <a:lnSpc>
                <a:spcPct val="150000"/>
              </a:lnSpc>
              <a:buFont typeface="Wingdings" panose="05000000000000000000" charset="0"/>
              <a:buChar char="Ø"/>
            </a:pPr>
            <a:r>
              <a:rPr lang="zh-CN" altLang="en-US" dirty="0">
                <a:solidFill>
                  <a:srgbClr val="FFFF00"/>
                </a:solidFill>
              </a:rPr>
              <a:t>Opportunities for helping individual students move forward in their learning </a:t>
            </a:r>
          </a:p>
          <a:p>
            <a:pPr fontAlgn="auto">
              <a:lnSpc>
                <a:spcPct val="150000"/>
              </a:lnSpc>
            </a:pPr>
            <a:r>
              <a:rPr lang="zh-CN" altLang="en-US" dirty="0">
                <a:solidFill>
                  <a:srgbClr val="FFFF00"/>
                </a:solidFill>
              </a:rPr>
              <a:t>       </a:t>
            </a:r>
            <a:r>
              <a:rPr lang="zh-CN" altLang="en-US" dirty="0">
                <a:solidFill>
                  <a:schemeClr val="bg1"/>
                </a:solidFill>
              </a:rPr>
              <a:t>有机会帮助个别学生在学习上取得进步</a:t>
            </a:r>
          </a:p>
          <a:p>
            <a:pPr marL="285750" indent="-285750" fontAlgn="auto">
              <a:lnSpc>
                <a:spcPct val="150000"/>
              </a:lnSpc>
              <a:buFont typeface="Wingdings" panose="05000000000000000000" charset="0"/>
              <a:buChar char="Ø"/>
            </a:pPr>
            <a:r>
              <a:rPr lang="zh-CN" altLang="en-US" dirty="0">
                <a:solidFill>
                  <a:srgbClr val="FFFF00"/>
                </a:solidFill>
              </a:rPr>
              <a:t>Providing immediate feedback and direction to students</a:t>
            </a:r>
          </a:p>
          <a:p>
            <a:pPr fontAlgn="auto">
              <a:lnSpc>
                <a:spcPct val="150000"/>
              </a:lnSpc>
            </a:pPr>
            <a:r>
              <a:rPr lang="zh-CN" altLang="en-US" dirty="0">
                <a:solidFill>
                  <a:schemeClr val="bg1"/>
                </a:solidFill>
              </a:rPr>
              <a:t>       为学生提供及时的反馈和方向指导</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19075" y="1685925"/>
            <a:ext cx="8635365" cy="5172075"/>
          </a:xfrm>
          <a:prstGeom prst="rect">
            <a:avLst/>
          </a:prstGeom>
        </p:spPr>
        <p:txBody>
          <a:bodyPr vert="horz" wrap="square" lIns="0" tIns="0" rIns="0" bIns="0" rtlCol="0">
            <a:noAutofit/>
          </a:bodyPr>
          <a:lstStyle/>
          <a:p>
            <a:pPr marL="12700" marR="683260" indent="0" defTabSz="914400" fontAlgn="auto">
              <a:lnSpc>
                <a:spcPct val="200000"/>
              </a:lnSpc>
              <a:tabLst>
                <a:tab pos="1450340" algn="l"/>
              </a:tabLst>
            </a:pPr>
            <a:r>
              <a:rPr sz="2000" b="1" dirty="0">
                <a:solidFill>
                  <a:schemeClr val="bg1"/>
                </a:solidFill>
                <a:latin typeface="Arial" panose="020B0604020202020204"/>
                <a:cs typeface="Arial" panose="020B0604020202020204"/>
              </a:rPr>
              <a:t>“Teachers also use</a:t>
            </a:r>
            <a:r>
              <a:rPr sz="2000" b="1" spc="110"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assessment </a:t>
            </a:r>
            <a:r>
              <a:rPr sz="2000" b="1" i="1" spc="0" dirty="0">
                <a:solidFill>
                  <a:schemeClr val="bg1"/>
                </a:solidFill>
                <a:latin typeface="Arial" panose="020B0604020202020204"/>
                <a:cs typeface="Arial" panose="020B0604020202020204"/>
              </a:rPr>
              <a:t>for</a:t>
            </a:r>
            <a:r>
              <a:rPr sz="2000" b="1" i="1" spc="-5" dirty="0">
                <a:solidFill>
                  <a:schemeClr val="bg1"/>
                </a:solidFill>
                <a:latin typeface="Arial" panose="020B0604020202020204"/>
                <a:cs typeface="Arial" panose="020B0604020202020204"/>
              </a:rPr>
              <a:t> </a:t>
            </a:r>
            <a:r>
              <a:rPr sz="2000" b="1" spc="-5" dirty="0">
                <a:solidFill>
                  <a:schemeClr val="bg1"/>
                </a:solidFill>
                <a:latin typeface="Arial" panose="020B0604020202020204"/>
                <a:cs typeface="Arial" panose="020B0604020202020204"/>
              </a:rPr>
              <a:t>learnin</a:t>
            </a:r>
            <a:r>
              <a:rPr sz="2000" b="1" spc="0" dirty="0">
                <a:solidFill>
                  <a:schemeClr val="bg1"/>
                </a:solidFill>
                <a:latin typeface="Arial" panose="020B0604020202020204"/>
                <a:cs typeface="Arial" panose="020B0604020202020204"/>
              </a:rPr>
              <a:t>g</a:t>
            </a:r>
            <a:r>
              <a:rPr sz="2000" b="1" spc="-5" dirty="0">
                <a:solidFill>
                  <a:schemeClr val="bg1"/>
                </a:solidFill>
                <a:latin typeface="Arial" panose="020B0604020202020204"/>
                <a:cs typeface="Arial" panose="020B0604020202020204"/>
              </a:rPr>
              <a:t> to enhanc</a:t>
            </a:r>
            <a:r>
              <a:rPr sz="2000" b="1" spc="0" dirty="0">
                <a:solidFill>
                  <a:schemeClr val="bg1"/>
                </a:solidFill>
                <a:latin typeface="Arial" panose="020B0604020202020204"/>
                <a:cs typeface="Arial" panose="020B0604020202020204"/>
              </a:rPr>
              <a:t>e</a:t>
            </a:r>
            <a:r>
              <a:rPr sz="2000" b="1" spc="-5" dirty="0">
                <a:solidFill>
                  <a:schemeClr val="bg1"/>
                </a:solidFill>
                <a:latin typeface="Arial" panose="020B0604020202020204"/>
                <a:cs typeface="Arial" panose="020B0604020202020204"/>
              </a:rPr>
              <a:t> students</a:t>
            </a:r>
            <a:r>
              <a:rPr sz="2000" b="1" spc="0" dirty="0">
                <a:solidFill>
                  <a:schemeClr val="bg1"/>
                </a:solidFill>
                <a:latin typeface="Arial" panose="020B0604020202020204"/>
                <a:cs typeface="Arial" panose="020B0604020202020204"/>
              </a:rPr>
              <a:t>’</a:t>
            </a:r>
            <a:r>
              <a:rPr sz="2000" b="1" spc="-5" dirty="0">
                <a:solidFill>
                  <a:schemeClr val="bg1"/>
                </a:solidFill>
                <a:latin typeface="Arial" panose="020B0604020202020204"/>
                <a:cs typeface="Arial" panose="020B0604020202020204"/>
              </a:rPr>
              <a:t> motivatio</a:t>
            </a:r>
            <a:r>
              <a:rPr sz="2000" b="1" spc="0" dirty="0">
                <a:solidFill>
                  <a:schemeClr val="bg1"/>
                </a:solidFill>
                <a:latin typeface="Arial" panose="020B0604020202020204"/>
                <a:cs typeface="Arial" panose="020B0604020202020204"/>
              </a:rPr>
              <a:t>n</a:t>
            </a:r>
            <a:r>
              <a:rPr sz="2000" b="1" spc="-5" dirty="0">
                <a:solidFill>
                  <a:schemeClr val="bg1"/>
                </a:solidFill>
                <a:latin typeface="Arial" panose="020B0604020202020204"/>
                <a:cs typeface="Arial" panose="020B0604020202020204"/>
              </a:rPr>
              <a:t> an</a:t>
            </a:r>
            <a:r>
              <a:rPr sz="2000" b="1" spc="0" dirty="0">
                <a:solidFill>
                  <a:schemeClr val="bg1"/>
                </a:solidFill>
                <a:latin typeface="Arial" panose="020B0604020202020204"/>
                <a:cs typeface="Arial" panose="020B0604020202020204"/>
              </a:rPr>
              <a:t>d</a:t>
            </a:r>
            <a:r>
              <a:rPr sz="2000" b="1" spc="-5" dirty="0">
                <a:solidFill>
                  <a:schemeClr val="bg1"/>
                </a:solidFill>
                <a:latin typeface="Arial" panose="020B0604020202020204"/>
                <a:cs typeface="Arial" panose="020B0604020202020204"/>
              </a:rPr>
              <a:t> commitmen</a:t>
            </a:r>
            <a:r>
              <a:rPr sz="2000" b="1" spc="0" dirty="0">
                <a:solidFill>
                  <a:schemeClr val="bg1"/>
                </a:solidFill>
                <a:latin typeface="Arial" panose="020B0604020202020204"/>
                <a:cs typeface="Arial" panose="020B0604020202020204"/>
              </a:rPr>
              <a:t>t</a:t>
            </a:r>
            <a:r>
              <a:rPr sz="2000" b="1" spc="-5" dirty="0">
                <a:solidFill>
                  <a:schemeClr val="bg1"/>
                </a:solidFill>
                <a:latin typeface="Arial" panose="020B0604020202020204"/>
                <a:cs typeface="Arial" panose="020B0604020202020204"/>
              </a:rPr>
              <a:t> to learning</a:t>
            </a:r>
            <a:r>
              <a:rPr sz="2000" b="1" spc="0" dirty="0">
                <a:solidFill>
                  <a:schemeClr val="bg1"/>
                </a:solidFill>
                <a:latin typeface="Arial" panose="020B0604020202020204"/>
                <a:cs typeface="Arial" panose="020B0604020202020204"/>
              </a:rPr>
              <a:t>.</a:t>
            </a:r>
          </a:p>
          <a:p>
            <a:pPr marL="12700" marR="683260" indent="0" defTabSz="914400" fontAlgn="auto">
              <a:lnSpc>
                <a:spcPct val="200000"/>
              </a:lnSpc>
              <a:tabLst>
                <a:tab pos="1450340" algn="l"/>
              </a:tabLst>
            </a:pPr>
            <a:r>
              <a:rPr sz="2000" b="1" spc="-5" dirty="0">
                <a:solidFill>
                  <a:schemeClr val="bg1"/>
                </a:solidFill>
                <a:latin typeface="Arial" panose="020B0604020202020204"/>
                <a:cs typeface="Arial" panose="020B0604020202020204"/>
              </a:rPr>
              <a:t>Whe</a:t>
            </a:r>
            <a:r>
              <a:rPr sz="2000" b="1" spc="0" dirty="0">
                <a:solidFill>
                  <a:schemeClr val="bg1"/>
                </a:solidFill>
                <a:latin typeface="Arial" panose="020B0604020202020204"/>
                <a:cs typeface="Arial" panose="020B0604020202020204"/>
              </a:rPr>
              <a:t>n</a:t>
            </a:r>
            <a:r>
              <a:rPr sz="2000" b="1" spc="-5" dirty="0">
                <a:solidFill>
                  <a:schemeClr val="bg1"/>
                </a:solidFill>
                <a:latin typeface="Arial" panose="020B0604020202020204"/>
                <a:cs typeface="Arial" panose="020B0604020202020204"/>
              </a:rPr>
              <a:t> teacher</a:t>
            </a:r>
            <a:r>
              <a:rPr sz="2000" b="1" spc="0" dirty="0">
                <a:solidFill>
                  <a:schemeClr val="bg1"/>
                </a:solidFill>
                <a:latin typeface="Arial" panose="020B0604020202020204"/>
                <a:cs typeface="Arial" panose="020B0604020202020204"/>
              </a:rPr>
              <a:t>s</a:t>
            </a:r>
            <a:r>
              <a:rPr sz="2000" b="1" spc="-5" dirty="0">
                <a:solidFill>
                  <a:schemeClr val="bg1"/>
                </a:solidFill>
                <a:latin typeface="Arial" panose="020B0604020202020204"/>
                <a:cs typeface="Arial" panose="020B0604020202020204"/>
              </a:rPr>
              <a:t> commi</a:t>
            </a:r>
            <a:r>
              <a:rPr sz="2000" b="1" spc="0" dirty="0">
                <a:solidFill>
                  <a:schemeClr val="bg1"/>
                </a:solidFill>
                <a:latin typeface="Arial" panose="020B0604020202020204"/>
                <a:cs typeface="Arial" panose="020B0604020202020204"/>
              </a:rPr>
              <a:t>t</a:t>
            </a:r>
            <a:r>
              <a:rPr sz="2000" b="1" spc="-5" dirty="0">
                <a:solidFill>
                  <a:schemeClr val="bg1"/>
                </a:solidFill>
                <a:latin typeface="Arial" panose="020B0604020202020204"/>
                <a:cs typeface="Arial" panose="020B0604020202020204"/>
              </a:rPr>
              <a:t> t</a:t>
            </a:r>
            <a:r>
              <a:rPr sz="2000" b="1" spc="0" dirty="0">
                <a:solidFill>
                  <a:schemeClr val="bg1"/>
                </a:solidFill>
                <a:latin typeface="Arial" panose="020B0604020202020204"/>
                <a:cs typeface="Arial" panose="020B0604020202020204"/>
              </a:rPr>
              <a:t>o</a:t>
            </a:r>
            <a:r>
              <a:rPr sz="2000" b="1" spc="-5" dirty="0">
                <a:solidFill>
                  <a:schemeClr val="bg1"/>
                </a:solidFill>
                <a:latin typeface="Arial" panose="020B0604020202020204"/>
                <a:cs typeface="Arial" panose="020B0604020202020204"/>
              </a:rPr>
              <a:t> learnin</a:t>
            </a:r>
            <a:r>
              <a:rPr sz="2000" b="1" spc="0" dirty="0">
                <a:solidFill>
                  <a:schemeClr val="bg1"/>
                </a:solidFill>
                <a:latin typeface="Arial" panose="020B0604020202020204"/>
                <a:cs typeface="Arial" panose="020B0604020202020204"/>
              </a:rPr>
              <a:t>g</a:t>
            </a:r>
            <a:r>
              <a:rPr sz="2000" b="1" spc="-5" dirty="0">
                <a:solidFill>
                  <a:schemeClr val="bg1"/>
                </a:solidFill>
                <a:latin typeface="Arial" panose="020B0604020202020204"/>
                <a:cs typeface="Arial" panose="020B0604020202020204"/>
              </a:rPr>
              <a:t> a</a:t>
            </a:r>
            <a:r>
              <a:rPr sz="2000" b="1" spc="0" dirty="0">
                <a:solidFill>
                  <a:schemeClr val="bg1"/>
                </a:solidFill>
                <a:latin typeface="Arial" panose="020B0604020202020204"/>
                <a:cs typeface="Arial" panose="020B0604020202020204"/>
              </a:rPr>
              <a:t>s</a:t>
            </a:r>
            <a:r>
              <a:rPr sz="2000" b="1" spc="-5" dirty="0">
                <a:solidFill>
                  <a:schemeClr val="bg1"/>
                </a:solidFill>
                <a:latin typeface="Arial" panose="020B0604020202020204"/>
                <a:cs typeface="Arial" panose="020B0604020202020204"/>
              </a:rPr>
              <a:t> the </a:t>
            </a:r>
            <a:r>
              <a:rPr sz="2000" b="1" spc="0" dirty="0">
                <a:solidFill>
                  <a:schemeClr val="bg1"/>
                </a:solidFill>
                <a:latin typeface="Arial" panose="020B0604020202020204"/>
                <a:cs typeface="Arial" panose="020B0604020202020204"/>
              </a:rPr>
              <a:t>focus</a:t>
            </a:r>
            <a:r>
              <a:rPr sz="2000" b="1" spc="-5"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of</a:t>
            </a:r>
            <a:r>
              <a:rPr sz="2000" b="1" spc="-5"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assessment,</a:t>
            </a:r>
            <a:r>
              <a:rPr sz="2000" b="1" spc="-5"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they</a:t>
            </a:r>
            <a:r>
              <a:rPr sz="2000" b="1" spc="-5"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change</a:t>
            </a:r>
            <a:r>
              <a:rPr sz="2000" b="1" spc="-5"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the</a:t>
            </a:r>
            <a:r>
              <a:rPr sz="2000" b="1" spc="-5" dirty="0">
                <a:solidFill>
                  <a:schemeClr val="bg1"/>
                </a:solidFill>
                <a:latin typeface="Arial" panose="020B0604020202020204"/>
                <a:cs typeface="Arial" panose="020B0604020202020204"/>
              </a:rPr>
              <a:t> </a:t>
            </a:r>
            <a:r>
              <a:rPr sz="2000" b="1" spc="0" dirty="0">
                <a:solidFill>
                  <a:schemeClr val="bg1"/>
                </a:solidFill>
                <a:latin typeface="Arial" panose="020B0604020202020204"/>
                <a:cs typeface="Arial" panose="020B0604020202020204"/>
              </a:rPr>
              <a:t>classroom </a:t>
            </a:r>
            <a:r>
              <a:rPr sz="2000" b="1" spc="-5" dirty="0">
                <a:solidFill>
                  <a:schemeClr val="bg1"/>
                </a:solidFill>
                <a:latin typeface="Arial" panose="020B0604020202020204"/>
                <a:cs typeface="Arial" panose="020B0604020202020204"/>
              </a:rPr>
              <a:t>cultur</a:t>
            </a:r>
            <a:r>
              <a:rPr sz="2000" b="1" spc="0" dirty="0">
                <a:solidFill>
                  <a:schemeClr val="bg1"/>
                </a:solidFill>
                <a:latin typeface="Arial" panose="020B0604020202020204"/>
                <a:cs typeface="Arial" panose="020B0604020202020204"/>
              </a:rPr>
              <a:t>e</a:t>
            </a:r>
            <a:r>
              <a:rPr sz="2000" b="1" spc="-5" dirty="0">
                <a:solidFill>
                  <a:schemeClr val="bg1"/>
                </a:solidFill>
                <a:latin typeface="Arial" panose="020B0604020202020204"/>
                <a:cs typeface="Arial" panose="020B0604020202020204"/>
              </a:rPr>
              <a:t> t</a:t>
            </a:r>
            <a:r>
              <a:rPr sz="2000" b="1" spc="0" dirty="0">
                <a:solidFill>
                  <a:schemeClr val="bg1"/>
                </a:solidFill>
                <a:latin typeface="Arial" panose="020B0604020202020204"/>
                <a:cs typeface="Arial" panose="020B0604020202020204"/>
              </a:rPr>
              <a:t>o</a:t>
            </a:r>
            <a:r>
              <a:rPr sz="2000" b="1" spc="-5" dirty="0">
                <a:solidFill>
                  <a:schemeClr val="bg1"/>
                </a:solidFill>
                <a:latin typeface="Arial" panose="020B0604020202020204"/>
                <a:cs typeface="Arial" panose="020B0604020202020204"/>
              </a:rPr>
              <a:t> on</a:t>
            </a:r>
            <a:r>
              <a:rPr sz="2000" b="1" spc="0" dirty="0">
                <a:solidFill>
                  <a:schemeClr val="bg1"/>
                </a:solidFill>
                <a:latin typeface="Arial" panose="020B0604020202020204"/>
                <a:cs typeface="Arial" panose="020B0604020202020204"/>
              </a:rPr>
              <a:t>e</a:t>
            </a:r>
            <a:r>
              <a:rPr sz="2000" b="1" spc="-5" dirty="0">
                <a:solidFill>
                  <a:schemeClr val="bg1"/>
                </a:solidFill>
                <a:latin typeface="Arial" panose="020B0604020202020204"/>
                <a:cs typeface="Arial" panose="020B0604020202020204"/>
              </a:rPr>
              <a:t> o</a:t>
            </a:r>
            <a:r>
              <a:rPr sz="2000" b="1" spc="0" dirty="0">
                <a:solidFill>
                  <a:schemeClr val="bg1"/>
                </a:solidFill>
                <a:latin typeface="Arial" panose="020B0604020202020204"/>
                <a:cs typeface="Arial" panose="020B0604020202020204"/>
              </a:rPr>
              <a:t>f</a:t>
            </a:r>
            <a:r>
              <a:rPr sz="2000" b="1" spc="-5" dirty="0">
                <a:solidFill>
                  <a:schemeClr val="bg1"/>
                </a:solidFill>
                <a:latin typeface="Arial" panose="020B0604020202020204"/>
                <a:cs typeface="Arial" panose="020B0604020202020204"/>
              </a:rPr>
              <a:t> studen</a:t>
            </a:r>
            <a:r>
              <a:rPr sz="2000" b="1" spc="0" dirty="0">
                <a:solidFill>
                  <a:schemeClr val="bg1"/>
                </a:solidFill>
                <a:latin typeface="Arial" panose="020B0604020202020204"/>
                <a:cs typeface="Arial" panose="020B0604020202020204"/>
              </a:rPr>
              <a:t>t</a:t>
            </a:r>
            <a:r>
              <a:rPr sz="2000" b="1" spc="-5" dirty="0">
                <a:solidFill>
                  <a:schemeClr val="bg1"/>
                </a:solidFill>
                <a:latin typeface="Arial" panose="020B0604020202020204"/>
                <a:cs typeface="Arial" panose="020B0604020202020204"/>
              </a:rPr>
              <a:t> success.”</a:t>
            </a:r>
          </a:p>
          <a:p>
            <a:pPr marL="12700" marR="683260" indent="0" defTabSz="914400" fontAlgn="auto">
              <a:lnSpc>
                <a:spcPct val="200000"/>
              </a:lnSpc>
              <a:tabLst>
                <a:tab pos="1450340" algn="l"/>
              </a:tabLst>
            </a:pPr>
            <a:endParaRPr lang="en-US" altLang="zh-CN" sz="2000" b="1" spc="-5" dirty="0">
              <a:solidFill>
                <a:schemeClr val="bg1"/>
              </a:solidFill>
              <a:latin typeface="Arial" panose="020B0604020202020204"/>
              <a:cs typeface="Arial" panose="020B0604020202020204"/>
            </a:endParaRPr>
          </a:p>
          <a:p>
            <a:pPr marL="12700" marR="683260" indent="0" defTabSz="914400" fontAlgn="auto">
              <a:lnSpc>
                <a:spcPct val="200000"/>
              </a:lnSpc>
              <a:tabLst>
                <a:tab pos="1450340" algn="l"/>
              </a:tabLst>
            </a:pPr>
            <a:r>
              <a:rPr lang="zh-CN" altLang="en-US" sz="2000" b="1" spc="-5" dirty="0">
                <a:solidFill>
                  <a:schemeClr val="bg1"/>
                </a:solidFill>
                <a:latin typeface="Arial" panose="020B0604020202020204"/>
                <a:cs typeface="Arial" panose="020B0604020202020204"/>
              </a:rPr>
              <a:t>老师也可以利用学习过程评估增强学生的学习动机以及对学习的投入。如果老师将学习本身变成评估的中心，就可以改变课堂的氛围，促进学生的成功。</a:t>
            </a:r>
            <a:endParaRPr lang="en-IN" sz="2400" b="1" spc="-5" dirty="0">
              <a:solidFill>
                <a:srgbClr val="FFFF00"/>
              </a:solidFill>
              <a:latin typeface="Arial" panose="020B0604020202020204"/>
              <a:cs typeface="Arial" panose="020B0604020202020204"/>
            </a:endParaRPr>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22935"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90195" y="1685925"/>
            <a:ext cx="8507730" cy="5172075"/>
          </a:xfrm>
          <a:prstGeom prst="rect">
            <a:avLst/>
          </a:prstGeom>
        </p:spPr>
        <p:txBody>
          <a:bodyPr vert="horz" wrap="square" lIns="0" tIns="0" rIns="0" bIns="0" rtlCol="0">
            <a:noAutofit/>
          </a:bodyPr>
          <a:lstStyle/>
          <a:p>
            <a:pPr fontAlgn="auto">
              <a:lnSpc>
                <a:spcPct val="200000"/>
              </a:lnSpc>
            </a:pPr>
            <a:r>
              <a:rPr lang="en-GB" sz="2000" b="1" spc="0" dirty="0">
                <a:solidFill>
                  <a:srgbClr val="FFFF00"/>
                </a:solidFill>
                <a:latin typeface="Arial" panose="020B0604020202020204"/>
                <a:cs typeface="Arial" panose="020B0604020202020204"/>
              </a:rPr>
              <a:t>Task</a:t>
            </a:r>
            <a:r>
              <a:rPr sz="2000" b="1" spc="0" dirty="0">
                <a:solidFill>
                  <a:srgbClr val="FFFF00"/>
                </a:solidFill>
                <a:latin typeface="Arial" panose="020B0604020202020204"/>
                <a:cs typeface="Arial" panose="020B0604020202020204"/>
              </a:rPr>
              <a:t>:</a:t>
            </a:r>
            <a:r>
              <a:rPr sz="2000" b="1" spc="-5" dirty="0">
                <a:solidFill>
                  <a:srgbClr val="FFFF00"/>
                </a:solidFill>
                <a:latin typeface="Arial" panose="020B0604020202020204"/>
                <a:cs typeface="Arial" panose="020B0604020202020204"/>
              </a:rPr>
              <a:t> Thin</a:t>
            </a:r>
            <a:r>
              <a:rPr sz="2000" b="1" spc="0" dirty="0">
                <a:solidFill>
                  <a:srgbClr val="FFFF00"/>
                </a:solidFill>
                <a:latin typeface="Arial" panose="020B0604020202020204"/>
                <a:cs typeface="Arial" panose="020B0604020202020204"/>
              </a:rPr>
              <a:t>k</a:t>
            </a:r>
            <a:r>
              <a:rPr sz="2000" b="1" spc="-5" dirty="0">
                <a:solidFill>
                  <a:srgbClr val="FFFF00"/>
                </a:solidFill>
                <a:latin typeface="Arial" panose="020B0604020202020204"/>
                <a:cs typeface="Arial" panose="020B0604020202020204"/>
              </a:rPr>
              <a:t> abou</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whe</a:t>
            </a:r>
            <a:r>
              <a:rPr sz="2000" b="1" spc="0" dirty="0">
                <a:solidFill>
                  <a:srgbClr val="FFFF00"/>
                </a:solidFill>
                <a:latin typeface="Arial" panose="020B0604020202020204"/>
                <a:cs typeface="Arial" panose="020B0604020202020204"/>
              </a:rPr>
              <a:t>n</a:t>
            </a:r>
            <a:r>
              <a:rPr sz="2000" b="1" spc="-5" dirty="0">
                <a:solidFill>
                  <a:srgbClr val="FFFF00"/>
                </a:solidFill>
                <a:latin typeface="Arial" panose="020B0604020202020204"/>
                <a:cs typeface="Arial" panose="020B0604020202020204"/>
              </a:rPr>
              <a:t> yo</a:t>
            </a:r>
            <a:r>
              <a:rPr sz="2000" b="1" spc="0" dirty="0">
                <a:solidFill>
                  <a:srgbClr val="FFFF00"/>
                </a:solidFill>
                <a:latin typeface="Arial" panose="020B0604020202020204"/>
                <a:cs typeface="Arial" panose="020B0604020202020204"/>
              </a:rPr>
              <a:t>u</a:t>
            </a:r>
            <a:r>
              <a:rPr sz="2000" b="1" spc="-5" dirty="0">
                <a:solidFill>
                  <a:srgbClr val="FFFF00"/>
                </a:solidFill>
                <a:latin typeface="Arial" panose="020B0604020202020204"/>
                <a:cs typeface="Arial" panose="020B0604020202020204"/>
              </a:rPr>
              <a:t> us</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assessmen</a:t>
            </a:r>
            <a:r>
              <a:rPr sz="2000" b="1" spc="0" dirty="0">
                <a:solidFill>
                  <a:srgbClr val="FFFF00"/>
                </a:solidFill>
                <a:latin typeface="Arial" panose="020B0604020202020204"/>
                <a:cs typeface="Arial" panose="020B0604020202020204"/>
              </a:rPr>
              <a:t>t </a:t>
            </a:r>
            <a:r>
              <a:rPr sz="2000" b="1" i="1" spc="0" dirty="0">
                <a:solidFill>
                  <a:srgbClr val="FFFF00"/>
                </a:solidFill>
                <a:latin typeface="Arial" panose="020B0604020202020204"/>
                <a:cs typeface="Arial" panose="020B0604020202020204"/>
              </a:rPr>
              <a:t>for </a:t>
            </a:r>
            <a:r>
              <a:rPr sz="2000" b="1" spc="-5" dirty="0">
                <a:solidFill>
                  <a:srgbClr val="FFFF00"/>
                </a:solidFill>
                <a:latin typeface="Arial" panose="020B0604020202020204"/>
                <a:cs typeface="Arial" panose="020B0604020202020204"/>
              </a:rPr>
              <a:t>learnin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i</a:t>
            </a:r>
            <a:r>
              <a:rPr sz="2000" b="1" spc="0" dirty="0">
                <a:solidFill>
                  <a:srgbClr val="FFFF00"/>
                </a:solidFill>
                <a:latin typeface="Arial" panose="020B0604020202020204"/>
                <a:cs typeface="Arial" panose="020B0604020202020204"/>
              </a:rPr>
              <a:t>n</a:t>
            </a:r>
            <a:r>
              <a:rPr sz="2000" b="1" spc="-5" dirty="0">
                <a:solidFill>
                  <a:srgbClr val="FFFF00"/>
                </a:solidFill>
                <a:latin typeface="Arial" panose="020B0604020202020204"/>
                <a:cs typeface="Arial" panose="020B0604020202020204"/>
              </a:rPr>
              <a:t> you</a:t>
            </a:r>
            <a:r>
              <a:rPr sz="2000" b="1" spc="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classroom</a:t>
            </a:r>
            <a:r>
              <a:rPr sz="2000" b="1" spc="0" dirty="0">
                <a:solidFill>
                  <a:srgbClr val="FFFF00"/>
                </a:solidFill>
                <a:latin typeface="Arial" panose="020B0604020202020204"/>
                <a:cs typeface="Arial" panose="020B0604020202020204"/>
              </a:rPr>
              <a:t>.</a:t>
            </a:r>
            <a:r>
              <a:rPr lang="en-US" altLang="zh-CN" sz="2000" b="1" spc="0" dirty="0">
                <a:solidFill>
                  <a:srgbClr val="FFFF00"/>
                </a:solidFill>
                <a:latin typeface="Arial" panose="020B0604020202020204"/>
                <a:cs typeface="Arial" panose="020B0604020202020204"/>
              </a:rPr>
              <a:t> </a:t>
            </a:r>
            <a:r>
              <a:rPr sz="2000" b="1" spc="-5" dirty="0">
                <a:solidFill>
                  <a:srgbClr val="FFFF00"/>
                </a:solidFill>
                <a:latin typeface="Arial" panose="020B0604020202020204"/>
                <a:cs typeface="Arial" panose="020B0604020202020204"/>
              </a:rPr>
              <a:t>I</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th</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kin</a:t>
            </a:r>
            <a:r>
              <a:rPr sz="2000" b="1" spc="0" dirty="0">
                <a:solidFill>
                  <a:srgbClr val="FFFF00"/>
                </a:solidFill>
                <a:latin typeface="Arial" panose="020B0604020202020204"/>
                <a:cs typeface="Arial" panose="020B0604020202020204"/>
              </a:rPr>
              <a:t>d</a:t>
            </a:r>
            <a:r>
              <a:rPr sz="2000" b="1" spc="-5" dirty="0">
                <a:solidFill>
                  <a:srgbClr val="FFFF00"/>
                </a:solidFill>
                <a:latin typeface="Arial" panose="020B0604020202020204"/>
                <a:cs typeface="Arial" panose="020B0604020202020204"/>
              </a:rPr>
              <a:t> o</a:t>
            </a:r>
            <a:r>
              <a:rPr sz="2000" b="1" spc="0" dirty="0">
                <a:solidFill>
                  <a:srgbClr val="FFFF00"/>
                </a:solidFill>
                <a:latin typeface="Arial" panose="020B0604020202020204"/>
                <a:cs typeface="Arial" panose="020B0604020202020204"/>
              </a:rPr>
              <a:t>f</a:t>
            </a:r>
            <a:r>
              <a:rPr sz="2000" b="1" spc="-5" dirty="0">
                <a:solidFill>
                  <a:srgbClr val="FFFF00"/>
                </a:solidFill>
                <a:latin typeface="Arial" panose="020B0604020202020204"/>
                <a:cs typeface="Arial" panose="020B0604020202020204"/>
              </a:rPr>
              <a:t> feedback yo</a:t>
            </a:r>
            <a:r>
              <a:rPr sz="2000" b="1" spc="0" dirty="0">
                <a:solidFill>
                  <a:srgbClr val="FFFF00"/>
                </a:solidFill>
                <a:latin typeface="Arial" panose="020B0604020202020204"/>
                <a:cs typeface="Arial" panose="020B0604020202020204"/>
              </a:rPr>
              <a:t>u</a:t>
            </a:r>
            <a:r>
              <a:rPr sz="2000" b="1" spc="-5" dirty="0">
                <a:solidFill>
                  <a:srgbClr val="FFFF00"/>
                </a:solidFill>
                <a:latin typeface="Arial" panose="020B0604020202020204"/>
                <a:cs typeface="Arial" panose="020B0604020202020204"/>
              </a:rPr>
              <a:t> provid</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t</a:t>
            </a:r>
            <a:r>
              <a:rPr sz="2000" b="1" spc="0" dirty="0">
                <a:solidFill>
                  <a:srgbClr val="FFFF00"/>
                </a:solidFill>
                <a:latin typeface="Arial" panose="020B0604020202020204"/>
                <a:cs typeface="Arial" panose="020B0604020202020204"/>
              </a:rPr>
              <a:t>o</a:t>
            </a:r>
            <a:r>
              <a:rPr sz="2000" b="1" spc="-5" dirty="0">
                <a:solidFill>
                  <a:srgbClr val="FFFF00"/>
                </a:solidFill>
                <a:latin typeface="Arial" panose="020B0604020202020204"/>
                <a:cs typeface="Arial" panose="020B0604020202020204"/>
              </a:rPr>
              <a:t> student</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furtherin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thei</a:t>
            </a:r>
            <a:r>
              <a:rPr sz="2000" b="1" spc="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learning?</a:t>
            </a:r>
            <a:endParaRPr lang="en-US" altLang="zh-CN" sz="2000" b="1" spc="-5" dirty="0">
              <a:solidFill>
                <a:srgbClr val="FFFF00"/>
              </a:solidFill>
              <a:latin typeface="Arial" panose="020B0604020202020204"/>
              <a:cs typeface="Arial" panose="020B0604020202020204"/>
            </a:endParaRPr>
          </a:p>
          <a:p>
            <a:pPr marL="12700" marR="255905" indent="0" fontAlgn="auto">
              <a:lnSpc>
                <a:spcPct val="200000"/>
              </a:lnSpc>
              <a:tabLst>
                <a:tab pos="4157345" algn="l"/>
              </a:tabLst>
            </a:pPr>
            <a:r>
              <a:rPr lang="zh-CN" altLang="en-US" sz="2000" b="1" spc="-5" dirty="0">
                <a:solidFill>
                  <a:schemeClr val="bg1"/>
                </a:solidFill>
                <a:latin typeface="Arial" panose="020B0604020202020204"/>
                <a:cs typeface="Arial" panose="020B0604020202020204"/>
              </a:rPr>
              <a:t>任务：思考你在课堂上使用学习过程评估的情况。你提供的反馈是否促进了他们的学习？</a:t>
            </a:r>
            <a:endParaRPr lang="en-IN" sz="2000" b="1" spc="-5" dirty="0">
              <a:solidFill>
                <a:schemeClr val="bg1"/>
              </a:solidFill>
              <a:latin typeface="Arial" panose="020B0604020202020204"/>
              <a:cs typeface="Arial" panose="020B0604020202020204"/>
            </a:endParaRPr>
          </a:p>
          <a:p>
            <a:pPr marL="12700" marR="255905" indent="0" algn="ctr" fontAlgn="auto">
              <a:lnSpc>
                <a:spcPct val="200000"/>
              </a:lnSpc>
              <a:tabLst>
                <a:tab pos="4157345" algn="l"/>
              </a:tabLst>
            </a:pPr>
            <a:r>
              <a:rPr lang="en-IN" sz="3200" b="1" spc="-5" dirty="0">
                <a:solidFill>
                  <a:srgbClr val="FFFF00"/>
                </a:solidFill>
                <a:latin typeface="Arial" panose="020B0604020202020204"/>
                <a:cs typeface="Arial" panose="020B0604020202020204"/>
              </a:rPr>
              <a:t>Discuss</a:t>
            </a:r>
          </a:p>
          <a:p>
            <a:pPr marL="12700" marR="255905" indent="0" algn="ctr" fontAlgn="auto">
              <a:lnSpc>
                <a:spcPct val="200000"/>
              </a:lnSpc>
              <a:tabLst>
                <a:tab pos="4157345" algn="l"/>
              </a:tabLst>
            </a:pPr>
            <a:r>
              <a:rPr lang="zh-CN" altLang="en-US" sz="3200" b="1" spc="-5" dirty="0">
                <a:solidFill>
                  <a:srgbClr val="FFFF00"/>
                </a:solidFill>
                <a:latin typeface="Arial" panose="020B0604020202020204"/>
                <a:cs typeface="Arial" panose="020B0604020202020204"/>
              </a:rPr>
              <a:t>讨论</a:t>
            </a:r>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22935"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00660" y="1648460"/>
            <a:ext cx="8768080" cy="5034915"/>
          </a:xfrm>
          <a:prstGeom prst="rect">
            <a:avLst/>
          </a:prstGeom>
        </p:spPr>
        <p:txBody>
          <a:bodyPr vert="horz" wrap="square" lIns="0" tIns="0" rIns="0" bIns="0" rtlCol="0">
            <a:noAutofit/>
          </a:bodyPr>
          <a:lstStyle/>
          <a:p>
            <a:pPr marL="12700" marR="12700">
              <a:lnSpc>
                <a:spcPts val="2870"/>
              </a:lnSpc>
            </a:pPr>
            <a:r>
              <a:rPr b="1" spc="-5" dirty="0">
                <a:solidFill>
                  <a:srgbClr val="FFFF00"/>
                </a:solidFill>
                <a:latin typeface="Arial" panose="020B0604020202020204"/>
                <a:cs typeface="Arial" panose="020B0604020202020204"/>
              </a:rPr>
              <a:t>Throug</a:t>
            </a:r>
            <a:r>
              <a:rPr b="1" spc="0" dirty="0">
                <a:solidFill>
                  <a:srgbClr val="FFFF00"/>
                </a:solidFill>
                <a:latin typeface="Arial" panose="020B0604020202020204"/>
                <a:cs typeface="Arial" panose="020B0604020202020204"/>
              </a:rPr>
              <a:t>h</a:t>
            </a:r>
            <a:r>
              <a:rPr b="1" spc="-5" dirty="0">
                <a:solidFill>
                  <a:srgbClr val="FFFF00"/>
                </a:solidFill>
                <a:latin typeface="Arial" panose="020B0604020202020204"/>
                <a:cs typeface="Arial" panose="020B0604020202020204"/>
              </a:rPr>
              <a:t> thi</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proces</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student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ar</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abl</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lear</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about themselve</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learner</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becom</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awar</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ho</a:t>
            </a:r>
            <a:r>
              <a:rPr b="1" spc="0" dirty="0">
                <a:solidFill>
                  <a:srgbClr val="FFFF00"/>
                </a:solidFill>
                <a:latin typeface="Arial" panose="020B0604020202020204"/>
                <a:cs typeface="Arial" panose="020B0604020202020204"/>
              </a:rPr>
              <a:t>w</a:t>
            </a:r>
            <a:r>
              <a:rPr b="1" spc="-5" dirty="0">
                <a:solidFill>
                  <a:srgbClr val="FFFF00"/>
                </a:solidFill>
                <a:latin typeface="Arial" panose="020B0604020202020204"/>
                <a:cs typeface="Arial" panose="020B0604020202020204"/>
              </a:rPr>
              <a:t> they lear</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becom</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megacognitiv</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(knowledg</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one’s ow</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though</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processes).</a:t>
            </a:r>
            <a:endParaRPr lang="en-US" altLang="zh-CN" b="1" spc="-5" dirty="0">
              <a:solidFill>
                <a:srgbClr val="FFFF00"/>
              </a:solidFill>
              <a:latin typeface="Arial" panose="020B0604020202020204"/>
              <a:cs typeface="Arial" panose="020B0604020202020204"/>
            </a:endParaRPr>
          </a:p>
          <a:p>
            <a:pPr marL="12700" marR="12700">
              <a:lnSpc>
                <a:spcPts val="2870"/>
              </a:lnSpc>
            </a:pPr>
            <a:r>
              <a:rPr lang="zh-CN" altLang="en-US" b="1" spc="-5" dirty="0">
                <a:solidFill>
                  <a:srgbClr val="FFFF00"/>
                </a:solidFill>
                <a:latin typeface="Arial" panose="020B0604020202020204"/>
                <a:cs typeface="Arial" panose="020B0604020202020204"/>
              </a:rPr>
              <a:t>在这个过程中，学生可以</a:t>
            </a:r>
            <a:r>
              <a:rPr lang="zh-CN" altLang="en-US" b="1" spc="-5" dirty="0">
                <a:solidFill>
                  <a:srgbClr val="FFFF00"/>
                </a:solidFill>
                <a:latin typeface="Arial" panose="020B0604020202020204"/>
                <a:cs typeface="Arial" panose="020B0604020202020204"/>
                <a:sym typeface="+mn-ea"/>
              </a:rPr>
              <a:t>作为学习者</a:t>
            </a:r>
            <a:r>
              <a:rPr lang="zh-CN" altLang="en-US" b="1" spc="-5" dirty="0">
                <a:solidFill>
                  <a:srgbClr val="FFFF00"/>
                </a:solidFill>
                <a:latin typeface="Arial" panose="020B0604020202020204"/>
                <a:cs typeface="Arial" panose="020B0604020202020204"/>
              </a:rPr>
              <a:t>了解自己，同时意识到自己如何学习</a:t>
            </a:r>
            <a:r>
              <a:rPr lang="en-US" altLang="zh-CN" b="1" spc="-5" dirty="0">
                <a:solidFill>
                  <a:srgbClr val="FFFF00"/>
                </a:solidFill>
                <a:latin typeface="Arial" panose="020B0604020202020204"/>
                <a:cs typeface="Arial" panose="020B0604020202020204"/>
              </a:rPr>
              <a:t>-</a:t>
            </a:r>
            <a:r>
              <a:rPr lang="zh-CN" altLang="en-US" b="1" spc="-5" dirty="0">
                <a:solidFill>
                  <a:srgbClr val="FFFF00"/>
                </a:solidFill>
                <a:latin typeface="Arial" panose="020B0604020202020204"/>
                <a:cs typeface="Arial" panose="020B0604020202020204"/>
              </a:rPr>
              <a:t>认知变化（了解自己的思维过程）。</a:t>
            </a:r>
            <a:endParaRPr dirty="0">
              <a:solidFill>
                <a:srgbClr val="FFFF00"/>
              </a:solidFill>
            </a:endParaRPr>
          </a:p>
          <a:p>
            <a:pPr>
              <a:lnSpc>
                <a:spcPts val="1000"/>
              </a:lnSpc>
            </a:pPr>
            <a:endParaRPr dirty="0">
              <a:solidFill>
                <a:srgbClr val="FFFF00"/>
              </a:solidFill>
            </a:endParaRPr>
          </a:p>
          <a:p>
            <a:pPr>
              <a:lnSpc>
                <a:spcPts val="1000"/>
              </a:lnSpc>
            </a:pPr>
            <a:endParaRPr dirty="0">
              <a:solidFill>
                <a:srgbClr val="FFFF00"/>
              </a:solidFill>
            </a:endParaRPr>
          </a:p>
          <a:p>
            <a:pPr marL="12700" marR="203835" indent="0">
              <a:lnSpc>
                <a:spcPct val="100000"/>
              </a:lnSpc>
            </a:pPr>
            <a:r>
              <a:rPr b="1" spc="-5" dirty="0">
                <a:solidFill>
                  <a:schemeClr val="bg1"/>
                </a:solidFill>
                <a:latin typeface="Arial" panose="020B0604020202020204"/>
                <a:cs typeface="Arial" panose="020B0604020202020204"/>
              </a:rPr>
              <a:t>Student</a:t>
            </a:r>
            <a:r>
              <a:rPr b="1" spc="0" dirty="0">
                <a:solidFill>
                  <a:schemeClr val="bg1"/>
                </a:solidFill>
                <a:latin typeface="Arial" panose="020B0604020202020204"/>
                <a:cs typeface="Arial" panose="020B0604020202020204"/>
              </a:rPr>
              <a:t>s</a:t>
            </a:r>
            <a:r>
              <a:rPr b="1" spc="-5" dirty="0">
                <a:solidFill>
                  <a:schemeClr val="bg1"/>
                </a:solidFill>
                <a:latin typeface="Arial" panose="020B0604020202020204"/>
                <a:cs typeface="Arial" panose="020B0604020202020204"/>
              </a:rPr>
              <a:t> reflec</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thei</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wor</a:t>
            </a:r>
            <a:r>
              <a:rPr b="1" spc="0" dirty="0">
                <a:solidFill>
                  <a:schemeClr val="bg1"/>
                </a:solidFill>
                <a:latin typeface="Arial" panose="020B0604020202020204"/>
                <a:cs typeface="Arial" panose="020B0604020202020204"/>
              </a:rPr>
              <a:t>k</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a</a:t>
            </a:r>
            <a:r>
              <a:rPr b="1" spc="-5" dirty="0">
                <a:solidFill>
                  <a:schemeClr val="bg1"/>
                </a:solidFill>
                <a:latin typeface="Arial" panose="020B0604020202020204"/>
                <a:cs typeface="Arial" panose="020B0604020202020204"/>
              </a:rPr>
              <a:t> regula</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basis, usuall</a:t>
            </a:r>
            <a:r>
              <a:rPr b="1" spc="0" dirty="0">
                <a:solidFill>
                  <a:schemeClr val="bg1"/>
                </a:solidFill>
                <a:latin typeface="Arial" panose="020B0604020202020204"/>
                <a:cs typeface="Arial" panose="020B0604020202020204"/>
              </a:rPr>
              <a:t>y</a:t>
            </a:r>
            <a:r>
              <a:rPr b="1" spc="-5" dirty="0">
                <a:solidFill>
                  <a:schemeClr val="bg1"/>
                </a:solidFill>
                <a:latin typeface="Arial" panose="020B0604020202020204"/>
                <a:cs typeface="Arial" panose="020B0604020202020204"/>
              </a:rPr>
              <a:t> throug</a:t>
            </a:r>
            <a:r>
              <a:rPr b="1" spc="0" dirty="0">
                <a:solidFill>
                  <a:schemeClr val="bg1"/>
                </a:solidFill>
                <a:latin typeface="Arial" panose="020B0604020202020204"/>
                <a:cs typeface="Arial" panose="020B0604020202020204"/>
              </a:rPr>
              <a:t>h</a:t>
            </a:r>
            <a:r>
              <a:rPr b="1" spc="-5" dirty="0">
                <a:solidFill>
                  <a:schemeClr val="bg1"/>
                </a:solidFill>
                <a:latin typeface="Arial" panose="020B0604020202020204"/>
                <a:cs typeface="Arial" panose="020B0604020202020204"/>
              </a:rPr>
              <a:t> sel</a:t>
            </a:r>
            <a:r>
              <a:rPr b="1" spc="0" dirty="0">
                <a:solidFill>
                  <a:schemeClr val="bg1"/>
                </a:solidFill>
                <a:latin typeface="Arial" panose="020B0604020202020204"/>
                <a:cs typeface="Arial" panose="020B0604020202020204"/>
              </a:rPr>
              <a:t>f</a:t>
            </a:r>
            <a:r>
              <a:rPr b="1" spc="-5" dirty="0">
                <a:solidFill>
                  <a:schemeClr val="bg1"/>
                </a:solidFill>
                <a:latin typeface="Arial" panose="020B0604020202020204"/>
                <a:cs typeface="Arial" panose="020B0604020202020204"/>
              </a:rPr>
              <a:t> an</a:t>
            </a:r>
            <a:r>
              <a:rPr b="1" spc="0" dirty="0">
                <a:solidFill>
                  <a:schemeClr val="bg1"/>
                </a:solidFill>
                <a:latin typeface="Arial" panose="020B0604020202020204"/>
                <a:cs typeface="Arial" panose="020B0604020202020204"/>
              </a:rPr>
              <a:t>d</a:t>
            </a:r>
            <a:r>
              <a:rPr b="1" spc="-5" dirty="0">
                <a:solidFill>
                  <a:schemeClr val="bg1"/>
                </a:solidFill>
                <a:latin typeface="Arial" panose="020B0604020202020204"/>
                <a:cs typeface="Arial" panose="020B0604020202020204"/>
              </a:rPr>
              <a:t> pee</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assessmen</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an</a:t>
            </a:r>
            <a:r>
              <a:rPr b="1" spc="0" dirty="0">
                <a:solidFill>
                  <a:schemeClr val="bg1"/>
                </a:solidFill>
                <a:latin typeface="Arial" panose="020B0604020202020204"/>
                <a:cs typeface="Arial" panose="020B0604020202020204"/>
              </a:rPr>
              <a:t>d</a:t>
            </a:r>
            <a:r>
              <a:rPr b="1" spc="-5" dirty="0">
                <a:solidFill>
                  <a:schemeClr val="bg1"/>
                </a:solidFill>
                <a:latin typeface="Arial" panose="020B0604020202020204"/>
                <a:cs typeface="Arial" panose="020B0604020202020204"/>
              </a:rPr>
              <a:t> decide (ofte</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wit</a:t>
            </a:r>
            <a:r>
              <a:rPr b="1" spc="0" dirty="0">
                <a:solidFill>
                  <a:schemeClr val="bg1"/>
                </a:solidFill>
                <a:latin typeface="Arial" panose="020B0604020202020204"/>
                <a:cs typeface="Arial" panose="020B0604020202020204"/>
              </a:rPr>
              <a:t>h</a:t>
            </a:r>
            <a:r>
              <a:rPr b="1" spc="-5" dirty="0">
                <a:solidFill>
                  <a:schemeClr val="bg1"/>
                </a:solidFill>
                <a:latin typeface="Arial" panose="020B0604020202020204"/>
                <a:cs typeface="Arial" panose="020B0604020202020204"/>
              </a:rPr>
              <a:t> th</a:t>
            </a:r>
            <a:r>
              <a:rPr b="1" spc="0" dirty="0">
                <a:solidFill>
                  <a:schemeClr val="bg1"/>
                </a:solidFill>
                <a:latin typeface="Arial" panose="020B0604020202020204"/>
                <a:cs typeface="Arial" panose="020B0604020202020204"/>
              </a:rPr>
              <a:t>e</a:t>
            </a:r>
            <a:r>
              <a:rPr b="1" spc="-5" dirty="0">
                <a:solidFill>
                  <a:schemeClr val="bg1"/>
                </a:solidFill>
                <a:latin typeface="Arial" panose="020B0604020202020204"/>
                <a:cs typeface="Arial" panose="020B0604020202020204"/>
              </a:rPr>
              <a:t> hel</a:t>
            </a:r>
            <a:r>
              <a:rPr b="1" spc="0" dirty="0">
                <a:solidFill>
                  <a:schemeClr val="bg1"/>
                </a:solidFill>
                <a:latin typeface="Arial" panose="020B0604020202020204"/>
                <a:cs typeface="Arial" panose="020B0604020202020204"/>
              </a:rPr>
              <a:t>p</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f</a:t>
            </a:r>
            <a:r>
              <a:rPr b="1" spc="-5" dirty="0">
                <a:solidFill>
                  <a:schemeClr val="bg1"/>
                </a:solidFill>
                <a:latin typeface="Arial" panose="020B0604020202020204"/>
                <a:cs typeface="Arial" panose="020B0604020202020204"/>
              </a:rPr>
              <a:t> th</a:t>
            </a:r>
            <a:r>
              <a:rPr b="1" spc="0" dirty="0">
                <a:solidFill>
                  <a:schemeClr val="bg1"/>
                </a:solidFill>
                <a:latin typeface="Arial" panose="020B0604020202020204"/>
                <a:cs typeface="Arial" panose="020B0604020202020204"/>
              </a:rPr>
              <a:t>e</a:t>
            </a:r>
            <a:r>
              <a:rPr b="1" spc="-5" dirty="0">
                <a:solidFill>
                  <a:schemeClr val="bg1"/>
                </a:solidFill>
                <a:latin typeface="Arial" panose="020B0604020202020204"/>
                <a:cs typeface="Arial" panose="020B0604020202020204"/>
              </a:rPr>
              <a:t> teacher</a:t>
            </a:r>
            <a:r>
              <a:rPr b="1" spc="0" dirty="0">
                <a:solidFill>
                  <a:schemeClr val="bg1"/>
                </a:solidFill>
                <a:latin typeface="Arial" panose="020B0604020202020204"/>
                <a:cs typeface="Arial" panose="020B0604020202020204"/>
              </a:rPr>
              <a:t>,</a:t>
            </a:r>
            <a:r>
              <a:rPr b="1" spc="-5" dirty="0">
                <a:solidFill>
                  <a:schemeClr val="bg1"/>
                </a:solidFill>
                <a:latin typeface="Arial" panose="020B0604020202020204"/>
                <a:cs typeface="Arial" panose="020B0604020202020204"/>
              </a:rPr>
              <a:t> particularl</a:t>
            </a:r>
            <a:r>
              <a:rPr b="1" spc="0" dirty="0">
                <a:solidFill>
                  <a:schemeClr val="bg1"/>
                </a:solidFill>
                <a:latin typeface="Arial" panose="020B0604020202020204"/>
                <a:cs typeface="Arial" panose="020B0604020202020204"/>
              </a:rPr>
              <a:t>y</a:t>
            </a:r>
            <a:r>
              <a:rPr b="1" spc="-5" dirty="0">
                <a:solidFill>
                  <a:schemeClr val="bg1"/>
                </a:solidFill>
                <a:latin typeface="Arial" panose="020B0604020202020204"/>
                <a:cs typeface="Arial" panose="020B0604020202020204"/>
              </a:rPr>
              <a:t> i</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the earl</a:t>
            </a:r>
            <a:r>
              <a:rPr b="1" spc="0" dirty="0">
                <a:solidFill>
                  <a:schemeClr val="bg1"/>
                </a:solidFill>
                <a:latin typeface="Arial" panose="020B0604020202020204"/>
                <a:cs typeface="Arial" panose="020B0604020202020204"/>
              </a:rPr>
              <a:t>y</a:t>
            </a:r>
            <a:r>
              <a:rPr b="1" spc="-5" dirty="0">
                <a:solidFill>
                  <a:schemeClr val="bg1"/>
                </a:solidFill>
                <a:latin typeface="Arial" panose="020B0604020202020204"/>
                <a:cs typeface="Arial" panose="020B0604020202020204"/>
              </a:rPr>
              <a:t> stages</a:t>
            </a:r>
            <a:r>
              <a:rPr b="1" spc="0" dirty="0">
                <a:solidFill>
                  <a:schemeClr val="bg1"/>
                </a:solidFill>
                <a:latin typeface="Arial" panose="020B0604020202020204"/>
                <a:cs typeface="Arial" panose="020B0604020202020204"/>
              </a:rPr>
              <a:t>)</a:t>
            </a:r>
            <a:r>
              <a:rPr b="1" spc="-5" dirty="0">
                <a:solidFill>
                  <a:schemeClr val="bg1"/>
                </a:solidFill>
                <a:latin typeface="Arial" panose="020B0604020202020204"/>
                <a:cs typeface="Arial" panose="020B0604020202020204"/>
              </a:rPr>
              <a:t> wha</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thei</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nex</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learnin</a:t>
            </a:r>
            <a:r>
              <a:rPr b="1" spc="0" dirty="0">
                <a:solidFill>
                  <a:schemeClr val="bg1"/>
                </a:solidFill>
                <a:latin typeface="Arial" panose="020B0604020202020204"/>
                <a:cs typeface="Arial" panose="020B0604020202020204"/>
              </a:rPr>
              <a:t>g</a:t>
            </a:r>
            <a:r>
              <a:rPr b="1" spc="-5" dirty="0">
                <a:solidFill>
                  <a:schemeClr val="bg1"/>
                </a:solidFill>
                <a:latin typeface="Arial" panose="020B0604020202020204"/>
                <a:cs typeface="Arial" panose="020B0604020202020204"/>
              </a:rPr>
              <a:t> wil</a:t>
            </a:r>
            <a:r>
              <a:rPr b="1" spc="0" dirty="0">
                <a:solidFill>
                  <a:schemeClr val="bg1"/>
                </a:solidFill>
                <a:latin typeface="Arial" panose="020B0604020202020204"/>
                <a:cs typeface="Arial" panose="020B0604020202020204"/>
              </a:rPr>
              <a:t>l</a:t>
            </a:r>
            <a:r>
              <a:rPr b="1" spc="-5" dirty="0">
                <a:solidFill>
                  <a:schemeClr val="bg1"/>
                </a:solidFill>
                <a:latin typeface="Arial" panose="020B0604020202020204"/>
                <a:cs typeface="Arial" panose="020B0604020202020204"/>
              </a:rPr>
              <a:t> be.</a:t>
            </a:r>
            <a:endParaRPr lang="en-US" altLang="zh-CN" b="1" spc="-5" dirty="0">
              <a:solidFill>
                <a:schemeClr val="bg1"/>
              </a:solidFill>
              <a:latin typeface="Arial" panose="020B0604020202020204"/>
              <a:cs typeface="Arial" panose="020B0604020202020204"/>
            </a:endParaRPr>
          </a:p>
          <a:p>
            <a:pPr marL="12700" marR="203835" indent="0">
              <a:lnSpc>
                <a:spcPct val="100000"/>
              </a:lnSpc>
            </a:pPr>
            <a:r>
              <a:rPr lang="zh-CN" altLang="en-US" b="1" spc="-5" dirty="0">
                <a:solidFill>
                  <a:schemeClr val="bg1"/>
                </a:solidFill>
                <a:latin typeface="Arial" panose="020B0604020202020204"/>
                <a:cs typeface="Arial" panose="020B0604020202020204"/>
              </a:rPr>
              <a:t>学生有规律地对自己的学习进行反思，通常是自我</a:t>
            </a:r>
            <a:r>
              <a:rPr lang="zh-CN" altLang="en-US" b="1" spc="-5" dirty="0">
                <a:solidFill>
                  <a:schemeClr val="bg1"/>
                </a:solidFill>
                <a:latin typeface="Arial" panose="020B0604020202020204"/>
                <a:cs typeface="Arial" panose="020B0604020202020204"/>
                <a:sym typeface="+mn-ea"/>
              </a:rPr>
              <a:t>评价</a:t>
            </a:r>
            <a:r>
              <a:rPr lang="zh-CN" altLang="en-US" b="1" spc="-5" dirty="0">
                <a:solidFill>
                  <a:schemeClr val="bg1"/>
                </a:solidFill>
                <a:latin typeface="Arial" panose="020B0604020202020204"/>
                <a:cs typeface="Arial" panose="020B0604020202020204"/>
              </a:rPr>
              <a:t>或同学评价（经常是在老师的帮助下，特别是早期阶段），并决定下一阶段的学习内容。</a:t>
            </a:r>
            <a:endParaRPr dirty="0">
              <a:solidFill>
                <a:schemeClr val="bg1"/>
              </a:solidFill>
              <a:latin typeface="Arial" panose="020B0604020202020204"/>
              <a:cs typeface="Arial" panose="020B0604020202020204"/>
            </a:endParaRPr>
          </a:p>
          <a:p>
            <a:pPr>
              <a:lnSpc>
                <a:spcPts val="1000"/>
              </a:lnSpc>
            </a:pPr>
            <a:endParaRPr dirty="0">
              <a:solidFill>
                <a:srgbClr val="FFFF00"/>
              </a:solidFill>
            </a:endParaRPr>
          </a:p>
          <a:p>
            <a:pPr>
              <a:lnSpc>
                <a:spcPts val="1100"/>
              </a:lnSpc>
              <a:spcBef>
                <a:spcPts val="25"/>
              </a:spcBef>
            </a:pPr>
            <a:endParaRPr dirty="0">
              <a:solidFill>
                <a:srgbClr val="FFFF00"/>
              </a:solidFill>
            </a:endParaRPr>
          </a:p>
          <a:p>
            <a:pPr marL="12700" marR="335280">
              <a:lnSpc>
                <a:spcPts val="2870"/>
              </a:lnSpc>
            </a:pPr>
            <a:r>
              <a:rPr b="1" dirty="0">
                <a:solidFill>
                  <a:srgbClr val="FFFF00"/>
                </a:solidFill>
                <a:latin typeface="Arial" panose="020B0604020202020204"/>
                <a:cs typeface="Arial" panose="020B0604020202020204"/>
              </a:rPr>
              <a:t>Assessment </a:t>
            </a:r>
            <a:r>
              <a:rPr b="1" i="1" dirty="0">
                <a:solidFill>
                  <a:srgbClr val="FFFF00"/>
                </a:solidFill>
                <a:latin typeface="Arial" panose="020B0604020202020204"/>
                <a:cs typeface="Arial" panose="020B0604020202020204"/>
              </a:rPr>
              <a:t>as </a:t>
            </a:r>
            <a:r>
              <a:rPr b="1" spc="-5" dirty="0">
                <a:solidFill>
                  <a:srgbClr val="FFFF00"/>
                </a:solidFill>
                <a:latin typeface="Arial" panose="020B0604020202020204"/>
                <a:cs typeface="Arial" panose="020B0604020202020204"/>
              </a:rPr>
              <a:t>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help</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student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tak</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more responsibilit</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fo</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thei</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ow</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monitoring futur</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directions.</a:t>
            </a:r>
            <a:endParaRPr lang="en-US" altLang="zh-CN" b="1" spc="-5" dirty="0">
              <a:solidFill>
                <a:srgbClr val="FFFF00"/>
              </a:solidFill>
              <a:latin typeface="Arial" panose="020B0604020202020204"/>
              <a:cs typeface="Arial" panose="020B0604020202020204"/>
            </a:endParaRPr>
          </a:p>
          <a:p>
            <a:pPr marL="12700" marR="335280">
              <a:lnSpc>
                <a:spcPts val="2870"/>
              </a:lnSpc>
            </a:pPr>
            <a:r>
              <a:rPr lang="zh-CN" altLang="en-US" b="1" spc="-5" dirty="0">
                <a:solidFill>
                  <a:srgbClr val="FFFF00"/>
                </a:solidFill>
                <a:latin typeface="Arial" panose="020B0604020202020204"/>
                <a:cs typeface="Arial" panose="020B0604020202020204"/>
              </a:rPr>
              <a:t>学习评估帮助学生为自身的学习及监控未来方向承担更多责任。</a:t>
            </a:r>
            <a:endParaRPr dirty="0">
              <a:solidFill>
                <a:srgbClr val="FFFF00"/>
              </a:solidFill>
              <a:latin typeface="Arial" panose="020B0604020202020204"/>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84455" y="0"/>
            <a:ext cx="8769350" cy="1193800"/>
          </a:xfrm>
          <a:prstGeom prst="rect">
            <a:avLst/>
          </a:prstGeom>
        </p:spPr>
        <p:txBody>
          <a:bodyPr vert="horz" wrap="square" lIns="0" tIns="265429" rIns="0" bIns="0" rtlCol="0">
            <a:noAutofit/>
          </a:bodyPr>
          <a:lstStyle/>
          <a:p>
            <a:pPr marL="2392680"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lang="en-GB" sz="3600" b="1" i="1" dirty="0">
                <a:solidFill>
                  <a:schemeClr val="bg1"/>
                </a:solidFill>
                <a:latin typeface="Arial" panose="020B0604020202020204"/>
                <a:cs typeface="Arial" panose="020B0604020202020204"/>
              </a:rPr>
              <a:t>for</a:t>
            </a:r>
            <a:r>
              <a:rPr sz="3600" b="1" i="1" spc="0"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152400" y="1328420"/>
            <a:ext cx="8992235" cy="5529580"/>
          </a:xfrm>
          <a:prstGeom prst="rect">
            <a:avLst/>
          </a:prstGeom>
        </p:spPr>
        <p:txBody>
          <a:bodyPr vert="horz" wrap="square" lIns="0" tIns="0" rIns="0" bIns="0" rtlCol="0">
            <a:noAutofit/>
          </a:bodyPr>
          <a:lstStyle/>
          <a:p>
            <a:pPr marL="2625090">
              <a:lnSpc>
                <a:spcPct val="100000"/>
              </a:lnSpc>
            </a:pPr>
            <a:r>
              <a:rPr sz="2800" b="1" spc="-25" dirty="0">
                <a:solidFill>
                  <a:schemeClr val="accent6">
                    <a:lumMod val="40000"/>
                    <a:lumOff val="60000"/>
                  </a:schemeClr>
                </a:solidFill>
                <a:latin typeface="Arial" panose="020B0604020202020204"/>
                <a:cs typeface="Arial" panose="020B0604020202020204"/>
              </a:rPr>
              <a:t>Monitorin</a:t>
            </a:r>
            <a:r>
              <a:rPr sz="2800" b="1" spc="-20" dirty="0">
                <a:solidFill>
                  <a:schemeClr val="accent6">
                    <a:lumMod val="40000"/>
                    <a:lumOff val="60000"/>
                  </a:schemeClr>
                </a:solidFill>
                <a:latin typeface="Arial" panose="020B0604020202020204"/>
                <a:cs typeface="Arial" panose="020B0604020202020204"/>
              </a:rPr>
              <a:t>g</a:t>
            </a:r>
            <a:r>
              <a:rPr sz="2800" b="1" spc="-5" dirty="0">
                <a:solidFill>
                  <a:schemeClr val="accent6">
                    <a:lumMod val="40000"/>
                    <a:lumOff val="60000"/>
                  </a:schemeClr>
                </a:solidFill>
                <a:latin typeface="Arial" panose="020B0604020202020204"/>
                <a:cs typeface="Arial" panose="020B0604020202020204"/>
              </a:rPr>
              <a:t> </a:t>
            </a:r>
            <a:r>
              <a:rPr sz="2800" b="1" spc="-25" dirty="0">
                <a:solidFill>
                  <a:schemeClr val="accent6">
                    <a:lumMod val="40000"/>
                    <a:lumOff val="60000"/>
                  </a:schemeClr>
                </a:solidFill>
                <a:latin typeface="Arial" panose="020B0604020202020204"/>
                <a:cs typeface="Arial" panose="020B0604020202020204"/>
              </a:rPr>
              <a:t>Metacognition</a:t>
            </a:r>
            <a:endParaRPr lang="en-US" altLang="zh-CN" sz="2800" b="1" spc="-25" dirty="0">
              <a:solidFill>
                <a:schemeClr val="accent6">
                  <a:lumMod val="40000"/>
                  <a:lumOff val="60000"/>
                </a:schemeClr>
              </a:solidFill>
              <a:latin typeface="Arial" panose="020B0604020202020204"/>
              <a:cs typeface="Arial" panose="020B0604020202020204"/>
            </a:endParaRPr>
          </a:p>
          <a:p>
            <a:pPr marL="2625090">
              <a:lnSpc>
                <a:spcPct val="100000"/>
              </a:lnSpc>
            </a:pPr>
            <a:r>
              <a:rPr lang="zh-CN" altLang="en-US" sz="2800" b="1" spc="-25" dirty="0">
                <a:solidFill>
                  <a:schemeClr val="accent6">
                    <a:lumMod val="40000"/>
                    <a:lumOff val="60000"/>
                  </a:schemeClr>
                </a:solidFill>
                <a:latin typeface="Arial" panose="020B0604020202020204"/>
                <a:cs typeface="Arial" panose="020B0604020202020204"/>
              </a:rPr>
              <a:t>监控元认知</a:t>
            </a:r>
            <a:endParaRPr lang="en-GB" sz="1000" dirty="0"/>
          </a:p>
          <a:p>
            <a:pPr>
              <a:lnSpc>
                <a:spcPts val="1000"/>
              </a:lnSpc>
            </a:pPr>
            <a:r>
              <a:rPr lang="zh-CN" altLang="en-US" sz="1000" dirty="0"/>
              <a:t>感知元认知</a:t>
            </a:r>
            <a:endParaRPr sz="1000" dirty="0"/>
          </a:p>
          <a:p>
            <a:pPr marL="355600" marR="304800" indent="-342900">
              <a:lnSpc>
                <a:spcPts val="2870"/>
              </a:lnSpc>
              <a:buClr>
                <a:srgbClr val="7E0000"/>
              </a:buClr>
              <a:buFont typeface="Wingdings" panose="05000000000000000000" charset="0"/>
              <a:buChar char="Ø"/>
              <a:tabLst>
                <a:tab pos="286385" algn="l"/>
              </a:tabLst>
            </a:pPr>
            <a:r>
              <a:rPr sz="2000" b="1" spc="-5" dirty="0">
                <a:solidFill>
                  <a:srgbClr val="FFFF00"/>
                </a:solidFill>
                <a:latin typeface="Arial" panose="020B0604020202020204"/>
                <a:cs typeface="Arial" panose="020B0604020202020204"/>
              </a:rPr>
              <a:t>Wha</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i</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th</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purpos</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o</a:t>
            </a:r>
            <a:r>
              <a:rPr sz="2000" b="1" spc="0" dirty="0">
                <a:solidFill>
                  <a:srgbClr val="FFFF00"/>
                </a:solidFill>
                <a:latin typeface="Arial" panose="020B0604020202020204"/>
                <a:cs typeface="Arial" panose="020B0604020202020204"/>
              </a:rPr>
              <a:t>f</a:t>
            </a:r>
            <a:r>
              <a:rPr sz="2000" b="1" spc="-5" dirty="0">
                <a:solidFill>
                  <a:srgbClr val="FFFF00"/>
                </a:solidFill>
                <a:latin typeface="Arial" panose="020B0604020202020204"/>
                <a:cs typeface="Arial" panose="020B0604020202020204"/>
              </a:rPr>
              <a:t> learnin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thes</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concept</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and skills?</a:t>
            </a:r>
            <a:endParaRPr lang="en-GB" sz="2000" b="1" spc="-5" dirty="0">
              <a:solidFill>
                <a:srgbClr val="FFFF00"/>
              </a:solidFill>
              <a:latin typeface="Arial" panose="020B0604020202020204"/>
              <a:cs typeface="Arial" panose="020B0604020202020204"/>
            </a:endParaRPr>
          </a:p>
          <a:p>
            <a:pPr marL="12700" marR="304800" indent="0">
              <a:lnSpc>
                <a:spcPts val="2870"/>
              </a:lnSpc>
              <a:buClr>
                <a:srgbClr val="7E0000"/>
              </a:buClr>
              <a:buFont typeface="Arial" panose="020B0604020202020204"/>
              <a:buNone/>
              <a:tabLst>
                <a:tab pos="286385" algn="l"/>
              </a:tabLst>
            </a:pPr>
            <a:r>
              <a:rPr lang="zh-CN" altLang="en-US" sz="2000" dirty="0">
                <a:solidFill>
                  <a:srgbClr val="FFFF00"/>
                </a:solidFill>
                <a:latin typeface="Arial" panose="020B0604020202020204"/>
                <a:cs typeface="Arial" panose="020B0604020202020204"/>
              </a:rPr>
              <a:t>      学习这些概念和技能的目的是什么？</a:t>
            </a:r>
            <a:endParaRPr sz="2000" dirty="0">
              <a:solidFill>
                <a:srgbClr val="FFFF00"/>
              </a:solidFill>
              <a:latin typeface="Arial" panose="020B0604020202020204"/>
              <a:cs typeface="Arial" panose="020B0604020202020204"/>
            </a:endParaRPr>
          </a:p>
          <a:p>
            <a:pPr marL="355600" indent="-342900">
              <a:lnSpc>
                <a:spcPct val="100000"/>
              </a:lnSpc>
              <a:spcBef>
                <a:spcPts val="475"/>
              </a:spcBef>
              <a:buClr>
                <a:srgbClr val="7E0000"/>
              </a:buClr>
              <a:buFont typeface="Wingdings" panose="05000000000000000000" charset="0"/>
              <a:buChar char="Ø"/>
              <a:tabLst>
                <a:tab pos="286385" algn="l"/>
              </a:tabLst>
            </a:pPr>
            <a:r>
              <a:rPr sz="2000" b="1" spc="-5" dirty="0">
                <a:solidFill>
                  <a:srgbClr val="FFFF00"/>
                </a:solidFill>
                <a:latin typeface="Arial" panose="020B0604020202020204"/>
                <a:cs typeface="Arial" panose="020B0604020202020204"/>
              </a:rPr>
              <a:t>Wha</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d</a:t>
            </a:r>
            <a:r>
              <a:rPr sz="2000" b="1" spc="0" dirty="0">
                <a:solidFill>
                  <a:srgbClr val="FFFF00"/>
                </a:solidFill>
                <a:latin typeface="Arial" panose="020B0604020202020204"/>
                <a:cs typeface="Arial" panose="020B0604020202020204"/>
              </a:rPr>
              <a:t>o</a:t>
            </a:r>
            <a:r>
              <a:rPr sz="2000" b="1" spc="-5" dirty="0">
                <a:solidFill>
                  <a:srgbClr val="FFFF00"/>
                </a:solidFill>
                <a:latin typeface="Arial" panose="020B0604020202020204"/>
                <a:cs typeface="Arial" panose="020B0604020202020204"/>
              </a:rPr>
              <a:t> </a:t>
            </a:r>
            <a:r>
              <a:rPr sz="2000" b="1" spc="0" dirty="0">
                <a:solidFill>
                  <a:srgbClr val="FFFF00"/>
                </a:solidFill>
                <a:latin typeface="Arial" panose="020B0604020202020204"/>
                <a:cs typeface="Arial" panose="020B0604020202020204"/>
              </a:rPr>
              <a:t>I</a:t>
            </a:r>
            <a:r>
              <a:rPr sz="2000" b="1" spc="-5" dirty="0">
                <a:solidFill>
                  <a:srgbClr val="FFFF00"/>
                </a:solidFill>
                <a:latin typeface="Arial" panose="020B0604020202020204"/>
                <a:cs typeface="Arial" panose="020B0604020202020204"/>
              </a:rPr>
              <a:t> kno</a:t>
            </a:r>
            <a:r>
              <a:rPr sz="2000" b="1" spc="0" dirty="0">
                <a:solidFill>
                  <a:srgbClr val="FFFF00"/>
                </a:solidFill>
                <a:latin typeface="Arial" panose="020B0604020202020204"/>
                <a:cs typeface="Arial" panose="020B0604020202020204"/>
              </a:rPr>
              <a:t>w</a:t>
            </a:r>
            <a:r>
              <a:rPr sz="2000" b="1" spc="-5" dirty="0">
                <a:solidFill>
                  <a:srgbClr val="FFFF00"/>
                </a:solidFill>
                <a:latin typeface="Arial" panose="020B0604020202020204"/>
                <a:cs typeface="Arial" panose="020B0604020202020204"/>
              </a:rPr>
              <a:t> abou</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thi</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topic?</a:t>
            </a:r>
            <a:endParaRPr lang="en-GB" sz="2000" b="1" spc="-5" dirty="0">
              <a:solidFill>
                <a:srgbClr val="FFFF00"/>
              </a:solidFill>
              <a:latin typeface="Arial" panose="020B0604020202020204"/>
              <a:cs typeface="Arial" panose="020B0604020202020204"/>
            </a:endParaRPr>
          </a:p>
          <a:p>
            <a:pPr marL="12700" indent="0">
              <a:lnSpc>
                <a:spcPct val="100000"/>
              </a:lnSpc>
              <a:spcBef>
                <a:spcPts val="475"/>
              </a:spcBef>
              <a:buClr>
                <a:srgbClr val="7E0000"/>
              </a:buClr>
              <a:buFont typeface="Arial" panose="020B0604020202020204"/>
              <a:buNone/>
              <a:tabLst>
                <a:tab pos="286385" algn="l"/>
              </a:tabLst>
            </a:pPr>
            <a:r>
              <a:rPr lang="zh-CN" altLang="en-US" sz="2000" dirty="0">
                <a:solidFill>
                  <a:srgbClr val="FFFF00"/>
                </a:solidFill>
                <a:latin typeface="Arial" panose="020B0604020202020204"/>
                <a:cs typeface="Arial" panose="020B0604020202020204"/>
                <a:sym typeface="+mn-ea"/>
              </a:rPr>
              <a:t>      </a:t>
            </a:r>
            <a:r>
              <a:rPr lang="zh-CN" altLang="en-US" sz="2000" dirty="0">
                <a:solidFill>
                  <a:srgbClr val="FFFF00"/>
                </a:solidFill>
                <a:latin typeface="Arial" panose="020B0604020202020204"/>
                <a:cs typeface="Arial" panose="020B0604020202020204"/>
              </a:rPr>
              <a:t>我对这个主题知道些什么？</a:t>
            </a:r>
            <a:endParaRPr sz="2000" dirty="0">
              <a:solidFill>
                <a:srgbClr val="FFFF00"/>
              </a:solidFill>
              <a:latin typeface="Arial" panose="020B0604020202020204"/>
              <a:cs typeface="Arial" panose="020B0604020202020204"/>
            </a:endParaRPr>
          </a:p>
          <a:p>
            <a:pPr>
              <a:lnSpc>
                <a:spcPts val="650"/>
              </a:lnSpc>
              <a:spcBef>
                <a:spcPts val="20"/>
              </a:spcBef>
              <a:buClr>
                <a:srgbClr val="7E0000"/>
              </a:buClr>
              <a:buFont typeface="Arial" panose="020B0604020202020204"/>
              <a:buChar char="•"/>
            </a:pPr>
            <a:endParaRPr sz="2000" dirty="0">
              <a:solidFill>
                <a:srgbClr val="FFFF00"/>
              </a:solidFill>
            </a:endParaRPr>
          </a:p>
          <a:p>
            <a:pPr marL="355600" marR="763270" indent="-342900">
              <a:lnSpc>
                <a:spcPts val="2870"/>
              </a:lnSpc>
              <a:buClr>
                <a:srgbClr val="7E0000"/>
              </a:buClr>
              <a:buFont typeface="Wingdings" panose="05000000000000000000" charset="0"/>
              <a:buChar char="Ø"/>
              <a:tabLst>
                <a:tab pos="286385" algn="l"/>
              </a:tabLst>
            </a:pPr>
            <a:r>
              <a:rPr sz="2000" b="1" spc="-5" dirty="0">
                <a:solidFill>
                  <a:srgbClr val="FFFF00"/>
                </a:solidFill>
                <a:latin typeface="Arial" panose="020B0604020202020204"/>
                <a:cs typeface="Arial" panose="020B0604020202020204"/>
              </a:rPr>
              <a:t>Wha</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strategie</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d</a:t>
            </a:r>
            <a:r>
              <a:rPr sz="2000" b="1" spc="0" dirty="0">
                <a:solidFill>
                  <a:srgbClr val="FFFF00"/>
                </a:solidFill>
                <a:latin typeface="Arial" panose="020B0604020202020204"/>
                <a:cs typeface="Arial" panose="020B0604020202020204"/>
              </a:rPr>
              <a:t>o</a:t>
            </a:r>
            <a:r>
              <a:rPr sz="2000" b="1" spc="-5" dirty="0">
                <a:solidFill>
                  <a:srgbClr val="FFFF00"/>
                </a:solidFill>
                <a:latin typeface="Arial" panose="020B0604020202020204"/>
                <a:cs typeface="Arial" panose="020B0604020202020204"/>
              </a:rPr>
              <a:t> </a:t>
            </a:r>
            <a:r>
              <a:rPr sz="2000" b="1" spc="0" dirty="0">
                <a:solidFill>
                  <a:srgbClr val="FFFF00"/>
                </a:solidFill>
                <a:latin typeface="Arial" panose="020B0604020202020204"/>
                <a:cs typeface="Arial" panose="020B0604020202020204"/>
              </a:rPr>
              <a:t>I</a:t>
            </a:r>
            <a:r>
              <a:rPr sz="2000" b="1" spc="-5" dirty="0">
                <a:solidFill>
                  <a:srgbClr val="FFFF00"/>
                </a:solidFill>
                <a:latin typeface="Arial" panose="020B0604020202020204"/>
                <a:cs typeface="Arial" panose="020B0604020202020204"/>
              </a:rPr>
              <a:t> kno</a:t>
            </a:r>
            <a:r>
              <a:rPr sz="2000" b="1" spc="0" dirty="0">
                <a:solidFill>
                  <a:srgbClr val="FFFF00"/>
                </a:solidFill>
                <a:latin typeface="Arial" panose="020B0604020202020204"/>
                <a:cs typeface="Arial" panose="020B0604020202020204"/>
              </a:rPr>
              <a:t>w</a:t>
            </a:r>
            <a:r>
              <a:rPr sz="2000" b="1" spc="-5" dirty="0">
                <a:solidFill>
                  <a:srgbClr val="FFFF00"/>
                </a:solidFill>
                <a:latin typeface="Arial" panose="020B0604020202020204"/>
                <a:cs typeface="Arial" panose="020B0604020202020204"/>
              </a:rPr>
              <a:t> tha</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wil</a:t>
            </a:r>
            <a:r>
              <a:rPr sz="2000" b="1" spc="0" dirty="0">
                <a:solidFill>
                  <a:srgbClr val="FFFF00"/>
                </a:solidFill>
                <a:latin typeface="Arial" panose="020B0604020202020204"/>
                <a:cs typeface="Arial" panose="020B0604020202020204"/>
              </a:rPr>
              <a:t>l</a:t>
            </a:r>
            <a:r>
              <a:rPr sz="2000" b="1" spc="-5" dirty="0">
                <a:solidFill>
                  <a:srgbClr val="FFFF00"/>
                </a:solidFill>
                <a:latin typeface="Arial" panose="020B0604020202020204"/>
                <a:cs typeface="Arial" panose="020B0604020202020204"/>
              </a:rPr>
              <a:t> hel</a:t>
            </a:r>
            <a:r>
              <a:rPr sz="2000" b="1" spc="0" dirty="0">
                <a:solidFill>
                  <a:srgbClr val="FFFF00"/>
                </a:solidFill>
                <a:latin typeface="Arial" panose="020B0604020202020204"/>
                <a:cs typeface="Arial" panose="020B0604020202020204"/>
              </a:rPr>
              <a:t>p</a:t>
            </a:r>
            <a:r>
              <a:rPr sz="2000" b="1" spc="-5" dirty="0">
                <a:solidFill>
                  <a:srgbClr val="FFFF00"/>
                </a:solidFill>
                <a:latin typeface="Arial" panose="020B0604020202020204"/>
                <a:cs typeface="Arial" panose="020B0604020202020204"/>
              </a:rPr>
              <a:t> m</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learn this?</a:t>
            </a:r>
            <a:endParaRPr lang="en-GB" sz="2000" b="1" spc="-5" dirty="0">
              <a:solidFill>
                <a:srgbClr val="FFFF00"/>
              </a:solidFill>
              <a:latin typeface="Arial" panose="020B0604020202020204"/>
              <a:cs typeface="Arial" panose="020B0604020202020204"/>
            </a:endParaRPr>
          </a:p>
          <a:p>
            <a:pPr marL="12700" marR="763270" indent="0">
              <a:lnSpc>
                <a:spcPts val="2870"/>
              </a:lnSpc>
              <a:buClr>
                <a:srgbClr val="7E0000"/>
              </a:buClr>
              <a:buFont typeface="Arial" panose="020B0604020202020204"/>
              <a:buNone/>
              <a:tabLst>
                <a:tab pos="286385" algn="l"/>
              </a:tabLst>
            </a:pPr>
            <a:r>
              <a:rPr lang="zh-CN" altLang="en-US" sz="2000" dirty="0">
                <a:solidFill>
                  <a:srgbClr val="FFFF00"/>
                </a:solidFill>
                <a:latin typeface="Arial" panose="020B0604020202020204"/>
                <a:cs typeface="Arial" panose="020B0604020202020204"/>
                <a:sym typeface="+mn-ea"/>
              </a:rPr>
              <a:t>      </a:t>
            </a:r>
            <a:r>
              <a:rPr lang="zh-CN" altLang="en-US" sz="2000" dirty="0">
                <a:solidFill>
                  <a:srgbClr val="FFFF00"/>
                </a:solidFill>
                <a:latin typeface="Arial" panose="020B0604020202020204"/>
                <a:cs typeface="Arial" panose="020B0604020202020204"/>
              </a:rPr>
              <a:t>我知道哪些策略可以帮助我学习这个主题？</a:t>
            </a:r>
            <a:endParaRPr sz="2000" dirty="0">
              <a:solidFill>
                <a:srgbClr val="FFFF00"/>
              </a:solidFill>
              <a:latin typeface="Arial" panose="020B0604020202020204"/>
              <a:cs typeface="Arial" panose="020B0604020202020204"/>
            </a:endParaRPr>
          </a:p>
          <a:p>
            <a:pPr marL="355600" indent="-342900">
              <a:lnSpc>
                <a:spcPct val="100000"/>
              </a:lnSpc>
              <a:spcBef>
                <a:spcPts val="475"/>
              </a:spcBef>
              <a:buClr>
                <a:srgbClr val="7E0000"/>
              </a:buClr>
              <a:buFont typeface="Wingdings" panose="05000000000000000000" charset="0"/>
              <a:buChar char="Ø"/>
              <a:tabLst>
                <a:tab pos="286385" algn="l"/>
              </a:tabLst>
            </a:pPr>
            <a:r>
              <a:rPr sz="2000" b="1" spc="-5" dirty="0">
                <a:solidFill>
                  <a:srgbClr val="FFFF00"/>
                </a:solidFill>
                <a:latin typeface="Arial" panose="020B0604020202020204"/>
                <a:cs typeface="Arial" panose="020B0604020202020204"/>
              </a:rPr>
              <a:t>A</a:t>
            </a:r>
            <a:r>
              <a:rPr sz="2000" b="1" spc="0" dirty="0">
                <a:solidFill>
                  <a:srgbClr val="FFFF00"/>
                </a:solidFill>
                <a:latin typeface="Arial" panose="020B0604020202020204"/>
                <a:cs typeface="Arial" panose="020B0604020202020204"/>
              </a:rPr>
              <a:t>m</a:t>
            </a:r>
            <a:r>
              <a:rPr sz="2000" b="1" spc="-5" dirty="0">
                <a:solidFill>
                  <a:srgbClr val="FFFF00"/>
                </a:solidFill>
                <a:latin typeface="Arial" panose="020B0604020202020204"/>
                <a:cs typeface="Arial" panose="020B0604020202020204"/>
              </a:rPr>
              <a:t> </a:t>
            </a:r>
            <a:r>
              <a:rPr sz="2000" b="1" spc="0" dirty="0">
                <a:solidFill>
                  <a:srgbClr val="FFFF00"/>
                </a:solidFill>
                <a:latin typeface="Arial" panose="020B0604020202020204"/>
                <a:cs typeface="Arial" panose="020B0604020202020204"/>
              </a:rPr>
              <a:t>I</a:t>
            </a:r>
            <a:r>
              <a:rPr sz="2000" b="1" spc="-5" dirty="0">
                <a:solidFill>
                  <a:srgbClr val="FFFF00"/>
                </a:solidFill>
                <a:latin typeface="Arial" panose="020B0604020202020204"/>
                <a:cs typeface="Arial" panose="020B0604020202020204"/>
              </a:rPr>
              <a:t> understandin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thes</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concepts?</a:t>
            </a:r>
            <a:endParaRPr lang="en-GB" sz="2000" b="1" spc="-5" dirty="0">
              <a:solidFill>
                <a:srgbClr val="FFFF00"/>
              </a:solidFill>
              <a:latin typeface="Arial" panose="020B0604020202020204"/>
              <a:cs typeface="Arial" panose="020B0604020202020204"/>
            </a:endParaRPr>
          </a:p>
          <a:p>
            <a:pPr marL="12700" indent="0">
              <a:lnSpc>
                <a:spcPct val="100000"/>
              </a:lnSpc>
              <a:spcBef>
                <a:spcPts val="475"/>
              </a:spcBef>
              <a:buClr>
                <a:srgbClr val="7E0000"/>
              </a:buClr>
              <a:buFont typeface="Arial" panose="020B0604020202020204"/>
              <a:buNone/>
              <a:tabLst>
                <a:tab pos="286385" algn="l"/>
              </a:tabLst>
            </a:pPr>
            <a:r>
              <a:rPr lang="zh-CN" altLang="en-US" sz="2000" dirty="0">
                <a:solidFill>
                  <a:srgbClr val="FFFF00"/>
                </a:solidFill>
                <a:latin typeface="Arial" panose="020B0604020202020204"/>
                <a:cs typeface="Arial" panose="020B0604020202020204"/>
                <a:sym typeface="+mn-ea"/>
              </a:rPr>
              <a:t>      </a:t>
            </a:r>
            <a:r>
              <a:rPr lang="zh-CN" altLang="en-US" sz="2000" dirty="0">
                <a:solidFill>
                  <a:srgbClr val="FFFF00"/>
                </a:solidFill>
                <a:latin typeface="Arial" panose="020B0604020202020204"/>
                <a:cs typeface="Arial" panose="020B0604020202020204"/>
              </a:rPr>
              <a:t>我在理解这些概念吗？</a:t>
            </a:r>
            <a:endParaRPr sz="2000" dirty="0">
              <a:solidFill>
                <a:srgbClr val="FFFF00"/>
              </a:solidFill>
              <a:latin typeface="Arial" panose="020B0604020202020204"/>
              <a:cs typeface="Arial" panose="020B0604020202020204"/>
            </a:endParaRPr>
          </a:p>
          <a:p>
            <a:pPr>
              <a:lnSpc>
                <a:spcPts val="550"/>
              </a:lnSpc>
              <a:spcBef>
                <a:spcPts val="20"/>
              </a:spcBef>
              <a:buClr>
                <a:srgbClr val="7E0000"/>
              </a:buClr>
              <a:buFont typeface="Arial" panose="020B0604020202020204"/>
              <a:buChar char="•"/>
            </a:pPr>
            <a:endParaRPr sz="2000" dirty="0">
              <a:solidFill>
                <a:srgbClr val="FFFF00"/>
              </a:solidFill>
            </a:endParaRPr>
          </a:p>
          <a:p>
            <a:pPr marL="355600" indent="-342900">
              <a:lnSpc>
                <a:spcPct val="100000"/>
              </a:lnSpc>
              <a:buClr>
                <a:srgbClr val="7E0000"/>
              </a:buClr>
              <a:buFont typeface="Wingdings" panose="05000000000000000000" charset="0"/>
              <a:buChar char="Ø"/>
              <a:tabLst>
                <a:tab pos="286385" algn="l"/>
              </a:tabLst>
            </a:pPr>
            <a:r>
              <a:rPr sz="2000" b="1" spc="-5" dirty="0">
                <a:solidFill>
                  <a:srgbClr val="FFFF00"/>
                </a:solidFill>
                <a:latin typeface="Arial" panose="020B0604020202020204"/>
                <a:cs typeface="Arial" panose="020B0604020202020204"/>
              </a:rPr>
              <a:t>Wha</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ar</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th</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criteri</a:t>
            </a:r>
            <a:r>
              <a:rPr sz="2000" b="1" spc="0" dirty="0">
                <a:solidFill>
                  <a:srgbClr val="FFFF00"/>
                </a:solidFill>
                <a:latin typeface="Arial" panose="020B0604020202020204"/>
                <a:cs typeface="Arial" panose="020B0604020202020204"/>
              </a:rPr>
              <a:t>a</a:t>
            </a:r>
            <a:r>
              <a:rPr sz="2000" b="1" spc="-5" dirty="0">
                <a:solidFill>
                  <a:srgbClr val="FFFF00"/>
                </a:solidFill>
                <a:latin typeface="Arial" panose="020B0604020202020204"/>
                <a:cs typeface="Arial" panose="020B0604020202020204"/>
              </a:rPr>
              <a:t> fo</a:t>
            </a:r>
            <a:r>
              <a:rPr sz="2000" b="1" spc="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improvin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m</a:t>
            </a:r>
            <a:r>
              <a:rPr sz="2000" b="1" spc="0" dirty="0">
                <a:solidFill>
                  <a:srgbClr val="FFFF00"/>
                </a:solidFill>
                <a:latin typeface="Arial" panose="020B0604020202020204"/>
                <a:cs typeface="Arial" panose="020B0604020202020204"/>
              </a:rPr>
              <a:t>y</a:t>
            </a:r>
            <a:r>
              <a:rPr sz="2000" b="1" spc="-5" dirty="0">
                <a:solidFill>
                  <a:srgbClr val="FFFF00"/>
                </a:solidFill>
                <a:latin typeface="Arial" panose="020B0604020202020204"/>
                <a:cs typeface="Arial" panose="020B0604020202020204"/>
              </a:rPr>
              <a:t> work?</a:t>
            </a:r>
            <a:endParaRPr lang="en-GB" sz="2000" b="1" spc="-5" dirty="0">
              <a:solidFill>
                <a:srgbClr val="FFFF00"/>
              </a:solidFill>
              <a:latin typeface="Arial" panose="020B0604020202020204"/>
              <a:cs typeface="Arial" panose="020B0604020202020204"/>
            </a:endParaRPr>
          </a:p>
          <a:p>
            <a:pPr marL="12700" indent="0">
              <a:lnSpc>
                <a:spcPct val="100000"/>
              </a:lnSpc>
              <a:buClr>
                <a:srgbClr val="7E0000"/>
              </a:buClr>
              <a:buFont typeface="Arial" panose="020B0604020202020204"/>
              <a:buNone/>
              <a:tabLst>
                <a:tab pos="286385" algn="l"/>
              </a:tabLst>
            </a:pPr>
            <a:r>
              <a:rPr lang="zh-CN" altLang="en-US" sz="2000" dirty="0">
                <a:solidFill>
                  <a:srgbClr val="FFFF00"/>
                </a:solidFill>
                <a:latin typeface="Arial" panose="020B0604020202020204"/>
                <a:cs typeface="Arial" panose="020B0604020202020204"/>
                <a:sym typeface="+mn-ea"/>
              </a:rPr>
              <a:t>      </a:t>
            </a:r>
            <a:r>
              <a:rPr lang="zh-CN" altLang="en-US" sz="2000" dirty="0">
                <a:solidFill>
                  <a:srgbClr val="FFFF00"/>
                </a:solidFill>
                <a:latin typeface="Arial" panose="020B0604020202020204"/>
                <a:cs typeface="Arial" panose="020B0604020202020204"/>
              </a:rPr>
              <a:t>衡量我学习提升的标准是什么呢？</a:t>
            </a:r>
            <a:endParaRPr sz="2000" dirty="0">
              <a:solidFill>
                <a:srgbClr val="FFFF00"/>
              </a:solidFill>
              <a:latin typeface="Arial" panose="020B0604020202020204"/>
              <a:cs typeface="Arial" panose="020B0604020202020204"/>
            </a:endParaRPr>
          </a:p>
          <a:p>
            <a:pPr>
              <a:lnSpc>
                <a:spcPts val="550"/>
              </a:lnSpc>
              <a:spcBef>
                <a:spcPts val="20"/>
              </a:spcBef>
              <a:buClr>
                <a:srgbClr val="7E0000"/>
              </a:buClr>
              <a:buFont typeface="Arial" panose="020B0604020202020204"/>
              <a:buChar char="•"/>
            </a:pPr>
            <a:endParaRPr sz="2000" dirty="0">
              <a:solidFill>
                <a:srgbClr val="FFFF00"/>
              </a:solidFill>
            </a:endParaRPr>
          </a:p>
          <a:p>
            <a:pPr marL="355600" indent="-342900">
              <a:lnSpc>
                <a:spcPct val="100000"/>
              </a:lnSpc>
              <a:buClr>
                <a:srgbClr val="7E0000"/>
              </a:buClr>
              <a:buFont typeface="Wingdings" panose="05000000000000000000" charset="0"/>
              <a:buChar char="Ø"/>
              <a:tabLst>
                <a:tab pos="286385" algn="l"/>
              </a:tabLst>
            </a:pPr>
            <a:r>
              <a:rPr sz="2000" b="1" spc="-5" dirty="0">
                <a:solidFill>
                  <a:srgbClr val="FFFF00"/>
                </a:solidFill>
                <a:latin typeface="Arial" panose="020B0604020202020204"/>
                <a:cs typeface="Arial" panose="020B0604020202020204"/>
              </a:rPr>
              <a:t>Hav</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a:t>
            </a:r>
            <a:r>
              <a:rPr sz="2000" b="1" spc="0" dirty="0">
                <a:solidFill>
                  <a:srgbClr val="FFFF00"/>
                </a:solidFill>
                <a:latin typeface="Arial" panose="020B0604020202020204"/>
                <a:cs typeface="Arial" panose="020B0604020202020204"/>
              </a:rPr>
              <a:t>I</a:t>
            </a:r>
            <a:r>
              <a:rPr sz="2000" b="1" spc="-5" dirty="0">
                <a:solidFill>
                  <a:srgbClr val="FFFF00"/>
                </a:solidFill>
                <a:latin typeface="Arial" panose="020B0604020202020204"/>
                <a:cs typeface="Arial" panose="020B0604020202020204"/>
              </a:rPr>
              <a:t> accomplishe</a:t>
            </a:r>
            <a:r>
              <a:rPr sz="2000" b="1" spc="0" dirty="0">
                <a:solidFill>
                  <a:srgbClr val="FFFF00"/>
                </a:solidFill>
                <a:latin typeface="Arial" panose="020B0604020202020204"/>
                <a:cs typeface="Arial" panose="020B0604020202020204"/>
              </a:rPr>
              <a:t>d</a:t>
            </a:r>
            <a:r>
              <a:rPr sz="2000" b="1" spc="-5" dirty="0">
                <a:solidFill>
                  <a:srgbClr val="FFFF00"/>
                </a:solidFill>
                <a:latin typeface="Arial" panose="020B0604020202020204"/>
                <a:cs typeface="Arial" panose="020B0604020202020204"/>
              </a:rPr>
              <a:t> th</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goal</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a:t>
            </a:r>
            <a:r>
              <a:rPr sz="2000" b="1" spc="0" dirty="0">
                <a:solidFill>
                  <a:srgbClr val="FFFF00"/>
                </a:solidFill>
                <a:latin typeface="Arial" panose="020B0604020202020204"/>
                <a:cs typeface="Arial" panose="020B0604020202020204"/>
              </a:rPr>
              <a:t>I</a:t>
            </a:r>
            <a:r>
              <a:rPr sz="2000" b="1" spc="-5" dirty="0">
                <a:solidFill>
                  <a:srgbClr val="FFFF00"/>
                </a:solidFill>
                <a:latin typeface="Arial" panose="020B0604020202020204"/>
                <a:cs typeface="Arial" panose="020B0604020202020204"/>
              </a:rPr>
              <a:t> se</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fo</a:t>
            </a:r>
            <a:r>
              <a:rPr sz="2000" b="1" spc="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myself?</a:t>
            </a:r>
            <a:endParaRPr lang="en-US" altLang="zh-CN" sz="2000" b="1" spc="-5" dirty="0">
              <a:solidFill>
                <a:srgbClr val="FFFF00"/>
              </a:solidFill>
              <a:latin typeface="Arial" panose="020B0604020202020204"/>
              <a:cs typeface="Arial" panose="020B0604020202020204"/>
            </a:endParaRPr>
          </a:p>
          <a:p>
            <a:pPr marL="12700" indent="0">
              <a:lnSpc>
                <a:spcPct val="100000"/>
              </a:lnSpc>
              <a:buClr>
                <a:srgbClr val="7E0000"/>
              </a:buClr>
              <a:buFont typeface="Arial" panose="020B0604020202020204"/>
              <a:buNone/>
              <a:tabLst>
                <a:tab pos="286385" algn="l"/>
              </a:tabLst>
            </a:pPr>
            <a:r>
              <a:rPr lang="zh-CN" altLang="en-US" sz="2000" dirty="0">
                <a:solidFill>
                  <a:srgbClr val="FFFF00"/>
                </a:solidFill>
                <a:latin typeface="Arial" panose="020B0604020202020204"/>
                <a:cs typeface="Arial" panose="020B0604020202020204"/>
                <a:sym typeface="+mn-ea"/>
              </a:rPr>
              <a:t>      </a:t>
            </a:r>
            <a:r>
              <a:rPr lang="zh-CN" altLang="en-US" sz="2000" spc="-5" dirty="0">
                <a:solidFill>
                  <a:srgbClr val="FFFF00"/>
                </a:solidFill>
                <a:latin typeface="Arial" panose="020B0604020202020204"/>
                <a:cs typeface="Arial" panose="020B0604020202020204"/>
              </a:rPr>
              <a:t>我完成了自己设定的目标吗？</a:t>
            </a:r>
            <a:endParaRPr sz="2000" dirty="0">
              <a:latin typeface="Arial" panose="020B0604020202020204"/>
              <a:cs typeface="Arial" panose="020B0604020202020204"/>
            </a:endParaRPr>
          </a:p>
        </p:txBody>
      </p:sp>
      <p:sp>
        <p:nvSpPr>
          <p:cNvPr id="4" name="object 4"/>
          <p:cNvSpPr txBox="1">
            <a:spLocks noGrp="1"/>
          </p:cNvSpPr>
          <p:nvPr>
            <p:ph type="title"/>
          </p:nvPr>
        </p:nvSpPr>
        <p:spPr>
          <a:xfrm>
            <a:off x="57785" y="35560"/>
            <a:ext cx="8796020" cy="1816735"/>
          </a:xfrm>
          <a:prstGeom prst="rect">
            <a:avLst/>
          </a:prstGeom>
        </p:spPr>
        <p:txBody>
          <a:bodyPr vert="horz" wrap="square" lIns="0" tIns="49784" rIns="0" bIns="0" rtlCol="0">
            <a:noAutofit/>
          </a:bodyPr>
          <a:lstStyle/>
          <a:p>
            <a:pPr marL="2212975" algn="ctr">
              <a:lnSpc>
                <a:spcPts val="4760"/>
              </a:lnSpc>
            </a:pPr>
            <a:r>
              <a:rPr sz="2800" b="1" dirty="0">
                <a:solidFill>
                  <a:schemeClr val="bg1"/>
                </a:solidFill>
                <a:latin typeface="Arial" panose="020B0604020202020204"/>
                <a:cs typeface="Arial" panose="020B0604020202020204"/>
              </a:rPr>
              <a:t>Assessment</a:t>
            </a:r>
            <a:r>
              <a:rPr sz="2800" b="1" spc="5" dirty="0">
                <a:solidFill>
                  <a:schemeClr val="bg1"/>
                </a:solidFill>
                <a:latin typeface="Arial" panose="020B0604020202020204"/>
                <a:cs typeface="Arial" panose="020B0604020202020204"/>
              </a:rPr>
              <a:t> </a:t>
            </a:r>
            <a:r>
              <a:rPr lang="en-GB" sz="2800" b="1" i="1" dirty="0">
                <a:solidFill>
                  <a:schemeClr val="bg1"/>
                </a:solidFill>
                <a:latin typeface="Arial" panose="020B0604020202020204"/>
                <a:cs typeface="Arial" panose="020B0604020202020204"/>
              </a:rPr>
              <a:t>of</a:t>
            </a:r>
            <a:r>
              <a:rPr sz="2800" b="1" i="1" spc="0" dirty="0">
                <a:solidFill>
                  <a:schemeClr val="bg1"/>
                </a:solidFill>
                <a:latin typeface="Arial" panose="020B0604020202020204"/>
                <a:cs typeface="Arial" panose="020B0604020202020204"/>
              </a:rPr>
              <a:t> </a:t>
            </a:r>
            <a:r>
              <a:rPr sz="2800" b="1" spc="-5" dirty="0">
                <a:solidFill>
                  <a:schemeClr val="bg1"/>
                </a:solidFill>
                <a:latin typeface="Arial" panose="020B0604020202020204"/>
                <a:cs typeface="Arial" panose="020B0604020202020204"/>
              </a:rPr>
              <a:t>Learning</a:t>
            </a:r>
            <a:br>
              <a:rPr lang="en-US" altLang="zh-CN" sz="2800" b="1" spc="-5" dirty="0">
                <a:solidFill>
                  <a:schemeClr val="bg1"/>
                </a:solidFill>
                <a:latin typeface="Arial" panose="020B0604020202020204"/>
                <a:cs typeface="Arial" panose="020B0604020202020204"/>
              </a:rPr>
            </a:br>
            <a:r>
              <a:rPr lang="en-US" altLang="zh-CN" sz="2800" b="1" spc="-5" dirty="0">
                <a:solidFill>
                  <a:schemeClr val="bg1"/>
                </a:solidFill>
                <a:latin typeface="Arial" panose="020B0604020202020204"/>
                <a:cs typeface="Arial" panose="020B0604020202020204"/>
              </a:rPr>
              <a:t>  </a:t>
            </a:r>
            <a:r>
              <a:rPr lang="zh-CN" altLang="en-US" sz="2800" b="1" spc="-5" dirty="0">
                <a:solidFill>
                  <a:schemeClr val="bg1"/>
                </a:solidFill>
                <a:latin typeface="Arial" panose="020B0604020202020204"/>
                <a:cs typeface="Arial" panose="020B0604020202020204"/>
              </a:rPr>
              <a:t>学习成果评估</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59690" y="1774190"/>
            <a:ext cx="9084310" cy="5083810"/>
          </a:xfrm>
          <a:prstGeom prst="rect">
            <a:avLst/>
          </a:prstGeom>
        </p:spPr>
        <p:txBody>
          <a:bodyPr vert="horz" wrap="square" lIns="0" tIns="0" rIns="0" bIns="0" rtlCol="0">
            <a:noAutofit/>
          </a:bodyPr>
          <a:lstStyle/>
          <a:p>
            <a:pPr marL="572770" marR="462915" indent="-285750" fontAlgn="auto">
              <a:lnSpc>
                <a:spcPts val="1920"/>
              </a:lnSpc>
              <a:buFont typeface="Wingdings" panose="05000000000000000000" charset="0"/>
              <a:buChar char="Ø"/>
            </a:pPr>
            <a:r>
              <a:rPr sz="1600" b="1" spc="-5" dirty="0">
                <a:solidFill>
                  <a:srgbClr val="FFFF00"/>
                </a:solidFill>
                <a:latin typeface="Arial" panose="020B0604020202020204"/>
                <a:cs typeface="Arial" panose="020B0604020202020204"/>
              </a:rPr>
              <a:t>“Th</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teachers</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rol</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i</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promotin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th</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developmen</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of independen</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learner</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throug</a:t>
            </a:r>
            <a:r>
              <a:rPr sz="1600" b="1" spc="0" dirty="0">
                <a:solidFill>
                  <a:srgbClr val="FFFF00"/>
                </a:solidFill>
                <a:latin typeface="Arial" panose="020B0604020202020204"/>
                <a:cs typeface="Arial" panose="020B0604020202020204"/>
              </a:rPr>
              <a:t>h</a:t>
            </a:r>
            <a:r>
              <a:rPr sz="1600" b="1" spc="-5" dirty="0">
                <a:solidFill>
                  <a:srgbClr val="FFFF00"/>
                </a:solidFill>
                <a:latin typeface="Arial" panose="020B0604020202020204"/>
                <a:cs typeface="Arial" panose="020B0604020202020204"/>
              </a:rPr>
              <a:t> assessmen</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a:t>
            </a:r>
            <a:r>
              <a:rPr sz="1600" b="1" i="1" spc="0" dirty="0">
                <a:solidFill>
                  <a:srgbClr val="FFFF00"/>
                </a:solidFill>
                <a:latin typeface="Arial" panose="020B0604020202020204"/>
                <a:cs typeface="Arial" panose="020B0604020202020204"/>
              </a:rPr>
              <a:t>as </a:t>
            </a:r>
            <a:r>
              <a:rPr sz="1600" b="1" spc="-5" dirty="0">
                <a:solidFill>
                  <a:srgbClr val="FFFF00"/>
                </a:solidFill>
                <a:latin typeface="Arial" panose="020B0604020202020204"/>
                <a:cs typeface="Arial" panose="020B0604020202020204"/>
              </a:rPr>
              <a:t>learnin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i</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to:</a:t>
            </a:r>
            <a:endParaRPr lang="en-GB" sz="1600" b="1" spc="-5" dirty="0">
              <a:solidFill>
                <a:srgbClr val="FFFF00"/>
              </a:solidFill>
              <a:latin typeface="Arial" panose="020B0604020202020204"/>
              <a:cs typeface="Arial" panose="020B0604020202020204"/>
            </a:endParaRPr>
          </a:p>
          <a:p>
            <a:pPr marL="287020" marR="462915" indent="0" fontAlgn="auto">
              <a:lnSpc>
                <a:spcPts val="1920"/>
              </a:lnSpc>
              <a:buNone/>
            </a:pPr>
            <a:r>
              <a:rPr lang="zh-CN" altLang="en-US" sz="1600" dirty="0">
                <a:solidFill>
                  <a:srgbClr val="FFFF00"/>
                </a:solidFill>
                <a:latin typeface="Arial" panose="020B0604020202020204"/>
                <a:cs typeface="Arial" panose="020B0604020202020204"/>
              </a:rPr>
              <a:t>      老师通过学习评估促进独立学习者发展所起的作用是：</a:t>
            </a:r>
          </a:p>
          <a:p>
            <a:pPr marL="287020" marR="462915" indent="0" fontAlgn="auto">
              <a:lnSpc>
                <a:spcPts val="1920"/>
              </a:lnSpc>
              <a:buNone/>
            </a:pPr>
            <a:endParaRPr sz="500" dirty="0">
              <a:solidFill>
                <a:srgbClr val="FFFF00"/>
              </a:solidFill>
              <a:latin typeface="Arial" panose="020B0604020202020204"/>
              <a:cs typeface="Arial" panose="020B0604020202020204"/>
            </a:endParaRPr>
          </a:p>
          <a:p>
            <a:pPr marL="572770" indent="-285750" fontAlgn="auto">
              <a:lnSpc>
                <a:spcPts val="1920"/>
              </a:lnSpc>
              <a:spcBef>
                <a:spcPts val="310"/>
              </a:spcBef>
              <a:buClr>
                <a:srgbClr val="7E8080"/>
              </a:buClr>
              <a:buFont typeface="Wingdings" panose="05000000000000000000" charset="0"/>
              <a:buChar char="Ø"/>
              <a:tabLst>
                <a:tab pos="286385" algn="l"/>
              </a:tabLst>
            </a:pPr>
            <a:r>
              <a:rPr sz="1600" b="1" dirty="0">
                <a:solidFill>
                  <a:schemeClr val="bg1"/>
                </a:solidFill>
                <a:latin typeface="Arial" panose="020B0604020202020204"/>
                <a:cs typeface="Arial" panose="020B0604020202020204"/>
              </a:rPr>
              <a:t>model and teach the skills of self-assessment</a:t>
            </a:r>
            <a:endParaRPr lang="en-US" altLang="zh-CN" sz="1600" b="1" dirty="0">
              <a:solidFill>
                <a:schemeClr val="bg1"/>
              </a:solidFill>
              <a:latin typeface="Arial" panose="020B0604020202020204"/>
              <a:cs typeface="Arial" panose="020B0604020202020204"/>
            </a:endParaRPr>
          </a:p>
          <a:p>
            <a:pPr marL="287020" indent="0" fontAlgn="auto">
              <a:lnSpc>
                <a:spcPts val="1920"/>
              </a:lnSpc>
              <a:spcBef>
                <a:spcPts val="310"/>
              </a:spcBef>
              <a:buClr>
                <a:srgbClr val="7E8080"/>
              </a:buClr>
              <a:buFont typeface="Arial" panose="020B0604020202020204"/>
              <a:buNone/>
              <a:tabLst>
                <a:tab pos="286385" algn="l"/>
              </a:tabLst>
            </a:pPr>
            <a:r>
              <a:rPr lang="zh-CN" altLang="en-US" sz="1600" dirty="0">
                <a:solidFill>
                  <a:srgbClr val="FFFF00"/>
                </a:solidFill>
                <a:latin typeface="Arial" panose="020B0604020202020204"/>
                <a:cs typeface="Arial" panose="020B0604020202020204"/>
                <a:sym typeface="+mn-ea"/>
              </a:rPr>
              <a:t>      </a:t>
            </a:r>
            <a:r>
              <a:rPr lang="zh-CN" altLang="en-US" sz="1600" b="1" dirty="0">
                <a:solidFill>
                  <a:schemeClr val="bg1"/>
                </a:solidFill>
                <a:latin typeface="Arial" panose="020B0604020202020204"/>
                <a:cs typeface="Arial" panose="020B0604020202020204"/>
              </a:rPr>
              <a:t>以身作则并传授自我评价的技能</a:t>
            </a:r>
            <a:endParaRPr lang="en-GB" sz="1600" b="1" dirty="0">
              <a:solidFill>
                <a:schemeClr val="bg1"/>
              </a:solidFill>
              <a:latin typeface="Arial" panose="020B0604020202020204"/>
              <a:cs typeface="Arial" panose="020B0604020202020204"/>
            </a:endParaRPr>
          </a:p>
          <a:p>
            <a:pPr indent="0" fontAlgn="auto">
              <a:lnSpc>
                <a:spcPts val="1920"/>
              </a:lnSpc>
              <a:spcBef>
                <a:spcPts val="25"/>
              </a:spcBef>
              <a:buClr>
                <a:srgbClr val="7E8080"/>
              </a:buClr>
              <a:buFont typeface="Arial" panose="020B0604020202020204"/>
              <a:buChar char="•"/>
            </a:pPr>
            <a:endParaRPr sz="1600" dirty="0">
              <a:solidFill>
                <a:srgbClr val="FFFF00"/>
              </a:solidFill>
            </a:endParaRPr>
          </a:p>
          <a:p>
            <a:pPr marL="572770" marR="17145" indent="-285750" fontAlgn="auto">
              <a:lnSpc>
                <a:spcPts val="1920"/>
              </a:lnSpc>
              <a:buClr>
                <a:srgbClr val="7E8080"/>
              </a:buClr>
              <a:buFont typeface="Wingdings" panose="05000000000000000000" charset="0"/>
              <a:buChar char="Ø"/>
              <a:tabLst>
                <a:tab pos="286385" algn="l"/>
              </a:tabLst>
            </a:pPr>
            <a:r>
              <a:rPr sz="1600" b="1" spc="-5" dirty="0">
                <a:solidFill>
                  <a:srgbClr val="FFFF00"/>
                </a:solidFill>
                <a:latin typeface="Arial" panose="020B0604020202020204"/>
                <a:cs typeface="Arial" panose="020B0604020202020204"/>
              </a:rPr>
              <a:t>guid</a:t>
            </a:r>
            <a:r>
              <a:rPr sz="1600" b="1" spc="0" dirty="0">
                <a:solidFill>
                  <a:srgbClr val="FFFF00"/>
                </a:solidFill>
                <a:latin typeface="Arial" panose="020B0604020202020204"/>
                <a:cs typeface="Arial" panose="020B0604020202020204"/>
              </a:rPr>
              <a:t>e </a:t>
            </a:r>
            <a:r>
              <a:rPr sz="1600" b="1" spc="-5" dirty="0">
                <a:solidFill>
                  <a:srgbClr val="FFFF00"/>
                </a:solidFill>
                <a:latin typeface="Arial" panose="020B0604020202020204"/>
                <a:cs typeface="Arial" panose="020B0604020202020204"/>
              </a:rPr>
              <a:t>student</a:t>
            </a:r>
            <a:r>
              <a:rPr sz="1600" b="1" spc="0" dirty="0">
                <a:solidFill>
                  <a:srgbClr val="FFFF00"/>
                </a:solidFill>
                <a:latin typeface="Arial" panose="020B0604020202020204"/>
                <a:cs typeface="Arial" panose="020B0604020202020204"/>
              </a:rPr>
              <a:t>s </a:t>
            </a:r>
            <a:r>
              <a:rPr sz="1600" b="1" spc="-5" dirty="0">
                <a:solidFill>
                  <a:srgbClr val="FFFF00"/>
                </a:solidFill>
                <a:latin typeface="Arial" panose="020B0604020202020204"/>
                <a:cs typeface="Arial" panose="020B0604020202020204"/>
              </a:rPr>
              <a:t>i</a:t>
            </a:r>
            <a:r>
              <a:rPr sz="1600" b="1" spc="0" dirty="0">
                <a:solidFill>
                  <a:srgbClr val="FFFF00"/>
                </a:solidFill>
                <a:latin typeface="Arial" panose="020B0604020202020204"/>
                <a:cs typeface="Arial" panose="020B0604020202020204"/>
              </a:rPr>
              <a:t>n </a:t>
            </a:r>
            <a:r>
              <a:rPr sz="1600" b="1" spc="-5" dirty="0">
                <a:solidFill>
                  <a:srgbClr val="FFFF00"/>
                </a:solidFill>
                <a:latin typeface="Arial" panose="020B0604020202020204"/>
                <a:cs typeface="Arial" panose="020B0604020202020204"/>
              </a:rPr>
              <a:t>settin</a:t>
            </a:r>
            <a:r>
              <a:rPr sz="1600" b="1" spc="0" dirty="0">
                <a:solidFill>
                  <a:srgbClr val="FFFF00"/>
                </a:solidFill>
                <a:latin typeface="Arial" panose="020B0604020202020204"/>
                <a:cs typeface="Arial" panose="020B0604020202020204"/>
              </a:rPr>
              <a:t>g </a:t>
            </a:r>
            <a:r>
              <a:rPr sz="1600" b="1" spc="-5" dirty="0">
                <a:solidFill>
                  <a:srgbClr val="FFFF00"/>
                </a:solidFill>
                <a:latin typeface="Arial" panose="020B0604020202020204"/>
                <a:cs typeface="Arial" panose="020B0604020202020204"/>
              </a:rPr>
              <a:t>thei</a:t>
            </a:r>
            <a:r>
              <a:rPr sz="1600" b="1" spc="0" dirty="0">
                <a:solidFill>
                  <a:srgbClr val="FFFF00"/>
                </a:solidFill>
                <a:latin typeface="Arial" panose="020B0604020202020204"/>
                <a:cs typeface="Arial" panose="020B0604020202020204"/>
              </a:rPr>
              <a:t>r </a:t>
            </a:r>
            <a:r>
              <a:rPr sz="1600" b="1" spc="-5" dirty="0">
                <a:solidFill>
                  <a:srgbClr val="FFFF00"/>
                </a:solidFill>
                <a:latin typeface="Arial" panose="020B0604020202020204"/>
                <a:cs typeface="Arial" panose="020B0604020202020204"/>
              </a:rPr>
              <a:t>ow</a:t>
            </a:r>
            <a:r>
              <a:rPr sz="1600" b="1" spc="0" dirty="0">
                <a:solidFill>
                  <a:srgbClr val="FFFF00"/>
                </a:solidFill>
                <a:latin typeface="Arial" panose="020B0604020202020204"/>
                <a:cs typeface="Arial" panose="020B0604020202020204"/>
              </a:rPr>
              <a:t>n </a:t>
            </a:r>
            <a:r>
              <a:rPr sz="1600" b="1" spc="-5" dirty="0">
                <a:solidFill>
                  <a:srgbClr val="FFFF00"/>
                </a:solidFill>
                <a:latin typeface="Arial" panose="020B0604020202020204"/>
                <a:cs typeface="Arial" panose="020B0604020202020204"/>
              </a:rPr>
              <a:t>goals</a:t>
            </a:r>
            <a:r>
              <a:rPr sz="1600" b="1" spc="0" dirty="0">
                <a:solidFill>
                  <a:srgbClr val="FFFF00"/>
                </a:solidFill>
                <a:latin typeface="Arial" panose="020B0604020202020204"/>
                <a:cs typeface="Arial" panose="020B0604020202020204"/>
              </a:rPr>
              <a:t>, </a:t>
            </a:r>
            <a:r>
              <a:rPr sz="1600" b="1" spc="-5" dirty="0">
                <a:solidFill>
                  <a:srgbClr val="FFFF00"/>
                </a:solidFill>
                <a:latin typeface="Arial" panose="020B0604020202020204"/>
                <a:cs typeface="Arial" panose="020B0604020202020204"/>
              </a:rPr>
              <a:t>and monitorin</a:t>
            </a:r>
            <a:r>
              <a:rPr sz="1600" b="1" spc="0" dirty="0">
                <a:solidFill>
                  <a:srgbClr val="FFFF00"/>
                </a:solidFill>
                <a:latin typeface="Arial" panose="020B0604020202020204"/>
                <a:cs typeface="Arial" panose="020B0604020202020204"/>
              </a:rPr>
              <a:t>g </a:t>
            </a:r>
            <a:r>
              <a:rPr sz="1600" b="1" spc="-5" dirty="0">
                <a:solidFill>
                  <a:srgbClr val="FFFF00"/>
                </a:solidFill>
                <a:latin typeface="Arial" panose="020B0604020202020204"/>
                <a:cs typeface="Arial" panose="020B0604020202020204"/>
              </a:rPr>
              <a:t>thei</a:t>
            </a:r>
            <a:r>
              <a:rPr sz="1600" b="1" spc="0" dirty="0">
                <a:solidFill>
                  <a:srgbClr val="FFFF00"/>
                </a:solidFill>
                <a:latin typeface="Arial" panose="020B0604020202020204"/>
                <a:cs typeface="Arial" panose="020B0604020202020204"/>
              </a:rPr>
              <a:t>r </a:t>
            </a:r>
            <a:r>
              <a:rPr sz="1600" b="1" spc="-5" dirty="0">
                <a:solidFill>
                  <a:srgbClr val="FFFF00"/>
                </a:solidFill>
                <a:latin typeface="Arial" panose="020B0604020202020204"/>
                <a:cs typeface="Arial" panose="020B0604020202020204"/>
              </a:rPr>
              <a:t>progres</a:t>
            </a:r>
            <a:r>
              <a:rPr sz="1600" b="1" spc="0" dirty="0">
                <a:solidFill>
                  <a:srgbClr val="FFFF00"/>
                </a:solidFill>
                <a:latin typeface="Arial" panose="020B0604020202020204"/>
                <a:cs typeface="Arial" panose="020B0604020202020204"/>
              </a:rPr>
              <a:t>s </a:t>
            </a:r>
            <a:r>
              <a:rPr sz="1600" b="1" spc="-5" dirty="0">
                <a:solidFill>
                  <a:srgbClr val="FFFF00"/>
                </a:solidFill>
                <a:latin typeface="Arial" panose="020B0604020202020204"/>
                <a:cs typeface="Arial" panose="020B0604020202020204"/>
              </a:rPr>
              <a:t>towar</a:t>
            </a:r>
            <a:r>
              <a:rPr sz="1600" b="1" spc="0" dirty="0">
                <a:solidFill>
                  <a:srgbClr val="FFFF00"/>
                </a:solidFill>
                <a:latin typeface="Arial" panose="020B0604020202020204"/>
                <a:cs typeface="Arial" panose="020B0604020202020204"/>
              </a:rPr>
              <a:t>d </a:t>
            </a:r>
            <a:r>
              <a:rPr sz="1600" b="1" spc="-5" dirty="0">
                <a:solidFill>
                  <a:srgbClr val="FFFF00"/>
                </a:solidFill>
                <a:latin typeface="Arial" panose="020B0604020202020204"/>
                <a:cs typeface="Arial" panose="020B0604020202020204"/>
              </a:rPr>
              <a:t>them</a:t>
            </a:r>
            <a:endParaRPr lang="en-US" altLang="zh-CN" sz="1600" b="1" spc="-5" dirty="0">
              <a:solidFill>
                <a:srgbClr val="FFFF00"/>
              </a:solidFill>
              <a:latin typeface="Arial" panose="020B0604020202020204"/>
              <a:cs typeface="Arial" panose="020B0604020202020204"/>
            </a:endParaRPr>
          </a:p>
          <a:p>
            <a:pPr marL="287020" marR="17145" indent="0" fontAlgn="auto">
              <a:lnSpc>
                <a:spcPts val="1920"/>
              </a:lnSpc>
              <a:buClr>
                <a:srgbClr val="7E8080"/>
              </a:buClr>
              <a:buFont typeface="Arial" panose="020B0604020202020204"/>
              <a:buNone/>
              <a:tabLst>
                <a:tab pos="286385" algn="l"/>
              </a:tabLst>
            </a:pPr>
            <a:r>
              <a:rPr lang="zh-CN" altLang="en-US" sz="1600" dirty="0">
                <a:solidFill>
                  <a:srgbClr val="FFFF00"/>
                </a:solidFill>
                <a:latin typeface="Arial" panose="020B0604020202020204"/>
                <a:cs typeface="Arial" panose="020B0604020202020204"/>
                <a:sym typeface="+mn-ea"/>
              </a:rPr>
              <a:t>      </a:t>
            </a:r>
            <a:r>
              <a:rPr lang="zh-CN" altLang="en-US" sz="1600" b="1" spc="-5" dirty="0">
                <a:solidFill>
                  <a:srgbClr val="FFFF00"/>
                </a:solidFill>
                <a:latin typeface="Arial" panose="020B0604020202020204"/>
                <a:cs typeface="Arial" panose="020B0604020202020204"/>
              </a:rPr>
              <a:t>指导学生自行制定目标，并监督自己的进步</a:t>
            </a:r>
            <a:endParaRPr sz="1600" dirty="0">
              <a:solidFill>
                <a:srgbClr val="FFFF00"/>
              </a:solidFill>
              <a:latin typeface="Arial" panose="020B0604020202020204"/>
              <a:cs typeface="Arial" panose="020B0604020202020204"/>
            </a:endParaRPr>
          </a:p>
          <a:p>
            <a:pPr indent="0" fontAlgn="auto">
              <a:lnSpc>
                <a:spcPts val="1920"/>
              </a:lnSpc>
              <a:spcBef>
                <a:spcPts val="25"/>
              </a:spcBef>
              <a:buClr>
                <a:srgbClr val="7E8080"/>
              </a:buClr>
              <a:buFont typeface="Arial" panose="020B0604020202020204"/>
              <a:buChar char="•"/>
            </a:pPr>
            <a:endParaRPr sz="1600" dirty="0">
              <a:solidFill>
                <a:srgbClr val="FFFF00"/>
              </a:solidFill>
            </a:endParaRPr>
          </a:p>
          <a:p>
            <a:pPr marL="572770" marR="1143000" indent="-285750" fontAlgn="auto">
              <a:lnSpc>
                <a:spcPts val="1920"/>
              </a:lnSpc>
              <a:buClr>
                <a:srgbClr val="7E8080"/>
              </a:buClr>
              <a:buFont typeface="Wingdings" panose="05000000000000000000" charset="0"/>
              <a:buChar char="Ø"/>
              <a:tabLst>
                <a:tab pos="286385" algn="l"/>
              </a:tabLst>
            </a:pPr>
            <a:r>
              <a:rPr sz="1400" b="1" dirty="0">
                <a:solidFill>
                  <a:schemeClr val="bg1"/>
                </a:solidFill>
                <a:latin typeface="Arial" panose="020B0604020202020204"/>
                <a:cs typeface="Arial" panose="020B0604020202020204"/>
              </a:rPr>
              <a:t>provide</a:t>
            </a:r>
            <a:r>
              <a:rPr sz="1400" b="1" spc="-5" dirty="0">
                <a:solidFill>
                  <a:schemeClr val="bg1"/>
                </a:solidFill>
                <a:latin typeface="Arial" panose="020B0604020202020204"/>
                <a:cs typeface="Arial" panose="020B0604020202020204"/>
              </a:rPr>
              <a:t> </a:t>
            </a:r>
            <a:r>
              <a:rPr sz="1400" b="1" spc="0" dirty="0">
                <a:solidFill>
                  <a:schemeClr val="bg1"/>
                </a:solidFill>
                <a:latin typeface="Arial" panose="020B0604020202020204"/>
                <a:cs typeface="Arial" panose="020B0604020202020204"/>
              </a:rPr>
              <a:t>exemplars</a:t>
            </a:r>
            <a:r>
              <a:rPr sz="1400" b="1" spc="-5" dirty="0">
                <a:solidFill>
                  <a:schemeClr val="bg1"/>
                </a:solidFill>
                <a:latin typeface="Arial" panose="020B0604020202020204"/>
                <a:cs typeface="Arial" panose="020B0604020202020204"/>
              </a:rPr>
              <a:t> </a:t>
            </a:r>
            <a:r>
              <a:rPr sz="1400" b="1" spc="0" dirty="0">
                <a:solidFill>
                  <a:schemeClr val="bg1"/>
                </a:solidFill>
                <a:latin typeface="Arial" panose="020B0604020202020204"/>
                <a:cs typeface="Arial" panose="020B0604020202020204"/>
              </a:rPr>
              <a:t>and</a:t>
            </a:r>
            <a:r>
              <a:rPr sz="1400" b="1" spc="-5" dirty="0">
                <a:solidFill>
                  <a:schemeClr val="bg1"/>
                </a:solidFill>
                <a:latin typeface="Arial" panose="020B0604020202020204"/>
                <a:cs typeface="Arial" panose="020B0604020202020204"/>
              </a:rPr>
              <a:t> </a:t>
            </a:r>
            <a:r>
              <a:rPr sz="1400" b="1" spc="0" dirty="0">
                <a:solidFill>
                  <a:schemeClr val="bg1"/>
                </a:solidFill>
                <a:latin typeface="Arial" panose="020B0604020202020204"/>
                <a:cs typeface="Arial" panose="020B0604020202020204"/>
              </a:rPr>
              <a:t>models</a:t>
            </a:r>
            <a:r>
              <a:rPr sz="1400" b="1" spc="-5" dirty="0">
                <a:solidFill>
                  <a:schemeClr val="bg1"/>
                </a:solidFill>
                <a:latin typeface="Arial" panose="020B0604020202020204"/>
                <a:cs typeface="Arial" panose="020B0604020202020204"/>
              </a:rPr>
              <a:t> </a:t>
            </a:r>
            <a:r>
              <a:rPr sz="1400" b="1" spc="0" dirty="0">
                <a:solidFill>
                  <a:schemeClr val="bg1"/>
                </a:solidFill>
                <a:latin typeface="Arial" panose="020B0604020202020204"/>
                <a:cs typeface="Arial" panose="020B0604020202020204"/>
              </a:rPr>
              <a:t>of</a:t>
            </a:r>
            <a:r>
              <a:rPr sz="1400" b="1" spc="-5" dirty="0">
                <a:solidFill>
                  <a:schemeClr val="bg1"/>
                </a:solidFill>
                <a:latin typeface="Arial" panose="020B0604020202020204"/>
                <a:cs typeface="Arial" panose="020B0604020202020204"/>
              </a:rPr>
              <a:t> </a:t>
            </a:r>
            <a:r>
              <a:rPr sz="1400" b="1" spc="0" dirty="0">
                <a:solidFill>
                  <a:schemeClr val="bg1"/>
                </a:solidFill>
                <a:latin typeface="Arial" panose="020B0604020202020204"/>
                <a:cs typeface="Arial" panose="020B0604020202020204"/>
              </a:rPr>
              <a:t>good practice and quality work that reflect curriculum</a:t>
            </a:r>
            <a:r>
              <a:rPr sz="1400" b="1" spc="-5" dirty="0">
                <a:solidFill>
                  <a:schemeClr val="bg1"/>
                </a:solidFill>
                <a:latin typeface="Arial" panose="020B0604020202020204"/>
                <a:cs typeface="Arial" panose="020B0604020202020204"/>
              </a:rPr>
              <a:t> </a:t>
            </a:r>
            <a:r>
              <a:rPr sz="1400" b="1" spc="0" dirty="0">
                <a:solidFill>
                  <a:schemeClr val="bg1"/>
                </a:solidFill>
                <a:latin typeface="Arial" panose="020B0604020202020204"/>
                <a:cs typeface="Arial" panose="020B0604020202020204"/>
              </a:rPr>
              <a:t>outcomes</a:t>
            </a:r>
            <a:endParaRPr lang="en-US" altLang="zh-CN" sz="1400" b="1" spc="0" dirty="0">
              <a:solidFill>
                <a:schemeClr val="bg1"/>
              </a:solidFill>
              <a:latin typeface="Arial" panose="020B0604020202020204"/>
              <a:cs typeface="Arial" panose="020B0604020202020204"/>
            </a:endParaRPr>
          </a:p>
          <a:p>
            <a:pPr marL="287020" marR="1143000" indent="0" fontAlgn="auto">
              <a:lnSpc>
                <a:spcPts val="1920"/>
              </a:lnSpc>
              <a:buClr>
                <a:srgbClr val="7E8080"/>
              </a:buClr>
              <a:buFont typeface="Arial" panose="020B0604020202020204"/>
              <a:buNone/>
              <a:tabLst>
                <a:tab pos="286385" algn="l"/>
              </a:tabLst>
            </a:pPr>
            <a:r>
              <a:rPr lang="zh-CN" altLang="en-US" sz="1600" dirty="0">
                <a:solidFill>
                  <a:srgbClr val="FFFF00"/>
                </a:solidFill>
                <a:latin typeface="Arial" panose="020B0604020202020204"/>
                <a:cs typeface="Arial" panose="020B0604020202020204"/>
                <a:sym typeface="+mn-ea"/>
              </a:rPr>
              <a:t>      </a:t>
            </a:r>
            <a:r>
              <a:rPr lang="zh-CN" altLang="en-US" sz="1600" b="1" dirty="0">
                <a:solidFill>
                  <a:schemeClr val="bg1"/>
                </a:solidFill>
                <a:latin typeface="Arial" panose="020B0604020202020204"/>
                <a:cs typeface="Arial" panose="020B0604020202020204"/>
              </a:rPr>
              <a:t>给出</a:t>
            </a:r>
            <a:r>
              <a:rPr lang="zh-CN" altLang="en-US" sz="1600" b="1" dirty="0">
                <a:solidFill>
                  <a:schemeClr val="bg1"/>
                </a:solidFill>
                <a:latin typeface="Arial" panose="020B0604020202020204"/>
                <a:cs typeface="Arial" panose="020B0604020202020204"/>
                <a:sym typeface="+mn-ea"/>
              </a:rPr>
              <a:t>反映课程成果的良好实践和高质量作业的</a:t>
            </a:r>
            <a:r>
              <a:rPr lang="zh-CN" altLang="en-US" sz="1600" b="1" dirty="0">
                <a:solidFill>
                  <a:schemeClr val="bg1"/>
                </a:solidFill>
                <a:latin typeface="Arial" panose="020B0604020202020204"/>
                <a:cs typeface="Arial" panose="020B0604020202020204"/>
              </a:rPr>
              <a:t>示范和模型</a:t>
            </a:r>
            <a:endParaRPr lang="en-US" altLang="zh-CN" sz="1600" b="1" spc="0" dirty="0">
              <a:solidFill>
                <a:schemeClr val="bg1"/>
              </a:solidFill>
              <a:latin typeface="Arial" panose="020B0604020202020204"/>
              <a:cs typeface="Arial" panose="020B0604020202020204"/>
            </a:endParaRPr>
          </a:p>
          <a:p>
            <a:pPr marL="0" indent="0" fontAlgn="auto">
              <a:lnSpc>
                <a:spcPts val="1920"/>
              </a:lnSpc>
              <a:spcBef>
                <a:spcPts val="10"/>
              </a:spcBef>
              <a:buClr>
                <a:srgbClr val="7E8080"/>
              </a:buClr>
              <a:buNone/>
            </a:pPr>
            <a:endParaRPr sz="1600" dirty="0">
              <a:solidFill>
                <a:srgbClr val="FFFF00"/>
              </a:solidFill>
            </a:endParaRPr>
          </a:p>
          <a:p>
            <a:pPr marL="572770" marR="12700" indent="-285750" fontAlgn="auto">
              <a:lnSpc>
                <a:spcPts val="1920"/>
              </a:lnSpc>
              <a:buClr>
                <a:srgbClr val="7E8080"/>
              </a:buClr>
              <a:buFont typeface="Wingdings" panose="05000000000000000000" charset="0"/>
              <a:buChar char="Ø"/>
              <a:tabLst>
                <a:tab pos="286385" algn="l"/>
              </a:tabLst>
            </a:pPr>
            <a:r>
              <a:rPr sz="1600" b="1" dirty="0">
                <a:solidFill>
                  <a:srgbClr val="FFFF00"/>
                </a:solidFill>
                <a:latin typeface="Arial" panose="020B0604020202020204"/>
                <a:cs typeface="Arial" panose="020B0604020202020204"/>
              </a:rPr>
              <a:t>work with students to develop clear criteria of good practice</a:t>
            </a:r>
            <a:endParaRPr lang="en-US" altLang="zh-CN" sz="1600" b="1" dirty="0">
              <a:solidFill>
                <a:srgbClr val="FFFF00"/>
              </a:solidFill>
              <a:latin typeface="Arial" panose="020B0604020202020204"/>
              <a:cs typeface="Arial" panose="020B0604020202020204"/>
            </a:endParaRPr>
          </a:p>
          <a:p>
            <a:pPr marL="287020" marR="12700" indent="0" fontAlgn="auto">
              <a:lnSpc>
                <a:spcPts val="1920"/>
              </a:lnSpc>
              <a:buClr>
                <a:srgbClr val="7E8080"/>
              </a:buClr>
              <a:buFont typeface="Arial" panose="020B0604020202020204"/>
              <a:buNone/>
              <a:tabLst>
                <a:tab pos="286385" algn="l"/>
              </a:tabLst>
            </a:pPr>
            <a:r>
              <a:rPr lang="zh-CN" altLang="en-US" sz="1600" dirty="0">
                <a:solidFill>
                  <a:srgbClr val="FFFF00"/>
                </a:solidFill>
                <a:latin typeface="Arial" panose="020B0604020202020204"/>
                <a:cs typeface="Arial" panose="020B0604020202020204"/>
                <a:sym typeface="+mn-ea"/>
              </a:rPr>
              <a:t>      </a:t>
            </a:r>
            <a:r>
              <a:rPr lang="zh-CN" altLang="en-US" sz="1600" b="1" dirty="0">
                <a:solidFill>
                  <a:srgbClr val="FFFF00"/>
                </a:solidFill>
                <a:latin typeface="Arial" panose="020B0604020202020204"/>
                <a:cs typeface="Arial" panose="020B0604020202020204"/>
              </a:rPr>
              <a:t>和学生一起制定良好做法的清晰标准</a:t>
            </a:r>
          </a:p>
        </p:txBody>
      </p:sp>
      <p:sp>
        <p:nvSpPr>
          <p:cNvPr id="3" name="object 3"/>
          <p:cNvSpPr/>
          <p:nvPr/>
        </p:nvSpPr>
        <p:spPr>
          <a:xfrm>
            <a:off x="395617"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59055" y="128905"/>
            <a:ext cx="8794750" cy="1064895"/>
          </a:xfrm>
          <a:prstGeom prst="rect">
            <a:avLst/>
          </a:prstGeom>
        </p:spPr>
        <p:txBody>
          <a:bodyPr vert="horz" wrap="square" lIns="0" tIns="123108" rIns="0" bIns="0" rtlCol="0">
            <a:noAutofit/>
          </a:bodyPr>
          <a:lstStyle/>
          <a:p>
            <a:pPr marL="2286000" marR="12700" algn="ctr">
              <a:lnSpc>
                <a:spcPct val="100000"/>
              </a:lnSpc>
            </a:pPr>
            <a:r>
              <a:rPr sz="2400" b="1" spc="-5" dirty="0">
                <a:solidFill>
                  <a:schemeClr val="bg1"/>
                </a:solidFill>
                <a:latin typeface="Arial" panose="020B0604020202020204"/>
                <a:cs typeface="Arial" panose="020B0604020202020204"/>
              </a:rPr>
              <a:t>Teachers</a:t>
            </a:r>
            <a:r>
              <a:rPr sz="2400" b="1" spc="0" dirty="0">
                <a:solidFill>
                  <a:schemeClr val="bg1"/>
                </a:solidFill>
                <a:latin typeface="Arial" panose="020B0604020202020204"/>
                <a:cs typeface="Arial" panose="020B0604020202020204"/>
              </a:rPr>
              <a:t>’</a:t>
            </a:r>
            <a:r>
              <a:rPr sz="2400" b="1" spc="-5" dirty="0">
                <a:solidFill>
                  <a:schemeClr val="bg1"/>
                </a:solidFill>
                <a:latin typeface="Arial" panose="020B0604020202020204"/>
                <a:cs typeface="Arial" panose="020B0604020202020204"/>
              </a:rPr>
              <a:t> Role</a:t>
            </a:r>
            <a:r>
              <a:rPr sz="2400" b="1" spc="0" dirty="0">
                <a:solidFill>
                  <a:schemeClr val="bg1"/>
                </a:solidFill>
                <a:latin typeface="Arial" panose="020B0604020202020204"/>
                <a:cs typeface="Arial" panose="020B0604020202020204"/>
              </a:rPr>
              <a:t>s </a:t>
            </a:r>
            <a:r>
              <a:rPr sz="2400" b="1" spc="-5" dirty="0">
                <a:solidFill>
                  <a:schemeClr val="bg1"/>
                </a:solidFill>
                <a:latin typeface="Arial" panose="020B0604020202020204"/>
                <a:cs typeface="Arial" panose="020B0604020202020204"/>
              </a:rPr>
              <a:t>in Assessmen</a:t>
            </a:r>
            <a:r>
              <a:rPr sz="2400" b="1" spc="0" dirty="0">
                <a:solidFill>
                  <a:schemeClr val="bg1"/>
                </a:solidFill>
                <a:latin typeface="Arial" panose="020B0604020202020204"/>
                <a:cs typeface="Arial" panose="020B0604020202020204"/>
              </a:rPr>
              <a:t>t </a:t>
            </a:r>
            <a:r>
              <a:rPr lang="en-GB" sz="2400" b="1" i="1" spc="-5" dirty="0">
                <a:solidFill>
                  <a:schemeClr val="bg1"/>
                </a:solidFill>
                <a:latin typeface="Arial" panose="020B0604020202020204"/>
                <a:cs typeface="Arial" panose="020B0604020202020204"/>
              </a:rPr>
              <a:t>for</a:t>
            </a:r>
            <a:r>
              <a:rPr sz="2400" b="1" i="1" spc="-10" dirty="0">
                <a:solidFill>
                  <a:schemeClr val="bg1"/>
                </a:solidFill>
                <a:latin typeface="Arial" panose="020B0604020202020204"/>
                <a:cs typeface="Arial" panose="020B0604020202020204"/>
              </a:rPr>
              <a:t> </a:t>
            </a:r>
            <a:r>
              <a:rPr sz="2400" b="1" spc="0" dirty="0">
                <a:solidFill>
                  <a:schemeClr val="bg1"/>
                </a:solidFill>
                <a:latin typeface="Arial" panose="020B0604020202020204"/>
                <a:cs typeface="Arial" panose="020B0604020202020204"/>
              </a:rPr>
              <a:t>Learning</a:t>
            </a:r>
            <a:br>
              <a:rPr lang="en-US" altLang="zh-CN" sz="2400" b="1" spc="0" dirty="0">
                <a:solidFill>
                  <a:schemeClr val="bg1"/>
                </a:solidFill>
                <a:latin typeface="Arial" panose="020B0604020202020204"/>
                <a:cs typeface="Arial" panose="020B0604020202020204"/>
              </a:rPr>
            </a:br>
            <a:r>
              <a:rPr lang="zh-CN" altLang="en-US" sz="2400" b="1" spc="-5" dirty="0">
                <a:solidFill>
                  <a:schemeClr val="bg1"/>
                </a:solidFill>
                <a:latin typeface="Arial" panose="020B0604020202020204"/>
                <a:cs typeface="Arial" panose="020B0604020202020204"/>
              </a:rPr>
              <a:t>老师在学习评估中扮演的角色</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46685"/>
            <a:ext cx="9144000" cy="1367790"/>
          </a:xfrm>
          <a:prstGeom prst="rect">
            <a:avLst/>
          </a:prstGeom>
        </p:spPr>
        <p:txBody>
          <a:bodyPr vert="horz" wrap="square" lIns="0" tIns="0" rIns="0" bIns="0" rtlCol="0">
            <a:noAutofit/>
          </a:bodyPr>
          <a:lstStyle/>
          <a:p>
            <a:pPr marL="2157095" marR="12700" indent="748665" algn="ctr">
              <a:lnSpc>
                <a:spcPts val="3600"/>
              </a:lnSpc>
            </a:pPr>
            <a:r>
              <a:rPr sz="2000" b="1" spc="-5" dirty="0">
                <a:solidFill>
                  <a:schemeClr val="bg1"/>
                </a:solidFill>
                <a:latin typeface="Arial" panose="020B0604020202020204"/>
                <a:cs typeface="Arial" panose="020B0604020202020204"/>
              </a:rPr>
              <a:t>Teachers</a:t>
            </a:r>
            <a:r>
              <a:rPr sz="2000" b="1" spc="0" dirty="0">
                <a:solidFill>
                  <a:schemeClr val="bg1"/>
                </a:solidFill>
                <a:latin typeface="Arial" panose="020B0604020202020204"/>
                <a:cs typeface="Arial" panose="020B0604020202020204"/>
              </a:rPr>
              <a:t>’ </a:t>
            </a:r>
            <a:r>
              <a:rPr sz="2000" b="1" spc="-5" dirty="0">
                <a:solidFill>
                  <a:schemeClr val="bg1"/>
                </a:solidFill>
                <a:latin typeface="Arial" panose="020B0604020202020204"/>
                <a:cs typeface="Arial" panose="020B0604020202020204"/>
              </a:rPr>
              <a:t>Role</a:t>
            </a:r>
            <a:r>
              <a:rPr sz="2000" b="1" spc="0" dirty="0">
                <a:solidFill>
                  <a:schemeClr val="bg1"/>
                </a:solidFill>
                <a:latin typeface="Arial" panose="020B0604020202020204"/>
                <a:cs typeface="Arial" panose="020B0604020202020204"/>
              </a:rPr>
              <a:t>s</a:t>
            </a:r>
            <a:r>
              <a:rPr sz="2000" b="1" spc="-5" dirty="0">
                <a:solidFill>
                  <a:schemeClr val="bg1"/>
                </a:solidFill>
                <a:latin typeface="Arial" panose="020B0604020202020204"/>
                <a:cs typeface="Arial" panose="020B0604020202020204"/>
              </a:rPr>
              <a:t> in </a:t>
            </a:r>
            <a:r>
              <a:rPr sz="2000" b="1" spc="0" dirty="0">
                <a:solidFill>
                  <a:schemeClr val="bg1"/>
                </a:solidFill>
                <a:latin typeface="Arial" panose="020B0604020202020204"/>
                <a:cs typeface="Arial" panose="020B0604020202020204"/>
              </a:rPr>
              <a:t>Assessment</a:t>
            </a:r>
            <a:r>
              <a:rPr sz="2000" b="1" spc="5" dirty="0">
                <a:solidFill>
                  <a:schemeClr val="bg1"/>
                </a:solidFill>
                <a:latin typeface="Arial" panose="020B0604020202020204"/>
                <a:cs typeface="Arial" panose="020B0604020202020204"/>
              </a:rPr>
              <a:t> </a:t>
            </a:r>
            <a:r>
              <a:rPr lang="en-GB" sz="2000" b="1" i="1" dirty="0">
                <a:solidFill>
                  <a:schemeClr val="bg1"/>
                </a:solidFill>
                <a:latin typeface="Arial" panose="020B0604020202020204"/>
                <a:cs typeface="Arial" panose="020B0604020202020204"/>
              </a:rPr>
              <a:t>for </a:t>
            </a:r>
            <a:r>
              <a:rPr sz="2000" b="1" spc="-5" dirty="0">
                <a:solidFill>
                  <a:schemeClr val="bg1"/>
                </a:solidFill>
                <a:latin typeface="Arial" panose="020B0604020202020204"/>
                <a:cs typeface="Arial" panose="020B0604020202020204"/>
              </a:rPr>
              <a:t>Learning</a:t>
            </a:r>
            <a:br>
              <a:rPr lang="en-US" altLang="zh-CN" sz="2000" b="1" spc="-5" dirty="0">
                <a:solidFill>
                  <a:schemeClr val="bg1"/>
                </a:solidFill>
                <a:latin typeface="Arial" panose="020B0604020202020204"/>
                <a:cs typeface="Arial" panose="020B0604020202020204"/>
              </a:rPr>
            </a:br>
            <a:r>
              <a:rPr lang="zh-CN" altLang="en-US" sz="2000" b="1" spc="-5" dirty="0">
                <a:solidFill>
                  <a:schemeClr val="bg1"/>
                </a:solidFill>
                <a:latin typeface="Arial" panose="020B0604020202020204"/>
                <a:cs typeface="Arial" panose="020B0604020202020204"/>
              </a:rPr>
              <a:t>老师在学习评估中扮演的角色</a:t>
            </a:r>
            <a:endParaRPr lang="en-US" altLang="zh-CN" sz="2000" b="1" spc="-5" dirty="0">
              <a:solidFill>
                <a:schemeClr val="bg1"/>
              </a:solidFill>
              <a:latin typeface="Arial" panose="020B0604020202020204"/>
              <a:cs typeface="Arial" panose="020B0604020202020204"/>
            </a:endParaRPr>
          </a:p>
        </p:txBody>
      </p:sp>
      <p:sp>
        <p:nvSpPr>
          <p:cNvPr id="3" name="object 3"/>
          <p:cNvSpPr txBox="1"/>
          <p:nvPr/>
        </p:nvSpPr>
        <p:spPr>
          <a:xfrm>
            <a:off x="0" y="1762760"/>
            <a:ext cx="8952230" cy="4845685"/>
          </a:xfrm>
          <a:prstGeom prst="rect">
            <a:avLst/>
          </a:prstGeom>
        </p:spPr>
        <p:txBody>
          <a:bodyPr vert="horz" wrap="square" lIns="0" tIns="0" rIns="0" bIns="0" rtlCol="0">
            <a:noAutofit/>
          </a:bodyPr>
          <a:lstStyle/>
          <a:p>
            <a:pPr marL="641350" marR="423545" indent="0" fontAlgn="auto">
              <a:lnSpc>
                <a:spcPts val="2220"/>
              </a:lnSpc>
              <a:buClr>
                <a:srgbClr val="7E8080"/>
              </a:buClr>
              <a:buFont typeface="Wingdings" panose="05000000000000000000" charset="0"/>
              <a:buChar char="Ø"/>
              <a:tabLst>
                <a:tab pos="354965" algn="l"/>
              </a:tabLst>
            </a:pPr>
            <a:r>
              <a:rPr sz="1600" b="1" spc="-5" dirty="0">
                <a:solidFill>
                  <a:schemeClr val="bg1"/>
                </a:solidFill>
                <a:latin typeface="Arial" panose="020B0604020202020204"/>
                <a:cs typeface="Arial" panose="020B0604020202020204"/>
              </a:rPr>
              <a:t>guid</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student</a:t>
            </a:r>
            <a:r>
              <a:rPr sz="1600" b="1" spc="0" dirty="0">
                <a:solidFill>
                  <a:schemeClr val="bg1"/>
                </a:solidFill>
                <a:latin typeface="Arial" panose="020B0604020202020204"/>
                <a:cs typeface="Arial" panose="020B0604020202020204"/>
              </a:rPr>
              <a:t>s</a:t>
            </a:r>
            <a:r>
              <a:rPr sz="1600" b="1" spc="-5" dirty="0">
                <a:solidFill>
                  <a:schemeClr val="bg1"/>
                </a:solidFill>
                <a:latin typeface="Arial" panose="020B0604020202020204"/>
                <a:cs typeface="Arial" panose="020B0604020202020204"/>
              </a:rPr>
              <a:t> i</a:t>
            </a:r>
            <a:r>
              <a:rPr sz="1600" b="1" spc="0" dirty="0">
                <a:solidFill>
                  <a:schemeClr val="bg1"/>
                </a:solidFill>
                <a:latin typeface="Arial" panose="020B0604020202020204"/>
                <a:cs typeface="Arial" panose="020B0604020202020204"/>
              </a:rPr>
              <a:t>n</a:t>
            </a:r>
            <a:r>
              <a:rPr sz="1600" b="1" spc="-5" dirty="0">
                <a:solidFill>
                  <a:schemeClr val="bg1"/>
                </a:solidFill>
                <a:latin typeface="Arial" panose="020B0604020202020204"/>
                <a:cs typeface="Arial" panose="020B0604020202020204"/>
              </a:rPr>
              <a:t> developin</a:t>
            </a:r>
            <a:r>
              <a:rPr sz="1600" b="1" spc="0" dirty="0">
                <a:solidFill>
                  <a:schemeClr val="bg1"/>
                </a:solidFill>
                <a:latin typeface="Arial" panose="020B0604020202020204"/>
                <a:cs typeface="Arial" panose="020B0604020202020204"/>
              </a:rPr>
              <a:t>g</a:t>
            </a:r>
            <a:r>
              <a:rPr sz="1600" b="1" spc="-5" dirty="0">
                <a:solidFill>
                  <a:schemeClr val="bg1"/>
                </a:solidFill>
                <a:latin typeface="Arial" panose="020B0604020202020204"/>
                <a:cs typeface="Arial" panose="020B0604020202020204"/>
              </a:rPr>
              <a:t> interna</a:t>
            </a:r>
            <a:r>
              <a:rPr sz="1600" b="1" spc="0" dirty="0">
                <a:solidFill>
                  <a:schemeClr val="bg1"/>
                </a:solidFill>
                <a:latin typeface="Arial" panose="020B0604020202020204"/>
                <a:cs typeface="Arial" panose="020B0604020202020204"/>
              </a:rPr>
              <a:t>l</a:t>
            </a:r>
            <a:r>
              <a:rPr sz="1600" b="1" spc="-5" dirty="0">
                <a:solidFill>
                  <a:schemeClr val="bg1"/>
                </a:solidFill>
                <a:latin typeface="Arial" panose="020B0604020202020204"/>
                <a:cs typeface="Arial" panose="020B0604020202020204"/>
              </a:rPr>
              <a:t> feedbac</a:t>
            </a:r>
            <a:r>
              <a:rPr sz="1600" b="1" spc="0" dirty="0">
                <a:solidFill>
                  <a:schemeClr val="bg1"/>
                </a:solidFill>
                <a:latin typeface="Arial" panose="020B0604020202020204"/>
                <a:cs typeface="Arial" panose="020B0604020202020204"/>
              </a:rPr>
              <a:t>k</a:t>
            </a:r>
            <a:r>
              <a:rPr sz="1600" b="1" spc="-5" dirty="0">
                <a:solidFill>
                  <a:schemeClr val="bg1"/>
                </a:solidFill>
                <a:latin typeface="Arial" panose="020B0604020202020204"/>
                <a:cs typeface="Arial" panose="020B0604020202020204"/>
              </a:rPr>
              <a:t> or self-monitorin</a:t>
            </a:r>
            <a:r>
              <a:rPr sz="1600" b="1" spc="0" dirty="0">
                <a:solidFill>
                  <a:schemeClr val="bg1"/>
                </a:solidFill>
                <a:latin typeface="Arial" panose="020B0604020202020204"/>
                <a:cs typeface="Arial" panose="020B0604020202020204"/>
              </a:rPr>
              <a:t>g</a:t>
            </a:r>
            <a:r>
              <a:rPr sz="1600" b="1" spc="-5" dirty="0">
                <a:solidFill>
                  <a:schemeClr val="bg1"/>
                </a:solidFill>
                <a:latin typeface="Arial" panose="020B0604020202020204"/>
                <a:cs typeface="Arial" panose="020B0604020202020204"/>
              </a:rPr>
              <a:t> mechanism</a:t>
            </a:r>
            <a:r>
              <a:rPr sz="1600" b="1" spc="0" dirty="0">
                <a:solidFill>
                  <a:schemeClr val="bg1"/>
                </a:solidFill>
                <a:latin typeface="Arial" panose="020B0604020202020204"/>
                <a:cs typeface="Arial" panose="020B0604020202020204"/>
              </a:rPr>
              <a:t>s</a:t>
            </a:r>
            <a:r>
              <a:rPr sz="1600" b="1" spc="-5" dirty="0">
                <a:solidFill>
                  <a:schemeClr val="bg1"/>
                </a:solidFill>
                <a:latin typeface="Arial" panose="020B0604020202020204"/>
                <a:cs typeface="Arial" panose="020B0604020202020204"/>
              </a:rPr>
              <a:t> t</a:t>
            </a:r>
            <a:r>
              <a:rPr sz="1600" b="1" spc="0" dirty="0">
                <a:solidFill>
                  <a:schemeClr val="bg1"/>
                </a:solidFill>
                <a:latin typeface="Arial" panose="020B0604020202020204"/>
                <a:cs typeface="Arial" panose="020B0604020202020204"/>
              </a:rPr>
              <a:t>o</a:t>
            </a:r>
            <a:r>
              <a:rPr sz="1600" b="1" spc="-5" dirty="0">
                <a:solidFill>
                  <a:schemeClr val="bg1"/>
                </a:solidFill>
                <a:latin typeface="Arial" panose="020B0604020202020204"/>
                <a:cs typeface="Arial" panose="020B0604020202020204"/>
              </a:rPr>
              <a:t> validat</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and questio</a:t>
            </a:r>
            <a:r>
              <a:rPr sz="1600" b="1" spc="0" dirty="0">
                <a:solidFill>
                  <a:schemeClr val="bg1"/>
                </a:solidFill>
                <a:latin typeface="Arial" panose="020B0604020202020204"/>
                <a:cs typeface="Arial" panose="020B0604020202020204"/>
              </a:rPr>
              <a:t>n</a:t>
            </a:r>
            <a:r>
              <a:rPr sz="1600" b="1" spc="-5" dirty="0">
                <a:solidFill>
                  <a:schemeClr val="bg1"/>
                </a:solidFill>
                <a:latin typeface="Arial" panose="020B0604020202020204"/>
                <a:cs typeface="Arial" panose="020B0604020202020204"/>
              </a:rPr>
              <a:t> thei</a:t>
            </a:r>
            <a:r>
              <a:rPr sz="1600" b="1" spc="0" dirty="0">
                <a:solidFill>
                  <a:schemeClr val="bg1"/>
                </a:solidFill>
                <a:latin typeface="Arial" panose="020B0604020202020204"/>
                <a:cs typeface="Arial" panose="020B0604020202020204"/>
              </a:rPr>
              <a:t>r</a:t>
            </a:r>
            <a:r>
              <a:rPr sz="1600" b="1" spc="-5" dirty="0">
                <a:solidFill>
                  <a:schemeClr val="bg1"/>
                </a:solidFill>
                <a:latin typeface="Arial" panose="020B0604020202020204"/>
                <a:cs typeface="Arial" panose="020B0604020202020204"/>
              </a:rPr>
              <a:t> ow</a:t>
            </a:r>
            <a:r>
              <a:rPr sz="1600" b="1" spc="0" dirty="0">
                <a:solidFill>
                  <a:schemeClr val="bg1"/>
                </a:solidFill>
                <a:latin typeface="Arial" panose="020B0604020202020204"/>
                <a:cs typeface="Arial" panose="020B0604020202020204"/>
              </a:rPr>
              <a:t>n</a:t>
            </a:r>
            <a:r>
              <a:rPr sz="1600" b="1" spc="-5" dirty="0">
                <a:solidFill>
                  <a:schemeClr val="bg1"/>
                </a:solidFill>
                <a:latin typeface="Arial" panose="020B0604020202020204"/>
                <a:cs typeface="Arial" panose="020B0604020202020204"/>
              </a:rPr>
              <a:t> thinking</a:t>
            </a:r>
            <a:r>
              <a:rPr sz="1600" b="1" spc="0" dirty="0">
                <a:solidFill>
                  <a:schemeClr val="bg1"/>
                </a:solidFill>
                <a:latin typeface="Arial" panose="020B0604020202020204"/>
                <a:cs typeface="Arial" panose="020B0604020202020204"/>
              </a:rPr>
              <a:t>,</a:t>
            </a:r>
            <a:r>
              <a:rPr sz="1600" b="1" spc="-5" dirty="0">
                <a:solidFill>
                  <a:schemeClr val="bg1"/>
                </a:solidFill>
                <a:latin typeface="Arial" panose="020B0604020202020204"/>
                <a:cs typeface="Arial" panose="020B0604020202020204"/>
              </a:rPr>
              <a:t> an</a:t>
            </a:r>
            <a:r>
              <a:rPr sz="1600" b="1" spc="0" dirty="0">
                <a:solidFill>
                  <a:schemeClr val="bg1"/>
                </a:solidFill>
                <a:latin typeface="Arial" panose="020B0604020202020204"/>
                <a:cs typeface="Arial" panose="020B0604020202020204"/>
              </a:rPr>
              <a:t>d</a:t>
            </a:r>
            <a:r>
              <a:rPr sz="1600" b="1" spc="-5" dirty="0">
                <a:solidFill>
                  <a:schemeClr val="bg1"/>
                </a:solidFill>
                <a:latin typeface="Arial" panose="020B0604020202020204"/>
                <a:cs typeface="Arial" panose="020B0604020202020204"/>
              </a:rPr>
              <a:t> t</a:t>
            </a:r>
            <a:r>
              <a:rPr sz="1600" b="1" spc="0" dirty="0">
                <a:solidFill>
                  <a:schemeClr val="bg1"/>
                </a:solidFill>
                <a:latin typeface="Arial" panose="020B0604020202020204"/>
                <a:cs typeface="Arial" panose="020B0604020202020204"/>
              </a:rPr>
              <a:t>o</a:t>
            </a:r>
            <a:r>
              <a:rPr sz="1600" b="1" spc="-5" dirty="0">
                <a:solidFill>
                  <a:schemeClr val="bg1"/>
                </a:solidFill>
                <a:latin typeface="Arial" panose="020B0604020202020204"/>
                <a:cs typeface="Arial" panose="020B0604020202020204"/>
              </a:rPr>
              <a:t> become comfortabl</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wit</a:t>
            </a:r>
            <a:r>
              <a:rPr sz="1600" b="1" spc="0" dirty="0">
                <a:solidFill>
                  <a:schemeClr val="bg1"/>
                </a:solidFill>
                <a:latin typeface="Arial" panose="020B0604020202020204"/>
                <a:cs typeface="Arial" panose="020B0604020202020204"/>
              </a:rPr>
              <a:t>h</a:t>
            </a:r>
            <a:r>
              <a:rPr sz="1600" b="1" spc="-5" dirty="0">
                <a:solidFill>
                  <a:schemeClr val="bg1"/>
                </a:solidFill>
                <a:latin typeface="Arial" panose="020B0604020202020204"/>
                <a:cs typeface="Arial" panose="020B0604020202020204"/>
              </a:rPr>
              <a:t> ambiguit</a:t>
            </a:r>
            <a:r>
              <a:rPr sz="1600" b="1" spc="0" dirty="0">
                <a:solidFill>
                  <a:schemeClr val="bg1"/>
                </a:solidFill>
                <a:latin typeface="Arial" panose="020B0604020202020204"/>
                <a:cs typeface="Arial" panose="020B0604020202020204"/>
              </a:rPr>
              <a:t>y</a:t>
            </a:r>
            <a:r>
              <a:rPr sz="1600" b="1" spc="-5" dirty="0">
                <a:solidFill>
                  <a:schemeClr val="bg1"/>
                </a:solidFill>
                <a:latin typeface="Arial" panose="020B0604020202020204"/>
                <a:cs typeface="Arial" panose="020B0604020202020204"/>
              </a:rPr>
              <a:t> an</a:t>
            </a:r>
            <a:r>
              <a:rPr sz="1600" b="1" spc="0" dirty="0">
                <a:solidFill>
                  <a:schemeClr val="bg1"/>
                </a:solidFill>
                <a:latin typeface="Arial" panose="020B0604020202020204"/>
                <a:cs typeface="Arial" panose="020B0604020202020204"/>
              </a:rPr>
              <a:t>d</a:t>
            </a:r>
            <a:r>
              <a:rPr sz="1600" b="1" spc="-5" dirty="0">
                <a:solidFill>
                  <a:schemeClr val="bg1"/>
                </a:solidFill>
                <a:latin typeface="Arial" panose="020B0604020202020204"/>
                <a:cs typeface="Arial" panose="020B0604020202020204"/>
              </a:rPr>
              <a:t> uncertaint</a:t>
            </a:r>
            <a:r>
              <a:rPr sz="1600" b="1" spc="0" dirty="0">
                <a:solidFill>
                  <a:schemeClr val="bg1"/>
                </a:solidFill>
                <a:latin typeface="Arial" panose="020B0604020202020204"/>
                <a:cs typeface="Arial" panose="020B0604020202020204"/>
              </a:rPr>
              <a:t>y</a:t>
            </a:r>
            <a:r>
              <a:rPr sz="1600" b="1" spc="-5" dirty="0">
                <a:solidFill>
                  <a:schemeClr val="bg1"/>
                </a:solidFill>
                <a:latin typeface="Arial" panose="020B0604020202020204"/>
                <a:cs typeface="Arial" panose="020B0604020202020204"/>
              </a:rPr>
              <a:t> tha</a:t>
            </a:r>
            <a:r>
              <a:rPr sz="1600" b="1" spc="0" dirty="0">
                <a:solidFill>
                  <a:schemeClr val="bg1"/>
                </a:solidFill>
                <a:latin typeface="Arial" panose="020B0604020202020204"/>
                <a:cs typeface="Arial" panose="020B0604020202020204"/>
              </a:rPr>
              <a:t>t</a:t>
            </a:r>
            <a:r>
              <a:rPr sz="1600" b="1" spc="-5" dirty="0">
                <a:solidFill>
                  <a:schemeClr val="bg1"/>
                </a:solidFill>
                <a:latin typeface="Arial" panose="020B0604020202020204"/>
                <a:cs typeface="Arial" panose="020B0604020202020204"/>
              </a:rPr>
              <a:t> is inevitabl</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i</a:t>
            </a:r>
            <a:r>
              <a:rPr sz="1600" b="1" spc="0" dirty="0">
                <a:solidFill>
                  <a:schemeClr val="bg1"/>
                </a:solidFill>
                <a:latin typeface="Arial" panose="020B0604020202020204"/>
                <a:cs typeface="Arial" panose="020B0604020202020204"/>
              </a:rPr>
              <a:t>n</a:t>
            </a:r>
            <a:r>
              <a:rPr sz="1600" b="1" spc="-5" dirty="0">
                <a:solidFill>
                  <a:schemeClr val="bg1"/>
                </a:solidFill>
                <a:latin typeface="Arial" panose="020B0604020202020204"/>
                <a:cs typeface="Arial" panose="020B0604020202020204"/>
              </a:rPr>
              <a:t> learnin</a:t>
            </a:r>
            <a:r>
              <a:rPr sz="1600" b="1" spc="0" dirty="0">
                <a:solidFill>
                  <a:schemeClr val="bg1"/>
                </a:solidFill>
                <a:latin typeface="Arial" panose="020B0604020202020204"/>
                <a:cs typeface="Arial" panose="020B0604020202020204"/>
              </a:rPr>
              <a:t>g</a:t>
            </a:r>
            <a:r>
              <a:rPr sz="1600" b="1" spc="-5" dirty="0">
                <a:solidFill>
                  <a:schemeClr val="bg1"/>
                </a:solidFill>
                <a:latin typeface="Arial" panose="020B0604020202020204"/>
                <a:cs typeface="Arial" panose="020B0604020202020204"/>
              </a:rPr>
              <a:t> anythin</a:t>
            </a:r>
            <a:r>
              <a:rPr sz="1600" b="1" spc="0" dirty="0">
                <a:solidFill>
                  <a:schemeClr val="bg1"/>
                </a:solidFill>
                <a:latin typeface="Arial" panose="020B0604020202020204"/>
                <a:cs typeface="Arial" panose="020B0604020202020204"/>
              </a:rPr>
              <a:t>g</a:t>
            </a:r>
            <a:r>
              <a:rPr sz="1600" b="1" spc="-5" dirty="0">
                <a:solidFill>
                  <a:schemeClr val="bg1"/>
                </a:solidFill>
                <a:latin typeface="Arial" panose="020B0604020202020204"/>
                <a:cs typeface="Arial" panose="020B0604020202020204"/>
              </a:rPr>
              <a:t> new</a:t>
            </a:r>
            <a:endParaRPr lang="en-GB" sz="1600" b="1" spc="-5" dirty="0">
              <a:solidFill>
                <a:schemeClr val="bg1"/>
              </a:solidFill>
              <a:latin typeface="Arial" panose="020B0604020202020204"/>
              <a:cs typeface="Arial" panose="020B0604020202020204"/>
            </a:endParaRPr>
          </a:p>
          <a:p>
            <a:pPr marL="355600" marR="423545" indent="0" fontAlgn="auto">
              <a:lnSpc>
                <a:spcPts val="2220"/>
              </a:lnSpc>
              <a:buClr>
                <a:srgbClr val="7E8080"/>
              </a:buClr>
              <a:buFont typeface="Arial" panose="020B0604020202020204"/>
              <a:buNone/>
              <a:tabLst>
                <a:tab pos="354965" algn="l"/>
              </a:tabLst>
            </a:pPr>
            <a:r>
              <a:rPr lang="zh-CN" altLang="en-US" dirty="0">
                <a:solidFill>
                  <a:schemeClr val="bg1"/>
                </a:solidFill>
                <a:latin typeface="Arial" panose="020B0604020202020204"/>
                <a:cs typeface="Arial" panose="020B0604020202020204"/>
              </a:rPr>
              <a:t>      指导学生制定自我反馈及自我监督机制，以证明并质疑自己的思考，同时接受学习新知识时无可避免的模糊及不确定性。</a:t>
            </a:r>
            <a:endParaRPr dirty="0">
              <a:solidFill>
                <a:schemeClr val="bg1"/>
              </a:solidFill>
              <a:latin typeface="Arial" panose="020B0604020202020204"/>
              <a:cs typeface="Arial" panose="020B0604020202020204"/>
            </a:endParaRPr>
          </a:p>
          <a:p>
            <a:pPr indent="0" fontAlgn="auto">
              <a:lnSpc>
                <a:spcPts val="2220"/>
              </a:lnSpc>
              <a:spcBef>
                <a:spcPts val="15"/>
              </a:spcBef>
              <a:buClr>
                <a:srgbClr val="7E8080"/>
              </a:buClr>
              <a:buFont typeface="Arial" panose="020B0604020202020204"/>
              <a:buChar char="•"/>
            </a:pPr>
            <a:endParaRPr dirty="0">
              <a:solidFill>
                <a:schemeClr val="bg1"/>
              </a:solidFill>
            </a:endParaRPr>
          </a:p>
          <a:p>
            <a:pPr marL="641350" marR="639445" indent="0" algn="just" fontAlgn="auto">
              <a:lnSpc>
                <a:spcPts val="2220"/>
              </a:lnSpc>
              <a:buClr>
                <a:srgbClr val="7E8080"/>
              </a:buClr>
              <a:buFont typeface="Wingdings" panose="05000000000000000000" charset="0"/>
              <a:buChar char="Ø"/>
              <a:tabLst>
                <a:tab pos="354965" algn="l"/>
              </a:tabLst>
            </a:pPr>
            <a:r>
              <a:rPr sz="1600" b="1" spc="-5" dirty="0">
                <a:solidFill>
                  <a:srgbClr val="FFFF00"/>
                </a:solidFill>
                <a:latin typeface="Arial" panose="020B0604020202020204"/>
                <a:cs typeface="Arial" panose="020B0604020202020204"/>
              </a:rPr>
              <a:t>provid</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regula</a:t>
            </a:r>
            <a:r>
              <a:rPr sz="1600" b="1" spc="0" dirty="0">
                <a:solidFill>
                  <a:srgbClr val="FFFF00"/>
                </a:solidFill>
                <a:latin typeface="Arial" panose="020B0604020202020204"/>
                <a:cs typeface="Arial" panose="020B0604020202020204"/>
              </a:rPr>
              <a:t>r</a:t>
            </a:r>
            <a:r>
              <a:rPr sz="1600" b="1" spc="-5" dirty="0">
                <a:solidFill>
                  <a:srgbClr val="FFFF00"/>
                </a:solidFill>
                <a:latin typeface="Arial" panose="020B0604020202020204"/>
                <a:cs typeface="Arial" panose="020B0604020202020204"/>
              </a:rPr>
              <a:t> an</a:t>
            </a:r>
            <a:r>
              <a:rPr sz="1600" b="1" spc="0" dirty="0">
                <a:solidFill>
                  <a:srgbClr val="FFFF00"/>
                </a:solidFill>
                <a:latin typeface="Arial" panose="020B0604020202020204"/>
                <a:cs typeface="Arial" panose="020B0604020202020204"/>
              </a:rPr>
              <a:t>d</a:t>
            </a:r>
            <a:r>
              <a:rPr sz="1600" b="1" spc="-5" dirty="0">
                <a:solidFill>
                  <a:srgbClr val="FFFF00"/>
                </a:solidFill>
                <a:latin typeface="Arial" panose="020B0604020202020204"/>
                <a:cs typeface="Arial" panose="020B0604020202020204"/>
              </a:rPr>
              <a:t> challengin</a:t>
            </a:r>
            <a:r>
              <a:rPr sz="1600" b="1" spc="0" dirty="0">
                <a:solidFill>
                  <a:srgbClr val="FFFF00"/>
                </a:solidFill>
                <a:latin typeface="Arial" panose="020B0604020202020204"/>
                <a:cs typeface="Arial" panose="020B0604020202020204"/>
              </a:rPr>
              <a:t>g</a:t>
            </a:r>
            <a:r>
              <a:rPr sz="1600" b="1" spc="-5" dirty="0">
                <a:solidFill>
                  <a:srgbClr val="FFFF00"/>
                </a:solidFill>
                <a:latin typeface="Arial" panose="020B0604020202020204"/>
                <a:cs typeface="Arial" panose="020B0604020202020204"/>
              </a:rPr>
              <a:t> opportunitie</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to practise</a:t>
            </a:r>
            <a:r>
              <a:rPr sz="1600" b="1" spc="0" dirty="0">
                <a:solidFill>
                  <a:srgbClr val="FFFF00"/>
                </a:solidFill>
                <a:latin typeface="Arial" panose="020B0604020202020204"/>
                <a:cs typeface="Arial" panose="020B0604020202020204"/>
              </a:rPr>
              <a:t>,</a:t>
            </a:r>
            <a:r>
              <a:rPr sz="1600" b="1" spc="-5" dirty="0">
                <a:solidFill>
                  <a:srgbClr val="FFFF00"/>
                </a:solidFill>
                <a:latin typeface="Arial" panose="020B0604020202020204"/>
                <a:cs typeface="Arial" panose="020B0604020202020204"/>
              </a:rPr>
              <a:t> s</a:t>
            </a:r>
            <a:r>
              <a:rPr sz="1600" b="1" spc="0" dirty="0">
                <a:solidFill>
                  <a:srgbClr val="FFFF00"/>
                </a:solidFill>
                <a:latin typeface="Arial" panose="020B0604020202020204"/>
                <a:cs typeface="Arial" panose="020B0604020202020204"/>
              </a:rPr>
              <a:t>o</a:t>
            </a:r>
            <a:r>
              <a:rPr sz="1600" b="1" spc="-5" dirty="0">
                <a:solidFill>
                  <a:srgbClr val="FFFF00"/>
                </a:solidFill>
                <a:latin typeface="Arial" panose="020B0604020202020204"/>
                <a:cs typeface="Arial" panose="020B0604020202020204"/>
              </a:rPr>
              <a:t> tha</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student</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ca</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becom</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confident, </a:t>
            </a:r>
            <a:r>
              <a:rPr sz="1600" b="1" spc="0" dirty="0">
                <a:solidFill>
                  <a:srgbClr val="FFFF00"/>
                </a:solidFill>
                <a:latin typeface="Arial" panose="020B0604020202020204"/>
                <a:cs typeface="Arial" panose="020B0604020202020204"/>
              </a:rPr>
              <a:t>competent self-assessors</a:t>
            </a:r>
            <a:endParaRPr lang="en-GB" sz="1600" b="1" spc="0" dirty="0">
              <a:solidFill>
                <a:srgbClr val="FFFF00"/>
              </a:solidFill>
              <a:latin typeface="Arial" panose="020B0604020202020204"/>
              <a:cs typeface="Arial" panose="020B0604020202020204"/>
            </a:endParaRPr>
          </a:p>
          <a:p>
            <a:pPr marL="355600" marR="639445" indent="0" algn="just" fontAlgn="auto">
              <a:lnSpc>
                <a:spcPts val="2220"/>
              </a:lnSpc>
              <a:buClr>
                <a:srgbClr val="7E8080"/>
              </a:buClr>
              <a:buFont typeface="Arial" panose="020B0604020202020204"/>
              <a:buNone/>
              <a:tabLst>
                <a:tab pos="354965" algn="l"/>
              </a:tabLst>
            </a:pPr>
            <a:r>
              <a:rPr lang="zh-CN" altLang="en-US" dirty="0">
                <a:solidFill>
                  <a:schemeClr val="bg1"/>
                </a:solidFill>
                <a:latin typeface="Arial" panose="020B0604020202020204"/>
                <a:cs typeface="Arial" panose="020B0604020202020204"/>
                <a:sym typeface="+mn-ea"/>
              </a:rPr>
              <a:t>      </a:t>
            </a:r>
            <a:r>
              <a:rPr lang="zh-CN" altLang="en-US" dirty="0">
                <a:solidFill>
                  <a:srgbClr val="FFFF00"/>
                </a:solidFill>
                <a:latin typeface="Arial" panose="020B0604020202020204"/>
                <a:cs typeface="Arial" panose="020B0604020202020204"/>
              </a:rPr>
              <a:t>提供规律且挑战性的练习机会，让学生成长为自信能干的自我评价者</a:t>
            </a:r>
            <a:endParaRPr dirty="0">
              <a:solidFill>
                <a:srgbClr val="FFFF00"/>
              </a:solidFill>
              <a:latin typeface="Arial" panose="020B0604020202020204"/>
              <a:cs typeface="Arial" panose="020B0604020202020204"/>
            </a:endParaRPr>
          </a:p>
          <a:p>
            <a:pPr indent="0" fontAlgn="auto">
              <a:lnSpc>
                <a:spcPts val="2220"/>
              </a:lnSpc>
              <a:spcBef>
                <a:spcPts val="20"/>
              </a:spcBef>
              <a:buClr>
                <a:srgbClr val="7E8080"/>
              </a:buClr>
              <a:buFont typeface="Arial" panose="020B0604020202020204"/>
              <a:buChar char="•"/>
            </a:pPr>
            <a:endParaRPr dirty="0">
              <a:solidFill>
                <a:srgbClr val="FFFF00"/>
              </a:solidFill>
            </a:endParaRPr>
          </a:p>
          <a:p>
            <a:pPr marL="641350" marR="248285" indent="0" fontAlgn="auto">
              <a:lnSpc>
                <a:spcPts val="2220"/>
              </a:lnSpc>
              <a:buClr>
                <a:srgbClr val="7E8080"/>
              </a:buClr>
              <a:buFont typeface="Wingdings" panose="05000000000000000000" charset="0"/>
              <a:buChar char="Ø"/>
              <a:tabLst>
                <a:tab pos="354965" algn="l"/>
              </a:tabLst>
            </a:pPr>
            <a:r>
              <a:rPr sz="1600" b="1" spc="-5" dirty="0">
                <a:solidFill>
                  <a:schemeClr val="bg1"/>
                </a:solidFill>
                <a:latin typeface="Arial" panose="020B0604020202020204"/>
                <a:cs typeface="Arial" panose="020B0604020202020204"/>
              </a:rPr>
              <a:t>monito</a:t>
            </a:r>
            <a:r>
              <a:rPr sz="1600" b="1" spc="0" dirty="0">
                <a:solidFill>
                  <a:schemeClr val="bg1"/>
                </a:solidFill>
                <a:latin typeface="Arial" panose="020B0604020202020204"/>
                <a:cs typeface="Arial" panose="020B0604020202020204"/>
              </a:rPr>
              <a:t>r</a:t>
            </a:r>
            <a:r>
              <a:rPr sz="1600" b="1" spc="-5" dirty="0">
                <a:solidFill>
                  <a:schemeClr val="bg1"/>
                </a:solidFill>
                <a:latin typeface="Arial" panose="020B0604020202020204"/>
                <a:cs typeface="Arial" panose="020B0604020202020204"/>
              </a:rPr>
              <a:t> students</a:t>
            </a:r>
            <a:r>
              <a:rPr sz="1600" b="1" spc="0" dirty="0">
                <a:solidFill>
                  <a:schemeClr val="bg1"/>
                </a:solidFill>
                <a:latin typeface="Arial" panose="020B0604020202020204"/>
                <a:cs typeface="Arial" panose="020B0604020202020204"/>
              </a:rPr>
              <a:t>’</a:t>
            </a:r>
            <a:r>
              <a:rPr sz="1600" b="1" spc="-5" dirty="0">
                <a:solidFill>
                  <a:schemeClr val="bg1"/>
                </a:solidFill>
                <a:latin typeface="Arial" panose="020B0604020202020204"/>
                <a:cs typeface="Arial" panose="020B0604020202020204"/>
              </a:rPr>
              <a:t> megacognitiv</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processe</a:t>
            </a:r>
            <a:r>
              <a:rPr sz="1600" b="1" spc="0" dirty="0">
                <a:solidFill>
                  <a:schemeClr val="bg1"/>
                </a:solidFill>
                <a:latin typeface="Arial" panose="020B0604020202020204"/>
                <a:cs typeface="Arial" panose="020B0604020202020204"/>
              </a:rPr>
              <a:t>s</a:t>
            </a:r>
            <a:r>
              <a:rPr sz="1600" b="1" spc="-5" dirty="0">
                <a:solidFill>
                  <a:schemeClr val="bg1"/>
                </a:solidFill>
                <a:latin typeface="Arial" panose="020B0604020202020204"/>
                <a:cs typeface="Arial" panose="020B0604020202020204"/>
              </a:rPr>
              <a:t> a</a:t>
            </a:r>
            <a:r>
              <a:rPr sz="1600" b="1" spc="0" dirty="0">
                <a:solidFill>
                  <a:schemeClr val="bg1"/>
                </a:solidFill>
                <a:latin typeface="Arial" panose="020B0604020202020204"/>
                <a:cs typeface="Arial" panose="020B0604020202020204"/>
              </a:rPr>
              <a:t>s</a:t>
            </a:r>
            <a:r>
              <a:rPr sz="1600" b="1" spc="-5" dirty="0">
                <a:solidFill>
                  <a:schemeClr val="bg1"/>
                </a:solidFill>
                <a:latin typeface="Arial" panose="020B0604020202020204"/>
                <a:cs typeface="Arial" panose="020B0604020202020204"/>
              </a:rPr>
              <a:t> well a</a:t>
            </a:r>
            <a:r>
              <a:rPr sz="1600" b="1" spc="0" dirty="0">
                <a:solidFill>
                  <a:schemeClr val="bg1"/>
                </a:solidFill>
                <a:latin typeface="Arial" panose="020B0604020202020204"/>
                <a:cs typeface="Arial" panose="020B0604020202020204"/>
              </a:rPr>
              <a:t>s</a:t>
            </a:r>
            <a:r>
              <a:rPr sz="1600" b="1" spc="-5" dirty="0">
                <a:solidFill>
                  <a:schemeClr val="bg1"/>
                </a:solidFill>
                <a:latin typeface="Arial" panose="020B0604020202020204"/>
                <a:cs typeface="Arial" panose="020B0604020202020204"/>
              </a:rPr>
              <a:t> thei</a:t>
            </a:r>
            <a:r>
              <a:rPr sz="1600" b="1" spc="0" dirty="0">
                <a:solidFill>
                  <a:schemeClr val="bg1"/>
                </a:solidFill>
                <a:latin typeface="Arial" panose="020B0604020202020204"/>
                <a:cs typeface="Arial" panose="020B0604020202020204"/>
              </a:rPr>
              <a:t>r</a:t>
            </a:r>
            <a:r>
              <a:rPr sz="1600" b="1" spc="-5" dirty="0">
                <a:solidFill>
                  <a:schemeClr val="bg1"/>
                </a:solidFill>
                <a:latin typeface="Arial" panose="020B0604020202020204"/>
                <a:cs typeface="Arial" panose="020B0604020202020204"/>
              </a:rPr>
              <a:t> learning</a:t>
            </a:r>
            <a:r>
              <a:rPr sz="1600" b="1" spc="0" dirty="0">
                <a:solidFill>
                  <a:schemeClr val="bg1"/>
                </a:solidFill>
                <a:latin typeface="Arial" panose="020B0604020202020204"/>
                <a:cs typeface="Arial" panose="020B0604020202020204"/>
              </a:rPr>
              <a:t>,</a:t>
            </a:r>
            <a:r>
              <a:rPr sz="1600" b="1" spc="-5" dirty="0">
                <a:solidFill>
                  <a:schemeClr val="bg1"/>
                </a:solidFill>
                <a:latin typeface="Arial" panose="020B0604020202020204"/>
                <a:cs typeface="Arial" panose="020B0604020202020204"/>
              </a:rPr>
              <a:t> an</a:t>
            </a:r>
            <a:r>
              <a:rPr sz="1600" b="1" spc="0" dirty="0">
                <a:solidFill>
                  <a:schemeClr val="bg1"/>
                </a:solidFill>
                <a:latin typeface="Arial" panose="020B0604020202020204"/>
                <a:cs typeface="Arial" panose="020B0604020202020204"/>
              </a:rPr>
              <a:t>d</a:t>
            </a:r>
            <a:r>
              <a:rPr sz="1600" b="1" spc="-5" dirty="0">
                <a:solidFill>
                  <a:schemeClr val="bg1"/>
                </a:solidFill>
                <a:latin typeface="Arial" panose="020B0604020202020204"/>
                <a:cs typeface="Arial" panose="020B0604020202020204"/>
              </a:rPr>
              <a:t> provid</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descriptiv</a:t>
            </a:r>
            <a:r>
              <a:rPr sz="1600" b="1" spc="0" dirty="0">
                <a:solidFill>
                  <a:schemeClr val="bg1"/>
                </a:solidFill>
                <a:latin typeface="Arial" panose="020B0604020202020204"/>
                <a:cs typeface="Arial" panose="020B0604020202020204"/>
              </a:rPr>
              <a:t>e</a:t>
            </a:r>
            <a:r>
              <a:rPr sz="1600" b="1" spc="-5" dirty="0">
                <a:solidFill>
                  <a:schemeClr val="bg1"/>
                </a:solidFill>
                <a:latin typeface="Arial" panose="020B0604020202020204"/>
                <a:cs typeface="Arial" panose="020B0604020202020204"/>
              </a:rPr>
              <a:t> feedback</a:t>
            </a:r>
            <a:endParaRPr lang="en-GB" sz="1600" b="1" spc="-5" dirty="0">
              <a:solidFill>
                <a:schemeClr val="bg1"/>
              </a:solidFill>
              <a:latin typeface="Arial" panose="020B0604020202020204"/>
              <a:cs typeface="Arial" panose="020B0604020202020204"/>
            </a:endParaRPr>
          </a:p>
          <a:p>
            <a:pPr marL="355600" marR="248285" indent="0" fontAlgn="auto">
              <a:lnSpc>
                <a:spcPts val="2220"/>
              </a:lnSpc>
              <a:buClr>
                <a:srgbClr val="7E8080"/>
              </a:buClr>
              <a:buFont typeface="Arial" panose="020B0604020202020204"/>
              <a:buNone/>
              <a:tabLst>
                <a:tab pos="354965" algn="l"/>
              </a:tabLst>
            </a:pPr>
            <a:r>
              <a:rPr lang="zh-CN" altLang="en-US" dirty="0">
                <a:solidFill>
                  <a:schemeClr val="bg1"/>
                </a:solidFill>
                <a:latin typeface="Arial" panose="020B0604020202020204"/>
                <a:cs typeface="Arial" panose="020B0604020202020204"/>
                <a:sym typeface="+mn-ea"/>
              </a:rPr>
              <a:t>      </a:t>
            </a:r>
            <a:r>
              <a:rPr lang="zh-CN" altLang="en-US" dirty="0">
                <a:solidFill>
                  <a:schemeClr val="bg1"/>
                </a:solidFill>
                <a:latin typeface="Arial" panose="020B0604020202020204"/>
                <a:cs typeface="Arial" panose="020B0604020202020204"/>
              </a:rPr>
              <a:t>监督学生的元认知过程及他们的学习，并提供描述性反馈</a:t>
            </a:r>
            <a:endParaRPr dirty="0">
              <a:solidFill>
                <a:schemeClr val="bg1"/>
              </a:solidFill>
              <a:latin typeface="Arial" panose="020B0604020202020204"/>
              <a:cs typeface="Arial" panose="020B0604020202020204"/>
            </a:endParaRPr>
          </a:p>
          <a:p>
            <a:pPr indent="0" fontAlgn="auto">
              <a:lnSpc>
                <a:spcPts val="2220"/>
              </a:lnSpc>
              <a:spcBef>
                <a:spcPts val="30"/>
              </a:spcBef>
              <a:buClr>
                <a:srgbClr val="7E8080"/>
              </a:buClr>
              <a:buFont typeface="Arial" panose="020B0604020202020204"/>
              <a:buChar char="•"/>
            </a:pPr>
            <a:endParaRPr dirty="0">
              <a:solidFill>
                <a:srgbClr val="FFFF00"/>
              </a:solidFill>
            </a:endParaRPr>
          </a:p>
          <a:p>
            <a:pPr marL="641350" marR="300355" indent="0" fontAlgn="auto">
              <a:lnSpc>
                <a:spcPts val="2220"/>
              </a:lnSpc>
              <a:buClr>
                <a:srgbClr val="7E8080"/>
              </a:buClr>
              <a:buFont typeface="Wingdings" panose="05000000000000000000" charset="0"/>
              <a:buChar char="Ø"/>
              <a:tabLst>
                <a:tab pos="354965" algn="l"/>
              </a:tabLst>
            </a:pPr>
            <a:r>
              <a:rPr sz="1600" b="1" spc="-5" dirty="0">
                <a:solidFill>
                  <a:srgbClr val="FFFF00"/>
                </a:solidFill>
                <a:latin typeface="Arial" panose="020B0604020202020204"/>
                <a:cs typeface="Arial" panose="020B0604020202020204"/>
              </a:rPr>
              <a:t>Creat</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a</a:t>
            </a:r>
            <a:r>
              <a:rPr sz="1600" b="1" spc="0" dirty="0">
                <a:solidFill>
                  <a:srgbClr val="FFFF00"/>
                </a:solidFill>
                <a:latin typeface="Arial" panose="020B0604020202020204"/>
                <a:cs typeface="Arial" panose="020B0604020202020204"/>
              </a:rPr>
              <a:t>n</a:t>
            </a:r>
            <a:r>
              <a:rPr sz="1600" b="1" spc="-5" dirty="0">
                <a:solidFill>
                  <a:srgbClr val="FFFF00"/>
                </a:solidFill>
                <a:latin typeface="Arial" panose="020B0604020202020204"/>
                <a:cs typeface="Arial" panose="020B0604020202020204"/>
              </a:rPr>
              <a:t> environmen</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wher</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i</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i</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saf</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fo</a:t>
            </a:r>
            <a:r>
              <a:rPr sz="1600" b="1" spc="0" dirty="0">
                <a:solidFill>
                  <a:srgbClr val="FFFF00"/>
                </a:solidFill>
                <a:latin typeface="Arial" panose="020B0604020202020204"/>
                <a:cs typeface="Arial" panose="020B0604020202020204"/>
              </a:rPr>
              <a:t>r</a:t>
            </a:r>
            <a:r>
              <a:rPr sz="1600" b="1" spc="-5" dirty="0">
                <a:solidFill>
                  <a:srgbClr val="FFFF00"/>
                </a:solidFill>
                <a:latin typeface="Arial" panose="020B0604020202020204"/>
                <a:cs typeface="Arial" panose="020B0604020202020204"/>
              </a:rPr>
              <a:t> students t</a:t>
            </a:r>
            <a:r>
              <a:rPr sz="1600" b="1" spc="0" dirty="0">
                <a:solidFill>
                  <a:srgbClr val="FFFF00"/>
                </a:solidFill>
                <a:latin typeface="Arial" panose="020B0604020202020204"/>
                <a:cs typeface="Arial" panose="020B0604020202020204"/>
              </a:rPr>
              <a:t>o</a:t>
            </a:r>
            <a:r>
              <a:rPr sz="1600" b="1" spc="-5" dirty="0">
                <a:solidFill>
                  <a:srgbClr val="FFFF00"/>
                </a:solidFill>
                <a:latin typeface="Arial" panose="020B0604020202020204"/>
                <a:cs typeface="Arial" panose="020B0604020202020204"/>
              </a:rPr>
              <a:t> tak</a:t>
            </a:r>
            <a:r>
              <a:rPr sz="1600" b="1" spc="0" dirty="0">
                <a:solidFill>
                  <a:srgbClr val="FFFF00"/>
                </a:solidFill>
                <a:latin typeface="Arial" panose="020B0604020202020204"/>
                <a:cs typeface="Arial" panose="020B0604020202020204"/>
              </a:rPr>
              <a:t>e</a:t>
            </a:r>
            <a:r>
              <a:rPr sz="1600" b="1" spc="-5" dirty="0">
                <a:solidFill>
                  <a:srgbClr val="FFFF00"/>
                </a:solidFill>
                <a:latin typeface="Arial" panose="020B0604020202020204"/>
                <a:cs typeface="Arial" panose="020B0604020202020204"/>
              </a:rPr>
              <a:t> chance</a:t>
            </a:r>
            <a:r>
              <a:rPr sz="1600" b="1" spc="0" dirty="0">
                <a:solidFill>
                  <a:srgbClr val="FFFF00"/>
                </a:solidFill>
                <a:latin typeface="Arial" panose="020B0604020202020204"/>
                <a:cs typeface="Arial" panose="020B0604020202020204"/>
              </a:rPr>
              <a:t>s</a:t>
            </a:r>
            <a:r>
              <a:rPr lang="en-GB" sz="1600" b="1" spc="-5" dirty="0">
                <a:solidFill>
                  <a:srgbClr val="FFFF00"/>
                </a:solidFill>
                <a:latin typeface="Arial" panose="020B0604020202020204"/>
                <a:cs typeface="Arial" panose="020B0604020202020204"/>
              </a:rPr>
              <a:t>, make mistakes </a:t>
            </a:r>
            <a:r>
              <a:rPr sz="1600" b="1" spc="-5" dirty="0">
                <a:solidFill>
                  <a:srgbClr val="FFFF00"/>
                </a:solidFill>
                <a:latin typeface="Arial" panose="020B0604020202020204"/>
                <a:cs typeface="Arial" panose="020B0604020202020204"/>
              </a:rPr>
              <a:t>an</a:t>
            </a:r>
            <a:r>
              <a:rPr sz="1600" b="1" spc="0" dirty="0">
                <a:solidFill>
                  <a:srgbClr val="FFFF00"/>
                </a:solidFill>
                <a:latin typeface="Arial" panose="020B0604020202020204"/>
                <a:cs typeface="Arial" panose="020B0604020202020204"/>
              </a:rPr>
              <a:t>d</a:t>
            </a:r>
            <a:r>
              <a:rPr sz="1600" b="1" spc="-5" dirty="0">
                <a:solidFill>
                  <a:srgbClr val="FFFF00"/>
                </a:solidFill>
                <a:latin typeface="Arial" panose="020B0604020202020204"/>
                <a:cs typeface="Arial" panose="020B0604020202020204"/>
              </a:rPr>
              <a:t> suppor</a:t>
            </a:r>
            <a:r>
              <a:rPr sz="1600" b="1" spc="0" dirty="0">
                <a:solidFill>
                  <a:srgbClr val="FFFF00"/>
                </a:solidFill>
                <a:latin typeface="Arial" panose="020B0604020202020204"/>
                <a:cs typeface="Arial" panose="020B0604020202020204"/>
              </a:rPr>
              <a:t>t</a:t>
            </a:r>
            <a:r>
              <a:rPr sz="1600" b="1" spc="-5" dirty="0">
                <a:solidFill>
                  <a:srgbClr val="FFFF00"/>
                </a:solidFill>
                <a:latin typeface="Arial" panose="020B0604020202020204"/>
                <a:cs typeface="Arial" panose="020B0604020202020204"/>
              </a:rPr>
              <a:t> i</a:t>
            </a:r>
            <a:r>
              <a:rPr sz="1600" b="1" spc="0" dirty="0">
                <a:solidFill>
                  <a:srgbClr val="FFFF00"/>
                </a:solidFill>
                <a:latin typeface="Arial" panose="020B0604020202020204"/>
                <a:cs typeface="Arial" panose="020B0604020202020204"/>
              </a:rPr>
              <a:t>s</a:t>
            </a:r>
            <a:r>
              <a:rPr sz="1600" b="1" spc="-5" dirty="0">
                <a:solidFill>
                  <a:srgbClr val="FFFF00"/>
                </a:solidFill>
                <a:latin typeface="Arial" panose="020B0604020202020204"/>
                <a:cs typeface="Arial" panose="020B0604020202020204"/>
              </a:rPr>
              <a:t> available.”</a:t>
            </a:r>
            <a:endParaRPr lang="en-US" altLang="zh-CN" sz="1600" b="1" spc="-5" dirty="0">
              <a:solidFill>
                <a:srgbClr val="FFFF00"/>
              </a:solidFill>
              <a:latin typeface="Arial" panose="020B0604020202020204"/>
              <a:cs typeface="Arial" panose="020B0604020202020204"/>
            </a:endParaRPr>
          </a:p>
          <a:p>
            <a:pPr marL="355600" marR="300355" indent="0" fontAlgn="auto">
              <a:lnSpc>
                <a:spcPts val="2220"/>
              </a:lnSpc>
              <a:buClr>
                <a:srgbClr val="7E8080"/>
              </a:buClr>
              <a:buFont typeface="Arial" panose="020B0604020202020204"/>
              <a:buNone/>
              <a:tabLst>
                <a:tab pos="354965" algn="l"/>
              </a:tabLst>
            </a:pPr>
            <a:r>
              <a:rPr lang="zh-CN" altLang="en-US" dirty="0">
                <a:solidFill>
                  <a:schemeClr val="bg1"/>
                </a:solidFill>
                <a:latin typeface="Arial" panose="020B0604020202020204"/>
                <a:cs typeface="Arial" panose="020B0604020202020204"/>
                <a:sym typeface="+mn-ea"/>
              </a:rPr>
              <a:t>      </a:t>
            </a:r>
            <a:r>
              <a:rPr lang="zh-CN" altLang="en-US" dirty="0">
                <a:solidFill>
                  <a:srgbClr val="FFFF00"/>
                </a:solidFill>
                <a:latin typeface="Arial" panose="020B0604020202020204"/>
                <a:cs typeface="Arial" panose="020B0604020202020204"/>
              </a:rPr>
              <a:t>创建一个学生可以安全无忧地冒险、犯错、同时得到支持的环境</a:t>
            </a:r>
            <a:endParaRPr lang="en-GB" sz="1800" b="1" dirty="0">
              <a:latin typeface="Arial" panose="020B0604020202020204"/>
              <a:cs typeface="Arial" panose="020B0604020202020204"/>
            </a:endParaRPr>
          </a:p>
        </p:txBody>
      </p:sp>
      <p:sp>
        <p:nvSpPr>
          <p:cNvPr id="4" name="object 4"/>
          <p:cNvSpPr/>
          <p:nvPr/>
        </p:nvSpPr>
        <p:spPr>
          <a:xfrm>
            <a:off x="395617"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00660" y="1969135"/>
            <a:ext cx="8862695" cy="4032885"/>
          </a:xfrm>
          <a:prstGeom prst="rect">
            <a:avLst/>
          </a:prstGeom>
        </p:spPr>
        <p:txBody>
          <a:bodyPr vert="horz" wrap="square" lIns="0" tIns="0" rIns="0" bIns="0" rtlCol="0">
            <a:noAutofit/>
          </a:bodyPr>
          <a:lstStyle/>
          <a:p>
            <a:pPr marL="12700" marR="46990" lvl="0" indent="0" algn="l" defTabSz="914400" rtl="0" fontAlgn="auto">
              <a:lnSpc>
                <a:spcPct val="150000"/>
              </a:lnSpc>
              <a:spcBef>
                <a:spcPts val="0"/>
              </a:spcBef>
              <a:spcAft>
                <a:spcPts val="0"/>
              </a:spcAft>
              <a:buClrTx/>
              <a:buSzTx/>
              <a:buFontTx/>
              <a:buNone/>
              <a:tabLst>
                <a:tab pos="1307465" algn="l"/>
              </a:tabLst>
              <a:defRPr/>
            </a:pP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“Comple</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x skills</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suc</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h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a</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s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monitorin</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g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an</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d self-regulation</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become</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routine</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only</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when</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there</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is</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con</a:t>
            </a:r>
            <a:r>
              <a:rPr kumimoji="0" sz="2000" b="1" i="0" u="none" strike="noStrike" kern="1200" cap="none" spc="-25" normalizeH="0" baseline="0" noProof="0" dirty="0">
                <a:ln>
                  <a:noFill/>
                </a:ln>
                <a:solidFill>
                  <a:srgbClr val="FFFF00"/>
                </a:solidFill>
                <a:effectLst/>
                <a:uLnTx/>
                <a:uFillTx/>
                <a:latin typeface="Arial" panose="020B0604020202020204"/>
                <a:ea typeface="+mn-ea"/>
                <a:cs typeface="Arial" panose="020B0604020202020204"/>
              </a:rPr>
              <a:t>s</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tan</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t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feedbac</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k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an</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d practice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using</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 the</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skills</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	</a:t>
            </a:r>
            <a:endParaRPr kumimoji="0" lang="en-US" altLang="zh-CN"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r>
              <a:rPr lang="zh-CN" altLang="en-US" sz="2000" b="1" spc="-10" dirty="0">
                <a:solidFill>
                  <a:srgbClr val="FFFF00"/>
                </a:solidFill>
                <a:latin typeface="Arial" panose="020B0604020202020204"/>
                <a:cs typeface="Arial" panose="020B0604020202020204"/>
                <a:sym typeface="+mn-ea"/>
              </a:rPr>
              <a:t>    只有当有连续的反馈并练习使用这些技能时，</a:t>
            </a:r>
            <a:r>
              <a:rPr lang="zh-CN" altLang="en-US" sz="2000" b="1" spc="-10" dirty="0">
                <a:solidFill>
                  <a:srgbClr val="FFFF00"/>
                </a:solidFill>
                <a:latin typeface="Arial" panose="020B0604020202020204"/>
                <a:cs typeface="Arial" panose="020B0604020202020204"/>
              </a:rPr>
              <a:t>复杂的技能如监督及自我调节，才会变成习惯。</a:t>
            </a:r>
            <a:endParaRPr kumimoji="0" lang="en-GB"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endParaRPr kumimoji="0" lang="en-GB"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Effective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feedbac</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k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challenge</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s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ideas</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introduces</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 additiona</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l</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information</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offers</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alternative</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interp</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r</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etations</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and</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 creates</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conditions</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fo</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r</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self-reflection</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an</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d</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revie</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w</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o</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f</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ideas…</a:t>
            </a:r>
            <a:endParaRPr kumimoji="0" lang="en-US" altLang="zh-CN"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r>
              <a:rPr lang="zh-CN" altLang="en-US" sz="2000" b="1" spc="-10" dirty="0">
                <a:solidFill>
                  <a:srgbClr val="FFFF00"/>
                </a:solidFill>
                <a:latin typeface="Arial" panose="020B0604020202020204"/>
                <a:cs typeface="Arial" panose="020B0604020202020204"/>
                <a:sym typeface="+mn-ea"/>
              </a:rPr>
              <a:t>    </a:t>
            </a:r>
            <a:r>
              <a:rPr lang="zh-CN" altLang="en-US" sz="2000" b="1" spc="-20" dirty="0">
                <a:solidFill>
                  <a:srgbClr val="FFFFFF"/>
                </a:solidFill>
                <a:latin typeface="Arial" panose="020B0604020202020204"/>
                <a:cs typeface="Arial" panose="020B0604020202020204"/>
              </a:rPr>
              <a:t>有效的反馈会挑战观点，引入额外的信息，提供不同的解释，并创造自我反思和回顾的条件</a:t>
            </a:r>
            <a:r>
              <a:rPr lang="en-US" altLang="zh-CN" sz="2000" b="1" spc="-20" dirty="0">
                <a:solidFill>
                  <a:srgbClr val="FFFFFF"/>
                </a:solidFill>
                <a:latin typeface="Arial" panose="020B0604020202020204"/>
                <a:cs typeface="Arial" panose="020B0604020202020204"/>
              </a:rPr>
              <a:t>……</a:t>
            </a:r>
            <a:endParaRPr kumimoji="0" lang="en-GB"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0" y="0"/>
            <a:ext cx="9143365" cy="1969135"/>
          </a:xfrm>
          <a:prstGeom prst="rect">
            <a:avLst/>
          </a:prstGeom>
        </p:spPr>
        <p:txBody>
          <a:bodyPr vert="horz" wrap="square" lIns="0" tIns="123108" rIns="0" bIns="0" rtlCol="0">
            <a:noAutofit/>
          </a:bodyPr>
          <a:lstStyle/>
          <a:p>
            <a:pPr marL="4360545" marR="12700" indent="-1637665" algn="l">
              <a:lnSpc>
                <a:spcPct val="100000"/>
              </a:lnSpc>
            </a:pPr>
            <a:r>
              <a:rPr sz="3200" b="1" spc="-5" dirty="0">
                <a:solidFill>
                  <a:srgbClr val="FFFF00"/>
                </a:solidFill>
                <a:latin typeface="Arial" panose="020B0604020202020204"/>
                <a:cs typeface="Arial" panose="020B0604020202020204"/>
              </a:rPr>
              <a:t>Assessmen</a:t>
            </a:r>
            <a:r>
              <a:rPr sz="3200" b="1" spc="0" dirty="0">
                <a:solidFill>
                  <a:srgbClr val="FFFF00"/>
                </a:solidFill>
                <a:latin typeface="Arial" panose="020B0604020202020204"/>
                <a:cs typeface="Arial" panose="020B0604020202020204"/>
              </a:rPr>
              <a:t>t </a:t>
            </a:r>
            <a:r>
              <a:rPr lang="en-GB" sz="3200" b="1" i="1" spc="-5" dirty="0">
                <a:solidFill>
                  <a:srgbClr val="FFFF00"/>
                </a:solidFill>
                <a:latin typeface="Arial" panose="020B0604020202020204"/>
                <a:cs typeface="Arial" panose="020B0604020202020204"/>
              </a:rPr>
              <a:t>for</a:t>
            </a:r>
            <a:r>
              <a:rPr sz="3200" b="1" i="1" spc="-10" dirty="0">
                <a:solidFill>
                  <a:srgbClr val="FFFF00"/>
                </a:solidFill>
                <a:latin typeface="Arial" panose="020B0604020202020204"/>
                <a:cs typeface="Arial" panose="020B0604020202020204"/>
              </a:rPr>
              <a:t> </a:t>
            </a:r>
            <a:r>
              <a:rPr sz="3200" b="1" spc="-5" dirty="0">
                <a:solidFill>
                  <a:srgbClr val="FFFF00"/>
                </a:solidFill>
                <a:latin typeface="Arial" panose="020B0604020202020204"/>
                <a:cs typeface="Arial" panose="020B0604020202020204"/>
              </a:rPr>
              <a:t>Learning</a:t>
            </a:r>
            <a:r>
              <a:rPr lang="en-US" altLang="zh-CN" sz="3200" b="1" spc="-5" dirty="0">
                <a:solidFill>
                  <a:srgbClr val="800000"/>
                </a:solidFill>
                <a:latin typeface="Arial" panose="020B0604020202020204"/>
                <a:cs typeface="Arial" panose="020B0604020202020204"/>
              </a:rPr>
              <a:t> </a:t>
            </a:r>
            <a:r>
              <a:rPr sz="3200" b="1" spc="0" dirty="0">
                <a:solidFill>
                  <a:schemeClr val="accent6">
                    <a:lumMod val="40000"/>
                    <a:lumOff val="60000"/>
                  </a:schemeClr>
                </a:solidFill>
                <a:latin typeface="Arial" panose="020B0604020202020204"/>
                <a:cs typeface="Arial" panose="020B0604020202020204"/>
              </a:rPr>
              <a:t>Feedback</a:t>
            </a:r>
            <a:br>
              <a:rPr lang="en-US" altLang="zh-CN" sz="3200" b="1" spc="0" dirty="0">
                <a:solidFill>
                  <a:schemeClr val="accent6">
                    <a:lumMod val="40000"/>
                    <a:lumOff val="60000"/>
                  </a:schemeClr>
                </a:solidFill>
                <a:latin typeface="Arial" panose="020B0604020202020204"/>
                <a:cs typeface="Arial" panose="020B0604020202020204"/>
              </a:rPr>
            </a:br>
            <a:r>
              <a:rPr lang="zh-CN" altLang="en-US" sz="3200" b="1" spc="0" dirty="0">
                <a:solidFill>
                  <a:schemeClr val="accent6">
                    <a:lumMod val="40000"/>
                    <a:lumOff val="60000"/>
                  </a:schemeClr>
                </a:solidFill>
                <a:latin typeface="Arial" panose="020B0604020202020204"/>
                <a:cs typeface="Arial" panose="020B0604020202020204"/>
              </a:rPr>
              <a:t>学习过程评估：反馈</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36855" y="1752600"/>
            <a:ext cx="8818880" cy="4953000"/>
          </a:xfrm>
          <a:prstGeom prst="rect">
            <a:avLst/>
          </a:prstGeom>
        </p:spPr>
        <p:txBody>
          <a:bodyPr vert="horz" wrap="square" lIns="0" tIns="0" rIns="0" bIns="0" rtlCol="0">
            <a:noAutofit/>
          </a:bodyPr>
          <a:lstStyle/>
          <a:p>
            <a:pPr marL="12700" marR="46990" indent="0">
              <a:lnSpc>
                <a:spcPct val="100000"/>
              </a:lnSpc>
              <a:tabLst>
                <a:tab pos="1307465" algn="l"/>
              </a:tabLst>
            </a:pPr>
            <a:r>
              <a:rPr sz="2000" b="1" spc="-15" dirty="0">
                <a:solidFill>
                  <a:srgbClr val="FFFF00"/>
                </a:solidFill>
                <a:latin typeface="Arial" panose="020B0604020202020204"/>
                <a:cs typeface="Arial" panose="020B0604020202020204"/>
              </a:rPr>
              <a:t>I</a:t>
            </a:r>
            <a:r>
              <a:rPr sz="2000" b="1" spc="-10" dirty="0">
                <a:solidFill>
                  <a:srgbClr val="FFFF00"/>
                </a:solidFill>
                <a:latin typeface="Arial" panose="020B0604020202020204"/>
                <a:cs typeface="Arial" panose="020B0604020202020204"/>
              </a:rPr>
              <a:t>f </a:t>
            </a:r>
            <a:r>
              <a:rPr sz="2000" b="1" spc="-15" dirty="0">
                <a:solidFill>
                  <a:srgbClr val="FFFF00"/>
                </a:solidFill>
                <a:latin typeface="Arial" panose="020B0604020202020204"/>
                <a:cs typeface="Arial" panose="020B0604020202020204"/>
              </a:rPr>
              <a:t>all feed</a:t>
            </a:r>
            <a:r>
              <a:rPr sz="2000" b="1" spc="-10" dirty="0">
                <a:solidFill>
                  <a:srgbClr val="FFFF00"/>
                </a:solidFill>
                <a:latin typeface="Arial" panose="020B0604020202020204"/>
                <a:cs typeface="Arial" panose="020B0604020202020204"/>
              </a:rPr>
              <a:t>b</a:t>
            </a:r>
            <a:r>
              <a:rPr sz="2000" b="1" spc="-20" dirty="0">
                <a:solidFill>
                  <a:srgbClr val="FFFF00"/>
                </a:solidFill>
                <a:latin typeface="Arial" panose="020B0604020202020204"/>
                <a:cs typeface="Arial" panose="020B0604020202020204"/>
              </a:rPr>
              <a:t>ac</a:t>
            </a:r>
            <a:r>
              <a:rPr sz="2000" b="1" spc="-15" dirty="0">
                <a:solidFill>
                  <a:srgbClr val="FFFF00"/>
                </a:solidFill>
                <a:latin typeface="Arial" panose="020B0604020202020204"/>
                <a:cs typeface="Arial" panose="020B0604020202020204"/>
              </a:rPr>
              <a:t>k </a:t>
            </a:r>
            <a:r>
              <a:rPr sz="2000" b="1" spc="-20" dirty="0">
                <a:solidFill>
                  <a:srgbClr val="FFFF00"/>
                </a:solidFill>
                <a:latin typeface="Arial" panose="020B0604020202020204"/>
                <a:cs typeface="Arial" panose="020B0604020202020204"/>
              </a:rPr>
              <a:t>doe</a:t>
            </a:r>
            <a:r>
              <a:rPr sz="2000" b="1" spc="-15" dirty="0">
                <a:solidFill>
                  <a:srgbClr val="FFFF00"/>
                </a:solidFill>
                <a:latin typeface="Arial" panose="020B0604020202020204"/>
                <a:cs typeface="Arial" panose="020B0604020202020204"/>
              </a:rPr>
              <a:t>s is </a:t>
            </a:r>
            <a:r>
              <a:rPr sz="2000" b="1" spc="-20" dirty="0">
                <a:solidFill>
                  <a:srgbClr val="FFFF00"/>
                </a:solidFill>
                <a:latin typeface="Arial" panose="020B0604020202020204"/>
                <a:cs typeface="Arial" panose="020B0604020202020204"/>
              </a:rPr>
              <a:t>provid</a:t>
            </a:r>
            <a:r>
              <a:rPr sz="2000" b="1" spc="-15" dirty="0">
                <a:solidFill>
                  <a:srgbClr val="FFFF00"/>
                </a:solidFill>
                <a:latin typeface="Arial" panose="020B0604020202020204"/>
                <a:cs typeface="Arial" panose="020B0604020202020204"/>
              </a:rPr>
              <a:t>e direction fo</a:t>
            </a:r>
            <a:r>
              <a:rPr sz="2000" b="1" spc="-10" dirty="0">
                <a:solidFill>
                  <a:srgbClr val="FFFF00"/>
                </a:solidFill>
                <a:latin typeface="Arial" panose="020B0604020202020204"/>
                <a:cs typeface="Arial" panose="020B0604020202020204"/>
              </a:rPr>
              <a:t>r </a:t>
            </a:r>
            <a:r>
              <a:rPr sz="2000" b="1" spc="-20" dirty="0">
                <a:solidFill>
                  <a:srgbClr val="FFFF00"/>
                </a:solidFill>
                <a:latin typeface="Arial" panose="020B0604020202020204"/>
                <a:cs typeface="Arial" panose="020B0604020202020204"/>
              </a:rPr>
              <a:t>wha</a:t>
            </a:r>
            <a:r>
              <a:rPr sz="2000" b="1" spc="-10" dirty="0">
                <a:solidFill>
                  <a:srgbClr val="FFFF00"/>
                </a:solidFill>
                <a:latin typeface="Arial" panose="020B0604020202020204"/>
                <a:cs typeface="Arial" panose="020B0604020202020204"/>
              </a:rPr>
              <a:t>t </a:t>
            </a:r>
            <a:r>
              <a:rPr sz="2000" b="1" spc="-20" dirty="0">
                <a:solidFill>
                  <a:srgbClr val="FFFF00"/>
                </a:solidFill>
                <a:latin typeface="Arial" panose="020B0604020202020204"/>
                <a:cs typeface="Arial" panose="020B0604020202020204"/>
              </a:rPr>
              <a:t>student</a:t>
            </a:r>
            <a:r>
              <a:rPr sz="2000" b="1" spc="-15" dirty="0">
                <a:solidFill>
                  <a:srgbClr val="FFFF00"/>
                </a:solidFill>
                <a:latin typeface="Arial" panose="020B0604020202020204"/>
                <a:cs typeface="Arial" panose="020B0604020202020204"/>
              </a:rPr>
              <a:t>s </a:t>
            </a:r>
            <a:r>
              <a:rPr sz="2000" b="1" spc="-20" dirty="0">
                <a:solidFill>
                  <a:srgbClr val="FFFF00"/>
                </a:solidFill>
                <a:latin typeface="Arial" panose="020B0604020202020204"/>
                <a:cs typeface="Arial" panose="020B0604020202020204"/>
              </a:rPr>
              <a:t>nee</a:t>
            </a:r>
            <a:r>
              <a:rPr sz="2000" b="1" spc="-15" dirty="0">
                <a:solidFill>
                  <a:srgbClr val="FFFF00"/>
                </a:solidFill>
                <a:latin typeface="Arial" panose="020B0604020202020204"/>
                <a:cs typeface="Arial" panose="020B0604020202020204"/>
              </a:rPr>
              <a:t>d to </a:t>
            </a:r>
            <a:r>
              <a:rPr sz="2000" b="1" spc="-20" dirty="0">
                <a:solidFill>
                  <a:srgbClr val="FFFF00"/>
                </a:solidFill>
                <a:latin typeface="Arial" panose="020B0604020202020204"/>
                <a:cs typeface="Arial" panose="020B0604020202020204"/>
              </a:rPr>
              <a:t>do-</a:t>
            </a:r>
            <a:r>
              <a:rPr sz="2000" b="1" spc="-15" dirty="0">
                <a:solidFill>
                  <a:srgbClr val="FFFF00"/>
                </a:solidFill>
                <a:latin typeface="Arial" panose="020B0604020202020204"/>
                <a:cs typeface="Arial" panose="020B0604020202020204"/>
              </a:rPr>
              <a:t> tha</a:t>
            </a:r>
            <a:r>
              <a:rPr sz="2000" b="1" spc="-1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is</a:t>
            </a:r>
            <a:r>
              <a:rPr sz="2000" b="1" spc="-10" dirty="0">
                <a:solidFill>
                  <a:srgbClr val="FFFF00"/>
                </a:solidFill>
                <a:latin typeface="Arial" panose="020B0604020202020204"/>
                <a:cs typeface="Arial" panose="020B0604020202020204"/>
              </a:rPr>
              <a: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the</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feedbac</a:t>
            </a:r>
            <a:r>
              <a:rPr sz="2000" b="1" spc="-15" dirty="0">
                <a:solidFill>
                  <a:srgbClr val="FFFF00"/>
                </a:solidFill>
                <a:latin typeface="Arial" panose="020B0604020202020204"/>
                <a:cs typeface="Arial" panose="020B0604020202020204"/>
              </a:rPr>
              <a:t>k</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doesn’</a:t>
            </a:r>
            <a:r>
              <a:rPr sz="2000" b="1" spc="-1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refe</a:t>
            </a:r>
            <a:r>
              <a:rPr sz="2000" b="1" spc="-1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to</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students</a:t>
            </a:r>
            <a:r>
              <a:rPr sz="2000" b="1" spc="-10" dirty="0">
                <a:solidFill>
                  <a:srgbClr val="FFFF00"/>
                </a:solidFill>
                <a:latin typeface="Arial" panose="020B0604020202020204"/>
                <a:cs typeface="Arial" panose="020B0604020202020204"/>
              </a:rPr>
              <a:t>’</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ow</a:t>
            </a:r>
            <a:r>
              <a:rPr sz="2000" b="1" spc="-15" dirty="0">
                <a:solidFill>
                  <a:srgbClr val="FFFF00"/>
                </a:solidFill>
                <a:latin typeface="Arial" panose="020B0604020202020204"/>
                <a:cs typeface="Arial" panose="020B0604020202020204"/>
              </a:rPr>
              <a:t>n</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roles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in </a:t>
            </a:r>
            <a:r>
              <a:rPr sz="2000" b="1" spc="-20" dirty="0">
                <a:solidFill>
                  <a:srgbClr val="FFFF00"/>
                </a:solidFill>
                <a:latin typeface="Arial" panose="020B0604020202020204"/>
                <a:cs typeface="Arial" panose="020B0604020202020204"/>
              </a:rPr>
              <a:t> movin</a:t>
            </a:r>
            <a:r>
              <a:rPr sz="2000" b="1" spc="-15"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forwar</a:t>
            </a:r>
            <a:r>
              <a:rPr sz="2000" b="1" spc="-15" dirty="0">
                <a:solidFill>
                  <a:srgbClr val="FFFF00"/>
                </a:solidFill>
                <a:latin typeface="Arial" panose="020B0604020202020204"/>
                <a:cs typeface="Arial" panose="020B0604020202020204"/>
              </a:rPr>
              <a:t>d</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to</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the</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nex</a:t>
            </a:r>
            <a:r>
              <a:rPr sz="2000" b="1" spc="-1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learning-they</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wil</a:t>
            </a:r>
            <a:r>
              <a:rPr sz="2000" b="1" spc="-10" dirty="0">
                <a:solidFill>
                  <a:srgbClr val="FFFF00"/>
                </a:solidFill>
                <a:latin typeface="Arial" panose="020B0604020202020204"/>
                <a:cs typeface="Arial" panose="020B0604020202020204"/>
              </a:rPr>
              <a:t>l</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perpetually</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ask</a:t>
            </a:r>
            <a:r>
              <a:rPr sz="2000" b="1" spc="-15" dirty="0">
                <a:solidFill>
                  <a:srgbClr val="FFFF00"/>
                </a:solidFill>
                <a:latin typeface="Arial" panose="020B0604020202020204"/>
                <a:cs typeface="Arial" panose="020B0604020202020204"/>
              </a:rPr>
              <a:t> questions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like</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this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right?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Is</a:t>
            </a:r>
            <a:r>
              <a:rPr sz="2000" b="1" spc="-10"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this </a:t>
            </a:r>
            <a:r>
              <a:rPr sz="2000" b="1" spc="-20" dirty="0">
                <a:solidFill>
                  <a:srgbClr val="FFFF00"/>
                </a:solidFill>
                <a:latin typeface="Arial" panose="020B0604020202020204"/>
                <a:cs typeface="Arial" panose="020B0604020202020204"/>
              </a:rPr>
              <a:t>wha</a:t>
            </a:r>
            <a:r>
              <a:rPr sz="2000" b="1" spc="-10" dirty="0">
                <a:solidFill>
                  <a:srgbClr val="FFFF00"/>
                </a:solidFill>
                <a:latin typeface="Arial" panose="020B0604020202020204"/>
                <a:cs typeface="Arial" panose="020B0604020202020204"/>
              </a:rPr>
              <a:t>t </a:t>
            </a:r>
            <a:r>
              <a:rPr sz="2000" b="1" spc="-20" dirty="0">
                <a:solidFill>
                  <a:srgbClr val="FFFF00"/>
                </a:solidFill>
                <a:latin typeface="Arial" panose="020B0604020202020204"/>
                <a:cs typeface="Arial" panose="020B0604020202020204"/>
              </a:rPr>
              <a:t>yo</a:t>
            </a:r>
            <a:r>
              <a:rPr sz="2000" b="1" spc="-15" dirty="0">
                <a:solidFill>
                  <a:srgbClr val="FFFF00"/>
                </a:solidFill>
                <a:latin typeface="Arial" panose="020B0604020202020204"/>
                <a:cs typeface="Arial" panose="020B0604020202020204"/>
              </a:rPr>
              <a:t>u </a:t>
            </a:r>
            <a:r>
              <a:rPr sz="2000" b="1" spc="-20" dirty="0">
                <a:solidFill>
                  <a:srgbClr val="FFFF00"/>
                </a:solidFill>
                <a:latin typeface="Arial" panose="020B0604020202020204"/>
                <a:cs typeface="Arial" panose="020B0604020202020204"/>
              </a:rPr>
              <a:t>want</a:t>
            </a:r>
            <a:r>
              <a:rPr sz="2000" b="1" spc="-15" dirty="0">
                <a:solidFill>
                  <a:srgbClr val="FFFF00"/>
                </a:solidFill>
                <a:latin typeface="Arial" panose="020B0604020202020204"/>
                <a:cs typeface="Arial" panose="020B0604020202020204"/>
              </a:rPr>
              <a:t>? </a:t>
            </a:r>
            <a:endParaRPr lang="en-US" altLang="zh-CN" sz="2000" b="1" spc="-15" dirty="0">
              <a:solidFill>
                <a:srgbClr val="FFFF00"/>
              </a:solidFill>
              <a:latin typeface="Arial" panose="020B0604020202020204"/>
              <a:cs typeface="Arial" panose="020B0604020202020204"/>
            </a:endParaRPr>
          </a:p>
          <a:p>
            <a:pPr marL="12700" marR="46990" indent="0">
              <a:lnSpc>
                <a:spcPct val="100000"/>
              </a:lnSpc>
              <a:tabLst>
                <a:tab pos="1307465" algn="l"/>
              </a:tabLst>
            </a:pPr>
            <a:r>
              <a:rPr lang="zh-CN" altLang="en-US" sz="2000" b="1" spc="-15" dirty="0">
                <a:solidFill>
                  <a:srgbClr val="FFFF00"/>
                </a:solidFill>
                <a:latin typeface="Arial" panose="020B0604020202020204"/>
                <a:cs typeface="Arial" panose="020B0604020202020204"/>
              </a:rPr>
              <a:t>如果反馈的目的只是提供学生必须怎么做的方向，那么反馈并不涉及学生走向</a:t>
            </a:r>
            <a:r>
              <a:rPr lang="zh-CN" altLang="en-US" sz="2000" b="1" spc="-15" dirty="0">
                <a:solidFill>
                  <a:srgbClr val="FFFF00"/>
                </a:solidFill>
                <a:latin typeface="Arial" panose="020B0604020202020204"/>
                <a:cs typeface="Arial" panose="020B0604020202020204"/>
                <a:sym typeface="+mn-ea"/>
              </a:rPr>
              <a:t>下个学习阶段</a:t>
            </a:r>
            <a:r>
              <a:rPr lang="zh-CN" altLang="en-US" sz="2000" b="1" spc="-15" dirty="0">
                <a:solidFill>
                  <a:srgbClr val="FFFF00"/>
                </a:solidFill>
                <a:latin typeface="Arial" panose="020B0604020202020204"/>
                <a:cs typeface="Arial" panose="020B0604020202020204"/>
              </a:rPr>
              <a:t>的角色</a:t>
            </a:r>
            <a:r>
              <a:rPr lang="en-US" altLang="zh-CN" sz="2000" b="1" spc="-15" dirty="0">
                <a:solidFill>
                  <a:srgbClr val="FFFF00"/>
                </a:solidFill>
                <a:latin typeface="Arial" panose="020B0604020202020204"/>
                <a:cs typeface="Arial" panose="020B0604020202020204"/>
              </a:rPr>
              <a:t>-</a:t>
            </a:r>
            <a:r>
              <a:rPr lang="zh-CN" altLang="en-US" sz="2000" b="1" spc="-15" dirty="0">
                <a:solidFill>
                  <a:srgbClr val="FFFF00"/>
                </a:solidFill>
                <a:latin typeface="Arial" panose="020B0604020202020204"/>
                <a:cs typeface="Arial" panose="020B0604020202020204"/>
              </a:rPr>
              <a:t>他们就会一直问一些类似于“这么做对吗？”、“这是您想要的吗？”的问题。</a:t>
            </a:r>
            <a:endParaRPr lang="en-GB" sz="2000" b="1" spc="-15" dirty="0">
              <a:solidFill>
                <a:srgbClr val="FFFF00"/>
              </a:solidFill>
              <a:latin typeface="Arial" panose="020B0604020202020204"/>
              <a:cs typeface="Arial" panose="020B0604020202020204"/>
            </a:endParaRPr>
          </a:p>
          <a:p>
            <a:pPr marL="12700" marR="46990" indent="0">
              <a:lnSpc>
                <a:spcPct val="100000"/>
              </a:lnSpc>
              <a:tabLst>
                <a:tab pos="1307465" algn="l"/>
              </a:tabLst>
            </a:pPr>
            <a:endParaRPr lang="en-GB" sz="2000" b="1" spc="-15" dirty="0">
              <a:solidFill>
                <a:srgbClr val="FFFF00"/>
              </a:solidFill>
              <a:latin typeface="Arial" panose="020B0604020202020204"/>
              <a:cs typeface="Arial" panose="020B0604020202020204"/>
            </a:endParaRPr>
          </a:p>
          <a:p>
            <a:pPr marL="12700" marR="46990" indent="0">
              <a:lnSpc>
                <a:spcPct val="100000"/>
              </a:lnSpc>
              <a:tabLst>
                <a:tab pos="1307465" algn="l"/>
              </a:tabLst>
            </a:pPr>
            <a:r>
              <a:rPr sz="2000" b="1" spc="-15" dirty="0">
                <a:solidFill>
                  <a:schemeClr val="bg1"/>
                </a:solidFill>
                <a:latin typeface="Arial" panose="020B0604020202020204"/>
                <a:cs typeface="Arial" panose="020B0604020202020204"/>
              </a:rPr>
              <a:t>Rather, feed</a:t>
            </a:r>
            <a:r>
              <a:rPr sz="2000" b="1" spc="-5" dirty="0">
                <a:solidFill>
                  <a:schemeClr val="bg1"/>
                </a:solidFill>
                <a:latin typeface="Arial" panose="020B0604020202020204"/>
                <a:cs typeface="Arial" panose="020B0604020202020204"/>
              </a:rPr>
              <a:t>b</a:t>
            </a:r>
            <a:r>
              <a:rPr sz="2000" b="1" spc="-15" dirty="0">
                <a:solidFill>
                  <a:schemeClr val="bg1"/>
                </a:solidFill>
                <a:latin typeface="Arial" panose="020B0604020202020204"/>
                <a:cs typeface="Arial" panose="020B0604020202020204"/>
              </a:rPr>
              <a:t>ack </a:t>
            </a:r>
            <a:r>
              <a:rPr sz="2000" b="1" spc="-10" dirty="0">
                <a:solidFill>
                  <a:schemeClr val="bg1"/>
                </a:solidFill>
                <a:latin typeface="Arial" panose="020B0604020202020204"/>
                <a:cs typeface="Arial" panose="020B0604020202020204"/>
              </a:rPr>
              <a:t>in </a:t>
            </a:r>
            <a:r>
              <a:rPr sz="2000" b="1" spc="-15" dirty="0">
                <a:solidFill>
                  <a:schemeClr val="bg1"/>
                </a:solidFill>
                <a:latin typeface="Arial" panose="020B0604020202020204"/>
                <a:cs typeface="Arial" panose="020B0604020202020204"/>
              </a:rPr>
              <a:t>assessment </a:t>
            </a:r>
            <a:r>
              <a:rPr sz="2000" b="1" i="1" spc="-20" dirty="0">
                <a:solidFill>
                  <a:schemeClr val="bg1"/>
                </a:solidFill>
                <a:latin typeface="Arial" panose="020B0604020202020204"/>
                <a:cs typeface="Arial" panose="020B0604020202020204"/>
              </a:rPr>
              <a:t>a</a:t>
            </a:r>
            <a:r>
              <a:rPr sz="2000" b="1" i="1" spc="-15" dirty="0">
                <a:solidFill>
                  <a:schemeClr val="bg1"/>
                </a:solidFill>
                <a:latin typeface="Arial" panose="020B0604020202020204"/>
                <a:cs typeface="Arial" panose="020B0604020202020204"/>
              </a:rPr>
              <a:t>s</a:t>
            </a:r>
            <a:r>
              <a:rPr sz="2000" b="1" i="1" spc="-10" dirty="0">
                <a:solidFill>
                  <a:schemeClr val="bg1"/>
                </a:solidFill>
                <a:latin typeface="Arial" panose="020B0604020202020204"/>
                <a:cs typeface="Arial" panose="020B0604020202020204"/>
              </a:rPr>
              <a:t> </a:t>
            </a:r>
            <a:r>
              <a:rPr sz="2000" b="1" spc="-10" dirty="0">
                <a:solidFill>
                  <a:schemeClr val="bg1"/>
                </a:solidFill>
                <a:latin typeface="Arial" panose="020B0604020202020204"/>
                <a:cs typeface="Arial" panose="020B0604020202020204"/>
              </a:rPr>
              <a:t>learning</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encourages</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students</a:t>
            </a:r>
            <a:r>
              <a:rPr sz="2000" b="1" spc="-5" dirty="0">
                <a:solidFill>
                  <a:schemeClr val="bg1"/>
                </a:solidFill>
                <a:latin typeface="Arial" panose="020B0604020202020204"/>
                <a:cs typeface="Arial" panose="020B0604020202020204"/>
              </a:rPr>
              <a:t> </a:t>
            </a:r>
            <a:r>
              <a:rPr sz="2000" b="1" spc="-10" dirty="0">
                <a:solidFill>
                  <a:schemeClr val="bg1"/>
                </a:solidFill>
                <a:latin typeface="Arial" panose="020B0604020202020204"/>
                <a:cs typeface="Arial" panose="020B0604020202020204"/>
              </a:rPr>
              <a:t>to</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focus</a:t>
            </a:r>
            <a:r>
              <a:rPr sz="2000" b="1" spc="-10"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thei</a:t>
            </a:r>
            <a:r>
              <a:rPr sz="2000" b="1" spc="-10" dirty="0">
                <a:solidFill>
                  <a:schemeClr val="bg1"/>
                </a:solidFill>
                <a:latin typeface="Arial" panose="020B0604020202020204"/>
                <a:cs typeface="Arial" panose="020B0604020202020204"/>
              </a:rPr>
              <a:t>r </a:t>
            </a:r>
            <a:r>
              <a:rPr sz="2000" b="1" spc="-15" dirty="0">
                <a:solidFill>
                  <a:schemeClr val="bg1"/>
                </a:solidFill>
                <a:latin typeface="Arial" panose="020B0604020202020204"/>
                <a:cs typeface="Arial" panose="020B0604020202020204"/>
              </a:rPr>
              <a:t>attention </a:t>
            </a:r>
            <a:r>
              <a:rPr sz="2000" b="1" spc="-20" dirty="0">
                <a:solidFill>
                  <a:schemeClr val="bg1"/>
                </a:solidFill>
                <a:latin typeface="Arial" panose="020B0604020202020204"/>
                <a:cs typeface="Arial" panose="020B0604020202020204"/>
              </a:rPr>
              <a:t>o</a:t>
            </a:r>
            <a:r>
              <a:rPr sz="2000" b="1" spc="-15" dirty="0">
                <a:solidFill>
                  <a:schemeClr val="bg1"/>
                </a:solidFill>
                <a:latin typeface="Arial" panose="020B0604020202020204"/>
                <a:cs typeface="Arial" panose="020B0604020202020204"/>
              </a:rPr>
              <a:t>n the task</a:t>
            </a:r>
            <a:r>
              <a:rPr sz="2000" b="1" spc="-10"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rathe</a:t>
            </a:r>
            <a:r>
              <a:rPr sz="2000" b="1" spc="-10" dirty="0">
                <a:solidFill>
                  <a:schemeClr val="bg1"/>
                </a:solidFill>
                <a:latin typeface="Arial" panose="020B0604020202020204"/>
                <a:cs typeface="Arial" panose="020B0604020202020204"/>
              </a:rPr>
              <a:t>r </a:t>
            </a:r>
            <a:r>
              <a:rPr sz="2000" b="1" spc="-15" dirty="0">
                <a:solidFill>
                  <a:schemeClr val="bg1"/>
                </a:solidFill>
                <a:latin typeface="Arial" panose="020B0604020202020204"/>
                <a:cs typeface="Arial" panose="020B0604020202020204"/>
              </a:rPr>
              <a:t>than </a:t>
            </a:r>
            <a:r>
              <a:rPr sz="2000" b="1" spc="-20" dirty="0">
                <a:solidFill>
                  <a:schemeClr val="bg1"/>
                </a:solidFill>
                <a:latin typeface="Arial" panose="020B0604020202020204"/>
                <a:cs typeface="Arial" panose="020B0604020202020204"/>
              </a:rPr>
              <a:t>o</a:t>
            </a:r>
            <a:r>
              <a:rPr sz="2000" b="1" spc="-15" dirty="0">
                <a:solidFill>
                  <a:schemeClr val="bg1"/>
                </a:solidFill>
                <a:latin typeface="Arial" panose="020B0604020202020204"/>
                <a:cs typeface="Arial" panose="020B0604020202020204"/>
              </a:rPr>
              <a:t>n getting the </a:t>
            </a:r>
            <a:r>
              <a:rPr sz="2000" b="1" spc="-20" dirty="0">
                <a:solidFill>
                  <a:schemeClr val="bg1"/>
                </a:solidFill>
                <a:latin typeface="Arial" panose="020B0604020202020204"/>
                <a:cs typeface="Arial" panose="020B0604020202020204"/>
              </a:rPr>
              <a:t>answe</a:t>
            </a:r>
            <a:r>
              <a:rPr sz="2000" b="1" spc="-10" dirty="0">
                <a:solidFill>
                  <a:schemeClr val="bg1"/>
                </a:solidFill>
                <a:latin typeface="Arial" panose="020B0604020202020204"/>
                <a:cs typeface="Arial" panose="020B0604020202020204"/>
              </a:rPr>
              <a:t>r </a:t>
            </a:r>
            <a:r>
              <a:rPr sz="2000" b="1" spc="-15" dirty="0">
                <a:solidFill>
                  <a:schemeClr val="bg1"/>
                </a:solidFill>
                <a:latin typeface="Arial" panose="020B0604020202020204"/>
                <a:cs typeface="Arial" panose="020B0604020202020204"/>
              </a:rPr>
              <a:t>right. I</a:t>
            </a:r>
            <a:r>
              <a:rPr sz="2000" b="1" spc="-10" dirty="0">
                <a:solidFill>
                  <a:schemeClr val="bg1"/>
                </a:solidFill>
                <a:latin typeface="Arial" panose="020B0604020202020204"/>
                <a:cs typeface="Arial" panose="020B0604020202020204"/>
              </a:rPr>
              <a:t>t</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provide</a:t>
            </a:r>
            <a:r>
              <a:rPr sz="2000" b="1" spc="-15" dirty="0">
                <a:solidFill>
                  <a:schemeClr val="bg1"/>
                </a:solidFill>
                <a:latin typeface="Arial" panose="020B0604020202020204"/>
                <a:cs typeface="Arial" panose="020B0604020202020204"/>
              </a:rPr>
              <a:t>s</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the</a:t>
            </a:r>
            <a:r>
              <a:rPr sz="2000" b="1" spc="-20" dirty="0">
                <a:solidFill>
                  <a:schemeClr val="bg1"/>
                </a:solidFill>
                <a:latin typeface="Arial" panose="020B0604020202020204"/>
                <a:cs typeface="Arial" panose="020B0604020202020204"/>
              </a:rPr>
              <a:t>m</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with</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ideas</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f</a:t>
            </a:r>
            <a:r>
              <a:rPr sz="2000" b="1" spc="-25" dirty="0">
                <a:solidFill>
                  <a:schemeClr val="bg1"/>
                </a:solidFill>
                <a:latin typeface="Arial" panose="020B0604020202020204"/>
                <a:cs typeface="Arial" panose="020B0604020202020204"/>
              </a:rPr>
              <a:t>o</a:t>
            </a:r>
            <a:r>
              <a:rPr sz="2000" b="1" spc="-10" dirty="0">
                <a:solidFill>
                  <a:schemeClr val="bg1"/>
                </a:solidFill>
                <a:latin typeface="Arial" panose="020B0604020202020204"/>
                <a:cs typeface="Arial" panose="020B0604020202020204"/>
              </a:rPr>
              <a:t>r</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adjusting</a:t>
            </a:r>
            <a:r>
              <a:rPr sz="2000" b="1" spc="-10" dirty="0">
                <a:solidFill>
                  <a:schemeClr val="bg1"/>
                </a:solidFill>
                <a:latin typeface="Arial" panose="020B0604020202020204"/>
                <a:cs typeface="Arial" panose="020B0604020202020204"/>
              </a:rPr>
              <a:t>,</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rethinking</a:t>
            </a:r>
            <a:r>
              <a:rPr sz="2000" b="1" spc="-10" dirty="0">
                <a:solidFill>
                  <a:schemeClr val="bg1"/>
                </a:solidFill>
                <a:latin typeface="Arial" panose="020B0604020202020204"/>
                <a:cs typeface="Arial" panose="020B0604020202020204"/>
              </a:rPr>
              <a:t>,</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and</a:t>
            </a:r>
            <a:r>
              <a:rPr sz="2000" b="1" spc="-15" dirty="0">
                <a:solidFill>
                  <a:schemeClr val="bg1"/>
                </a:solidFill>
                <a:latin typeface="Arial" panose="020B0604020202020204"/>
                <a:cs typeface="Arial" panose="020B0604020202020204"/>
              </a:rPr>
              <a:t> articulating thei</a:t>
            </a:r>
            <a:r>
              <a:rPr sz="2000" b="1" spc="-10" dirty="0">
                <a:solidFill>
                  <a:schemeClr val="bg1"/>
                </a:solidFill>
                <a:latin typeface="Arial" panose="020B0604020202020204"/>
                <a:cs typeface="Arial" panose="020B0604020202020204"/>
              </a:rPr>
              <a:t>r </a:t>
            </a:r>
            <a:r>
              <a:rPr sz="2000" b="1" spc="-20" dirty="0">
                <a:solidFill>
                  <a:schemeClr val="bg1"/>
                </a:solidFill>
                <a:latin typeface="Arial" panose="020B0604020202020204"/>
                <a:cs typeface="Arial" panose="020B0604020202020204"/>
              </a:rPr>
              <a:t>understanding</a:t>
            </a:r>
            <a:r>
              <a:rPr sz="2000" b="1" spc="-10" dirty="0">
                <a:solidFill>
                  <a:schemeClr val="bg1"/>
                </a:solidFill>
                <a:latin typeface="Arial" panose="020B0604020202020204"/>
                <a:cs typeface="Arial" panose="020B0604020202020204"/>
              </a:rPr>
              <a:t>, </a:t>
            </a:r>
            <a:r>
              <a:rPr sz="2000" b="1" spc="-25" dirty="0">
                <a:solidFill>
                  <a:schemeClr val="bg1"/>
                </a:solidFill>
                <a:latin typeface="Arial" panose="020B0604020202020204"/>
                <a:cs typeface="Arial" panose="020B0604020202020204"/>
              </a:rPr>
              <a:t>w</a:t>
            </a:r>
            <a:r>
              <a:rPr sz="2000" b="1" spc="-15" dirty="0">
                <a:solidFill>
                  <a:schemeClr val="bg1"/>
                </a:solidFill>
                <a:latin typeface="Arial" panose="020B0604020202020204"/>
                <a:cs typeface="Arial" panose="020B0604020202020204"/>
              </a:rPr>
              <a:t>hich</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wil</a:t>
            </a:r>
            <a:r>
              <a:rPr sz="2000" b="1" spc="-10" dirty="0">
                <a:solidFill>
                  <a:schemeClr val="bg1"/>
                </a:solidFill>
                <a:latin typeface="Arial" panose="020B0604020202020204"/>
                <a:cs typeface="Arial" panose="020B0604020202020204"/>
              </a:rPr>
              <a:t>l</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lead</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to</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anothe</a:t>
            </a:r>
            <a:r>
              <a:rPr sz="2000" b="1" spc="-10" dirty="0">
                <a:solidFill>
                  <a:schemeClr val="bg1"/>
                </a:solidFill>
                <a:latin typeface="Arial" panose="020B0604020202020204"/>
                <a:cs typeface="Arial" panose="020B0604020202020204"/>
              </a:rPr>
              <a:t>r</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round</a:t>
            </a:r>
            <a:r>
              <a:rPr sz="2000" b="1" spc="-15" dirty="0">
                <a:solidFill>
                  <a:schemeClr val="bg1"/>
                </a:solidFill>
                <a:latin typeface="Arial" panose="020B0604020202020204"/>
                <a:cs typeface="Arial" panose="020B0604020202020204"/>
              </a:rPr>
              <a:t> </a:t>
            </a:r>
            <a:r>
              <a:rPr sz="2000" b="1" spc="-10" dirty="0">
                <a:solidFill>
                  <a:schemeClr val="bg1"/>
                </a:solidFill>
                <a:latin typeface="Arial" panose="020B0604020202020204"/>
                <a:cs typeface="Arial" panose="020B0604020202020204"/>
              </a:rPr>
              <a:t>of </a:t>
            </a:r>
            <a:r>
              <a:rPr sz="2000" b="1" spc="-15" dirty="0">
                <a:solidFill>
                  <a:schemeClr val="bg1"/>
                </a:solidFill>
                <a:latin typeface="Arial" panose="020B0604020202020204"/>
                <a:cs typeface="Arial" panose="020B0604020202020204"/>
              </a:rPr>
              <a:t>feedback and another extension </a:t>
            </a:r>
            <a:r>
              <a:rPr sz="2000" b="1" spc="-10" dirty="0">
                <a:solidFill>
                  <a:schemeClr val="bg1"/>
                </a:solidFill>
                <a:latin typeface="Arial" panose="020B0604020202020204"/>
                <a:cs typeface="Arial" panose="020B0604020202020204"/>
              </a:rPr>
              <a:t>of learning.”</a:t>
            </a:r>
            <a:endParaRPr lang="en-US" altLang="zh-CN" sz="2000" b="1" spc="-10" dirty="0">
              <a:solidFill>
                <a:schemeClr val="bg1"/>
              </a:solidFill>
              <a:latin typeface="Arial" panose="020B0604020202020204"/>
              <a:cs typeface="Arial" panose="020B0604020202020204"/>
            </a:endParaRPr>
          </a:p>
          <a:p>
            <a:pPr marL="12700" marR="46990" indent="0">
              <a:lnSpc>
                <a:spcPct val="100000"/>
              </a:lnSpc>
              <a:tabLst>
                <a:tab pos="1307465" algn="l"/>
              </a:tabLst>
            </a:pPr>
            <a:r>
              <a:rPr lang="zh-CN" altLang="en-US" sz="2000" b="1" spc="-10" dirty="0">
                <a:solidFill>
                  <a:schemeClr val="bg1"/>
                </a:solidFill>
                <a:latin typeface="Arial" panose="020B0604020202020204"/>
                <a:cs typeface="Arial" panose="020B0604020202020204"/>
              </a:rPr>
              <a:t>相反，</a:t>
            </a:r>
            <a:r>
              <a:rPr lang="zh-CN" altLang="en-US" sz="2000" b="1" spc="-10" dirty="0">
                <a:solidFill>
                  <a:schemeClr val="bg1"/>
                </a:solidFill>
                <a:latin typeface="Arial" panose="020B0604020202020204"/>
                <a:cs typeface="Arial" panose="020B0604020202020204"/>
                <a:sym typeface="+mn-ea"/>
              </a:rPr>
              <a:t>学习</a:t>
            </a:r>
            <a:r>
              <a:rPr lang="zh-CN" altLang="en-US" sz="2000" b="1" spc="-10" dirty="0">
                <a:solidFill>
                  <a:schemeClr val="bg1"/>
                </a:solidFill>
                <a:latin typeface="Arial" panose="020B0604020202020204"/>
                <a:cs typeface="Arial" panose="020B0604020202020204"/>
              </a:rPr>
              <a:t>评估中的反馈鼓励学生将重点放在任务上，而非得到正确的答案。这样学生就会调整、重新思考和表达自己的理解，这会催生新一轮的反馈及学习的另一次延伸。</a:t>
            </a:r>
            <a:endParaRPr sz="2000" dirty="0">
              <a:solidFill>
                <a:schemeClr val="bg1"/>
              </a:solidFill>
              <a:latin typeface="Arial" panose="020B0604020202020204"/>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304800" y="-60960"/>
            <a:ext cx="9448800" cy="1193800"/>
          </a:xfrm>
          <a:prstGeom prst="rect">
            <a:avLst/>
          </a:prstGeom>
        </p:spPr>
        <p:txBody>
          <a:bodyPr vert="horz" wrap="square" lIns="0" tIns="123108" rIns="0" bIns="0" rtlCol="0">
            <a:noAutofit/>
          </a:bodyPr>
          <a:lstStyle/>
          <a:p>
            <a:pPr marL="4360545" marR="12700" indent="-1637665">
              <a:lnSpc>
                <a:spcPct val="100000"/>
              </a:lnSpc>
            </a:pPr>
            <a:r>
              <a:rPr sz="3200" b="1" spc="-5" dirty="0">
                <a:solidFill>
                  <a:srgbClr val="FFFF00"/>
                </a:solidFill>
                <a:latin typeface="Arial" panose="020B0604020202020204"/>
                <a:cs typeface="Arial" panose="020B0604020202020204"/>
              </a:rPr>
              <a:t>Assessmen</a:t>
            </a:r>
            <a:r>
              <a:rPr sz="3200" b="1" spc="0" dirty="0">
                <a:solidFill>
                  <a:srgbClr val="FFFF00"/>
                </a:solidFill>
                <a:latin typeface="Arial" panose="020B0604020202020204"/>
                <a:cs typeface="Arial" panose="020B0604020202020204"/>
              </a:rPr>
              <a:t>t </a:t>
            </a:r>
            <a:r>
              <a:rPr lang="en-GB" sz="3200" b="1" i="1" spc="-5" dirty="0">
                <a:solidFill>
                  <a:srgbClr val="FFFF00"/>
                </a:solidFill>
                <a:latin typeface="Arial" panose="020B0604020202020204"/>
                <a:cs typeface="Arial" panose="020B0604020202020204"/>
              </a:rPr>
              <a:t>for</a:t>
            </a:r>
            <a:r>
              <a:rPr sz="3200" b="1" i="1" spc="-10" dirty="0">
                <a:solidFill>
                  <a:srgbClr val="FFFF00"/>
                </a:solidFill>
                <a:latin typeface="Arial" panose="020B0604020202020204"/>
                <a:cs typeface="Arial" panose="020B0604020202020204"/>
              </a:rPr>
              <a:t> </a:t>
            </a:r>
            <a:r>
              <a:rPr sz="3200" b="1" spc="-5" dirty="0">
                <a:solidFill>
                  <a:srgbClr val="FFFF00"/>
                </a:solidFill>
                <a:latin typeface="Arial" panose="020B0604020202020204"/>
                <a:cs typeface="Arial" panose="020B0604020202020204"/>
              </a:rPr>
              <a:t>Learning</a:t>
            </a:r>
            <a:r>
              <a:rPr sz="3200" b="1" spc="-5" dirty="0">
                <a:solidFill>
                  <a:srgbClr val="800000"/>
                </a:solidFill>
                <a:latin typeface="Arial" panose="020B0604020202020204"/>
                <a:cs typeface="Arial" panose="020B0604020202020204"/>
              </a:rPr>
              <a:t> </a:t>
            </a:r>
            <a:r>
              <a:rPr sz="3200" b="1" spc="0" dirty="0">
                <a:solidFill>
                  <a:schemeClr val="accent6">
                    <a:lumMod val="40000"/>
                    <a:lumOff val="60000"/>
                  </a:schemeClr>
                </a:solidFill>
                <a:latin typeface="Arial" panose="020B0604020202020204"/>
                <a:cs typeface="Arial" panose="020B0604020202020204"/>
              </a:rPr>
              <a:t>Feedback</a:t>
            </a:r>
            <a:br>
              <a:rPr lang="en-US" altLang="zh-CN" sz="3200" b="1" spc="0" dirty="0">
                <a:solidFill>
                  <a:schemeClr val="accent6">
                    <a:lumMod val="40000"/>
                    <a:lumOff val="60000"/>
                  </a:schemeClr>
                </a:solidFill>
                <a:latin typeface="Arial" panose="020B0604020202020204"/>
                <a:cs typeface="Arial" panose="020B0604020202020204"/>
              </a:rPr>
            </a:br>
            <a:r>
              <a:rPr lang="zh-CN" altLang="en-US" sz="3200" b="1" spc="0" dirty="0">
                <a:solidFill>
                  <a:schemeClr val="accent6">
                    <a:lumMod val="40000"/>
                    <a:lumOff val="60000"/>
                  </a:schemeClr>
                </a:solidFill>
                <a:latin typeface="Arial" panose="020B0604020202020204"/>
                <a:cs typeface="Arial" panose="020B0604020202020204"/>
              </a:rPr>
              <a:t>学习过程评估：反馈</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90195" y="1717675"/>
            <a:ext cx="8562975" cy="4409440"/>
          </a:xfrm>
          <a:prstGeom prst="rect">
            <a:avLst/>
          </a:prstGeom>
        </p:spPr>
        <p:txBody>
          <a:bodyPr vert="horz" wrap="square" lIns="0" tIns="0" rIns="0" bIns="0" rtlCol="0">
            <a:noAutofit/>
          </a:bodyPr>
          <a:lstStyle/>
          <a:p>
            <a:pPr marL="12700" marR="12700" fontAlgn="auto">
              <a:lnSpc>
                <a:spcPct val="150000"/>
              </a:lnSpc>
            </a:pPr>
            <a:r>
              <a:rPr sz="2400" b="1" spc="-25" dirty="0">
                <a:solidFill>
                  <a:schemeClr val="bg1"/>
                </a:solidFill>
                <a:latin typeface="Arial" panose="020B0604020202020204"/>
                <a:cs typeface="Arial" panose="020B0604020202020204"/>
              </a:rPr>
              <a:t>Thin</a:t>
            </a:r>
            <a:r>
              <a:rPr sz="2400" b="1" spc="-20" dirty="0">
                <a:solidFill>
                  <a:schemeClr val="bg1"/>
                </a:solidFill>
                <a:latin typeface="Arial" panose="020B0604020202020204"/>
                <a:cs typeface="Arial" panose="020B0604020202020204"/>
              </a:rPr>
              <a:t>k</a:t>
            </a:r>
            <a:r>
              <a:rPr sz="2400" b="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abou</a:t>
            </a:r>
            <a:r>
              <a:rPr sz="2400" b="1" spc="-15" dirty="0">
                <a:solidFill>
                  <a:schemeClr val="bg1"/>
                </a:solidFill>
                <a:latin typeface="Arial" panose="020B0604020202020204"/>
                <a:cs typeface="Arial" panose="020B0604020202020204"/>
              </a:rPr>
              <a:t>t</a:t>
            </a:r>
            <a:r>
              <a:rPr sz="2400" b="1" spc="-10" dirty="0">
                <a:solidFill>
                  <a:schemeClr val="bg1"/>
                </a:solidFill>
                <a:latin typeface="Arial" panose="020B0604020202020204"/>
                <a:cs typeface="Arial" panose="020B0604020202020204"/>
              </a:rPr>
              <a:t> </a:t>
            </a:r>
            <a:r>
              <a:rPr sz="2400" b="1" spc="-30" dirty="0">
                <a:solidFill>
                  <a:schemeClr val="bg1"/>
                </a:solidFill>
                <a:latin typeface="Arial" panose="020B0604020202020204"/>
                <a:cs typeface="Arial" panose="020B0604020202020204"/>
              </a:rPr>
              <a:t>whe</a:t>
            </a:r>
            <a:r>
              <a:rPr sz="2400" b="1" spc="-20" dirty="0">
                <a:solidFill>
                  <a:schemeClr val="bg1"/>
                </a:solidFill>
                <a:latin typeface="Arial" panose="020B0604020202020204"/>
                <a:cs typeface="Arial" panose="020B0604020202020204"/>
              </a:rPr>
              <a:t>n</a:t>
            </a:r>
            <a:r>
              <a:rPr sz="2400" b="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yo</a:t>
            </a:r>
            <a:r>
              <a:rPr sz="2400" b="1" spc="-20" dirty="0">
                <a:solidFill>
                  <a:schemeClr val="bg1"/>
                </a:solidFill>
                <a:latin typeface="Arial" panose="020B0604020202020204"/>
                <a:cs typeface="Arial" panose="020B0604020202020204"/>
              </a:rPr>
              <a:t>u</a:t>
            </a:r>
            <a:r>
              <a:rPr sz="2400" b="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use assessmen</a:t>
            </a:r>
            <a:r>
              <a:rPr sz="2400" b="1" spc="-15" dirty="0">
                <a:solidFill>
                  <a:schemeClr val="bg1"/>
                </a:solidFill>
                <a:latin typeface="Arial" panose="020B0604020202020204"/>
                <a:cs typeface="Arial" panose="020B0604020202020204"/>
              </a:rPr>
              <a:t>t </a:t>
            </a:r>
            <a:r>
              <a:rPr sz="2400" b="1" i="1" spc="-30" dirty="0">
                <a:solidFill>
                  <a:schemeClr val="bg1"/>
                </a:solidFill>
                <a:latin typeface="Arial" panose="020B0604020202020204"/>
                <a:cs typeface="Arial" panose="020B0604020202020204"/>
              </a:rPr>
              <a:t>a</a:t>
            </a:r>
            <a:r>
              <a:rPr sz="2400" b="1" i="1" spc="-20" dirty="0">
                <a:solidFill>
                  <a:schemeClr val="bg1"/>
                </a:solidFill>
                <a:latin typeface="Arial" panose="020B0604020202020204"/>
                <a:cs typeface="Arial" panose="020B0604020202020204"/>
              </a:rPr>
              <a:t>s</a:t>
            </a:r>
            <a:r>
              <a:rPr sz="2400" b="1" i="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learning</a:t>
            </a:r>
            <a:r>
              <a:rPr sz="2400" b="1" spc="-5" dirty="0">
                <a:solidFill>
                  <a:schemeClr val="bg1"/>
                </a:solidFill>
                <a:latin typeface="Arial" panose="020B0604020202020204"/>
                <a:cs typeface="Arial" panose="020B0604020202020204"/>
              </a:rPr>
              <a:t> </a:t>
            </a:r>
            <a:r>
              <a:rPr sz="2400" b="1" spc="-15" dirty="0">
                <a:solidFill>
                  <a:schemeClr val="bg1"/>
                </a:solidFill>
                <a:latin typeface="Arial" panose="020B0604020202020204"/>
                <a:cs typeface="Arial" panose="020B0604020202020204"/>
              </a:rPr>
              <a:t>i</a:t>
            </a:r>
            <a:r>
              <a:rPr sz="2400" b="1" spc="-20" dirty="0">
                <a:solidFill>
                  <a:schemeClr val="bg1"/>
                </a:solidFill>
                <a:latin typeface="Arial" panose="020B0604020202020204"/>
                <a:cs typeface="Arial" panose="020B0604020202020204"/>
              </a:rPr>
              <a:t>n</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your classroom</a:t>
            </a:r>
            <a:r>
              <a:rPr sz="2400" b="1" spc="-10" dirty="0">
                <a:solidFill>
                  <a:schemeClr val="bg1"/>
                </a:solidFill>
                <a:latin typeface="Arial" panose="020B0604020202020204"/>
                <a:cs typeface="Arial" panose="020B0604020202020204"/>
              </a:rPr>
              <a:t>.</a:t>
            </a:r>
            <a:r>
              <a:rPr sz="2400" b="1" spc="-5" dirty="0">
                <a:solidFill>
                  <a:schemeClr val="bg1"/>
                </a:solidFill>
                <a:latin typeface="Arial" panose="020B0604020202020204"/>
                <a:cs typeface="Arial" panose="020B0604020202020204"/>
              </a:rPr>
              <a:t> </a:t>
            </a:r>
            <a:r>
              <a:rPr sz="2400" b="1" spc="-30" dirty="0">
                <a:solidFill>
                  <a:schemeClr val="bg1"/>
                </a:solidFill>
                <a:latin typeface="Arial" panose="020B0604020202020204"/>
                <a:cs typeface="Arial" panose="020B0604020202020204"/>
              </a:rPr>
              <a:t>D</a:t>
            </a:r>
            <a:r>
              <a:rPr sz="2400" b="1" spc="-20" dirty="0">
                <a:solidFill>
                  <a:schemeClr val="bg1"/>
                </a:solidFill>
                <a:latin typeface="Arial" panose="020B0604020202020204"/>
                <a:cs typeface="Arial" panose="020B0604020202020204"/>
              </a:rPr>
              <a:t>o</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yo</a:t>
            </a:r>
            <a:r>
              <a:rPr sz="2400" b="1" spc="-20" dirty="0">
                <a:solidFill>
                  <a:schemeClr val="bg1"/>
                </a:solidFill>
                <a:latin typeface="Arial" panose="020B0604020202020204"/>
                <a:cs typeface="Arial" panose="020B0604020202020204"/>
              </a:rPr>
              <a:t>u</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encourag</a:t>
            </a:r>
            <a:r>
              <a:rPr sz="2400" b="1" spc="-20" dirty="0">
                <a:solidFill>
                  <a:schemeClr val="bg1"/>
                </a:solidFill>
                <a:latin typeface="Arial" panose="020B0604020202020204"/>
                <a:cs typeface="Arial" panose="020B0604020202020204"/>
              </a:rPr>
              <a:t>e</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students</a:t>
            </a:r>
            <a:r>
              <a:rPr sz="2400" b="1" spc="-15" dirty="0">
                <a:solidFill>
                  <a:schemeClr val="bg1"/>
                </a:solidFill>
                <a:latin typeface="Arial" panose="020B0604020202020204"/>
                <a:cs typeface="Arial" panose="020B0604020202020204"/>
              </a:rPr>
              <a:t>  t</a:t>
            </a:r>
            <a:r>
              <a:rPr sz="2400" b="1" spc="-20" dirty="0">
                <a:solidFill>
                  <a:schemeClr val="bg1"/>
                </a:solidFill>
                <a:latin typeface="Arial" panose="020B0604020202020204"/>
                <a:cs typeface="Arial" panose="020B0604020202020204"/>
              </a:rPr>
              <a:t>o</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tak</a:t>
            </a:r>
            <a:r>
              <a:rPr sz="2400" b="1" spc="-20" dirty="0">
                <a:solidFill>
                  <a:schemeClr val="bg1"/>
                </a:solidFill>
                <a:latin typeface="Arial" panose="020B0604020202020204"/>
                <a:cs typeface="Arial" panose="020B0604020202020204"/>
              </a:rPr>
              <a:t>e</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risks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associate</a:t>
            </a:r>
            <a:r>
              <a:rPr sz="2400" b="1" spc="-20" dirty="0">
                <a:solidFill>
                  <a:schemeClr val="bg1"/>
                </a:solidFill>
                <a:latin typeface="Arial" panose="020B0604020202020204"/>
                <a:cs typeface="Arial" panose="020B0604020202020204"/>
              </a:rPr>
              <a:t>d</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with</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makin</a:t>
            </a:r>
            <a:r>
              <a:rPr sz="2400" b="1" spc="-20" dirty="0">
                <a:solidFill>
                  <a:schemeClr val="bg1"/>
                </a:solidFill>
                <a:latin typeface="Arial" panose="020B0604020202020204"/>
                <a:cs typeface="Arial" panose="020B0604020202020204"/>
              </a:rPr>
              <a:t>g</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their thinking</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visible?</a:t>
            </a:r>
            <a:endParaRPr lang="en-US" altLang="zh-CN" sz="2400" b="1" spc="-20" dirty="0">
              <a:solidFill>
                <a:schemeClr val="bg1"/>
              </a:solidFill>
              <a:latin typeface="Arial" panose="020B0604020202020204"/>
              <a:cs typeface="Arial" panose="020B0604020202020204"/>
            </a:endParaRPr>
          </a:p>
          <a:p>
            <a:pPr marL="12700" marR="12700" fontAlgn="auto">
              <a:lnSpc>
                <a:spcPct val="150000"/>
              </a:lnSpc>
            </a:pPr>
            <a:r>
              <a:rPr lang="zh-CN" altLang="en-US" sz="2400" b="1" spc="-20" dirty="0">
                <a:solidFill>
                  <a:schemeClr val="bg1"/>
                </a:solidFill>
                <a:latin typeface="Arial" panose="020B0604020202020204"/>
                <a:cs typeface="Arial" panose="020B0604020202020204"/>
              </a:rPr>
              <a:t>思考你在自己的课堂上使用</a:t>
            </a:r>
            <a:r>
              <a:rPr lang="zh-CN" altLang="en-US" sz="2400" b="1" spc="-20" dirty="0">
                <a:solidFill>
                  <a:schemeClr val="bg1"/>
                </a:solidFill>
                <a:latin typeface="Arial" panose="020B0604020202020204"/>
                <a:cs typeface="Arial" panose="020B0604020202020204"/>
                <a:sym typeface="+mn-ea"/>
              </a:rPr>
              <a:t>学习</a:t>
            </a:r>
            <a:r>
              <a:rPr lang="zh-CN" altLang="en-US" sz="2400" b="1" spc="-20" dirty="0">
                <a:solidFill>
                  <a:schemeClr val="bg1"/>
                </a:solidFill>
                <a:latin typeface="Arial" panose="020B0604020202020204"/>
                <a:cs typeface="Arial" panose="020B0604020202020204"/>
              </a:rPr>
              <a:t>评估的情况。你是否鼓励学生去冒险，让他们的思维变得清晰可见？</a:t>
            </a:r>
            <a:endParaRPr lang="en-US" altLang="zh-CN" sz="2400" b="1" spc="-20" dirty="0">
              <a:solidFill>
                <a:schemeClr val="bg1"/>
              </a:solidFill>
              <a:latin typeface="Arial" panose="020B0604020202020204"/>
              <a:cs typeface="Arial" panose="020B0604020202020204"/>
            </a:endParaRPr>
          </a:p>
          <a:p>
            <a:pPr marL="12700" marR="12700" fontAlgn="auto">
              <a:lnSpc>
                <a:spcPct val="150000"/>
              </a:lnSpc>
            </a:pPr>
            <a:endParaRPr lang="en-IN" sz="2400" b="1" spc="-20" dirty="0">
              <a:solidFill>
                <a:schemeClr val="bg1"/>
              </a:solidFill>
              <a:latin typeface="Arial" panose="020B0604020202020204"/>
              <a:cs typeface="Arial" panose="020B0604020202020204"/>
            </a:endParaRPr>
          </a:p>
          <a:p>
            <a:pPr marL="12700" marR="12700" algn="ctr" fontAlgn="auto">
              <a:lnSpc>
                <a:spcPct val="150000"/>
              </a:lnSpc>
            </a:pPr>
            <a:r>
              <a:rPr lang="en-IN" sz="3200" b="1" spc="-20" dirty="0">
                <a:solidFill>
                  <a:schemeClr val="bg1"/>
                </a:solidFill>
                <a:latin typeface="Arial" panose="020B0604020202020204"/>
                <a:cs typeface="Arial" panose="020B0604020202020204"/>
              </a:rPr>
              <a:t>Discuss</a:t>
            </a:r>
          </a:p>
          <a:p>
            <a:pPr marL="12700" marR="12700" algn="ctr" fontAlgn="auto">
              <a:lnSpc>
                <a:spcPct val="150000"/>
              </a:lnSpc>
            </a:pPr>
            <a:r>
              <a:rPr lang="zh-CN" altLang="en-US" sz="3200" b="1" spc="-20" dirty="0">
                <a:solidFill>
                  <a:schemeClr val="bg1"/>
                </a:solidFill>
                <a:latin typeface="Arial" panose="020B0604020202020204"/>
                <a:cs typeface="Arial" panose="020B0604020202020204"/>
              </a:rPr>
              <a:t>讨论</a:t>
            </a:r>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94564"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lang="en-GB" sz="3600" b="1" i="1" dirty="0">
                <a:solidFill>
                  <a:schemeClr val="bg1"/>
                </a:solidFill>
                <a:latin typeface="Arial" panose="020B0604020202020204"/>
                <a:cs typeface="Arial" panose="020B0604020202020204"/>
              </a:rPr>
              <a:t>for</a:t>
            </a:r>
            <a:r>
              <a:rPr sz="3600" b="1" i="1" spc="0"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90195" y="1650365"/>
            <a:ext cx="8697595" cy="4966970"/>
          </a:xfrm>
          <a:prstGeom prst="rect">
            <a:avLst/>
          </a:prstGeom>
        </p:spPr>
        <p:txBody>
          <a:bodyPr vert="horz" wrap="square" lIns="0" tIns="0" rIns="0" bIns="0" rtlCol="0">
            <a:noAutofit/>
          </a:bodyPr>
          <a:lstStyle/>
          <a:p>
            <a:pPr marR="12700">
              <a:lnSpc>
                <a:spcPct val="100000"/>
              </a:lnSpc>
              <a:buFont typeface="Wingdings" panose="05000000000000000000" charset="0"/>
              <a:buChar char="u"/>
            </a:pPr>
            <a:r>
              <a:rPr lang="en-IN" sz="2400" b="1" dirty="0">
                <a:solidFill>
                  <a:srgbClr val="FFFF00"/>
                </a:solidFill>
                <a:latin typeface="Arial" panose="020B0604020202020204"/>
                <a:cs typeface="Arial" panose="020B0604020202020204"/>
              </a:rPr>
              <a:t>Discuss Summative and Formative assessment.</a:t>
            </a:r>
          </a:p>
          <a:p>
            <a:pPr marR="12700">
              <a:lnSpc>
                <a:spcPct val="100000"/>
              </a:lnSpc>
              <a:buNone/>
            </a:pPr>
            <a:r>
              <a:rPr lang="zh-CN" altLang="en-US" sz="2400" b="1" dirty="0">
                <a:solidFill>
                  <a:srgbClr val="FFFF00"/>
                </a:solidFill>
                <a:latin typeface="Arial" panose="020B0604020202020204"/>
                <a:cs typeface="Arial" panose="020B0604020202020204"/>
              </a:rPr>
              <a:t>讨论总结性和形成性评估</a:t>
            </a:r>
          </a:p>
          <a:p>
            <a:pPr marL="0" marR="12700" indent="0">
              <a:lnSpc>
                <a:spcPct val="100000"/>
              </a:lnSpc>
              <a:buNone/>
            </a:pPr>
            <a:endParaRPr lang="en-IN" sz="2000" b="1" dirty="0">
              <a:solidFill>
                <a:schemeClr val="bg1">
                  <a:lumMod val="95000"/>
                </a:schemeClr>
              </a:solidFill>
              <a:latin typeface="Arial" panose="020B0604020202020204"/>
              <a:cs typeface="Arial" panose="020B0604020202020204"/>
            </a:endParaRPr>
          </a:p>
          <a:p>
            <a:pPr marL="357505" marR="12700" lvl="1" indent="-342900" algn="l">
              <a:lnSpc>
                <a:spcPct val="150000"/>
              </a:lnSpc>
              <a:buClrTx/>
              <a:buSzTx/>
              <a:buFont typeface="Wingdings" panose="05000000000000000000" charset="0"/>
              <a:buChar char="Ø"/>
            </a:pPr>
            <a:r>
              <a:rPr lang="en-GB" sz="2000" b="1" dirty="0">
                <a:solidFill>
                  <a:schemeClr val="bg1">
                    <a:lumMod val="95000"/>
                  </a:schemeClr>
                </a:solidFill>
                <a:latin typeface="Arial" panose="020B0604020202020204"/>
                <a:cs typeface="Arial" panose="020B0604020202020204"/>
              </a:rPr>
              <a:t>What do you understand by these two types of assessment ?</a:t>
            </a:r>
          </a:p>
          <a:p>
            <a:pPr marL="243205" marR="12700" lvl="1" algn="l">
              <a:lnSpc>
                <a:spcPct val="150000"/>
              </a:lnSpc>
              <a:buClrTx/>
              <a:buSzTx/>
              <a:buNone/>
            </a:pPr>
            <a:r>
              <a:rPr lang="en-GB" sz="2000" b="1" dirty="0">
                <a:solidFill>
                  <a:schemeClr val="bg1">
                    <a:lumMod val="95000"/>
                  </a:schemeClr>
                </a:solidFill>
                <a:latin typeface="Arial" panose="020B0604020202020204"/>
                <a:cs typeface="Arial" panose="020B0604020202020204"/>
              </a:rPr>
              <a:t>         </a:t>
            </a:r>
            <a:r>
              <a:rPr lang="en-GB" b="1" dirty="0">
                <a:solidFill>
                  <a:schemeClr val="bg1">
                    <a:lumMod val="95000"/>
                  </a:schemeClr>
                </a:solidFill>
                <a:latin typeface="Arial" panose="020B0604020202020204"/>
                <a:cs typeface="Arial" panose="020B0604020202020204"/>
              </a:rPr>
              <a:t>你对这两种评估的理解是什么？</a:t>
            </a:r>
            <a:endParaRPr lang="en-GB" sz="2000" b="1" dirty="0">
              <a:solidFill>
                <a:schemeClr val="bg1">
                  <a:lumMod val="95000"/>
                </a:schemeClr>
              </a:solidFill>
              <a:latin typeface="Arial" panose="020B0604020202020204"/>
              <a:cs typeface="Arial" panose="020B0604020202020204"/>
            </a:endParaRPr>
          </a:p>
          <a:p>
            <a:pPr marL="357505" marR="12700" lvl="1" indent="-342900" algn="l">
              <a:lnSpc>
                <a:spcPct val="150000"/>
              </a:lnSpc>
              <a:buClrTx/>
              <a:buSzTx/>
              <a:buFont typeface="Wingdings" panose="05000000000000000000" charset="0"/>
              <a:buChar char="Ø"/>
            </a:pPr>
            <a:r>
              <a:rPr lang="en-GB" sz="2000" b="1" dirty="0">
                <a:solidFill>
                  <a:schemeClr val="bg1">
                    <a:lumMod val="95000"/>
                  </a:schemeClr>
                </a:solidFill>
                <a:latin typeface="Arial" panose="020B0604020202020204"/>
                <a:cs typeface="Arial" panose="020B0604020202020204"/>
              </a:rPr>
              <a:t>Think of examples of how you have used these assessments.</a:t>
            </a:r>
          </a:p>
          <a:p>
            <a:pPr marL="243205" marR="12700" lvl="1" algn="l">
              <a:lnSpc>
                <a:spcPct val="150000"/>
              </a:lnSpc>
              <a:buClrTx/>
              <a:buSzTx/>
              <a:buNone/>
            </a:pPr>
            <a:r>
              <a:rPr lang="en-GB" sz="2000" b="1" dirty="0">
                <a:solidFill>
                  <a:schemeClr val="bg1">
                    <a:lumMod val="95000"/>
                  </a:schemeClr>
                </a:solidFill>
                <a:latin typeface="Arial" panose="020B0604020202020204"/>
                <a:cs typeface="Arial" panose="020B0604020202020204"/>
              </a:rPr>
              <a:t>         </a:t>
            </a:r>
            <a:r>
              <a:rPr lang="en-GB" b="1" dirty="0">
                <a:solidFill>
                  <a:schemeClr val="bg1">
                    <a:lumMod val="95000"/>
                  </a:schemeClr>
                </a:solidFill>
                <a:latin typeface="Arial" panose="020B0604020202020204"/>
                <a:cs typeface="Arial" panose="020B0604020202020204"/>
              </a:rPr>
              <a:t>想想你曾经使用这些评估的例子</a:t>
            </a:r>
            <a:endParaRPr lang="en-GB" sz="2000" b="1" dirty="0">
              <a:solidFill>
                <a:schemeClr val="bg1">
                  <a:lumMod val="95000"/>
                </a:schemeClr>
              </a:solidFill>
              <a:latin typeface="Arial" panose="020B0604020202020204"/>
              <a:cs typeface="Arial" panose="020B0604020202020204"/>
            </a:endParaRPr>
          </a:p>
          <a:p>
            <a:pPr marL="357505" marR="12700" lvl="1" indent="-342900" algn="l">
              <a:lnSpc>
                <a:spcPct val="150000"/>
              </a:lnSpc>
              <a:buClrTx/>
              <a:buSzTx/>
              <a:buFont typeface="Wingdings" panose="05000000000000000000" charset="0"/>
              <a:buChar char="Ø"/>
            </a:pPr>
            <a:r>
              <a:rPr lang="en-GB" sz="2000" b="1" dirty="0">
                <a:solidFill>
                  <a:schemeClr val="bg1">
                    <a:lumMod val="95000"/>
                  </a:schemeClr>
                </a:solidFill>
                <a:latin typeface="Arial" panose="020B0604020202020204"/>
                <a:cs typeface="Arial" panose="020B0604020202020204"/>
              </a:rPr>
              <a:t>Share with the group</a:t>
            </a:r>
          </a:p>
          <a:p>
            <a:pPr marL="243205" marR="12700" lvl="1" algn="l">
              <a:lnSpc>
                <a:spcPct val="150000"/>
              </a:lnSpc>
              <a:buClrTx/>
              <a:buSzTx/>
              <a:buNone/>
            </a:pPr>
            <a:r>
              <a:rPr lang="en-GB" sz="2000" b="1" dirty="0">
                <a:solidFill>
                  <a:schemeClr val="bg1">
                    <a:lumMod val="95000"/>
                  </a:schemeClr>
                </a:solidFill>
                <a:latin typeface="Arial" panose="020B0604020202020204"/>
                <a:cs typeface="Arial" panose="020B0604020202020204"/>
              </a:rPr>
              <a:t>         </a:t>
            </a:r>
            <a:r>
              <a:rPr lang="en-GB" b="1" dirty="0">
                <a:solidFill>
                  <a:schemeClr val="bg1">
                    <a:lumMod val="95000"/>
                  </a:schemeClr>
                </a:solidFill>
                <a:latin typeface="Arial" panose="020B0604020202020204"/>
                <a:cs typeface="Arial" panose="020B0604020202020204"/>
              </a:rPr>
              <a:t>与小组分享</a:t>
            </a: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90294" y="-1"/>
            <a:ext cx="8563411" cy="1409670"/>
          </a:xfrm>
          <a:prstGeom prst="rect">
            <a:avLst/>
          </a:prstGeom>
        </p:spPr>
        <p:txBody>
          <a:bodyPr vert="horz" wrap="square" lIns="0" tIns="265429" rIns="0" bIns="0" rtlCol="0">
            <a:noAutofit/>
          </a:bodyPr>
          <a:lstStyle/>
          <a:p>
            <a:pPr marL="2338705">
              <a:lnSpc>
                <a:spcPct val="100000"/>
              </a:lnSpc>
            </a:pPr>
            <a: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t>Task 1 (5 min)</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r>
              <a:rPr lang="zh-CN" altLang="en-US" sz="4000" dirty="0">
                <a:solidFill>
                  <a:schemeClr val="bg1"/>
                </a:solidFill>
                <a:latin typeface="仿宋" panose="02010609060101010101" pitchFamily="49" charset="-122"/>
                <a:ea typeface="仿宋" panose="02010609060101010101" pitchFamily="49" charset="-122"/>
                <a:cs typeface="Arial" panose="020B0604020202020204"/>
              </a:rPr>
              <a:t>任务</a:t>
            </a:r>
            <a:r>
              <a:rPr lang="en-US" altLang="zh-CN" sz="4000" dirty="0">
                <a:solidFill>
                  <a:schemeClr val="bg1"/>
                </a:solidFill>
                <a:latin typeface="仿宋" panose="02010609060101010101" pitchFamily="49" charset="-122"/>
                <a:ea typeface="仿宋" panose="02010609060101010101" pitchFamily="49" charset="-122"/>
                <a:cs typeface="Arial" panose="020B0604020202020204"/>
              </a:rPr>
              <a:t>1</a:t>
            </a:r>
            <a:r>
              <a:rPr lang="zh-CN" altLang="en-US" sz="4000" dirty="0">
                <a:solidFill>
                  <a:schemeClr val="bg1"/>
                </a:solidFill>
                <a:latin typeface="仿宋" panose="02010609060101010101" pitchFamily="49" charset="-122"/>
                <a:ea typeface="仿宋" panose="02010609060101010101" pitchFamily="49" charset="-122"/>
                <a:cs typeface="Arial" panose="020B0604020202020204"/>
              </a:rPr>
              <a:t>（</a:t>
            </a:r>
            <a:r>
              <a:rPr lang="en-US" altLang="zh-CN" sz="4000" dirty="0">
                <a:solidFill>
                  <a:schemeClr val="bg1"/>
                </a:solidFill>
                <a:latin typeface="仿宋" panose="02010609060101010101" pitchFamily="49" charset="-122"/>
                <a:ea typeface="仿宋" panose="02010609060101010101" pitchFamily="49" charset="-122"/>
                <a:cs typeface="Arial" panose="020B0604020202020204"/>
              </a:rPr>
              <a:t>5</a:t>
            </a:r>
            <a:r>
              <a:rPr lang="zh-CN" altLang="en-US" sz="4000" dirty="0">
                <a:solidFill>
                  <a:schemeClr val="bg1"/>
                </a:solidFill>
                <a:latin typeface="仿宋" panose="02010609060101010101" pitchFamily="49" charset="-122"/>
                <a:ea typeface="仿宋" panose="02010609060101010101" pitchFamily="49" charset="-122"/>
                <a:cs typeface="Arial" panose="020B0604020202020204"/>
              </a:rPr>
              <a:t>分钟）</a:t>
            </a:r>
            <a:endParaRPr sz="4000" dirty="0">
              <a:solidFill>
                <a:schemeClr val="bg1"/>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309245" y="1962150"/>
            <a:ext cx="8383270" cy="4337685"/>
          </a:xfrm>
          <a:prstGeom prst="rect">
            <a:avLst/>
          </a:prstGeom>
        </p:spPr>
        <p:txBody>
          <a:bodyPr vert="horz" wrap="square" lIns="0" tIns="0" rIns="0" bIns="0" rtlCol="0">
            <a:noAutofit/>
          </a:bodyPr>
          <a:lstStyle/>
          <a:p>
            <a:pPr marL="12700" marR="12700" fontAlgn="auto">
              <a:lnSpc>
                <a:spcPct val="150000"/>
              </a:lnSpc>
            </a:pPr>
            <a:r>
              <a:rPr lang="en-GB" sz="2400" b="1" spc="-25" dirty="0">
                <a:solidFill>
                  <a:schemeClr val="bg1"/>
                </a:solidFill>
                <a:latin typeface="Arial" panose="020B0604020202020204"/>
                <a:cs typeface="Arial" panose="020B0604020202020204"/>
              </a:rPr>
              <a:t>Task:</a:t>
            </a:r>
          </a:p>
          <a:p>
            <a:pPr marL="12700" marR="12700" fontAlgn="auto">
              <a:lnSpc>
                <a:spcPct val="150000"/>
              </a:lnSpc>
            </a:pPr>
            <a:r>
              <a:rPr lang="zh-CN" altLang="en-US" sz="2400" b="1" spc="-25" dirty="0">
                <a:solidFill>
                  <a:schemeClr val="bg1"/>
                </a:solidFill>
                <a:latin typeface="Arial" panose="020B0604020202020204"/>
                <a:cs typeface="Arial" panose="020B0604020202020204"/>
              </a:rPr>
              <a:t>任务：</a:t>
            </a:r>
            <a:endParaRPr lang="en-GB" sz="2400" b="1" spc="-25" dirty="0">
              <a:solidFill>
                <a:schemeClr val="bg1"/>
              </a:solidFill>
              <a:latin typeface="Arial" panose="020B0604020202020204"/>
              <a:cs typeface="Arial" panose="020B0604020202020204"/>
            </a:endParaRPr>
          </a:p>
          <a:p>
            <a:pPr marL="12700" marR="12700" fontAlgn="auto">
              <a:lnSpc>
                <a:spcPct val="150000"/>
              </a:lnSpc>
            </a:pPr>
            <a:endParaRPr lang="en-GB" sz="1400" b="1" spc="-25" dirty="0">
              <a:solidFill>
                <a:schemeClr val="bg1"/>
              </a:solidFill>
              <a:latin typeface="Arial" panose="020B0604020202020204"/>
              <a:cs typeface="Arial" panose="020B0604020202020204"/>
            </a:endParaRPr>
          </a:p>
          <a:p>
            <a:pPr marL="12700" marR="12700" fontAlgn="auto">
              <a:lnSpc>
                <a:spcPct val="150000"/>
              </a:lnSpc>
            </a:pPr>
            <a:r>
              <a:rPr lang="en-GB" sz="2400" b="1" spc="-25" dirty="0">
                <a:solidFill>
                  <a:schemeClr val="bg1"/>
                </a:solidFill>
                <a:latin typeface="Arial" panose="020B0604020202020204"/>
                <a:cs typeface="Arial" panose="020B0604020202020204"/>
              </a:rPr>
              <a:t>Further research Assessment for Learning</a:t>
            </a:r>
          </a:p>
          <a:p>
            <a:pPr marL="12700" marR="12700" fontAlgn="auto">
              <a:lnSpc>
                <a:spcPct val="150000"/>
              </a:lnSpc>
            </a:pPr>
            <a:r>
              <a:rPr lang="zh-CN" altLang="en-US" sz="2400" b="1" spc="-25" dirty="0">
                <a:solidFill>
                  <a:schemeClr val="bg1"/>
                </a:solidFill>
                <a:latin typeface="Arial" panose="020B0604020202020204"/>
                <a:cs typeface="Arial" panose="020B0604020202020204"/>
              </a:rPr>
              <a:t>对学习过程评估作进一步研究</a:t>
            </a:r>
            <a:endParaRPr lang="en-GB" sz="2400" b="1" spc="-25" dirty="0">
              <a:solidFill>
                <a:schemeClr val="bg1"/>
              </a:solidFill>
              <a:latin typeface="Arial" panose="020B0604020202020204"/>
              <a:cs typeface="Arial" panose="020B0604020202020204"/>
            </a:endParaRPr>
          </a:p>
          <a:p>
            <a:pPr marL="12700" marR="12700" fontAlgn="auto">
              <a:lnSpc>
                <a:spcPct val="150000"/>
              </a:lnSpc>
            </a:pPr>
            <a:r>
              <a:rPr lang="en-GB" sz="1400" b="1" spc="-10" dirty="0">
                <a:solidFill>
                  <a:schemeClr val="bg1"/>
                </a:solidFill>
                <a:latin typeface="Arial" panose="020B0604020202020204"/>
                <a:cs typeface="Arial" panose="020B0604020202020204"/>
              </a:rPr>
              <a:t> </a:t>
            </a:r>
            <a:endParaRPr lang="en-US" altLang="en-GB" sz="1400" b="1" spc="-10" dirty="0">
              <a:solidFill>
                <a:schemeClr val="bg1"/>
              </a:solidFill>
              <a:latin typeface="Arial" panose="020B0604020202020204"/>
              <a:cs typeface="Arial" panose="020B0604020202020204"/>
            </a:endParaRPr>
          </a:p>
          <a:p>
            <a:pPr marL="12700" marR="12700" fontAlgn="auto">
              <a:lnSpc>
                <a:spcPct val="150000"/>
              </a:lnSpc>
            </a:pPr>
            <a:r>
              <a:rPr lang="en-GB" sz="2400" b="1" spc="-10" dirty="0">
                <a:solidFill>
                  <a:schemeClr val="bg1"/>
                </a:solidFill>
                <a:latin typeface="Arial" panose="020B0604020202020204"/>
                <a:cs typeface="Arial" panose="020B0604020202020204"/>
              </a:rPr>
              <a:t>Produce a 10 – 15 question quiz on Assessment for learning by next week. </a:t>
            </a:r>
          </a:p>
          <a:p>
            <a:pPr marL="12700" marR="12700" fontAlgn="auto">
              <a:lnSpc>
                <a:spcPct val="150000"/>
              </a:lnSpc>
            </a:pPr>
            <a:r>
              <a:rPr lang="zh-CN" altLang="en-US" sz="2400" b="1" spc="-10" dirty="0">
                <a:solidFill>
                  <a:schemeClr val="bg1"/>
                </a:solidFill>
                <a:latin typeface="Arial" panose="020B0604020202020204"/>
                <a:cs typeface="Arial" panose="020B0604020202020204"/>
              </a:rPr>
              <a:t>下周之前制作一个关于学习过程评估的</a:t>
            </a:r>
            <a:r>
              <a:rPr lang="en-US" altLang="zh-CN" sz="2400" b="1" spc="-10" dirty="0">
                <a:solidFill>
                  <a:schemeClr val="bg1"/>
                </a:solidFill>
                <a:latin typeface="Arial" panose="020B0604020202020204"/>
                <a:cs typeface="Arial" panose="020B0604020202020204"/>
              </a:rPr>
              <a:t>10-15</a:t>
            </a:r>
            <a:r>
              <a:rPr lang="zh-CN" altLang="en-US" sz="2400" b="1" spc="-10" dirty="0">
                <a:solidFill>
                  <a:schemeClr val="bg1"/>
                </a:solidFill>
                <a:latin typeface="Arial" panose="020B0604020202020204"/>
                <a:cs typeface="Arial" panose="020B0604020202020204"/>
              </a:rPr>
              <a:t>个问题的测验。</a:t>
            </a:r>
            <a:endParaRPr sz="2400" dirty="0"/>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0" y="240665"/>
            <a:ext cx="8853805" cy="1193800"/>
          </a:xfrm>
          <a:prstGeom prst="rect">
            <a:avLst/>
          </a:prstGeom>
        </p:spPr>
        <p:txBody>
          <a:bodyPr vert="horz" wrap="square" lIns="0" tIns="194564"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lang="en-GB" sz="3600" b="1" i="1" dirty="0">
                <a:solidFill>
                  <a:schemeClr val="bg1"/>
                </a:solidFill>
                <a:latin typeface="Arial" panose="020B0604020202020204"/>
                <a:cs typeface="Arial" panose="020B0604020202020204"/>
              </a:rPr>
              <a:t>for</a:t>
            </a:r>
            <a:r>
              <a:rPr sz="3600" b="1" i="1" spc="0"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br>
              <a:rPr lang="en-US" altLang="zh-CN" sz="3600" b="1" spc="-5" dirty="0">
                <a:solidFill>
                  <a:schemeClr val="bg1"/>
                </a:solidFill>
                <a:latin typeface="Arial" panose="020B0604020202020204"/>
                <a:cs typeface="Arial" panose="020B0604020202020204"/>
              </a:rPr>
            </a:br>
            <a:r>
              <a:rPr lang="zh-CN" altLang="en-US" sz="3600" b="1" spc="-5" dirty="0">
                <a:solidFill>
                  <a:schemeClr val="bg1"/>
                </a:solidFill>
                <a:latin typeface="Arial" panose="020B0604020202020204"/>
                <a:cs typeface="Arial" panose="020B0604020202020204"/>
              </a:rPr>
              <a:t>学习过程评估</a:t>
            </a:r>
          </a:p>
        </p:txBody>
      </p:sp>
      <p:pic>
        <p:nvPicPr>
          <p:cNvPr id="6" name="Slide Zoom 5">
            <a:hlinkClick r:id="rId3" action="ppaction://hlinksldjump"/>
          </p:cNvPr>
          <p:cNvPicPr>
            <a:picLocks noGrp="1" noRot="1" noChangeAspect="1" noMove="1" noResize="1" noEditPoints="1" noAdjustHandles="1" noChangeArrowheads="1" noChangeShapeType="1"/>
          </p:cNvPicPr>
          <p:nvPr/>
        </p:nvPicPr>
        <p:blipFill>
          <a:blip r:embed="rId4" cstate="print"/>
          <a:stretch>
            <a:fillRect/>
          </a:stretch>
        </p:blipFill>
        <p:spPr>
          <a:xfrm>
            <a:off x="-2368118" y="4652217"/>
            <a:ext cx="2286000" cy="1714500"/>
          </a:xfrm>
          <a:prstGeom prst="rect">
            <a:avLst/>
          </a:prstGeom>
          <a:ln w="3175">
            <a:solidFill>
              <a:prstClr val="ltGray"/>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47A3FD-0DED-42D1-ABE6-2D6552D37F95}"/>
              </a:ext>
            </a:extLst>
          </p:cNvPr>
          <p:cNvSpPr>
            <a:spLocks noGrp="1" noChangeArrowheads="1"/>
          </p:cNvSpPr>
          <p:nvPr>
            <p:ph type="ctrTitle"/>
          </p:nvPr>
        </p:nvSpPr>
        <p:spPr>
          <a:xfrm>
            <a:off x="539750" y="2708275"/>
            <a:ext cx="7772400" cy="2016125"/>
          </a:xfrm>
        </p:spPr>
        <p:txBody>
          <a:bodyPr/>
          <a:lstStyle/>
          <a:p>
            <a:pPr eaLnBrk="1" hangingPunct="1"/>
            <a:r>
              <a:rPr lang="en-GB" altLang="en-US" sz="6000" dirty="0">
                <a:latin typeface="Gill Sans MT" panose="020B0502020104020203" pitchFamily="34" charset="0"/>
              </a:rPr>
              <a:t>Recap</a:t>
            </a:r>
            <a:br>
              <a:rPr lang="en-GB" altLang="en-US" sz="6000" dirty="0">
                <a:latin typeface="Gill Sans MT" panose="020B0502020104020203" pitchFamily="34" charset="0"/>
              </a:rPr>
            </a:br>
            <a:r>
              <a:rPr lang="en-GB" altLang="en-US" sz="6000" dirty="0">
                <a:latin typeface="Gill Sans MT" panose="020B0502020104020203" pitchFamily="34" charset="0"/>
              </a:rPr>
              <a:t>Evidence Based Teaching</a:t>
            </a:r>
            <a:br>
              <a:rPr lang="en-GB" altLang="en-US" sz="6000" dirty="0">
                <a:latin typeface="Gill Sans MT" panose="020B0502020104020203" pitchFamily="34" charset="0"/>
              </a:rPr>
            </a:br>
            <a:br>
              <a:rPr lang="ja-JP" altLang="en-US" sz="6000" dirty="0"/>
            </a:br>
            <a:r>
              <a:rPr lang="ja-JP" altLang="en-US" sz="6000" dirty="0"/>
              <a:t>循证教学</a:t>
            </a:r>
            <a:br>
              <a:rPr lang="ja-JP" altLang="en-US" sz="6000" dirty="0"/>
            </a:br>
            <a:endParaRPr lang="en-GB" altLang="en-US" sz="6000" dirty="0">
              <a:solidFill>
                <a:schemeClr val="bg1"/>
              </a:solidFill>
              <a:latin typeface="Gill Sans MT" panose="020B0502020104020203" pitchFamily="34" charset="0"/>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0536B0E1-FB3C-4123-ABD8-EB0BE4E21F44}"/>
              </a:ext>
            </a:extLst>
          </p:cNvPr>
          <p:cNvSpPr>
            <a:spLocks noGrp="1"/>
          </p:cNvSpPr>
          <p:nvPr>
            <p:ph type="title"/>
          </p:nvPr>
        </p:nvSpPr>
        <p:spPr/>
        <p:txBody>
          <a:bodyPr/>
          <a:lstStyle/>
          <a:p>
            <a:pPr algn="l"/>
            <a:r>
              <a:rPr lang="en-GB" altLang="en-US" b="1">
                <a:solidFill>
                  <a:srgbClr val="FFFF00"/>
                </a:solidFill>
                <a:latin typeface="Bradley Hand ITC" panose="03070402050302030203" pitchFamily="66" charset="0"/>
              </a:rPr>
              <a:t>Activity 1  </a:t>
            </a:r>
            <a:r>
              <a:rPr lang="zh-CN" altLang="en-US" b="1">
                <a:solidFill>
                  <a:srgbClr val="FFFF00"/>
                </a:solidFill>
                <a:latin typeface="Bradley Hand ITC" panose="03070402050302030203" pitchFamily="66" charset="0"/>
              </a:rPr>
              <a:t>活动 </a:t>
            </a:r>
            <a:r>
              <a:rPr lang="en-US" altLang="zh-CN" b="1">
                <a:solidFill>
                  <a:srgbClr val="FFFF00"/>
                </a:solidFill>
                <a:latin typeface="Bradley Hand ITC" panose="03070402050302030203" pitchFamily="66" charset="0"/>
              </a:rPr>
              <a:t>1</a:t>
            </a:r>
            <a:endParaRPr lang="en-GB" altLang="en-US"/>
          </a:p>
        </p:txBody>
      </p:sp>
      <p:sp>
        <p:nvSpPr>
          <p:cNvPr id="3075" name="Content Placeholder 2">
            <a:extLst>
              <a:ext uri="{FF2B5EF4-FFF2-40B4-BE49-F238E27FC236}">
                <a16:creationId xmlns:a16="http://schemas.microsoft.com/office/drawing/2014/main" id="{68AEFBB9-95FC-4F0B-B020-05F55E7259AF}"/>
              </a:ext>
            </a:extLst>
          </p:cNvPr>
          <p:cNvSpPr>
            <a:spLocks noGrp="1"/>
          </p:cNvSpPr>
          <p:nvPr>
            <p:ph idx="1"/>
          </p:nvPr>
        </p:nvSpPr>
        <p:spPr>
          <a:xfrm>
            <a:off x="0" y="1417638"/>
            <a:ext cx="9144000" cy="5440362"/>
          </a:xfrm>
          <a:solidFill>
            <a:schemeClr val="tx1"/>
          </a:solidFill>
        </p:spPr>
        <p:txBody>
          <a:bodyPr/>
          <a:lstStyle/>
          <a:p>
            <a:r>
              <a:rPr lang="en-GB" altLang="en-US" sz="3600" dirty="0">
                <a:solidFill>
                  <a:schemeClr val="bg1"/>
                </a:solidFill>
              </a:rPr>
              <a:t>What does this graph show? </a:t>
            </a:r>
            <a:r>
              <a:rPr lang="zh-CN" altLang="en-US" dirty="0">
                <a:solidFill>
                  <a:schemeClr val="bg1"/>
                </a:solidFill>
              </a:rPr>
              <a:t>此图表明了什么？</a:t>
            </a:r>
            <a:r>
              <a:rPr lang="en-GB" altLang="en-US" dirty="0">
                <a:solidFill>
                  <a:schemeClr val="bg1"/>
                </a:solidFill>
              </a:rPr>
              <a:t> </a:t>
            </a:r>
          </a:p>
          <a:p>
            <a:pPr>
              <a:buFont typeface="Arial" panose="020B0604020202020204" pitchFamily="34" charset="0"/>
              <a:buNone/>
            </a:pPr>
            <a:r>
              <a:rPr lang="en-GB" altLang="en-US" dirty="0">
                <a:solidFill>
                  <a:schemeClr val="bg1"/>
                </a:solidFill>
              </a:rPr>
              <a:t>Write your </a:t>
            </a:r>
          </a:p>
          <a:p>
            <a:pPr>
              <a:buFont typeface="Arial" panose="020B0604020202020204" pitchFamily="34" charset="0"/>
              <a:buNone/>
            </a:pPr>
            <a:r>
              <a:rPr lang="en-GB" altLang="en-US" dirty="0">
                <a:solidFill>
                  <a:schemeClr val="bg1"/>
                </a:solidFill>
              </a:rPr>
              <a:t>answer on the</a:t>
            </a:r>
          </a:p>
          <a:p>
            <a:pPr>
              <a:buFont typeface="Arial" panose="020B0604020202020204" pitchFamily="34" charset="0"/>
              <a:buNone/>
            </a:pPr>
            <a:r>
              <a:rPr lang="en-GB" altLang="en-US" dirty="0">
                <a:solidFill>
                  <a:schemeClr val="bg1"/>
                </a:solidFill>
              </a:rPr>
              <a:t>ShowMe Boards</a:t>
            </a:r>
          </a:p>
          <a:p>
            <a:pPr>
              <a:buFont typeface="Arial" panose="020B0604020202020204" pitchFamily="34" charset="0"/>
              <a:buNone/>
            </a:pPr>
            <a:r>
              <a:rPr lang="zh-CN" altLang="en-US" dirty="0">
                <a:solidFill>
                  <a:schemeClr val="bg1"/>
                </a:solidFill>
              </a:rPr>
              <a:t>在自我展示板</a:t>
            </a:r>
            <a:endParaRPr lang="en-US" altLang="zh-CN" dirty="0">
              <a:solidFill>
                <a:schemeClr val="bg1"/>
              </a:solidFill>
            </a:endParaRPr>
          </a:p>
          <a:p>
            <a:pPr>
              <a:buFont typeface="Arial" panose="020B0604020202020204" pitchFamily="34" charset="0"/>
              <a:buNone/>
            </a:pPr>
            <a:r>
              <a:rPr lang="zh-CN" altLang="en-US" dirty="0">
                <a:solidFill>
                  <a:schemeClr val="bg1"/>
                </a:solidFill>
              </a:rPr>
              <a:t>写下你的答案</a:t>
            </a:r>
            <a:endParaRPr lang="en-GB" altLang="en-US" dirty="0">
              <a:solidFill>
                <a:schemeClr val="bg1"/>
              </a:solidFill>
            </a:endParaRPr>
          </a:p>
          <a:p>
            <a:pPr>
              <a:buFont typeface="Arial" panose="020B0604020202020204" pitchFamily="34" charset="0"/>
              <a:buNone/>
            </a:pPr>
            <a:endParaRPr lang="en-GB" altLang="en-US" dirty="0">
              <a:solidFill>
                <a:schemeClr val="bg1"/>
              </a:solidFill>
            </a:endParaRPr>
          </a:p>
        </p:txBody>
      </p:sp>
      <p:pic>
        <p:nvPicPr>
          <p:cNvPr id="3076" name="Picture 3" descr="pie-chart">
            <a:extLst>
              <a:ext uri="{FF2B5EF4-FFF2-40B4-BE49-F238E27FC236}">
                <a16:creationId xmlns:a16="http://schemas.microsoft.com/office/drawing/2014/main" id="{48DE2892-8D1F-4589-9F42-B1D0F5A9D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133600"/>
            <a:ext cx="61198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7">
            <a:extLst>
              <a:ext uri="{FF2B5EF4-FFF2-40B4-BE49-F238E27FC236}">
                <a16:creationId xmlns:a16="http://schemas.microsoft.com/office/drawing/2014/main" id="{5D156CFC-493A-4786-B1EB-247119E60E02}"/>
              </a:ext>
            </a:extLst>
          </p:cNvPr>
          <p:cNvSpPr txBox="1">
            <a:spLocks noChangeArrowheads="1"/>
          </p:cNvSpPr>
          <p:nvPr/>
        </p:nvSpPr>
        <p:spPr bwMode="auto">
          <a:xfrm>
            <a:off x="4140200" y="3141663"/>
            <a:ext cx="676275" cy="304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教师</a:t>
            </a: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78" name="Text Box 7">
            <a:extLst>
              <a:ext uri="{FF2B5EF4-FFF2-40B4-BE49-F238E27FC236}">
                <a16:creationId xmlns:a16="http://schemas.microsoft.com/office/drawing/2014/main" id="{D5D4B863-155D-420D-919B-8ACF4A7B181A}"/>
              </a:ext>
            </a:extLst>
          </p:cNvPr>
          <p:cNvSpPr txBox="1">
            <a:spLocks noChangeArrowheads="1"/>
          </p:cNvSpPr>
          <p:nvPr/>
        </p:nvSpPr>
        <p:spPr bwMode="auto">
          <a:xfrm>
            <a:off x="3851275" y="3933825"/>
            <a:ext cx="676275" cy="304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家</a:t>
            </a:r>
          </a:p>
        </p:txBody>
      </p:sp>
      <p:sp>
        <p:nvSpPr>
          <p:cNvPr id="3079" name="Text Box 7">
            <a:extLst>
              <a:ext uri="{FF2B5EF4-FFF2-40B4-BE49-F238E27FC236}">
                <a16:creationId xmlns:a16="http://schemas.microsoft.com/office/drawing/2014/main" id="{AB33A92D-906B-4900-921B-05CF20B9AC42}"/>
              </a:ext>
            </a:extLst>
          </p:cNvPr>
          <p:cNvSpPr txBox="1">
            <a:spLocks noChangeArrowheads="1"/>
          </p:cNvSpPr>
          <p:nvPr/>
        </p:nvSpPr>
        <p:spPr bwMode="auto">
          <a:xfrm>
            <a:off x="4211638" y="4292600"/>
            <a:ext cx="676275" cy="304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同伴</a:t>
            </a:r>
          </a:p>
        </p:txBody>
      </p:sp>
      <p:sp>
        <p:nvSpPr>
          <p:cNvPr id="3080" name="Text Box 7">
            <a:extLst>
              <a:ext uri="{FF2B5EF4-FFF2-40B4-BE49-F238E27FC236}">
                <a16:creationId xmlns:a16="http://schemas.microsoft.com/office/drawing/2014/main" id="{E8412573-63D8-4A29-BADF-2C6DD1AC6A8E}"/>
              </a:ext>
            </a:extLst>
          </p:cNvPr>
          <p:cNvSpPr txBox="1">
            <a:spLocks noChangeArrowheads="1"/>
          </p:cNvSpPr>
          <p:nvPr/>
        </p:nvSpPr>
        <p:spPr bwMode="auto">
          <a:xfrm>
            <a:off x="4716463" y="4652963"/>
            <a:ext cx="676275" cy="304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学校</a:t>
            </a:r>
          </a:p>
        </p:txBody>
      </p:sp>
      <p:sp>
        <p:nvSpPr>
          <p:cNvPr id="3081" name="Text Box 7">
            <a:extLst>
              <a:ext uri="{FF2B5EF4-FFF2-40B4-BE49-F238E27FC236}">
                <a16:creationId xmlns:a16="http://schemas.microsoft.com/office/drawing/2014/main" id="{616BAA07-13D5-468B-87D1-F8B6B9F690EF}"/>
              </a:ext>
            </a:extLst>
          </p:cNvPr>
          <p:cNvSpPr txBox="1">
            <a:spLocks noChangeArrowheads="1"/>
          </p:cNvSpPr>
          <p:nvPr/>
        </p:nvSpPr>
        <p:spPr bwMode="auto">
          <a:xfrm>
            <a:off x="5292725" y="4941888"/>
            <a:ext cx="676275" cy="304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校长</a:t>
            </a:r>
          </a:p>
        </p:txBody>
      </p:sp>
      <p:sp>
        <p:nvSpPr>
          <p:cNvPr id="3082" name="Text Box 7">
            <a:extLst>
              <a:ext uri="{FF2B5EF4-FFF2-40B4-BE49-F238E27FC236}">
                <a16:creationId xmlns:a16="http://schemas.microsoft.com/office/drawing/2014/main" id="{CEDBADAF-D3BC-4CBB-9834-9141106AA74C}"/>
              </a:ext>
            </a:extLst>
          </p:cNvPr>
          <p:cNvSpPr txBox="1">
            <a:spLocks noChangeArrowheads="1"/>
          </p:cNvSpPr>
          <p:nvPr/>
        </p:nvSpPr>
        <p:spPr bwMode="auto">
          <a:xfrm>
            <a:off x="7308850" y="3789363"/>
            <a:ext cx="676275" cy="304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学生</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93CED45-EE94-429B-98A6-EFC1929625F4}"/>
              </a:ext>
            </a:extLst>
          </p:cNvPr>
          <p:cNvSpPr>
            <a:spLocks noGrp="1"/>
          </p:cNvSpPr>
          <p:nvPr>
            <p:ph type="title"/>
          </p:nvPr>
        </p:nvSpPr>
        <p:spPr>
          <a:xfrm>
            <a:off x="457200" y="274638"/>
            <a:ext cx="8229600" cy="850900"/>
          </a:xfrm>
        </p:spPr>
        <p:txBody>
          <a:bodyPr/>
          <a:lstStyle/>
          <a:p>
            <a:pPr algn="l"/>
            <a:r>
              <a:rPr lang="en-GB" altLang="en-US" b="1">
                <a:solidFill>
                  <a:srgbClr val="FFFF00"/>
                </a:solidFill>
                <a:latin typeface="Bradley Hand ITC" panose="03070402050302030203" pitchFamily="66" charset="0"/>
              </a:rPr>
              <a:t>Answer  </a:t>
            </a:r>
            <a:r>
              <a:rPr lang="zh-CN" altLang="en-US" b="1">
                <a:solidFill>
                  <a:srgbClr val="FFFF00"/>
                </a:solidFill>
                <a:latin typeface="Bradley Hand ITC" panose="03070402050302030203" pitchFamily="66" charset="0"/>
              </a:rPr>
              <a:t>答案</a:t>
            </a:r>
            <a:endParaRPr lang="en-GB" altLang="en-US"/>
          </a:p>
        </p:txBody>
      </p:sp>
      <p:sp>
        <p:nvSpPr>
          <p:cNvPr id="4099" name="Content Placeholder 2">
            <a:extLst>
              <a:ext uri="{FF2B5EF4-FFF2-40B4-BE49-F238E27FC236}">
                <a16:creationId xmlns:a16="http://schemas.microsoft.com/office/drawing/2014/main" id="{8CD72E7E-B48D-4BCA-AFFF-9665C93690FC}"/>
              </a:ext>
            </a:extLst>
          </p:cNvPr>
          <p:cNvSpPr>
            <a:spLocks noGrp="1"/>
          </p:cNvSpPr>
          <p:nvPr>
            <p:ph idx="1"/>
          </p:nvPr>
        </p:nvSpPr>
        <p:spPr>
          <a:xfrm>
            <a:off x="457200" y="1412875"/>
            <a:ext cx="4906963" cy="4824413"/>
          </a:xfrm>
          <a:solidFill>
            <a:schemeClr val="tx1"/>
          </a:solidFill>
        </p:spPr>
        <p:txBody>
          <a:bodyPr/>
          <a:lstStyle/>
          <a:p>
            <a:pPr marL="0" indent="0">
              <a:buFont typeface="Arial" panose="020B0604020202020204" pitchFamily="34" charset="0"/>
              <a:buNone/>
            </a:pPr>
            <a:r>
              <a:rPr lang="en-GB" altLang="en-US">
                <a:solidFill>
                  <a:schemeClr val="bg1"/>
                </a:solidFill>
              </a:rPr>
              <a:t>The pie-chart represents all the influences on the student at the end of their course. That is, all the things that influenced their results.</a:t>
            </a:r>
          </a:p>
          <a:p>
            <a:pPr marL="0" indent="0">
              <a:buFont typeface="Arial" panose="020B0604020202020204" pitchFamily="34" charset="0"/>
              <a:buNone/>
            </a:pPr>
            <a:r>
              <a:rPr lang="zh-CN" altLang="en-US">
                <a:solidFill>
                  <a:schemeClr val="bg1"/>
                </a:solidFill>
              </a:rPr>
              <a:t>饼图代表了课程结束时对学生的所有的影响。也就是说，所有影响他们结果的东西。</a:t>
            </a:r>
            <a:endParaRPr lang="en-GB" altLang="en-US">
              <a:solidFill>
                <a:schemeClr val="bg1"/>
              </a:solidFill>
            </a:endParaRPr>
          </a:p>
        </p:txBody>
      </p:sp>
      <p:pic>
        <p:nvPicPr>
          <p:cNvPr id="4100" name="Picture 3" descr="pie-chart">
            <a:extLst>
              <a:ext uri="{FF2B5EF4-FFF2-40B4-BE49-F238E27FC236}">
                <a16:creationId xmlns:a16="http://schemas.microsoft.com/office/drawing/2014/main" id="{B99A9DEC-EA25-459B-95FA-DBB060B35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628775"/>
            <a:ext cx="30734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FD52A27-7B52-48E1-BE5D-6834FC3C0220}"/>
              </a:ext>
            </a:extLst>
          </p:cNvPr>
          <p:cNvSpPr>
            <a:spLocks noGrp="1"/>
          </p:cNvSpPr>
          <p:nvPr>
            <p:ph type="title"/>
          </p:nvPr>
        </p:nvSpPr>
        <p:spPr>
          <a:xfrm>
            <a:off x="468313" y="115888"/>
            <a:ext cx="8229600" cy="1143000"/>
          </a:xfrm>
        </p:spPr>
        <p:txBody>
          <a:bodyPr/>
          <a:lstStyle/>
          <a:p>
            <a:pPr algn="l"/>
            <a:r>
              <a:rPr lang="en-GB" altLang="en-US" sz="3600">
                <a:solidFill>
                  <a:srgbClr val="FFFF00"/>
                </a:solidFill>
              </a:rPr>
              <a:t>So how do we know what works ?</a:t>
            </a:r>
            <a:br>
              <a:rPr lang="en-GB" altLang="en-US" sz="3600">
                <a:solidFill>
                  <a:srgbClr val="FFFF00"/>
                </a:solidFill>
              </a:rPr>
            </a:br>
            <a:r>
              <a:rPr lang="zh-CN" altLang="en-US" sz="3200">
                <a:solidFill>
                  <a:srgbClr val="FFFF00"/>
                </a:solidFill>
              </a:rPr>
              <a:t>那么我们如何知道什么有效呢？</a:t>
            </a:r>
            <a:endParaRPr lang="en-GB" altLang="en-US" sz="3200"/>
          </a:p>
        </p:txBody>
      </p:sp>
      <p:sp>
        <p:nvSpPr>
          <p:cNvPr id="5123" name="Content Placeholder 2">
            <a:extLst>
              <a:ext uri="{FF2B5EF4-FFF2-40B4-BE49-F238E27FC236}">
                <a16:creationId xmlns:a16="http://schemas.microsoft.com/office/drawing/2014/main" id="{C4F9FE15-5E74-4C6B-85BD-59BEA390459B}"/>
              </a:ext>
            </a:extLst>
          </p:cNvPr>
          <p:cNvSpPr>
            <a:spLocks noGrp="1"/>
          </p:cNvSpPr>
          <p:nvPr>
            <p:ph idx="1"/>
          </p:nvPr>
        </p:nvSpPr>
        <p:spPr>
          <a:xfrm>
            <a:off x="395288" y="1600200"/>
            <a:ext cx="8291512" cy="4708525"/>
          </a:xfrm>
        </p:spPr>
        <p:txBody>
          <a:bodyPr/>
          <a:lstStyle/>
          <a:p>
            <a:r>
              <a:rPr lang="en-GB" altLang="zh-CN"/>
              <a:t>In education, about 150 different things have been tried to improve learning, 142 of them seem to work! </a:t>
            </a:r>
          </a:p>
          <a:p>
            <a:r>
              <a:rPr lang="zh-CN" altLang="en-US"/>
              <a:t>在教育中，大约</a:t>
            </a:r>
            <a:r>
              <a:rPr lang="en-US" altLang="zh-CN"/>
              <a:t>150</a:t>
            </a:r>
            <a:r>
              <a:rPr lang="zh-CN" altLang="en-US"/>
              <a:t>种不同的事物被尝试用来提高学习，其中的</a:t>
            </a:r>
            <a:r>
              <a:rPr lang="en-US" altLang="zh-CN"/>
              <a:t>142</a:t>
            </a:r>
            <a:r>
              <a:rPr lang="zh-CN" altLang="en-US"/>
              <a:t>种似乎有效！</a:t>
            </a:r>
            <a:endParaRPr lang="en-GB" altLang="en-US"/>
          </a:p>
          <a:p>
            <a:r>
              <a:rPr lang="en-GB" altLang="zh-CN"/>
              <a:t>So we need some measure of effectiveness.</a:t>
            </a:r>
          </a:p>
          <a:p>
            <a:r>
              <a:rPr lang="zh-CN" altLang="en-US"/>
              <a:t>所以我们需要一些有效的措施。</a:t>
            </a:r>
            <a:endParaRPr lang="en-GB"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FC3BB63-0B4F-4300-872D-35DB87784869}"/>
              </a:ext>
            </a:extLst>
          </p:cNvPr>
          <p:cNvSpPr>
            <a:spLocks noGrp="1"/>
          </p:cNvSpPr>
          <p:nvPr>
            <p:ph type="title"/>
          </p:nvPr>
        </p:nvSpPr>
        <p:spPr>
          <a:xfrm>
            <a:off x="457200" y="274638"/>
            <a:ext cx="5699125" cy="1143000"/>
          </a:xfrm>
        </p:spPr>
        <p:txBody>
          <a:bodyPr/>
          <a:lstStyle/>
          <a:p>
            <a:r>
              <a:rPr lang="en-GB" altLang="en-US">
                <a:solidFill>
                  <a:srgbClr val="FFFF00"/>
                </a:solidFill>
              </a:rPr>
              <a:t>Effect size  </a:t>
            </a:r>
            <a:r>
              <a:rPr lang="zh-CN" altLang="en-US">
                <a:solidFill>
                  <a:srgbClr val="FFFF00"/>
                </a:solidFill>
              </a:rPr>
              <a:t>效应量</a:t>
            </a:r>
            <a:endParaRPr lang="en-GB" altLang="en-US">
              <a:solidFill>
                <a:srgbClr val="FFFF00"/>
              </a:solidFill>
            </a:endParaRPr>
          </a:p>
        </p:txBody>
      </p:sp>
      <p:pic>
        <p:nvPicPr>
          <p:cNvPr id="6147" name="Picture 1">
            <a:extLst>
              <a:ext uri="{FF2B5EF4-FFF2-40B4-BE49-F238E27FC236}">
                <a16:creationId xmlns:a16="http://schemas.microsoft.com/office/drawing/2014/main" id="{03D65B11-E0CE-42E4-9EE6-702F642D4B8F}"/>
              </a:ext>
            </a:extLst>
          </p:cNvPr>
          <p:cNvPicPr>
            <a:picLocks noChangeAspect="1"/>
          </p:cNvPicPr>
          <p:nvPr/>
        </p:nvPicPr>
        <p:blipFill>
          <a:blip r:embed="rId2">
            <a:extLst>
              <a:ext uri="{28A0092B-C50C-407E-A947-70E740481C1C}">
                <a14:useLocalDpi xmlns:a14="http://schemas.microsoft.com/office/drawing/2010/main" val="0"/>
              </a:ext>
            </a:extLst>
          </a:blip>
          <a:srcRect t="-8400" b="8400"/>
          <a:stretch>
            <a:fillRect/>
          </a:stretch>
        </p:blipFill>
        <p:spPr bwMode="auto">
          <a:xfrm>
            <a:off x="0" y="1125538"/>
            <a:ext cx="91440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7">
            <a:extLst>
              <a:ext uri="{FF2B5EF4-FFF2-40B4-BE49-F238E27FC236}">
                <a16:creationId xmlns:a16="http://schemas.microsoft.com/office/drawing/2014/main" id="{5B4AD883-95A0-4EDF-B129-7AD7449EB833}"/>
              </a:ext>
            </a:extLst>
          </p:cNvPr>
          <p:cNvSpPr txBox="1">
            <a:spLocks noChangeArrowheads="1"/>
          </p:cNvSpPr>
          <p:nvPr/>
        </p:nvSpPr>
        <p:spPr bwMode="auto">
          <a:xfrm>
            <a:off x="1403350" y="4221163"/>
            <a:ext cx="1081088" cy="503237"/>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测试前</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9BC1798A-C95B-4C48-BE24-99A0FA2A8137}"/>
              </a:ext>
            </a:extLst>
          </p:cNvPr>
          <p:cNvPicPr>
            <a:picLocks noChangeAspect="1"/>
          </p:cNvPicPr>
          <p:nvPr/>
        </p:nvPicPr>
        <p:blipFill>
          <a:blip r:embed="rId2">
            <a:extLst>
              <a:ext uri="{28A0092B-C50C-407E-A947-70E740481C1C}">
                <a14:useLocalDpi xmlns:a14="http://schemas.microsoft.com/office/drawing/2010/main" val="0"/>
              </a:ext>
            </a:extLst>
          </a:blip>
          <a:srcRect l="-400" b="18500"/>
          <a:stretch>
            <a:fillRect/>
          </a:stretch>
        </p:blipFill>
        <p:spPr bwMode="auto">
          <a:xfrm>
            <a:off x="0" y="1628775"/>
            <a:ext cx="89185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D6DB7C18-C898-493E-9545-231725D44B76}"/>
              </a:ext>
            </a:extLst>
          </p:cNvPr>
          <p:cNvSpPr>
            <a:spLocks noGrp="1"/>
          </p:cNvSpPr>
          <p:nvPr>
            <p:ph type="title"/>
          </p:nvPr>
        </p:nvSpPr>
        <p:spPr>
          <a:xfrm>
            <a:off x="457200" y="274638"/>
            <a:ext cx="5699125" cy="1143000"/>
          </a:xfrm>
        </p:spPr>
        <p:txBody>
          <a:bodyPr/>
          <a:lstStyle/>
          <a:p>
            <a:r>
              <a:rPr lang="en-GB" altLang="en-US">
                <a:solidFill>
                  <a:srgbClr val="FFFF00"/>
                </a:solidFill>
              </a:rPr>
              <a:t>Effect size  </a:t>
            </a:r>
            <a:r>
              <a:rPr lang="zh-CN" altLang="en-US">
                <a:solidFill>
                  <a:srgbClr val="FFFF00"/>
                </a:solidFill>
              </a:rPr>
              <a:t>效应量</a:t>
            </a:r>
            <a:endParaRPr lang="en-GB" altLang="en-US">
              <a:solidFill>
                <a:srgbClr val="FFFF00"/>
              </a:solidFill>
            </a:endParaRPr>
          </a:p>
        </p:txBody>
      </p:sp>
      <p:sp>
        <p:nvSpPr>
          <p:cNvPr id="7172" name="Text Box 7">
            <a:extLst>
              <a:ext uri="{FF2B5EF4-FFF2-40B4-BE49-F238E27FC236}">
                <a16:creationId xmlns:a16="http://schemas.microsoft.com/office/drawing/2014/main" id="{679B77E3-3922-4FD9-8684-2EFE91870F2B}"/>
              </a:ext>
            </a:extLst>
          </p:cNvPr>
          <p:cNvSpPr txBox="1">
            <a:spLocks noChangeArrowheads="1"/>
          </p:cNvSpPr>
          <p:nvPr/>
        </p:nvSpPr>
        <p:spPr bwMode="auto">
          <a:xfrm>
            <a:off x="1403350" y="4437063"/>
            <a:ext cx="1081088" cy="5048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测试前</a:t>
            </a:r>
          </a:p>
        </p:txBody>
      </p:sp>
      <p:sp>
        <p:nvSpPr>
          <p:cNvPr id="7173" name="Text Box 7">
            <a:extLst>
              <a:ext uri="{FF2B5EF4-FFF2-40B4-BE49-F238E27FC236}">
                <a16:creationId xmlns:a16="http://schemas.microsoft.com/office/drawing/2014/main" id="{D69BA78A-B0A7-4606-8F8D-FF8F0E7BFA08}"/>
              </a:ext>
            </a:extLst>
          </p:cNvPr>
          <p:cNvSpPr txBox="1">
            <a:spLocks noChangeArrowheads="1"/>
          </p:cNvSpPr>
          <p:nvPr/>
        </p:nvSpPr>
        <p:spPr bwMode="auto">
          <a:xfrm>
            <a:off x="4500563" y="3284538"/>
            <a:ext cx="1079500" cy="5048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对照组</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1557046E-AE1F-439B-BE9F-94733A7B85B7}"/>
              </a:ext>
            </a:extLst>
          </p:cNvPr>
          <p:cNvPicPr>
            <a:picLocks noChangeAspect="1"/>
          </p:cNvPicPr>
          <p:nvPr/>
        </p:nvPicPr>
        <p:blipFill>
          <a:blip r:embed="rId2">
            <a:extLst>
              <a:ext uri="{28A0092B-C50C-407E-A947-70E740481C1C}">
                <a14:useLocalDpi xmlns:a14="http://schemas.microsoft.com/office/drawing/2010/main" val="0"/>
              </a:ext>
            </a:extLst>
          </a:blip>
          <a:srcRect l="784" b="7321"/>
          <a:stretch>
            <a:fillRect/>
          </a:stretch>
        </p:blipFill>
        <p:spPr bwMode="auto">
          <a:xfrm>
            <a:off x="0" y="1844675"/>
            <a:ext cx="9288463"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a:extLst>
              <a:ext uri="{FF2B5EF4-FFF2-40B4-BE49-F238E27FC236}">
                <a16:creationId xmlns:a16="http://schemas.microsoft.com/office/drawing/2014/main" id="{520FF4BC-18C1-4D0D-BD6F-4FB33808FD79}"/>
              </a:ext>
            </a:extLst>
          </p:cNvPr>
          <p:cNvSpPr>
            <a:spLocks noGrp="1"/>
          </p:cNvSpPr>
          <p:nvPr>
            <p:ph type="title"/>
          </p:nvPr>
        </p:nvSpPr>
        <p:spPr>
          <a:xfrm>
            <a:off x="457200" y="274638"/>
            <a:ext cx="5699125" cy="1143000"/>
          </a:xfrm>
        </p:spPr>
        <p:txBody>
          <a:bodyPr/>
          <a:lstStyle/>
          <a:p>
            <a:r>
              <a:rPr lang="en-GB" altLang="en-US">
                <a:solidFill>
                  <a:srgbClr val="FFFF00"/>
                </a:solidFill>
              </a:rPr>
              <a:t>Effect size  </a:t>
            </a:r>
            <a:r>
              <a:rPr lang="zh-CN" altLang="en-US">
                <a:solidFill>
                  <a:srgbClr val="FFFF00"/>
                </a:solidFill>
              </a:rPr>
              <a:t>效应量</a:t>
            </a:r>
            <a:endParaRPr lang="en-GB" altLang="en-US">
              <a:solidFill>
                <a:srgbClr val="FFFF00"/>
              </a:solidFill>
            </a:endParaRPr>
          </a:p>
        </p:txBody>
      </p:sp>
      <p:sp>
        <p:nvSpPr>
          <p:cNvPr id="8196" name="Text Box 7">
            <a:extLst>
              <a:ext uri="{FF2B5EF4-FFF2-40B4-BE49-F238E27FC236}">
                <a16:creationId xmlns:a16="http://schemas.microsoft.com/office/drawing/2014/main" id="{2E4AB341-F5CD-463D-B43A-0715B23E5052}"/>
              </a:ext>
            </a:extLst>
          </p:cNvPr>
          <p:cNvSpPr txBox="1">
            <a:spLocks noChangeArrowheads="1"/>
          </p:cNvSpPr>
          <p:nvPr/>
        </p:nvSpPr>
        <p:spPr bwMode="auto">
          <a:xfrm>
            <a:off x="1403350" y="4724400"/>
            <a:ext cx="1081088" cy="5048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测试前</a:t>
            </a:r>
          </a:p>
        </p:txBody>
      </p:sp>
      <p:sp>
        <p:nvSpPr>
          <p:cNvPr id="8197" name="Text Box 7">
            <a:extLst>
              <a:ext uri="{FF2B5EF4-FFF2-40B4-BE49-F238E27FC236}">
                <a16:creationId xmlns:a16="http://schemas.microsoft.com/office/drawing/2014/main" id="{9565DE1B-5FC9-4F91-8FB9-3458401F12EF}"/>
              </a:ext>
            </a:extLst>
          </p:cNvPr>
          <p:cNvSpPr txBox="1">
            <a:spLocks noChangeArrowheads="1"/>
          </p:cNvSpPr>
          <p:nvPr/>
        </p:nvSpPr>
        <p:spPr bwMode="auto">
          <a:xfrm>
            <a:off x="4643438" y="3573463"/>
            <a:ext cx="1081087" cy="503237"/>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对照组</a:t>
            </a:r>
          </a:p>
        </p:txBody>
      </p:sp>
      <p:sp>
        <p:nvSpPr>
          <p:cNvPr id="8198" name="Text Box 7">
            <a:extLst>
              <a:ext uri="{FF2B5EF4-FFF2-40B4-BE49-F238E27FC236}">
                <a16:creationId xmlns:a16="http://schemas.microsoft.com/office/drawing/2014/main" id="{926E2D2F-695F-4B9B-A424-BE30B63D2E2C}"/>
              </a:ext>
            </a:extLst>
          </p:cNvPr>
          <p:cNvSpPr txBox="1">
            <a:spLocks noChangeArrowheads="1"/>
          </p:cNvSpPr>
          <p:nvPr/>
        </p:nvSpPr>
        <p:spPr bwMode="auto">
          <a:xfrm>
            <a:off x="4643438" y="5013325"/>
            <a:ext cx="1081087" cy="50323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实验组</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B433E4E7-3CA6-4099-8C49-075441141AA9}"/>
              </a:ext>
            </a:extLst>
          </p:cNvPr>
          <p:cNvPicPr>
            <a:picLocks noChangeAspect="1"/>
          </p:cNvPicPr>
          <p:nvPr/>
        </p:nvPicPr>
        <p:blipFill>
          <a:blip r:embed="rId2">
            <a:extLst>
              <a:ext uri="{28A0092B-C50C-407E-A947-70E740481C1C}">
                <a14:useLocalDpi xmlns:a14="http://schemas.microsoft.com/office/drawing/2010/main" val="0"/>
              </a:ext>
            </a:extLst>
          </a:blip>
          <a:srcRect l="-400" b="6950"/>
          <a:stretch>
            <a:fillRect/>
          </a:stretch>
        </p:blipFill>
        <p:spPr bwMode="auto">
          <a:xfrm>
            <a:off x="-36513" y="1700213"/>
            <a:ext cx="91805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3E7941AE-F05B-4F37-875C-9B2FBC1CA584}"/>
              </a:ext>
            </a:extLst>
          </p:cNvPr>
          <p:cNvSpPr>
            <a:spLocks noGrp="1"/>
          </p:cNvSpPr>
          <p:nvPr>
            <p:ph type="title"/>
          </p:nvPr>
        </p:nvSpPr>
        <p:spPr>
          <a:xfrm>
            <a:off x="457200" y="274638"/>
            <a:ext cx="5699125" cy="1143000"/>
          </a:xfrm>
        </p:spPr>
        <p:txBody>
          <a:bodyPr/>
          <a:lstStyle/>
          <a:p>
            <a:r>
              <a:rPr lang="en-GB" altLang="en-US">
                <a:solidFill>
                  <a:srgbClr val="FFFF00"/>
                </a:solidFill>
              </a:rPr>
              <a:t>Effect size  </a:t>
            </a:r>
            <a:r>
              <a:rPr lang="zh-CN" altLang="en-US">
                <a:solidFill>
                  <a:srgbClr val="FFFF00"/>
                </a:solidFill>
              </a:rPr>
              <a:t>效应量</a:t>
            </a:r>
            <a:endParaRPr lang="en-GB" altLang="en-US">
              <a:solidFill>
                <a:srgbClr val="FFFF00"/>
              </a:solidFill>
            </a:endParaRPr>
          </a:p>
        </p:txBody>
      </p:sp>
      <p:sp>
        <p:nvSpPr>
          <p:cNvPr id="9220" name="Text Box 7">
            <a:extLst>
              <a:ext uri="{FF2B5EF4-FFF2-40B4-BE49-F238E27FC236}">
                <a16:creationId xmlns:a16="http://schemas.microsoft.com/office/drawing/2014/main" id="{47845FB3-71CF-48BD-AA08-9E453AAEE9D4}"/>
              </a:ext>
            </a:extLst>
          </p:cNvPr>
          <p:cNvSpPr txBox="1">
            <a:spLocks noChangeArrowheads="1"/>
          </p:cNvSpPr>
          <p:nvPr/>
        </p:nvSpPr>
        <p:spPr bwMode="auto">
          <a:xfrm>
            <a:off x="1403350" y="4581525"/>
            <a:ext cx="1081088" cy="50323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测试前</a:t>
            </a:r>
          </a:p>
        </p:txBody>
      </p:sp>
      <p:sp>
        <p:nvSpPr>
          <p:cNvPr id="9221" name="Text Box 7">
            <a:extLst>
              <a:ext uri="{FF2B5EF4-FFF2-40B4-BE49-F238E27FC236}">
                <a16:creationId xmlns:a16="http://schemas.microsoft.com/office/drawing/2014/main" id="{077ECDFE-1D93-48C4-8B03-CD07F8F957BC}"/>
              </a:ext>
            </a:extLst>
          </p:cNvPr>
          <p:cNvSpPr txBox="1">
            <a:spLocks noChangeArrowheads="1"/>
          </p:cNvSpPr>
          <p:nvPr/>
        </p:nvSpPr>
        <p:spPr bwMode="auto">
          <a:xfrm>
            <a:off x="4572000" y="3429000"/>
            <a:ext cx="1079500" cy="5048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对照组</a:t>
            </a:r>
          </a:p>
        </p:txBody>
      </p:sp>
      <p:sp>
        <p:nvSpPr>
          <p:cNvPr id="9222" name="Text Box 7">
            <a:extLst>
              <a:ext uri="{FF2B5EF4-FFF2-40B4-BE49-F238E27FC236}">
                <a16:creationId xmlns:a16="http://schemas.microsoft.com/office/drawing/2014/main" id="{7FB89EEA-A6A3-458F-98D2-72C7D88EADE6}"/>
              </a:ext>
            </a:extLst>
          </p:cNvPr>
          <p:cNvSpPr txBox="1">
            <a:spLocks noChangeArrowheads="1"/>
          </p:cNvSpPr>
          <p:nvPr/>
        </p:nvSpPr>
        <p:spPr bwMode="auto">
          <a:xfrm>
            <a:off x="4572000" y="4868863"/>
            <a:ext cx="1079500" cy="5048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实验组</a:t>
            </a:r>
          </a:p>
        </p:txBody>
      </p:sp>
      <p:sp>
        <p:nvSpPr>
          <p:cNvPr id="9223" name="Text Box 7">
            <a:extLst>
              <a:ext uri="{FF2B5EF4-FFF2-40B4-BE49-F238E27FC236}">
                <a16:creationId xmlns:a16="http://schemas.microsoft.com/office/drawing/2014/main" id="{1EA6D938-C9D6-4DC9-8615-85B74D1BF695}"/>
              </a:ext>
            </a:extLst>
          </p:cNvPr>
          <p:cNvSpPr txBox="1">
            <a:spLocks noChangeArrowheads="1"/>
          </p:cNvSpPr>
          <p:nvPr/>
        </p:nvSpPr>
        <p:spPr bwMode="auto">
          <a:xfrm>
            <a:off x="6372225" y="4581525"/>
            <a:ext cx="1079500" cy="50323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测试后</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3B77390-2E30-4470-AB18-CC29C2140F14}"/>
              </a:ext>
            </a:extLst>
          </p:cNvPr>
          <p:cNvPicPr>
            <a:picLocks noChangeAspect="1"/>
          </p:cNvPicPr>
          <p:nvPr/>
        </p:nvPicPr>
        <p:blipFill>
          <a:blip r:embed="rId2">
            <a:extLst>
              <a:ext uri="{28A0092B-C50C-407E-A947-70E740481C1C}">
                <a14:useLocalDpi xmlns:a14="http://schemas.microsoft.com/office/drawing/2010/main" val="0"/>
              </a:ext>
            </a:extLst>
          </a:blip>
          <a:srcRect l="-400" b="6950"/>
          <a:stretch>
            <a:fillRect/>
          </a:stretch>
        </p:blipFill>
        <p:spPr bwMode="auto">
          <a:xfrm>
            <a:off x="-36513" y="0"/>
            <a:ext cx="918051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a:extLst>
              <a:ext uri="{FF2B5EF4-FFF2-40B4-BE49-F238E27FC236}">
                <a16:creationId xmlns:a16="http://schemas.microsoft.com/office/drawing/2014/main" id="{A2556B2F-ECA1-4EAA-B745-356BE536B5A0}"/>
              </a:ext>
            </a:extLst>
          </p:cNvPr>
          <p:cNvSpPr txBox="1">
            <a:spLocks noChangeArrowheads="1"/>
          </p:cNvSpPr>
          <p:nvPr/>
        </p:nvSpPr>
        <p:spPr bwMode="auto">
          <a:xfrm>
            <a:off x="1979613" y="1196975"/>
            <a:ext cx="2592387" cy="52228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92D050"/>
                </a:solidFill>
                <a:effectLst/>
                <a:uLnTx/>
                <a:uFillTx/>
                <a:latin typeface="Calibri" panose="020F0502020204030204" pitchFamily="34" charset="0"/>
                <a:ea typeface="宋体" panose="02010600030101010101" pitchFamily="2" charset="-122"/>
                <a:cs typeface="Arial" panose="020B0604020202020204" pitchFamily="34" charset="0"/>
              </a:rPr>
              <a:t>对照组平均成绩</a:t>
            </a: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244" name="Text Box 6">
            <a:extLst>
              <a:ext uri="{FF2B5EF4-FFF2-40B4-BE49-F238E27FC236}">
                <a16:creationId xmlns:a16="http://schemas.microsoft.com/office/drawing/2014/main" id="{C51A99D8-6733-4BEC-B1D8-B108258A5CBF}"/>
              </a:ext>
            </a:extLst>
          </p:cNvPr>
          <p:cNvSpPr txBox="1">
            <a:spLocks noChangeArrowheads="1"/>
          </p:cNvSpPr>
          <p:nvPr/>
        </p:nvSpPr>
        <p:spPr bwMode="auto">
          <a:xfrm>
            <a:off x="539750" y="2997200"/>
            <a:ext cx="863600" cy="15843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得到</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成绩</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的</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数量</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245" name="Text Box 7">
            <a:extLst>
              <a:ext uri="{FF2B5EF4-FFF2-40B4-BE49-F238E27FC236}">
                <a16:creationId xmlns:a16="http://schemas.microsoft.com/office/drawing/2014/main" id="{5F98CD9A-F1D7-4E82-97FF-9C86655D8903}"/>
              </a:ext>
            </a:extLst>
          </p:cNvPr>
          <p:cNvSpPr txBox="1">
            <a:spLocks noChangeArrowheads="1"/>
          </p:cNvSpPr>
          <p:nvPr/>
        </p:nvSpPr>
        <p:spPr bwMode="auto">
          <a:xfrm>
            <a:off x="3563938" y="5805488"/>
            <a:ext cx="2232025" cy="3603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学生成就百分比</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53365" y="1758315"/>
            <a:ext cx="8736330" cy="4598035"/>
          </a:xfrm>
          <a:prstGeom prst="rect">
            <a:avLst/>
          </a:prstGeom>
        </p:spPr>
        <p:txBody>
          <a:bodyPr vert="horz" wrap="square" lIns="0" tIns="0" rIns="0" bIns="0" rtlCol="0">
            <a:noAutofit/>
          </a:bodyPr>
          <a:lstStyle/>
          <a:p>
            <a:pPr marL="0" marR="12700" indent="0" fontAlgn="auto">
              <a:lnSpc>
                <a:spcPct val="150000"/>
              </a:lnSpc>
              <a:buNone/>
            </a:pPr>
            <a:r>
              <a:rPr lang="en-GB" sz="2600" b="1" dirty="0">
                <a:solidFill>
                  <a:schemeClr val="bg1"/>
                </a:solidFill>
                <a:latin typeface="Arial" panose="020B0604020202020204"/>
                <a:cs typeface="Arial" panose="020B0604020202020204"/>
              </a:rPr>
              <a:t>It is designed to provide evidence of achievement to parents, the students themselves and to outside groups e.g. employers, other educational institutions</a:t>
            </a:r>
          </a:p>
          <a:p>
            <a:pPr marL="0" marR="12700" indent="0" fontAlgn="auto">
              <a:lnSpc>
                <a:spcPct val="200000"/>
              </a:lnSpc>
              <a:buNone/>
            </a:pPr>
            <a:r>
              <a:rPr lang="zh-CN" altLang="en-US" sz="3200" b="1" dirty="0">
                <a:solidFill>
                  <a:srgbClr val="FFFF00"/>
                </a:solidFill>
                <a:latin typeface="Arial" panose="020B0604020202020204"/>
                <a:cs typeface="Arial" panose="020B0604020202020204"/>
              </a:rPr>
              <a:t>目的是为家长、学生本人以及外部机构如公司和其他教育机构提供学生成绩认定。</a:t>
            </a:r>
            <a:endParaRPr lang="en-GB" sz="3200" b="1" dirty="0">
              <a:solidFill>
                <a:schemeClr val="bg1">
                  <a:lumMod val="95000"/>
                </a:schemeClr>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127635" y="0"/>
            <a:ext cx="9016365" cy="196913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Task 1 Summative Assessment</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r>
              <a:rPr lang="zh-CN" altLang="en-US" sz="4000" dirty="0">
                <a:solidFill>
                  <a:schemeClr val="bg1"/>
                </a:solidFill>
                <a:latin typeface="仿宋" panose="02010609060101010101" pitchFamily="49" charset="-122"/>
                <a:ea typeface="仿宋" panose="02010609060101010101" pitchFamily="49" charset="-122"/>
                <a:cs typeface="Arial" panose="020B0604020202020204"/>
              </a:rPr>
              <a:t>任务</a:t>
            </a:r>
            <a:r>
              <a:rPr lang="en-US" altLang="zh-CN" sz="4000" dirty="0">
                <a:solidFill>
                  <a:schemeClr val="bg1"/>
                </a:solidFill>
                <a:latin typeface="仿宋" panose="02010609060101010101" pitchFamily="49" charset="-122"/>
                <a:ea typeface="仿宋" panose="02010609060101010101" pitchFamily="49" charset="-122"/>
                <a:cs typeface="Arial" panose="020B0604020202020204"/>
              </a:rPr>
              <a:t>1</a:t>
            </a:r>
            <a:r>
              <a:rPr lang="zh-CN" altLang="en-US" sz="4000" dirty="0">
                <a:solidFill>
                  <a:schemeClr val="bg1"/>
                </a:solidFill>
                <a:latin typeface="仿宋" panose="02010609060101010101" pitchFamily="49" charset="-122"/>
                <a:ea typeface="仿宋" panose="02010609060101010101" pitchFamily="49" charset="-122"/>
                <a:cs typeface="Arial" panose="020B0604020202020204"/>
              </a:rPr>
              <a:t> 总结性评估</a:t>
            </a:r>
            <a:endParaRPr sz="4000" dirty="0">
              <a:solidFill>
                <a:schemeClr val="bg1"/>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3F3327B-D7B3-4F37-B887-1A81276747E0}"/>
              </a:ext>
            </a:extLst>
          </p:cNvPr>
          <p:cNvSpPr>
            <a:spLocks noGrp="1"/>
          </p:cNvSpPr>
          <p:nvPr>
            <p:ph type="title"/>
          </p:nvPr>
        </p:nvSpPr>
        <p:spPr/>
        <p:txBody>
          <a:bodyPr/>
          <a:lstStyle/>
          <a:p>
            <a:endParaRPr lang="en-GB" altLang="en-US"/>
          </a:p>
        </p:txBody>
      </p:sp>
      <p:pic>
        <p:nvPicPr>
          <p:cNvPr id="11267" name="Picture 1">
            <a:extLst>
              <a:ext uri="{FF2B5EF4-FFF2-40B4-BE49-F238E27FC236}">
                <a16:creationId xmlns:a16="http://schemas.microsoft.com/office/drawing/2014/main" id="{BF9387BA-5D64-4B75-B793-CC454A60E0ED}"/>
              </a:ext>
            </a:extLst>
          </p:cNvPr>
          <p:cNvPicPr>
            <a:picLocks noChangeAspect="1"/>
          </p:cNvPicPr>
          <p:nvPr/>
        </p:nvPicPr>
        <p:blipFill>
          <a:blip r:embed="rId2">
            <a:extLst>
              <a:ext uri="{28A0092B-C50C-407E-A947-70E740481C1C}">
                <a14:useLocalDpi xmlns:a14="http://schemas.microsoft.com/office/drawing/2010/main" val="0"/>
              </a:ext>
            </a:extLst>
          </a:blip>
          <a:srcRect l="-398" t="-6699" r="398" b="6699"/>
          <a:stretch>
            <a:fillRect/>
          </a:stretch>
        </p:blipFill>
        <p:spPr bwMode="auto">
          <a:xfrm>
            <a:off x="-36513" y="-4587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a:extLst>
              <a:ext uri="{FF2B5EF4-FFF2-40B4-BE49-F238E27FC236}">
                <a16:creationId xmlns:a16="http://schemas.microsoft.com/office/drawing/2014/main" id="{7DBE68EC-1BC4-453B-9218-C2620C06AC4D}"/>
              </a:ext>
            </a:extLst>
          </p:cNvPr>
          <p:cNvSpPr txBox="1">
            <a:spLocks noChangeArrowheads="1"/>
          </p:cNvSpPr>
          <p:nvPr/>
        </p:nvSpPr>
        <p:spPr bwMode="auto">
          <a:xfrm>
            <a:off x="1979613" y="1196975"/>
            <a:ext cx="2592387" cy="52228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92D050"/>
                </a:solidFill>
                <a:effectLst/>
                <a:uLnTx/>
                <a:uFillTx/>
                <a:latin typeface="Calibri" panose="020F0502020204030204" pitchFamily="34" charset="0"/>
                <a:ea typeface="宋体" panose="02010600030101010101" pitchFamily="2" charset="-122"/>
                <a:cs typeface="Arial" panose="020B0604020202020204" pitchFamily="34" charset="0"/>
              </a:rPr>
              <a:t>对照组平均成绩</a:t>
            </a: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69" name="Text Box 6">
            <a:extLst>
              <a:ext uri="{FF2B5EF4-FFF2-40B4-BE49-F238E27FC236}">
                <a16:creationId xmlns:a16="http://schemas.microsoft.com/office/drawing/2014/main" id="{5E524684-3671-430B-BFEC-8AB07C30895D}"/>
              </a:ext>
            </a:extLst>
          </p:cNvPr>
          <p:cNvSpPr txBox="1">
            <a:spLocks noChangeArrowheads="1"/>
          </p:cNvSpPr>
          <p:nvPr/>
        </p:nvSpPr>
        <p:spPr bwMode="auto">
          <a:xfrm>
            <a:off x="611188" y="3068638"/>
            <a:ext cx="865187" cy="15843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得到</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成绩</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的</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数量</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70" name="Text Box 7">
            <a:extLst>
              <a:ext uri="{FF2B5EF4-FFF2-40B4-BE49-F238E27FC236}">
                <a16:creationId xmlns:a16="http://schemas.microsoft.com/office/drawing/2014/main" id="{DC2120E7-2E43-4654-90D8-ED1071910468}"/>
              </a:ext>
            </a:extLst>
          </p:cNvPr>
          <p:cNvSpPr txBox="1">
            <a:spLocks noChangeArrowheads="1"/>
          </p:cNvSpPr>
          <p:nvPr/>
        </p:nvSpPr>
        <p:spPr bwMode="auto">
          <a:xfrm>
            <a:off x="3563938" y="5805488"/>
            <a:ext cx="2232025" cy="3603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学生成就百分比</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71" name="Text Box 7">
            <a:extLst>
              <a:ext uri="{FF2B5EF4-FFF2-40B4-BE49-F238E27FC236}">
                <a16:creationId xmlns:a16="http://schemas.microsoft.com/office/drawing/2014/main" id="{CAF7E0C2-C230-4669-BFE7-1F24ED2CF413}"/>
              </a:ext>
            </a:extLst>
          </p:cNvPr>
          <p:cNvSpPr txBox="1">
            <a:spLocks noChangeArrowheads="1"/>
          </p:cNvSpPr>
          <p:nvPr/>
        </p:nvSpPr>
        <p:spPr bwMode="auto">
          <a:xfrm>
            <a:off x="2339975" y="4076700"/>
            <a:ext cx="2232025" cy="360363"/>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是的，那又怎样？</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17B803F6-4B23-4A52-AF5A-7893FF75FABB}"/>
              </a:ext>
            </a:extLst>
          </p:cNvPr>
          <p:cNvPicPr>
            <a:picLocks noChangeAspect="1"/>
          </p:cNvPicPr>
          <p:nvPr/>
        </p:nvPicPr>
        <p:blipFill>
          <a:blip r:embed="rId2">
            <a:extLst>
              <a:ext uri="{28A0092B-C50C-407E-A947-70E740481C1C}">
                <a14:useLocalDpi xmlns:a14="http://schemas.microsoft.com/office/drawing/2010/main" val="0"/>
              </a:ext>
            </a:extLst>
          </a:blip>
          <a:srcRect l="-400" b="6950"/>
          <a:stretch>
            <a:fillRect/>
          </a:stretch>
        </p:blipFill>
        <p:spPr bwMode="auto">
          <a:xfrm>
            <a:off x="-36513" y="0"/>
            <a:ext cx="918051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a:extLst>
              <a:ext uri="{FF2B5EF4-FFF2-40B4-BE49-F238E27FC236}">
                <a16:creationId xmlns:a16="http://schemas.microsoft.com/office/drawing/2014/main" id="{BB0FEA9E-FF1D-4C04-B2E5-C248EF2DB240}"/>
              </a:ext>
            </a:extLst>
          </p:cNvPr>
          <p:cNvSpPr txBox="1">
            <a:spLocks noChangeArrowheads="1"/>
          </p:cNvSpPr>
          <p:nvPr/>
        </p:nvSpPr>
        <p:spPr bwMode="auto">
          <a:xfrm>
            <a:off x="1979613" y="1196975"/>
            <a:ext cx="2592387" cy="52228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92D050"/>
                </a:solidFill>
                <a:effectLst/>
                <a:uLnTx/>
                <a:uFillTx/>
                <a:latin typeface="Calibri" panose="020F0502020204030204" pitchFamily="34" charset="0"/>
                <a:ea typeface="宋体" panose="02010600030101010101" pitchFamily="2" charset="-122"/>
                <a:cs typeface="Arial" panose="020B0604020202020204" pitchFamily="34" charset="0"/>
              </a:rPr>
              <a:t>对照组平均成绩</a:t>
            </a: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92" name="Text Box 5">
            <a:extLst>
              <a:ext uri="{FF2B5EF4-FFF2-40B4-BE49-F238E27FC236}">
                <a16:creationId xmlns:a16="http://schemas.microsoft.com/office/drawing/2014/main" id="{D1D28138-AEB3-47A2-B57E-C94223B2DCA3}"/>
              </a:ext>
            </a:extLst>
          </p:cNvPr>
          <p:cNvSpPr txBox="1">
            <a:spLocks noChangeArrowheads="1"/>
          </p:cNvSpPr>
          <p:nvPr/>
        </p:nvSpPr>
        <p:spPr bwMode="auto">
          <a:xfrm>
            <a:off x="6084888" y="1557338"/>
            <a:ext cx="2447925" cy="503237"/>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E36C0A"/>
                </a:solidFill>
                <a:effectLst/>
                <a:uLnTx/>
                <a:uFillTx/>
                <a:latin typeface="Calibri" panose="020F0502020204030204" pitchFamily="34" charset="0"/>
                <a:ea typeface="宋体" panose="02010600030101010101" pitchFamily="2" charset="-122"/>
                <a:cs typeface="Arial" panose="020B0604020202020204" pitchFamily="34" charset="0"/>
              </a:rPr>
              <a:t>实验组平均成绩</a:t>
            </a: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93" name="Text Box 7">
            <a:extLst>
              <a:ext uri="{FF2B5EF4-FFF2-40B4-BE49-F238E27FC236}">
                <a16:creationId xmlns:a16="http://schemas.microsoft.com/office/drawing/2014/main" id="{20EC6FAE-E823-4728-82BF-6651F1E94246}"/>
              </a:ext>
            </a:extLst>
          </p:cNvPr>
          <p:cNvSpPr txBox="1">
            <a:spLocks noChangeArrowheads="1"/>
          </p:cNvSpPr>
          <p:nvPr/>
        </p:nvSpPr>
        <p:spPr bwMode="auto">
          <a:xfrm>
            <a:off x="2339975" y="4076700"/>
            <a:ext cx="2232025" cy="360363"/>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是的，那又怎样？</a:t>
            </a:r>
          </a:p>
        </p:txBody>
      </p:sp>
      <p:sp>
        <p:nvSpPr>
          <p:cNvPr id="12294" name="Text Box 6">
            <a:extLst>
              <a:ext uri="{FF2B5EF4-FFF2-40B4-BE49-F238E27FC236}">
                <a16:creationId xmlns:a16="http://schemas.microsoft.com/office/drawing/2014/main" id="{8020E1B8-F0CE-42DC-B08D-2BCB31724574}"/>
              </a:ext>
            </a:extLst>
          </p:cNvPr>
          <p:cNvSpPr txBox="1">
            <a:spLocks noChangeArrowheads="1"/>
          </p:cNvSpPr>
          <p:nvPr/>
        </p:nvSpPr>
        <p:spPr bwMode="auto">
          <a:xfrm>
            <a:off x="611188" y="3068638"/>
            <a:ext cx="865187" cy="15843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得到</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成绩</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的</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a:t>
            </a:r>
            <a:endParaRPr kumimoji="0" lang="zh-CN" altLang="en-US" sz="20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数量</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95" name="Text Box 7">
            <a:extLst>
              <a:ext uri="{FF2B5EF4-FFF2-40B4-BE49-F238E27FC236}">
                <a16:creationId xmlns:a16="http://schemas.microsoft.com/office/drawing/2014/main" id="{1EB5AAB1-42B1-42A7-B885-3137DC51EE66}"/>
              </a:ext>
            </a:extLst>
          </p:cNvPr>
          <p:cNvSpPr txBox="1">
            <a:spLocks noChangeArrowheads="1"/>
          </p:cNvSpPr>
          <p:nvPr/>
        </p:nvSpPr>
        <p:spPr bwMode="auto">
          <a:xfrm>
            <a:off x="3563938" y="5805488"/>
            <a:ext cx="2232025" cy="3603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学生成就百分比</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F07C1B8-F2A9-4F04-995E-341F9FD5D1D1}"/>
              </a:ext>
            </a:extLst>
          </p:cNvPr>
          <p:cNvSpPr>
            <a:spLocks noGrp="1"/>
          </p:cNvSpPr>
          <p:nvPr>
            <p:ph type="title"/>
          </p:nvPr>
        </p:nvSpPr>
        <p:spPr/>
        <p:txBody>
          <a:bodyPr/>
          <a:lstStyle/>
          <a:p>
            <a:endParaRPr lang="en-GB" altLang="en-US"/>
          </a:p>
        </p:txBody>
      </p:sp>
      <p:pic>
        <p:nvPicPr>
          <p:cNvPr id="13315" name="Picture 1">
            <a:extLst>
              <a:ext uri="{FF2B5EF4-FFF2-40B4-BE49-F238E27FC236}">
                <a16:creationId xmlns:a16="http://schemas.microsoft.com/office/drawing/2014/main" id="{95E0567C-716E-4C09-B70E-5366DF44173A}"/>
              </a:ext>
            </a:extLst>
          </p:cNvPr>
          <p:cNvPicPr>
            <a:picLocks noChangeAspect="1"/>
          </p:cNvPicPr>
          <p:nvPr/>
        </p:nvPicPr>
        <p:blipFill>
          <a:blip r:embed="rId2">
            <a:extLst>
              <a:ext uri="{28A0092B-C50C-407E-A947-70E740481C1C}">
                <a14:useLocalDpi xmlns:a14="http://schemas.microsoft.com/office/drawing/2010/main" val="0"/>
              </a:ext>
            </a:extLst>
          </a:blip>
          <a:srcRect l="784" b="6950"/>
          <a:stretch>
            <a:fillRect/>
          </a:stretch>
        </p:blipFill>
        <p:spPr bwMode="auto">
          <a:xfrm>
            <a:off x="0" y="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a:extLst>
              <a:ext uri="{FF2B5EF4-FFF2-40B4-BE49-F238E27FC236}">
                <a16:creationId xmlns:a16="http://schemas.microsoft.com/office/drawing/2014/main" id="{58C3AE49-26CB-4322-94B9-DBD6AE6A188E}"/>
              </a:ext>
            </a:extLst>
          </p:cNvPr>
          <p:cNvSpPr txBox="1">
            <a:spLocks noChangeArrowheads="1"/>
          </p:cNvSpPr>
          <p:nvPr/>
        </p:nvSpPr>
        <p:spPr bwMode="auto">
          <a:xfrm>
            <a:off x="1979613" y="1196975"/>
            <a:ext cx="2592387" cy="52228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92D050"/>
                </a:solidFill>
                <a:effectLst/>
                <a:uLnTx/>
                <a:uFillTx/>
                <a:latin typeface="Calibri" panose="020F0502020204030204" pitchFamily="34" charset="0"/>
                <a:ea typeface="宋体" panose="02010600030101010101" pitchFamily="2" charset="-122"/>
                <a:cs typeface="Arial" panose="020B0604020202020204" pitchFamily="34" charset="0"/>
              </a:rPr>
              <a:t>对照组平均成绩</a:t>
            </a: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17" name="Text Box 5">
            <a:extLst>
              <a:ext uri="{FF2B5EF4-FFF2-40B4-BE49-F238E27FC236}">
                <a16:creationId xmlns:a16="http://schemas.microsoft.com/office/drawing/2014/main" id="{AD724077-0193-4BA6-88AE-BE133006322D}"/>
              </a:ext>
            </a:extLst>
          </p:cNvPr>
          <p:cNvSpPr txBox="1">
            <a:spLocks noChangeArrowheads="1"/>
          </p:cNvSpPr>
          <p:nvPr/>
        </p:nvSpPr>
        <p:spPr bwMode="auto">
          <a:xfrm>
            <a:off x="6084888" y="1557338"/>
            <a:ext cx="2447925" cy="503237"/>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E36C0A"/>
                </a:solidFill>
                <a:effectLst/>
                <a:uLnTx/>
                <a:uFillTx/>
                <a:latin typeface="Calibri" panose="020F0502020204030204" pitchFamily="34" charset="0"/>
                <a:ea typeface="宋体" panose="02010600030101010101" pitchFamily="2" charset="-122"/>
                <a:cs typeface="Arial" panose="020B0604020202020204" pitchFamily="34" charset="0"/>
              </a:rPr>
              <a:t>实验组平均成绩</a:t>
            </a: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18" name="Text Box 6">
            <a:extLst>
              <a:ext uri="{FF2B5EF4-FFF2-40B4-BE49-F238E27FC236}">
                <a16:creationId xmlns:a16="http://schemas.microsoft.com/office/drawing/2014/main" id="{D6A1442A-AB95-4FDD-87A0-334D91AA7D0D}"/>
              </a:ext>
            </a:extLst>
          </p:cNvPr>
          <p:cNvSpPr txBox="1">
            <a:spLocks noChangeArrowheads="1"/>
          </p:cNvSpPr>
          <p:nvPr/>
        </p:nvSpPr>
        <p:spPr bwMode="auto">
          <a:xfrm>
            <a:off x="5940425" y="0"/>
            <a:ext cx="1511300" cy="50482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604A7B"/>
                </a:solidFill>
                <a:effectLst/>
                <a:uLnTx/>
                <a:uFillTx/>
                <a:latin typeface="Calibri" panose="020F0502020204030204" pitchFamily="34" charset="0"/>
                <a:ea typeface="宋体" panose="02010600030101010101" pitchFamily="2" charset="-122"/>
                <a:cs typeface="Arial" panose="020B0604020202020204" pitchFamily="34" charset="0"/>
              </a:rPr>
              <a:t>效应量</a:t>
            </a:r>
            <a:endParaRPr kumimoji="0" lang="zh-CN" altLang="en-US" sz="3200" b="1" i="0" u="none" strike="noStrike" kern="1200" cap="none" spc="0" normalizeH="0" baseline="0" noProof="0">
              <a:ln>
                <a:noFill/>
              </a:ln>
              <a:solidFill>
                <a:srgbClr val="604A7B"/>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19" name="Text Box 7">
            <a:extLst>
              <a:ext uri="{FF2B5EF4-FFF2-40B4-BE49-F238E27FC236}">
                <a16:creationId xmlns:a16="http://schemas.microsoft.com/office/drawing/2014/main" id="{3EAC55E1-3CB5-41A2-997A-6B2F60F317C9}"/>
              </a:ext>
            </a:extLst>
          </p:cNvPr>
          <p:cNvSpPr txBox="1">
            <a:spLocks noChangeArrowheads="1"/>
          </p:cNvSpPr>
          <p:nvPr/>
        </p:nvSpPr>
        <p:spPr bwMode="auto">
          <a:xfrm>
            <a:off x="2339975" y="4076700"/>
            <a:ext cx="2592388" cy="576263"/>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哦，这说得通</a:t>
            </a: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20" name="Text Box 7">
            <a:extLst>
              <a:ext uri="{FF2B5EF4-FFF2-40B4-BE49-F238E27FC236}">
                <a16:creationId xmlns:a16="http://schemas.microsoft.com/office/drawing/2014/main" id="{F5B0C9F3-A59D-4BC7-8B40-007C69AC32CB}"/>
              </a:ext>
            </a:extLst>
          </p:cNvPr>
          <p:cNvSpPr txBox="1">
            <a:spLocks noChangeArrowheads="1"/>
          </p:cNvSpPr>
          <p:nvPr/>
        </p:nvSpPr>
        <p:spPr bwMode="auto">
          <a:xfrm>
            <a:off x="3563938" y="5805488"/>
            <a:ext cx="2232025" cy="3603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pitchFamily="34" charset="0"/>
              </a:rPr>
              <a:t>学生成就百分比</a:t>
            </a:r>
            <a:endParaRPr kumimoji="0" lang="zh-CN" altLang="en-US" sz="2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EECD176F-1BD2-4D07-A52D-CAEFF40F365D}"/>
              </a:ext>
            </a:extLst>
          </p:cNvPr>
          <p:cNvSpPr>
            <a:spLocks noGrp="1"/>
          </p:cNvSpPr>
          <p:nvPr>
            <p:ph type="title"/>
          </p:nvPr>
        </p:nvSpPr>
        <p:spPr/>
        <p:txBody>
          <a:bodyPr/>
          <a:lstStyle/>
          <a:p>
            <a:r>
              <a:rPr lang="en-GB" altLang="en-US">
                <a:solidFill>
                  <a:srgbClr val="FFFF00"/>
                </a:solidFill>
              </a:rPr>
              <a:t>Effect siz</a:t>
            </a:r>
            <a:r>
              <a:rPr lang="en-US" altLang="zh-CN">
                <a:solidFill>
                  <a:srgbClr val="FFFF00"/>
                </a:solidFill>
              </a:rPr>
              <a:t>e</a:t>
            </a:r>
            <a:r>
              <a:rPr lang="en-GB" altLang="en-US">
                <a:solidFill>
                  <a:srgbClr val="FFFF00"/>
                </a:solidFill>
              </a:rPr>
              <a:t>  </a:t>
            </a:r>
            <a:r>
              <a:rPr lang="zh-CN" altLang="en-US">
                <a:solidFill>
                  <a:srgbClr val="FFFF00"/>
                </a:solidFill>
              </a:rPr>
              <a:t>效应量</a:t>
            </a:r>
            <a:endParaRPr lang="en-GB" altLang="en-US"/>
          </a:p>
        </p:txBody>
      </p:sp>
      <p:grpSp>
        <p:nvGrpSpPr>
          <p:cNvPr id="2" name="Group 6">
            <a:extLst>
              <a:ext uri="{FF2B5EF4-FFF2-40B4-BE49-F238E27FC236}">
                <a16:creationId xmlns:a16="http://schemas.microsoft.com/office/drawing/2014/main" id="{09F836EB-8B47-46A9-9EEB-9C75F324397B}"/>
              </a:ext>
            </a:extLst>
          </p:cNvPr>
          <p:cNvGrpSpPr>
            <a:grpSpLocks/>
          </p:cNvGrpSpPr>
          <p:nvPr/>
        </p:nvGrpSpPr>
        <p:grpSpPr bwMode="auto">
          <a:xfrm>
            <a:off x="179388" y="1616075"/>
            <a:ext cx="8731250" cy="830263"/>
            <a:chOff x="457200" y="1844824"/>
            <a:chExt cx="8363272" cy="829560"/>
          </a:xfrm>
        </p:grpSpPr>
        <p:sp>
          <p:nvSpPr>
            <p:cNvPr id="5" name="Rectangle 4">
              <a:extLst>
                <a:ext uri="{FF2B5EF4-FFF2-40B4-BE49-F238E27FC236}">
                  <a16:creationId xmlns:a16="http://schemas.microsoft.com/office/drawing/2014/main" id="{87425236-7BE8-4F96-801E-951C229B3D82}"/>
                </a:ext>
              </a:extLst>
            </p:cNvPr>
            <p:cNvSpPr/>
            <p:nvPr/>
          </p:nvSpPr>
          <p:spPr>
            <a:xfrm>
              <a:off x="457200" y="1844824"/>
              <a:ext cx="1234723" cy="585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0.1</a:t>
              </a:r>
            </a:p>
          </p:txBody>
        </p:sp>
        <p:sp>
          <p:nvSpPr>
            <p:cNvPr id="6" name="TextBox 5">
              <a:extLst>
                <a:ext uri="{FF2B5EF4-FFF2-40B4-BE49-F238E27FC236}">
                  <a16:creationId xmlns:a16="http://schemas.microsoft.com/office/drawing/2014/main" id="{07B17285-5D20-4D53-B5C8-B0AEE1E31FE7}"/>
                </a:ext>
              </a:extLst>
            </p:cNvPr>
            <p:cNvSpPr txBox="1"/>
            <p:nvPr/>
          </p:nvSpPr>
          <p:spPr>
            <a:xfrm>
              <a:off x="1907848" y="1844824"/>
              <a:ext cx="6912624" cy="82956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Normal annual maturation, no teaching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年正常成熟，无教学</a:t>
              </a:r>
              <a:endParaRPr kumimoji="0" lang="en-GB"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mn-ea"/>
                <a:cs typeface="Arial" charset="0"/>
              </a:endParaRPr>
            </a:p>
          </p:txBody>
        </p:sp>
      </p:grpSp>
      <p:grpSp>
        <p:nvGrpSpPr>
          <p:cNvPr id="3" name="Group 10">
            <a:extLst>
              <a:ext uri="{FF2B5EF4-FFF2-40B4-BE49-F238E27FC236}">
                <a16:creationId xmlns:a16="http://schemas.microsoft.com/office/drawing/2014/main" id="{48527BFA-0C81-4026-B0F9-6A2C5E43023E}"/>
              </a:ext>
            </a:extLst>
          </p:cNvPr>
          <p:cNvGrpSpPr>
            <a:grpSpLocks/>
          </p:cNvGrpSpPr>
          <p:nvPr/>
        </p:nvGrpSpPr>
        <p:grpSpPr bwMode="auto">
          <a:xfrm>
            <a:off x="179388" y="2565400"/>
            <a:ext cx="8664575" cy="585788"/>
            <a:chOff x="457200" y="1844824"/>
            <a:chExt cx="8290767" cy="584775"/>
          </a:xfrm>
        </p:grpSpPr>
        <p:sp>
          <p:nvSpPr>
            <p:cNvPr id="12" name="Rectangle 11">
              <a:extLst>
                <a:ext uri="{FF2B5EF4-FFF2-40B4-BE49-F238E27FC236}">
                  <a16:creationId xmlns:a16="http://schemas.microsoft.com/office/drawing/2014/main" id="{26C87EA5-0A99-4CBF-BF5F-4A7707F82ACC}"/>
                </a:ext>
              </a:extLst>
            </p:cNvPr>
            <p:cNvSpPr/>
            <p:nvPr/>
          </p:nvSpPr>
          <p:spPr>
            <a:xfrm>
              <a:off x="457200" y="1844824"/>
              <a:ext cx="1234956"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0.25</a:t>
              </a:r>
            </a:p>
          </p:txBody>
        </p:sp>
        <p:sp>
          <p:nvSpPr>
            <p:cNvPr id="13" name="TextBox 12">
              <a:extLst>
                <a:ext uri="{FF2B5EF4-FFF2-40B4-BE49-F238E27FC236}">
                  <a16:creationId xmlns:a16="http://schemas.microsoft.com/office/drawing/2014/main" id="{5B24C9DC-6FD7-425E-ABC9-CF6A42365F69}"/>
                </a:ext>
              </a:extLst>
            </p:cNvPr>
            <p:cNvSpPr txBox="1"/>
            <p:nvPr/>
          </p:nvSpPr>
          <p:spPr>
            <a:xfrm>
              <a:off x="1834943" y="1917723"/>
              <a:ext cx="6913024" cy="46116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Average effect of a teacher  </a:t>
              </a:r>
              <a:r>
                <a:rPr kumimoji="0" lang="zh-CN"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一名教师的平均效应</a:t>
              </a:r>
              <a:endParaRPr kumimoji="0" lang="en-GB"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mn-ea"/>
                <a:cs typeface="Arial" charset="0"/>
              </a:endParaRPr>
            </a:p>
          </p:txBody>
        </p:sp>
      </p:grpSp>
      <p:grpSp>
        <p:nvGrpSpPr>
          <p:cNvPr id="4" name="Group 13">
            <a:extLst>
              <a:ext uri="{FF2B5EF4-FFF2-40B4-BE49-F238E27FC236}">
                <a16:creationId xmlns:a16="http://schemas.microsoft.com/office/drawing/2014/main" id="{CACC83C4-4F8E-4EB4-AC56-DBC1F3493938}"/>
              </a:ext>
            </a:extLst>
          </p:cNvPr>
          <p:cNvGrpSpPr>
            <a:grpSpLocks/>
          </p:cNvGrpSpPr>
          <p:nvPr/>
        </p:nvGrpSpPr>
        <p:grpSpPr bwMode="auto">
          <a:xfrm>
            <a:off x="179388" y="3213100"/>
            <a:ext cx="8455025" cy="830263"/>
            <a:chOff x="457200" y="1647086"/>
            <a:chExt cx="7888023" cy="831815"/>
          </a:xfrm>
        </p:grpSpPr>
        <p:sp>
          <p:nvSpPr>
            <p:cNvPr id="15" name="Rectangle 14">
              <a:extLst>
                <a:ext uri="{FF2B5EF4-FFF2-40B4-BE49-F238E27FC236}">
                  <a16:creationId xmlns:a16="http://schemas.microsoft.com/office/drawing/2014/main" id="{105CC877-229A-4268-89B4-380245BC82BE}"/>
                </a:ext>
              </a:extLst>
            </p:cNvPr>
            <p:cNvSpPr/>
            <p:nvPr/>
          </p:nvSpPr>
          <p:spPr>
            <a:xfrm>
              <a:off x="457200" y="1844304"/>
              <a:ext cx="1202605" cy="585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0.42</a:t>
              </a:r>
            </a:p>
          </p:txBody>
        </p:sp>
        <p:sp>
          <p:nvSpPr>
            <p:cNvPr id="16" name="TextBox 15">
              <a:extLst>
                <a:ext uri="{FF2B5EF4-FFF2-40B4-BE49-F238E27FC236}">
                  <a16:creationId xmlns:a16="http://schemas.microsoft.com/office/drawing/2014/main" id="{536F3D23-F370-427B-B64C-84E1D27126CE}"/>
                </a:ext>
              </a:extLst>
            </p:cNvPr>
            <p:cNvSpPr txBox="1"/>
            <p:nvPr/>
          </p:nvSpPr>
          <p:spPr>
            <a:xfrm>
              <a:off x="1935279" y="1647086"/>
              <a:ext cx="6409944" cy="83181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Average effect of all educational interventions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所有教育干预的平均效应</a:t>
              </a:r>
              <a:endParaRPr kumimoji="0" lang="en-US" altLang="zh-CN"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endParaRPr>
            </a:p>
          </p:txBody>
        </p:sp>
      </p:grpSp>
      <p:grpSp>
        <p:nvGrpSpPr>
          <p:cNvPr id="7" name="Group 16">
            <a:extLst>
              <a:ext uri="{FF2B5EF4-FFF2-40B4-BE49-F238E27FC236}">
                <a16:creationId xmlns:a16="http://schemas.microsoft.com/office/drawing/2014/main" id="{7D8A3F24-FC51-409D-8F5F-FAEBA99E9127}"/>
              </a:ext>
            </a:extLst>
          </p:cNvPr>
          <p:cNvGrpSpPr>
            <a:grpSpLocks/>
          </p:cNvGrpSpPr>
          <p:nvPr/>
        </p:nvGrpSpPr>
        <p:grpSpPr bwMode="auto">
          <a:xfrm>
            <a:off x="179388" y="5189538"/>
            <a:ext cx="8362950" cy="584200"/>
            <a:chOff x="457199" y="1844824"/>
            <a:chExt cx="8363273" cy="584775"/>
          </a:xfrm>
        </p:grpSpPr>
        <p:sp>
          <p:nvSpPr>
            <p:cNvPr id="18" name="Rectangle 17">
              <a:extLst>
                <a:ext uri="{FF2B5EF4-FFF2-40B4-BE49-F238E27FC236}">
                  <a16:creationId xmlns:a16="http://schemas.microsoft.com/office/drawing/2014/main" id="{C59A1DCF-CF28-4DE1-9B1A-D1F0BCF5DC7A}"/>
                </a:ext>
              </a:extLst>
            </p:cNvPr>
            <p:cNvSpPr/>
            <p:nvPr/>
          </p:nvSpPr>
          <p:spPr>
            <a:xfrm>
              <a:off x="457199" y="1844824"/>
              <a:ext cx="12891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0.8</a:t>
              </a:r>
            </a:p>
          </p:txBody>
        </p:sp>
        <p:sp>
          <p:nvSpPr>
            <p:cNvPr id="19" name="TextBox 18">
              <a:extLst>
                <a:ext uri="{FF2B5EF4-FFF2-40B4-BE49-F238E27FC236}">
                  <a16:creationId xmlns:a16="http://schemas.microsoft.com/office/drawing/2014/main" id="{54F58673-0093-4F95-827E-1F3A5D0C1CED}"/>
                </a:ext>
              </a:extLst>
            </p:cNvPr>
            <p:cNvSpPr txBox="1"/>
            <p:nvPr/>
          </p:nvSpPr>
          <p:spPr>
            <a:xfrm>
              <a:off x="1908230" y="1844824"/>
              <a:ext cx="6912242" cy="46241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Significant effects  </a:t>
              </a:r>
              <a:r>
                <a:rPr kumimoji="0" lang="zh-CN"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显著效应</a:t>
              </a:r>
              <a:endParaRPr kumimoji="0" lang="en-GB"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mn-ea"/>
                <a:cs typeface="Arial" charset="0"/>
              </a:endParaRPr>
            </a:p>
          </p:txBody>
        </p:sp>
      </p:grpSp>
      <p:grpSp>
        <p:nvGrpSpPr>
          <p:cNvPr id="8" name="Group 19">
            <a:extLst>
              <a:ext uri="{FF2B5EF4-FFF2-40B4-BE49-F238E27FC236}">
                <a16:creationId xmlns:a16="http://schemas.microsoft.com/office/drawing/2014/main" id="{CF790267-C68F-4C73-B1AB-32E01F9496FA}"/>
              </a:ext>
            </a:extLst>
          </p:cNvPr>
          <p:cNvGrpSpPr>
            <a:grpSpLocks/>
          </p:cNvGrpSpPr>
          <p:nvPr/>
        </p:nvGrpSpPr>
        <p:grpSpPr bwMode="auto">
          <a:xfrm>
            <a:off x="179388" y="4292600"/>
            <a:ext cx="8755062" cy="831850"/>
            <a:chOff x="457318" y="1964500"/>
            <a:chExt cx="8356525" cy="831815"/>
          </a:xfrm>
        </p:grpSpPr>
        <p:sp>
          <p:nvSpPr>
            <p:cNvPr id="21" name="Rectangle 20">
              <a:extLst>
                <a:ext uri="{FF2B5EF4-FFF2-40B4-BE49-F238E27FC236}">
                  <a16:creationId xmlns:a16="http://schemas.microsoft.com/office/drawing/2014/main" id="{80AB0A3F-1C1F-426C-B332-0A5C3F1C36E4}"/>
                </a:ext>
              </a:extLst>
            </p:cNvPr>
            <p:cNvSpPr/>
            <p:nvPr/>
          </p:nvSpPr>
          <p:spPr>
            <a:xfrm>
              <a:off x="457318" y="1964500"/>
              <a:ext cx="1234917" cy="584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0.5</a:t>
              </a:r>
            </a:p>
          </p:txBody>
        </p:sp>
        <p:sp>
          <p:nvSpPr>
            <p:cNvPr id="22" name="TextBox 21">
              <a:extLst>
                <a:ext uri="{FF2B5EF4-FFF2-40B4-BE49-F238E27FC236}">
                  <a16:creationId xmlns:a16="http://schemas.microsoft.com/office/drawing/2014/main" id="{D1BD6B44-2A36-40E7-B741-117E72AFE221}"/>
                </a:ext>
              </a:extLst>
            </p:cNvPr>
            <p:cNvSpPr txBox="1"/>
            <p:nvPr/>
          </p:nvSpPr>
          <p:spPr>
            <a:xfrm>
              <a:off x="1901337" y="1964500"/>
              <a:ext cx="6912506" cy="83181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Minimum standards for new intervention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宋体" panose="02010600030101010101" pitchFamily="2" charset="-122"/>
                  <a:cs typeface="Arial" charset="0"/>
                </a:rPr>
                <a:t>新干预的最低标准</a:t>
              </a:r>
              <a:endParaRPr kumimoji="0" lang="en-GB" altLang="en-US" sz="2400" b="0" i="0" u="none" strike="noStrike" kern="1200" cap="none" spc="0" normalizeH="0" baseline="0" noProof="0">
                <a:ln>
                  <a:noFill/>
                </a:ln>
                <a:solidFill>
                  <a:prstClr val="black"/>
                </a:solidFill>
                <a:effectLst>
                  <a:outerShdw blurRad="38100" dist="38100" dir="2700000" algn="tl">
                    <a:srgbClr val="C0C0C0"/>
                  </a:outerShdw>
                </a:effectLst>
                <a:uLnTx/>
                <a:uFillTx/>
                <a:latin typeface="Calibri" pitchFamily="34" charset="0"/>
                <a:ea typeface="+mn-ea"/>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423CF80B-55F2-48DF-BDDE-4087FC321551}"/>
              </a:ext>
            </a:extLst>
          </p:cNvPr>
          <p:cNvSpPr>
            <a:spLocks noGrp="1"/>
          </p:cNvSpPr>
          <p:nvPr>
            <p:ph idx="1"/>
          </p:nvPr>
        </p:nvSpPr>
        <p:spPr>
          <a:xfrm>
            <a:off x="0" y="1412875"/>
            <a:ext cx="9144000" cy="5040313"/>
          </a:xfrm>
          <a:solidFill>
            <a:schemeClr val="tx1"/>
          </a:solidFill>
        </p:spPr>
        <p:txBody>
          <a:bodyPr/>
          <a:lstStyle/>
          <a:p>
            <a:pPr marL="0" indent="0" algn="ctr">
              <a:buFont typeface="Arial" panose="020B0604020202020204" pitchFamily="34" charset="0"/>
              <a:buNone/>
            </a:pPr>
            <a:endParaRPr lang="en-GB" altLang="en-US" sz="4800">
              <a:solidFill>
                <a:srgbClr val="FFFF00"/>
              </a:solidFill>
            </a:endParaRPr>
          </a:p>
          <a:p>
            <a:pPr marL="0" indent="0" algn="ctr">
              <a:buFont typeface="Arial" panose="020B0604020202020204" pitchFamily="34" charset="0"/>
              <a:buNone/>
            </a:pPr>
            <a:endParaRPr lang="en-GB" altLang="en-US">
              <a:solidFill>
                <a:srgbClr val="FFFF00"/>
              </a:solidFill>
            </a:endParaRPr>
          </a:p>
        </p:txBody>
      </p:sp>
      <p:sp>
        <p:nvSpPr>
          <p:cNvPr id="15363" name="Rectangle 5">
            <a:extLst>
              <a:ext uri="{FF2B5EF4-FFF2-40B4-BE49-F238E27FC236}">
                <a16:creationId xmlns:a16="http://schemas.microsoft.com/office/drawing/2014/main" id="{4FD25387-D6E5-4DB8-9238-AEEF9BD3733C}"/>
              </a:ext>
            </a:extLst>
          </p:cNvPr>
          <p:cNvSpPr>
            <a:spLocks noChangeArrowheads="1"/>
          </p:cNvSpPr>
          <p:nvPr/>
        </p:nvSpPr>
        <p:spPr bwMode="auto">
          <a:xfrm>
            <a:off x="971550" y="404813"/>
            <a:ext cx="5040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2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Meta analysis  </a:t>
            </a:r>
            <a:r>
              <a:rPr kumimoji="0" lang="zh-CN" altLang="en-US" sz="3200" b="0" i="0" u="none" strike="noStrike" kern="1200" cap="none" spc="0" normalizeH="0" baseline="0" noProof="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元数据分析</a:t>
            </a:r>
            <a:endParaRPr kumimoji="0" lang="en-GB" altLang="en-US" sz="32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5364" name="Picture 6">
            <a:extLst>
              <a:ext uri="{FF2B5EF4-FFF2-40B4-BE49-F238E27FC236}">
                <a16:creationId xmlns:a16="http://schemas.microsoft.com/office/drawing/2014/main" id="{F4452239-1A40-4BBC-9141-56CB4FDBB3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01813"/>
            <a:ext cx="78486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a:extLst>
              <a:ext uri="{FF2B5EF4-FFF2-40B4-BE49-F238E27FC236}">
                <a16:creationId xmlns:a16="http://schemas.microsoft.com/office/drawing/2014/main" id="{F355B085-5B35-407B-851C-DB9F95421296}"/>
              </a:ext>
            </a:extLst>
          </p:cNvPr>
          <p:cNvSpPr txBox="1">
            <a:spLocks noChangeArrowheads="1"/>
          </p:cNvSpPr>
          <p:nvPr/>
        </p:nvSpPr>
        <p:spPr bwMode="auto">
          <a:xfrm>
            <a:off x="3635375" y="1916113"/>
            <a:ext cx="2736850" cy="3603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元数据分析：让步比</a:t>
            </a:r>
          </a:p>
        </p:txBody>
      </p:sp>
      <p:sp>
        <p:nvSpPr>
          <p:cNvPr id="15366" name="Text Box 7">
            <a:extLst>
              <a:ext uri="{FF2B5EF4-FFF2-40B4-BE49-F238E27FC236}">
                <a16:creationId xmlns:a16="http://schemas.microsoft.com/office/drawing/2014/main" id="{F429919F-6975-4522-B253-F1909DF91AB3}"/>
              </a:ext>
            </a:extLst>
          </p:cNvPr>
          <p:cNvSpPr txBox="1">
            <a:spLocks noChangeArrowheads="1"/>
          </p:cNvSpPr>
          <p:nvPr/>
        </p:nvSpPr>
        <p:spPr bwMode="auto">
          <a:xfrm>
            <a:off x="6407150" y="2349500"/>
            <a:ext cx="1260475" cy="3587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元数据分析</a:t>
            </a:r>
          </a:p>
        </p:txBody>
      </p:sp>
      <p:sp>
        <p:nvSpPr>
          <p:cNvPr id="15367" name="Text Box 7">
            <a:extLst>
              <a:ext uri="{FF2B5EF4-FFF2-40B4-BE49-F238E27FC236}">
                <a16:creationId xmlns:a16="http://schemas.microsoft.com/office/drawing/2014/main" id="{5C154307-D8F6-4B05-B275-B7230FCD62F6}"/>
              </a:ext>
            </a:extLst>
          </p:cNvPr>
          <p:cNvSpPr txBox="1">
            <a:spLocks noChangeArrowheads="1"/>
          </p:cNvSpPr>
          <p:nvPr/>
        </p:nvSpPr>
        <p:spPr bwMode="auto">
          <a:xfrm>
            <a:off x="6156325" y="5661025"/>
            <a:ext cx="863600" cy="360363"/>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让步比</a:t>
            </a:r>
          </a:p>
        </p:txBody>
      </p:sp>
      <p:sp>
        <p:nvSpPr>
          <p:cNvPr id="15368" name="Text Box 7">
            <a:extLst>
              <a:ext uri="{FF2B5EF4-FFF2-40B4-BE49-F238E27FC236}">
                <a16:creationId xmlns:a16="http://schemas.microsoft.com/office/drawing/2014/main" id="{276CB2AC-EF3A-4D35-B4D1-DB7BEB3652F7}"/>
              </a:ext>
            </a:extLst>
          </p:cNvPr>
          <p:cNvSpPr txBox="1">
            <a:spLocks noChangeArrowheads="1"/>
          </p:cNvSpPr>
          <p:nvPr/>
        </p:nvSpPr>
        <p:spPr bwMode="auto">
          <a:xfrm>
            <a:off x="2771775" y="4508500"/>
            <a:ext cx="1439863" cy="360363"/>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总体</a:t>
            </a:r>
            <a:r>
              <a:rPr kumimoji="0" lang="en-US" altLang="zh-CN"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固定效应</a:t>
            </a:r>
            <a:r>
              <a:rPr kumimoji="0" lang="en-US" altLang="zh-CN"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69" name="Text Box 7">
            <a:extLst>
              <a:ext uri="{FF2B5EF4-FFF2-40B4-BE49-F238E27FC236}">
                <a16:creationId xmlns:a16="http://schemas.microsoft.com/office/drawing/2014/main" id="{204B169C-1C04-4231-9650-79BAC2DD60C0}"/>
              </a:ext>
            </a:extLst>
          </p:cNvPr>
          <p:cNvSpPr txBox="1">
            <a:spLocks noChangeArrowheads="1"/>
          </p:cNvSpPr>
          <p:nvPr/>
        </p:nvSpPr>
        <p:spPr bwMode="auto">
          <a:xfrm>
            <a:off x="971550" y="5157788"/>
            <a:ext cx="1368425" cy="3587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总体</a:t>
            </a:r>
            <a:r>
              <a:rPr kumimoji="0" lang="en-US" altLang="zh-CN"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随机效应</a:t>
            </a:r>
            <a:r>
              <a:rPr kumimoji="0" lang="en-US" altLang="zh-CN"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hlinkClick r:id="rId3"/>
            <a:extLst>
              <a:ext uri="{FF2B5EF4-FFF2-40B4-BE49-F238E27FC236}">
                <a16:creationId xmlns:a16="http://schemas.microsoft.com/office/drawing/2014/main" id="{851CBFAF-B6A2-47AC-9872-EEBEBC576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4211638"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descr="81161312814768">
            <a:extLst>
              <a:ext uri="{FF2B5EF4-FFF2-40B4-BE49-F238E27FC236}">
                <a16:creationId xmlns:a16="http://schemas.microsoft.com/office/drawing/2014/main" id="{41A77C62-3F3C-40E0-AB56-1A8A41AC1D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0"/>
            <a:ext cx="3681412"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Marzano_book">
            <a:extLst>
              <a:ext uri="{FF2B5EF4-FFF2-40B4-BE49-F238E27FC236}">
                <a16:creationId xmlns:a16="http://schemas.microsoft.com/office/drawing/2014/main" id="{79F8E0FE-85CF-4CEE-8994-BD0DD93A5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0163" y="3436938"/>
            <a:ext cx="2808287"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
            <a:extLst>
              <a:ext uri="{FF2B5EF4-FFF2-40B4-BE49-F238E27FC236}">
                <a16:creationId xmlns:a16="http://schemas.microsoft.com/office/drawing/2014/main" id="{695F3251-EF0E-42E9-9F19-2E2EC72EB4A7}"/>
              </a:ext>
            </a:extLst>
          </p:cNvPr>
          <p:cNvSpPr txBox="1">
            <a:spLocks noChangeArrowheads="1"/>
          </p:cNvSpPr>
          <p:nvPr/>
        </p:nvSpPr>
        <p:spPr bwMode="auto">
          <a:xfrm>
            <a:off x="0" y="0"/>
            <a:ext cx="7019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Two largest Meta Analysis of Teaching Techniques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教学技术的两大元数据分析</a:t>
            </a:r>
            <a:endParaRPr kumimoji="0" lang="en-GB"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6390" name="Picture 1">
            <a:extLst>
              <a:ext uri="{FF2B5EF4-FFF2-40B4-BE49-F238E27FC236}">
                <a16:creationId xmlns:a16="http://schemas.microsoft.com/office/drawing/2014/main" id="{75F19631-A289-483B-B7A6-A45291CE22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2735263"/>
            <a:ext cx="3455987"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C572902-13C4-4817-95C6-2288A28A17B6}"/>
              </a:ext>
            </a:extLst>
          </p:cNvPr>
          <p:cNvSpPr>
            <a:spLocks noGrp="1"/>
          </p:cNvSpPr>
          <p:nvPr>
            <p:ph type="title"/>
          </p:nvPr>
        </p:nvSpPr>
        <p:spPr/>
        <p:txBody>
          <a:bodyPr/>
          <a:lstStyle/>
          <a:p>
            <a:r>
              <a:rPr lang="en-GB" altLang="en-US" b="1">
                <a:solidFill>
                  <a:srgbClr val="FFFF00"/>
                </a:solidFill>
                <a:latin typeface="Bradley Hand ITC" panose="03070402050302030203" pitchFamily="66" charset="0"/>
              </a:rPr>
              <a:t>Activity</a:t>
            </a:r>
            <a:endParaRPr lang="en-GB" altLang="en-US"/>
          </a:p>
        </p:txBody>
      </p:sp>
      <p:graphicFrame>
        <p:nvGraphicFramePr>
          <p:cNvPr id="4" name="Group 418">
            <a:extLst>
              <a:ext uri="{FF2B5EF4-FFF2-40B4-BE49-F238E27FC236}">
                <a16:creationId xmlns:a16="http://schemas.microsoft.com/office/drawing/2014/main" id="{61074998-4576-49F2-9128-00A5C8A1F573}"/>
              </a:ext>
            </a:extLst>
          </p:cNvPr>
          <p:cNvGraphicFramePr>
            <a:graphicFrameLocks noGrp="1"/>
          </p:cNvGraphicFramePr>
          <p:nvPr/>
        </p:nvGraphicFramePr>
        <p:xfrm>
          <a:off x="0" y="115888"/>
          <a:ext cx="9144000" cy="6159499"/>
        </p:xfrm>
        <a:graphic>
          <a:graphicData uri="http://schemas.openxmlformats.org/drawingml/2006/table">
            <a:tbl>
              <a:tblPr/>
              <a:tblGrid>
                <a:gridCol w="979488">
                  <a:extLst>
                    <a:ext uri="{9D8B030D-6E8A-4147-A177-3AD203B41FA5}">
                      <a16:colId xmlns:a16="http://schemas.microsoft.com/office/drawing/2014/main" val="20000"/>
                    </a:ext>
                  </a:extLst>
                </a:gridCol>
                <a:gridCol w="1797050">
                  <a:extLst>
                    <a:ext uri="{9D8B030D-6E8A-4147-A177-3AD203B41FA5}">
                      <a16:colId xmlns:a16="http://schemas.microsoft.com/office/drawing/2014/main" val="20001"/>
                    </a:ext>
                  </a:extLst>
                </a:gridCol>
                <a:gridCol w="6367462">
                  <a:extLst>
                    <a:ext uri="{9D8B030D-6E8A-4147-A177-3AD203B41FA5}">
                      <a16:colId xmlns:a16="http://schemas.microsoft.com/office/drawing/2014/main" val="20002"/>
                    </a:ext>
                  </a:extLst>
                </a:gridCol>
              </a:tblGrid>
              <a:tr h="792244">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FF66"/>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FFFF66"/>
                          </a:solidFill>
                          <a:effectLst/>
                          <a:latin typeface="Times New Roman" pitchFamily="18" charset="0"/>
                          <a:cs typeface="Times New Roman" pitchFamily="18" charset="0"/>
                        </a:rPr>
                        <a:t>Effect size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66"/>
                          </a:solidFill>
                          <a:effectLst/>
                          <a:latin typeface="Times New Roman" pitchFamily="18" charset="0"/>
                          <a:ea typeface="宋体" pitchFamily="2" charset="-122"/>
                          <a:cs typeface="Times New Roman" pitchFamily="18" charset="0"/>
                        </a:rPr>
                        <a:t>效应量</a:t>
                      </a:r>
                      <a:endParaRPr kumimoji="0" lang="en-GB" altLang="en-US" sz="1800" b="0" i="0" u="none" strike="noStrike" cap="none" normalizeH="0" baseline="0">
                        <a:ln>
                          <a:noFill/>
                        </a:ln>
                        <a:solidFill>
                          <a:srgbClr val="FFFF66"/>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FFFF66"/>
                          </a:solidFill>
                          <a:effectLst/>
                          <a:latin typeface="Times New Roman" pitchFamily="18" charset="0"/>
                          <a:cs typeface="Times New Roman" pitchFamily="18" charset="0"/>
                        </a:rPr>
                        <a:t>Top Ten effective Classroom Methods</a:t>
                      </a:r>
                      <a:r>
                        <a:rPr kumimoji="0" lang="zh-CN" altLang="zh-CN" sz="1800" b="0" i="0" u="none" strike="noStrike" cap="none" normalizeH="0" baseline="0">
                          <a:ln>
                            <a:noFill/>
                          </a:ln>
                          <a:solidFill>
                            <a:schemeClr val="tx1"/>
                          </a:solidFill>
                          <a:effectLst/>
                          <a:latin typeface="Calibri" pitchFamily="34" charset="0"/>
                          <a:ea typeface="宋体" pitchFamily="2" charset="-122"/>
                          <a:cs typeface="Arial" charset="0"/>
                        </a:rPr>
                        <a:t>十</a:t>
                      </a:r>
                      <a:r>
                        <a:rPr kumimoji="0" lang="en-GB" altLang="en-US" sz="1800" b="0" i="0" u="none" strike="noStrike" cap="none" normalizeH="0" baseline="0">
                          <a:ln>
                            <a:noFill/>
                          </a:ln>
                          <a:solidFill>
                            <a:srgbClr val="FFFF66"/>
                          </a:solidFill>
                          <a:effectLst/>
                          <a:latin typeface="Times New Roman" pitchFamily="18" charset="0"/>
                          <a:cs typeface="Times New Roman" pitchFamily="18" charset="0"/>
                        </a:rPr>
                        <a:t>(From Marzano 2012)</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66"/>
                          </a:solidFill>
                          <a:effectLst/>
                          <a:latin typeface="Times New Roman" pitchFamily="18" charset="0"/>
                          <a:ea typeface="宋体" pitchFamily="2" charset="-122"/>
                          <a:cs typeface="Times New Roman" pitchFamily="18" charset="0"/>
                        </a:rPr>
                        <a:t>十大有效的课堂教学方法（出自马扎诺 </a:t>
                      </a:r>
                      <a:r>
                        <a:rPr kumimoji="0" lang="en-US" altLang="zh-CN" sz="2000" b="0" i="0" u="none" strike="noStrike" cap="none" normalizeH="0" baseline="0">
                          <a:ln>
                            <a:noFill/>
                          </a:ln>
                          <a:solidFill>
                            <a:srgbClr val="FFFF66"/>
                          </a:solidFill>
                          <a:effectLst/>
                          <a:latin typeface="Times New Roman" pitchFamily="18" charset="0"/>
                          <a:ea typeface="宋体" pitchFamily="2" charset="-122"/>
                          <a:cs typeface="Times New Roman" pitchFamily="18" charset="0"/>
                        </a:rPr>
                        <a:t>2012</a:t>
                      </a:r>
                      <a:r>
                        <a:rPr kumimoji="0" lang="zh-CN" altLang="en-US" sz="2000" b="0" i="0" u="none" strike="noStrike" cap="none" normalizeH="0" baseline="0">
                          <a:ln>
                            <a:noFill/>
                          </a:ln>
                          <a:solidFill>
                            <a:srgbClr val="FFFF66"/>
                          </a:solidFill>
                          <a:effectLst/>
                          <a:latin typeface="Times New Roman" pitchFamily="18" charset="0"/>
                          <a:ea typeface="宋体" pitchFamily="2" charset="-122"/>
                          <a:cs typeface="Times New Roman" pitchFamily="18" charset="0"/>
                        </a:rPr>
                        <a:t>）</a:t>
                      </a:r>
                      <a:endParaRPr kumimoji="0" lang="en-GB" altLang="en-US" sz="2000" b="0" i="0" u="none" strike="noStrike" cap="none" normalizeH="0" baseline="0">
                        <a:ln>
                          <a:noFill/>
                        </a:ln>
                        <a:solidFill>
                          <a:srgbClr val="FFFF66"/>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92244">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1</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1.60</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Times New Roman" pitchFamily="18" charset="0"/>
                          <a:cs typeface="Times New Roman" pitchFamily="18" charset="0"/>
                        </a:rPr>
                        <a:t>Identifying similarities and differences, using similes &amp; analogies</a:t>
                      </a:r>
                      <a:endParaRPr kumimoji="0" lang="en-US" altLang="zh-CN" sz="1800" b="0" i="0" u="none" strike="noStrike" cap="none" normalizeH="0" baseline="0">
                        <a:ln>
                          <a:noFill/>
                        </a:ln>
                        <a:solidFill>
                          <a:schemeClr val="bg1"/>
                        </a:solidFill>
                        <a:effectLst/>
                        <a:latin typeface="Times New Roman" pitchFamily="18" charset="0"/>
                        <a:ea typeface="宋体" pitchFamily="2" charset="-122"/>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使用比喻和类比，</a:t>
                      </a:r>
                      <a:r>
                        <a:rPr kumimoji="0" lang="zh-CN" altLang="en-US" sz="18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找出异同</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76322">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2</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1.00</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Summarizing and note-making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总结和记笔记</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04877">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3</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0.80</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Developing a growth mindset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形成一种增长的心态</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2342">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4</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0.77</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Repetition and practice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重复和实践</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701747">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5</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0.77</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Non-linguistic representation (Graphical methods)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a:ln>
                            <a:noFill/>
                          </a:ln>
                          <a:solidFill>
                            <a:schemeClr val="bg1"/>
                          </a:solidFill>
                          <a:effectLst/>
                          <a:latin typeface="Calibri" pitchFamily="34" charset="0"/>
                          <a:ea typeface="宋体" pitchFamily="2" charset="-122"/>
                          <a:cs typeface="Arial" charset="0"/>
                        </a:rPr>
                        <a:t>非语言呈现（图示法）</a:t>
                      </a:r>
                      <a:endParaRPr kumimoji="0" lang="en-GB" altLang="en-US" sz="20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04877">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6</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0.73</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Cooperative learning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合作学习</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31844">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7</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0.68</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Goals and feedback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目标和反馈</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04877">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8</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0.61</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Generating and testing hypotheses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生成和检验假说</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31844">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9</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0.59</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Activating prior knowledge  </a:t>
                      </a:r>
                      <a:r>
                        <a:rPr kumimoji="0" lang="zh-CN" altLang="zh-CN" sz="1800" b="0" i="0" u="none" strike="noStrike" cap="none" normalizeH="0" baseline="0">
                          <a:ln>
                            <a:noFill/>
                          </a:ln>
                          <a:solidFill>
                            <a:schemeClr val="bg1"/>
                          </a:solidFill>
                          <a:effectLst/>
                          <a:latin typeface="Calibri" pitchFamily="34" charset="0"/>
                          <a:ea typeface="宋体" pitchFamily="2" charset="-122"/>
                          <a:cs typeface="Arial" charset="0"/>
                        </a:rPr>
                        <a:t>激活</a:t>
                      </a:r>
                      <a:r>
                        <a:rPr kumimoji="0" lang="zh-CN" altLang="en-US" sz="1800" b="0" i="0" u="none" strike="noStrike" cap="none" normalizeH="0" baseline="0">
                          <a:ln>
                            <a:noFill/>
                          </a:ln>
                          <a:solidFill>
                            <a:schemeClr val="bg1"/>
                          </a:solidFill>
                          <a:effectLst/>
                          <a:latin typeface="Calibri" pitchFamily="34" charset="0"/>
                          <a:ea typeface="宋体" pitchFamily="2" charset="-122"/>
                          <a:cs typeface="Arial" charset="0"/>
                        </a:rPr>
                        <a:t>原有</a:t>
                      </a:r>
                      <a:r>
                        <a:rPr kumimoji="0" lang="en-GB" altLang="zh-CN" sz="1800" b="0" i="0" u="none" strike="noStrike" cap="none" normalizeH="0" baseline="0">
                          <a:ln>
                            <a:noFill/>
                          </a:ln>
                          <a:solidFill>
                            <a:schemeClr val="bg1"/>
                          </a:solidFill>
                          <a:effectLst/>
                          <a:latin typeface="Calibri" pitchFamily="34" charset="0"/>
                          <a:ea typeface="宋体" pitchFamily="2" charset="-122"/>
                          <a:cs typeface="Arial" charset="0"/>
                        </a:rPr>
                        <a:t>知识</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D0D0D"/>
                    </a:solidFill>
                  </a:tcPr>
                </a:tc>
                <a:extLst>
                  <a:ext uri="{0D108BD9-81ED-4DB2-BD59-A6C34878D82A}">
                    <a16:rowId xmlns:a16="http://schemas.microsoft.com/office/drawing/2014/main" val="10009"/>
                  </a:ext>
                </a:extLst>
              </a:tr>
              <a:tr h="396281">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10</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0.59</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bg1"/>
                          </a:solidFill>
                          <a:effectLst/>
                          <a:latin typeface="Times New Roman" pitchFamily="18" charset="0"/>
                          <a:cs typeface="Times New Roman" pitchFamily="18" charset="0"/>
                        </a:rPr>
                        <a:t>Advance organisers  </a:t>
                      </a:r>
                      <a:r>
                        <a:rPr kumimoji="0" lang="zh-CN" altLang="en-US" sz="2000" b="0" i="0" u="none" strike="noStrike" cap="none" normalizeH="0" baseline="0">
                          <a:ln>
                            <a:noFill/>
                          </a:ln>
                          <a:solidFill>
                            <a:schemeClr val="bg1"/>
                          </a:solidFill>
                          <a:effectLst/>
                          <a:latin typeface="Times New Roman" pitchFamily="18" charset="0"/>
                          <a:ea typeface="宋体" pitchFamily="2" charset="-122"/>
                          <a:cs typeface="Times New Roman" pitchFamily="18" charset="0"/>
                        </a:rPr>
                        <a:t>先行组织者</a:t>
                      </a:r>
                      <a:endParaRPr kumimoji="0" lang="en-GB" altLang="en-US" sz="1800" b="0" i="0" u="none" strike="noStrike" cap="none" normalizeH="0" baseline="0">
                        <a:ln>
                          <a:noFill/>
                        </a:ln>
                        <a:solidFill>
                          <a:schemeClr val="bg1"/>
                        </a:solidFill>
                        <a:effectLst/>
                        <a:latin typeface="Arial" charset="0"/>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427546" y="1718924"/>
            <a:ext cx="4288908" cy="34201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53365" y="1758315"/>
            <a:ext cx="8736330" cy="4598035"/>
          </a:xfrm>
          <a:prstGeom prst="rect">
            <a:avLst/>
          </a:prstGeom>
        </p:spPr>
        <p:txBody>
          <a:bodyPr vert="horz" wrap="square" lIns="0" tIns="0" rIns="0" bIns="0" rtlCol="0">
            <a:noAutofit/>
          </a:bodyPr>
          <a:lstStyle/>
          <a:p>
            <a:pPr marL="0" marR="12700" indent="0" fontAlgn="auto">
              <a:lnSpc>
                <a:spcPct val="150000"/>
              </a:lnSpc>
              <a:buNone/>
            </a:pPr>
            <a:r>
              <a:rPr lang="en-GB" sz="3200" b="1" dirty="0" err="1">
                <a:solidFill>
                  <a:srgbClr val="FFFF00"/>
                </a:solidFill>
                <a:latin typeface="Arial" panose="020B0604020202020204"/>
                <a:cs typeface="Arial" panose="020B0604020202020204"/>
              </a:rPr>
              <a:t>Gaokao</a:t>
            </a:r>
            <a:r>
              <a:rPr lang="en-GB" sz="3200" b="1" dirty="0">
                <a:solidFill>
                  <a:schemeClr val="bg1">
                    <a:lumMod val="95000"/>
                  </a:schemeClr>
                </a:solidFill>
                <a:latin typeface="Arial" panose="020B0604020202020204"/>
                <a:cs typeface="Arial" panose="020B0604020202020204"/>
              </a:rPr>
              <a:t> </a:t>
            </a:r>
            <a:r>
              <a:rPr lang="ja-JP" altLang="en-US" sz="3200" b="1" dirty="0">
                <a:solidFill>
                  <a:schemeClr val="bg1">
                    <a:lumMod val="95000"/>
                  </a:schemeClr>
                </a:solidFill>
                <a:latin typeface="Arial" panose="020B0604020202020204"/>
                <a:cs typeface="Arial" panose="020B0604020202020204"/>
              </a:rPr>
              <a:t>高考</a:t>
            </a:r>
            <a:endParaRPr lang="en-GB" altLang="ja-JP" sz="3200" b="1" dirty="0">
              <a:solidFill>
                <a:schemeClr val="bg1">
                  <a:lumMod val="95000"/>
                </a:schemeClr>
              </a:solidFill>
              <a:latin typeface="Arial" panose="020B0604020202020204"/>
              <a:cs typeface="Arial" panose="020B0604020202020204"/>
            </a:endParaRPr>
          </a:p>
          <a:p>
            <a:pPr marL="0" marR="12700" indent="0" fontAlgn="auto">
              <a:lnSpc>
                <a:spcPct val="150000"/>
              </a:lnSpc>
              <a:buNone/>
            </a:pPr>
            <a:r>
              <a:rPr lang="en-GB" sz="3200" b="1" dirty="0">
                <a:solidFill>
                  <a:srgbClr val="FFFF00"/>
                </a:solidFill>
                <a:latin typeface="Arial" panose="020B0604020202020204"/>
                <a:cs typeface="Arial" panose="020B0604020202020204"/>
              </a:rPr>
              <a:t>Advanced Level Examination</a:t>
            </a:r>
            <a:r>
              <a:rPr lang="zh-CN" altLang="en-US" sz="3200" b="1" dirty="0">
                <a:solidFill>
                  <a:schemeClr val="bg1"/>
                </a:solidFill>
                <a:latin typeface="Arial" panose="020B0604020202020204"/>
                <a:cs typeface="Arial" panose="020B0604020202020204"/>
              </a:rPr>
              <a:t>高级水平考试</a:t>
            </a:r>
            <a:endParaRPr lang="en-GB" sz="3200" b="1" dirty="0">
              <a:solidFill>
                <a:schemeClr val="bg1"/>
              </a:solidFill>
              <a:latin typeface="Arial" panose="020B0604020202020204"/>
              <a:cs typeface="Arial" panose="020B0604020202020204"/>
            </a:endParaRPr>
          </a:p>
          <a:p>
            <a:pPr marL="0" marR="12700" indent="0" fontAlgn="auto">
              <a:lnSpc>
                <a:spcPct val="150000"/>
              </a:lnSpc>
              <a:buNone/>
            </a:pPr>
            <a:r>
              <a:rPr lang="en-GB" sz="3200" b="1" dirty="0">
                <a:solidFill>
                  <a:srgbClr val="FFFF00"/>
                </a:solidFill>
                <a:latin typeface="Arial" panose="020B0604020202020204"/>
                <a:cs typeface="Arial" panose="020B0604020202020204"/>
              </a:rPr>
              <a:t>College Scholastic Ability Test (CSAT)</a:t>
            </a:r>
          </a:p>
          <a:p>
            <a:pPr marL="0" marR="12700" indent="0" fontAlgn="auto">
              <a:lnSpc>
                <a:spcPct val="150000"/>
              </a:lnSpc>
              <a:buNone/>
            </a:pPr>
            <a:r>
              <a:rPr lang="zh-CN" altLang="en-US" sz="3200" b="1" dirty="0">
                <a:solidFill>
                  <a:schemeClr val="bg1"/>
                </a:solidFill>
                <a:latin typeface="Arial" panose="020B0604020202020204"/>
                <a:cs typeface="Arial" panose="020B0604020202020204"/>
              </a:rPr>
              <a:t>大学学术能力测试（</a:t>
            </a:r>
            <a:r>
              <a:rPr lang="en-US" altLang="zh-CN" sz="3200" b="1" dirty="0">
                <a:solidFill>
                  <a:schemeClr val="bg1"/>
                </a:solidFill>
                <a:latin typeface="Arial" panose="020B0604020202020204"/>
                <a:cs typeface="Arial" panose="020B0604020202020204"/>
              </a:rPr>
              <a:t>CSAT</a:t>
            </a:r>
            <a:r>
              <a:rPr lang="zh-CN" altLang="en-US" sz="3200" b="1" dirty="0">
                <a:solidFill>
                  <a:schemeClr val="bg1"/>
                </a:solidFill>
                <a:latin typeface="Arial" panose="020B0604020202020204"/>
                <a:cs typeface="Arial" panose="020B0604020202020204"/>
              </a:rPr>
              <a:t>）</a:t>
            </a:r>
            <a:endParaRPr lang="en-GB" sz="3200" b="1" dirty="0">
              <a:solidFill>
                <a:schemeClr val="bg1"/>
              </a:solidFill>
              <a:latin typeface="Arial" panose="020B0604020202020204"/>
              <a:cs typeface="Arial" panose="020B0604020202020204"/>
            </a:endParaRPr>
          </a:p>
          <a:p>
            <a:pPr marL="0" marR="12700" indent="0" fontAlgn="auto">
              <a:lnSpc>
                <a:spcPct val="150000"/>
              </a:lnSpc>
              <a:buNone/>
            </a:pPr>
            <a:r>
              <a:rPr lang="en-GB" sz="3200" b="1" dirty="0">
                <a:solidFill>
                  <a:srgbClr val="FFFF00"/>
                </a:solidFill>
                <a:latin typeface="Arial" panose="020B0604020202020204"/>
                <a:cs typeface="Arial" panose="020B0604020202020204"/>
              </a:rPr>
              <a:t>Scholastic Assessment (Test SAT)</a:t>
            </a:r>
          </a:p>
          <a:p>
            <a:pPr marL="0" marR="12700" indent="0" fontAlgn="auto">
              <a:lnSpc>
                <a:spcPct val="150000"/>
              </a:lnSpc>
              <a:buNone/>
            </a:pPr>
            <a:r>
              <a:rPr lang="zh-CN" altLang="en-US" sz="3200" b="1" dirty="0">
                <a:solidFill>
                  <a:schemeClr val="bg1"/>
                </a:solidFill>
                <a:latin typeface="Arial" panose="020B0604020202020204"/>
                <a:cs typeface="Arial" panose="020B0604020202020204"/>
              </a:rPr>
              <a:t>学术评估测试 （</a:t>
            </a:r>
            <a:r>
              <a:rPr lang="en-US" altLang="zh-CN" sz="3200" b="1" dirty="0">
                <a:solidFill>
                  <a:schemeClr val="bg1"/>
                </a:solidFill>
                <a:latin typeface="Arial" panose="020B0604020202020204"/>
                <a:cs typeface="Arial" panose="020B0604020202020204"/>
              </a:rPr>
              <a:t>SAT</a:t>
            </a:r>
            <a:r>
              <a:rPr lang="zh-CN" altLang="en-US" sz="3200" b="1" dirty="0">
                <a:solidFill>
                  <a:schemeClr val="bg1"/>
                </a:solidFill>
                <a:latin typeface="Arial" panose="020B0604020202020204"/>
                <a:cs typeface="Arial" panose="020B0604020202020204"/>
              </a:rPr>
              <a:t>）</a:t>
            </a:r>
            <a:endParaRPr lang="en-GB" sz="3200" b="1" dirty="0">
              <a:solidFill>
                <a:schemeClr val="bg1"/>
              </a:solidFill>
              <a:latin typeface="Arial" panose="020B0604020202020204"/>
              <a:cs typeface="Arial" panose="020B0604020202020204"/>
            </a:endParaRPr>
          </a:p>
          <a:p>
            <a:pPr marL="0" marR="12700" indent="0" fontAlgn="auto">
              <a:lnSpc>
                <a:spcPct val="150000"/>
              </a:lnSpc>
              <a:buNone/>
            </a:pPr>
            <a:endParaRPr lang="en-GB" sz="3200" b="1" dirty="0">
              <a:solidFill>
                <a:srgbClr val="FFFF00"/>
              </a:solidFill>
              <a:latin typeface="Arial" panose="020B0604020202020204"/>
              <a:cs typeface="Arial" panose="020B0604020202020204"/>
            </a:endParaRPr>
          </a:p>
          <a:p>
            <a:pPr marL="0" marR="12700" indent="0" fontAlgn="auto">
              <a:lnSpc>
                <a:spcPct val="150000"/>
              </a:lnSpc>
              <a:buNone/>
            </a:pPr>
            <a:endParaRPr lang="en-GB" sz="3200" b="1" dirty="0">
              <a:solidFill>
                <a:schemeClr val="bg1">
                  <a:lumMod val="95000"/>
                </a:schemeClr>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127635" y="0"/>
            <a:ext cx="9016365" cy="196913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Summative Assessment</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r>
              <a:rPr lang="zh-CN" altLang="en-US" sz="4000" dirty="0">
                <a:solidFill>
                  <a:schemeClr val="bg1"/>
                </a:solidFill>
                <a:latin typeface="仿宋" panose="02010609060101010101" pitchFamily="49" charset="-122"/>
                <a:ea typeface="仿宋" panose="02010609060101010101" pitchFamily="49" charset="-122"/>
                <a:cs typeface="Arial" panose="020B0604020202020204"/>
              </a:rPr>
              <a:t>总结性评估</a:t>
            </a:r>
            <a:endParaRPr sz="4000" dirty="0">
              <a:solidFill>
                <a:schemeClr val="bg1"/>
              </a:solidFill>
              <a:latin typeface="仿宋" panose="02010609060101010101" pitchFamily="49" charset="-122"/>
              <a:ea typeface="仿宋" panose="02010609060101010101" pitchFamily="49" charset="-122"/>
              <a:cs typeface="Arial" panose="020B0604020202020204"/>
            </a:endParaRPr>
          </a:p>
        </p:txBody>
      </p:sp>
    </p:spTree>
    <p:extLst>
      <p:ext uri="{BB962C8B-B14F-4D97-AF65-F5344CB8AC3E}">
        <p14:creationId xmlns:p14="http://schemas.microsoft.com/office/powerpoint/2010/main" val="378479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89560" y="2065655"/>
            <a:ext cx="8768715" cy="4336415"/>
          </a:xfrm>
          <a:prstGeom prst="rect">
            <a:avLst/>
          </a:prstGeom>
        </p:spPr>
        <p:txBody>
          <a:bodyPr vert="horz" wrap="square" lIns="0" tIns="0" rIns="0" bIns="0" rtlCol="0">
            <a:noAutofit/>
          </a:bodyPr>
          <a:lstStyle/>
          <a:p>
            <a:pPr marL="0" marR="12700" indent="0" fontAlgn="auto">
              <a:lnSpc>
                <a:spcPct val="150000"/>
              </a:lnSpc>
              <a:buNone/>
            </a:pPr>
            <a:r>
              <a:rPr lang="en-GB" sz="2400" b="1" dirty="0">
                <a:solidFill>
                  <a:schemeClr val="bg1"/>
                </a:solidFill>
                <a:latin typeface="Arial" panose="020B0604020202020204"/>
                <a:cs typeface="Arial" panose="020B0604020202020204"/>
              </a:rPr>
              <a:t>A wide variety of methods use to conduct </a:t>
            </a:r>
            <a:r>
              <a:rPr lang="en-GB" sz="2400" b="1" u="sng" dirty="0">
                <a:solidFill>
                  <a:schemeClr val="bg1"/>
                </a:solidFill>
                <a:latin typeface="Arial" panose="020B0604020202020204"/>
                <a:cs typeface="Arial" panose="020B0604020202020204"/>
              </a:rPr>
              <a:t>in-process</a:t>
            </a:r>
            <a:r>
              <a:rPr lang="en-GB" sz="2400" b="1" dirty="0">
                <a:solidFill>
                  <a:schemeClr val="bg1"/>
                </a:solidFill>
                <a:latin typeface="Arial" panose="020B0604020202020204"/>
                <a:cs typeface="Arial" panose="020B0604020202020204"/>
              </a:rPr>
              <a:t> evaluations of student comprehension, learning needs, and academic progress during a lesson, unit, or course. </a:t>
            </a:r>
          </a:p>
          <a:p>
            <a:pPr marL="0" marR="12700" indent="0" fontAlgn="auto">
              <a:lnSpc>
                <a:spcPct val="200000"/>
              </a:lnSpc>
              <a:buNone/>
            </a:pPr>
            <a:r>
              <a:rPr lang="zh-CN" altLang="en-US" b="1" dirty="0">
                <a:solidFill>
                  <a:srgbClr val="FFFF00"/>
                </a:solidFill>
                <a:latin typeface="Arial" panose="020B0604020202020204"/>
                <a:cs typeface="Arial" panose="020B0604020202020204"/>
                <a:sym typeface="+mn-ea"/>
              </a:rPr>
              <a:t>在一节课、一个单元或一整门课程中</a:t>
            </a:r>
            <a:r>
              <a:rPr lang="zh-CN" altLang="en-US" b="1" dirty="0">
                <a:solidFill>
                  <a:srgbClr val="FFFF00"/>
                </a:solidFill>
                <a:latin typeface="Arial" panose="020B0604020202020204"/>
                <a:cs typeface="Arial" panose="020B0604020202020204"/>
              </a:rPr>
              <a:t>有多种方法对</a:t>
            </a:r>
            <a:r>
              <a:rPr lang="zh-CN" altLang="en-US" b="1" dirty="0">
                <a:solidFill>
                  <a:srgbClr val="FFFF00"/>
                </a:solidFill>
                <a:latin typeface="Arial" panose="020B0604020202020204"/>
                <a:cs typeface="Arial" panose="020B0604020202020204"/>
                <a:sym typeface="+mn-ea"/>
              </a:rPr>
              <a:t>学生的理解、学习需求、以及学习进步</a:t>
            </a:r>
            <a:r>
              <a:rPr lang="zh-CN" altLang="en-US" b="1" dirty="0">
                <a:solidFill>
                  <a:srgbClr val="FFFF00"/>
                </a:solidFill>
                <a:latin typeface="Arial" panose="020B0604020202020204"/>
                <a:cs typeface="Arial" panose="020B0604020202020204"/>
              </a:rPr>
              <a:t>进行过程性的评估。</a:t>
            </a: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90195" y="0"/>
            <a:ext cx="8563610" cy="173926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Task 1  Formative Assessment</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r>
              <a:rPr lang="zh-CN" altLang="en-US" sz="4000" dirty="0">
                <a:solidFill>
                  <a:srgbClr val="FFFF00"/>
                </a:solidFill>
                <a:latin typeface="仿宋" panose="02010609060101010101" pitchFamily="49" charset="-122"/>
                <a:ea typeface="仿宋" panose="02010609060101010101" pitchFamily="49" charset="-122"/>
                <a:cs typeface="Arial" panose="020B0604020202020204"/>
              </a:rPr>
              <a:t>任务</a:t>
            </a:r>
            <a:r>
              <a:rPr lang="en-US" altLang="zh-CN" sz="4000" dirty="0">
                <a:solidFill>
                  <a:srgbClr val="FFFF00"/>
                </a:solidFill>
                <a:latin typeface="仿宋" panose="02010609060101010101" pitchFamily="49" charset="-122"/>
                <a:ea typeface="仿宋" panose="02010609060101010101" pitchFamily="49" charset="-122"/>
                <a:cs typeface="Arial" panose="020B0604020202020204"/>
              </a:rPr>
              <a:t>1 </a:t>
            </a:r>
            <a:r>
              <a:rPr lang="zh-CN" altLang="en-US" sz="4000" dirty="0">
                <a:solidFill>
                  <a:srgbClr val="FFFF00"/>
                </a:solidFill>
                <a:latin typeface="仿宋" panose="02010609060101010101" pitchFamily="49" charset="-122"/>
                <a:ea typeface="仿宋" panose="02010609060101010101" pitchFamily="49" charset="-122"/>
                <a:cs typeface="Arial" panose="020B0604020202020204"/>
              </a:rPr>
              <a:t>形成性评估</a:t>
            </a:r>
            <a:endParaRPr sz="4000" dirty="0">
              <a:solidFill>
                <a:srgbClr val="FFFF00"/>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13995" y="1600200"/>
            <a:ext cx="8773795" cy="5056505"/>
          </a:xfrm>
          <a:prstGeom prst="rect">
            <a:avLst/>
          </a:prstGeom>
        </p:spPr>
        <p:txBody>
          <a:bodyPr vert="horz" wrap="square" lIns="0" tIns="0" rIns="0" bIns="0" rtlCol="0">
            <a:noAutofit/>
          </a:bodyPr>
          <a:lstStyle/>
          <a:p>
            <a:pPr marL="0" marR="12700" indent="0" fontAlgn="auto">
              <a:lnSpc>
                <a:spcPct val="150000"/>
              </a:lnSpc>
              <a:buNone/>
            </a:pPr>
            <a:r>
              <a:rPr lang="en-GB" sz="2400" b="1" dirty="0">
                <a:solidFill>
                  <a:schemeClr val="bg1"/>
                </a:solidFill>
                <a:latin typeface="Arial" panose="020B0604020202020204"/>
                <a:cs typeface="Arial" panose="020B0604020202020204"/>
              </a:rPr>
              <a:t>Helps teachers identify concepts that students are struggling to understand, skills they are having difficulty acquiring, or learning standards they have not yet achieved so that adjustments can be made to lessons, instructional techniques, and academic support. </a:t>
            </a:r>
          </a:p>
          <a:p>
            <a:pPr marL="0" marR="12700" indent="0" fontAlgn="auto">
              <a:lnSpc>
                <a:spcPct val="150000"/>
              </a:lnSpc>
              <a:buNone/>
            </a:pPr>
            <a:r>
              <a:rPr lang="zh-CN" altLang="en-US" b="1" dirty="0">
                <a:solidFill>
                  <a:srgbClr val="FFFF00"/>
                </a:solidFill>
                <a:latin typeface="Arial" panose="020B0604020202020204"/>
                <a:cs typeface="Arial" panose="020B0604020202020204"/>
              </a:rPr>
              <a:t>帮助老师发现学生难以理解的概念、学生难以掌握的技能或是目前还未达到的学习标准，以便对课程、指导方法及学习支持做出调整。</a:t>
            </a: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13995" y="-216535"/>
            <a:ext cx="8930005" cy="227393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Task 1 Formative Assessment</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r>
              <a:rPr lang="zh-CN" altLang="en-US" sz="4000" dirty="0">
                <a:solidFill>
                  <a:srgbClr val="FFFF00"/>
                </a:solidFill>
                <a:latin typeface="仿宋" panose="02010609060101010101" pitchFamily="49" charset="-122"/>
                <a:ea typeface="仿宋" panose="02010609060101010101" pitchFamily="49" charset="-122"/>
                <a:cs typeface="Arial" panose="020B0604020202020204"/>
              </a:rPr>
              <a:t>任务</a:t>
            </a:r>
            <a:r>
              <a:rPr lang="en-US" altLang="zh-CN" sz="4000" dirty="0">
                <a:solidFill>
                  <a:srgbClr val="FFFF00"/>
                </a:solidFill>
                <a:latin typeface="仿宋" panose="02010609060101010101" pitchFamily="49" charset="-122"/>
                <a:ea typeface="仿宋" panose="02010609060101010101" pitchFamily="49" charset="-122"/>
                <a:cs typeface="Arial" panose="020B0604020202020204"/>
              </a:rPr>
              <a:t>1 </a:t>
            </a:r>
            <a:r>
              <a:rPr lang="zh-CN" altLang="en-US" sz="4000" dirty="0">
                <a:solidFill>
                  <a:srgbClr val="FFFF00"/>
                </a:solidFill>
                <a:latin typeface="仿宋" panose="02010609060101010101" pitchFamily="49" charset="-122"/>
                <a:ea typeface="仿宋" panose="02010609060101010101" pitchFamily="49" charset="-122"/>
                <a:cs typeface="Arial" panose="020B0604020202020204"/>
              </a:rPr>
              <a:t>形成性评估</a:t>
            </a:r>
            <a:endParaRPr sz="4000" dirty="0">
              <a:solidFill>
                <a:srgbClr val="FFFF00"/>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286</TotalTime>
  <Words>5579</Words>
  <Application>Microsoft Office PowerPoint</Application>
  <PresentationFormat>On-screen Show (4:3)</PresentationFormat>
  <Paragraphs>472</Paragraphs>
  <Slides>67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67</vt:i4>
      </vt:variant>
    </vt:vector>
  </HeadingPairs>
  <TitlesOfParts>
    <vt:vector size="79" baseType="lpstr">
      <vt:lpstr>Arial</vt:lpstr>
      <vt:lpstr>Bradley Hand ITC</vt:lpstr>
      <vt:lpstr>Calibri</vt:lpstr>
      <vt:lpstr>Gill Sans MT</vt:lpstr>
      <vt:lpstr>HelveticaNeue-Roman</vt:lpstr>
      <vt:lpstr>Tahoma</vt:lpstr>
      <vt:lpstr>Times New Roman</vt:lpstr>
      <vt:lpstr>Wingdings</vt:lpstr>
      <vt:lpstr>仿宋</vt:lpstr>
      <vt:lpstr>Office Theme</vt:lpstr>
      <vt:lpstr>1_Office Theme</vt:lpstr>
      <vt:lpstr>Ripple</vt:lpstr>
      <vt:lpstr>第2周第6 天 教师培训 Day 8 Week  2 Teacher Training</vt:lpstr>
      <vt:lpstr>PowerPoint Presentation</vt:lpstr>
      <vt:lpstr>PowerPoint Presentation</vt:lpstr>
      <vt:lpstr>At the end of today’s session you will be able to: 你将在今天的课程中学到：</vt:lpstr>
      <vt:lpstr>Task 1 (5 min) 任务1（5分钟）</vt:lpstr>
      <vt:lpstr>Task 1 Summative Assessment 任务1 总结性评估</vt:lpstr>
      <vt:lpstr>Summative Assessment 总结性评估</vt:lpstr>
      <vt:lpstr>Task 1  Formative Assessment 任务1 形成性评估</vt:lpstr>
      <vt:lpstr>Task 1 Formative Assessment 任务1 形成性评估</vt:lpstr>
      <vt:lpstr>Assessment of Learning 学习成果评估</vt:lpstr>
      <vt:lpstr>Assessment of Learning 学习成果评估</vt:lpstr>
      <vt:lpstr>Teachers’ Roles in Assessment of Learning             老师在学习成果评估中扮演的角色</vt:lpstr>
      <vt:lpstr>Teachers’ Roles in Assessment of Learning             老师在学习成果评估中扮演的角色</vt:lpstr>
      <vt:lpstr>Assessment for Learning 学习过程评估</vt:lpstr>
      <vt:lpstr>PowerPoint Presentation</vt:lpstr>
      <vt:lpstr>PowerPoint Presentation</vt:lpstr>
      <vt:lpstr>比尔还是希德？ Bill or Sid ?</vt:lpstr>
      <vt:lpstr>比尔还是希德？ Bill or Sid ?</vt:lpstr>
      <vt:lpstr>比尔还是希德？ Bill or Sid ?</vt:lpstr>
      <vt:lpstr>比尔还是希德？ Bill or Sid ?</vt:lpstr>
      <vt:lpstr>Bill or Sid ? Whom did you choose ?</vt:lpstr>
      <vt:lpstr>Bill or Sid ? </vt:lpstr>
      <vt:lpstr>Bill or Sid ? Whom did you choose ?</vt:lpstr>
      <vt:lpstr>Most teachers choose Bill 大多数教师选择比尔</vt:lpstr>
      <vt:lpstr>PowerPoint Presentation</vt:lpstr>
      <vt:lpstr>Black and Wiliam 1998 </vt:lpstr>
      <vt:lpstr>Black and Wiliam 1998 </vt:lpstr>
      <vt:lpstr>PowerPoint Presentation</vt:lpstr>
      <vt:lpstr>Assessment for learning  (effect size 0.81)</vt:lpstr>
      <vt:lpstr>Assessment for learning  (effect size 0.81) 学习评估（效果大小 0.81）</vt:lpstr>
      <vt:lpstr>Assessment for learning  (effect size 0.81) 学习评估（效果大小 0.81）</vt:lpstr>
      <vt:lpstr>Assessment for learning  (effect size 0.81) 学习评估（效果大小 0.81）</vt:lpstr>
      <vt:lpstr>PowerPoint Presentation</vt:lpstr>
      <vt:lpstr>PowerPoint Presentation</vt:lpstr>
      <vt:lpstr>Assessment for Learning 学习过程评估</vt:lpstr>
      <vt:lpstr>Assessment for Learning 学习过程评估</vt:lpstr>
      <vt:lpstr>Assessment for Learning 学习评估</vt:lpstr>
      <vt:lpstr>Assessment for Learning 学习评估</vt:lpstr>
      <vt:lpstr>PowerPoint Presentation</vt:lpstr>
      <vt:lpstr>PowerPoint Presentation</vt:lpstr>
      <vt:lpstr>Assessment for Learning 学习过程评估</vt:lpstr>
      <vt:lpstr>Assessment for Learning 学习过程评估</vt:lpstr>
      <vt:lpstr>Assessment for Learning 学习过程评估</vt:lpstr>
      <vt:lpstr>Assessment of Learning   学习成果评估</vt:lpstr>
      <vt:lpstr>Teachers’ Roles in Assessment for Learning 老师在学习评估中扮演的角色</vt:lpstr>
      <vt:lpstr>Teachers’ Roles in Assessment for Learning 老师在学习评估中扮演的角色</vt:lpstr>
      <vt:lpstr>Assessment for Learning Feedback 学习过程评估：反馈</vt:lpstr>
      <vt:lpstr>Assessment for Learning Feedback 学习过程评估：反馈</vt:lpstr>
      <vt:lpstr>Assessment for Learning 学习过程评估</vt:lpstr>
      <vt:lpstr>Assessment for Learning 学习过程评估</vt:lpstr>
      <vt:lpstr>Recap Evidence Based Teaching  循证教学 </vt:lpstr>
      <vt:lpstr>Activity 1  活动 1</vt:lpstr>
      <vt:lpstr>Answer  答案</vt:lpstr>
      <vt:lpstr>So how do we know what works ? 那么我们如何知道什么有效呢？</vt:lpstr>
      <vt:lpstr>Effect size  效应量</vt:lpstr>
      <vt:lpstr>Effect size  效应量</vt:lpstr>
      <vt:lpstr>Effect size  效应量</vt:lpstr>
      <vt:lpstr>Effect size  效应量</vt:lpstr>
      <vt:lpstr>PowerPoint Presentation</vt:lpstr>
      <vt:lpstr>PowerPoint Presentation</vt:lpstr>
      <vt:lpstr>PowerPoint Presentation</vt:lpstr>
      <vt:lpstr>PowerPoint Presentation</vt:lpstr>
      <vt:lpstr>Effect size  效应量</vt:lpstr>
      <vt:lpstr>PowerPoint Presentation</vt:lpstr>
      <vt:lpstr>PowerPoint Presentation</vt:lpstr>
      <vt:lpstr>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DECS</dc:creator>
  <cp:lastModifiedBy>Cluer, Clare</cp:lastModifiedBy>
  <cp:revision>106</cp:revision>
  <dcterms:created xsi:type="dcterms:W3CDTF">2019-11-01T10:02:00Z</dcterms:created>
  <dcterms:modified xsi:type="dcterms:W3CDTF">2021-04-28T13:13:54Z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2007-08-30T00:00:00Z</vt:filetime>
  </property>
  <property fmtid="{D5CDD505-2E9C-101B-9397-08002B2CF9AE}" pid="3" name="LastSaved">
    <vt:filetime>2019-11-01T00:00:00Z</vt:filetime>
  </property>
  <property fmtid="{D5CDD505-2E9C-101B-9397-08002B2CF9AE}" pid="4" name="ContentTypeId">
    <vt:lpwstr>0x010100C4FCFDD98300314F867E0B6603FEE534</vt:lpwstr>
  </property>
  <property fmtid="{D5CDD505-2E9C-101B-9397-08002B2CF9AE}" pid="5" name="KSOProductBuildVer">
    <vt:lpwstr>2052-11.1.0.9740</vt:lpwstr>
  </property>
</Properties>
</file>