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BE2A0F-20C2-495E-8622-44D775B6565E}" v="123" dt="2021-11-14T19:38:24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Griffiths" userId="4190e3a3-487d-49e4-a10f-ca39f95e64c1" providerId="ADAL" clId="{EEBE2A0F-20C2-495E-8622-44D775B6565E}"/>
    <pc:docChg chg="custSel modSld modMainMaster">
      <pc:chgData name="Ian Griffiths" userId="4190e3a3-487d-49e4-a10f-ca39f95e64c1" providerId="ADAL" clId="{EEBE2A0F-20C2-495E-8622-44D775B6565E}" dt="2021-11-14T19:38:06.283" v="122" actId="478"/>
      <pc:docMkLst>
        <pc:docMk/>
      </pc:docMkLst>
      <pc:sldChg chg="setBg">
        <pc:chgData name="Ian Griffiths" userId="4190e3a3-487d-49e4-a10f-ca39f95e64c1" providerId="ADAL" clId="{EEBE2A0F-20C2-495E-8622-44D775B6565E}" dt="2021-11-14T19:38:01.479" v="121"/>
        <pc:sldMkLst>
          <pc:docMk/>
          <pc:sldMk cId="2014727405" sldId="279"/>
        </pc:sldMkLst>
      </pc:sldChg>
      <pc:sldChg chg="delSp mod">
        <pc:chgData name="Ian Griffiths" userId="4190e3a3-487d-49e4-a10f-ca39f95e64c1" providerId="ADAL" clId="{EEBE2A0F-20C2-495E-8622-44D775B6565E}" dt="2021-11-14T19:38:06.283" v="122" actId="478"/>
        <pc:sldMkLst>
          <pc:docMk/>
          <pc:sldMk cId="2560710493" sldId="281"/>
        </pc:sldMkLst>
        <pc:spChg chg="del">
          <ac:chgData name="Ian Griffiths" userId="4190e3a3-487d-49e4-a10f-ca39f95e64c1" providerId="ADAL" clId="{EEBE2A0F-20C2-495E-8622-44D775B6565E}" dt="2021-11-14T19:38:06.283" v="122" actId="478"/>
          <ac:spMkLst>
            <pc:docMk/>
            <pc:sldMk cId="2560710493" sldId="281"/>
            <ac:spMk id="3" creationId="{00000000-0000-0000-0000-000000000000}"/>
          </ac:spMkLst>
        </pc:spChg>
      </pc:sldChg>
      <pc:sldMasterChg chg="setBg modSldLayout">
        <pc:chgData name="Ian Griffiths" userId="4190e3a3-487d-49e4-a10f-ca39f95e64c1" providerId="ADAL" clId="{EEBE2A0F-20C2-495E-8622-44D775B6565E}" dt="2021-11-14T19:38:01.479" v="121"/>
        <pc:sldMasterMkLst>
          <pc:docMk/>
          <pc:sldMasterMk cId="3157444226" sldId="2147483684"/>
        </pc:sldMasterMkLst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3157444226" sldId="2147483684"/>
            <pc:sldLayoutMk cId="656124132" sldId="2147483685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3157444226" sldId="2147483684"/>
            <pc:sldLayoutMk cId="2217392758" sldId="2147483686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3157444226" sldId="2147483684"/>
            <pc:sldLayoutMk cId="1629977189" sldId="2147483687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3157444226" sldId="2147483684"/>
            <pc:sldLayoutMk cId="3571732444" sldId="2147483688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3157444226" sldId="2147483684"/>
            <pc:sldLayoutMk cId="773765694" sldId="2147483689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3157444226" sldId="2147483684"/>
            <pc:sldLayoutMk cId="4153065386" sldId="2147483690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3157444226" sldId="2147483684"/>
            <pc:sldLayoutMk cId="2431175821" sldId="2147483691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3157444226" sldId="2147483684"/>
            <pc:sldLayoutMk cId="3386180659" sldId="2147483692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3157444226" sldId="2147483684"/>
            <pc:sldLayoutMk cId="1040233010" sldId="2147483693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3157444226" sldId="2147483684"/>
            <pc:sldLayoutMk cId="3094979504" sldId="2147483694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3157444226" sldId="2147483684"/>
            <pc:sldLayoutMk cId="1625772261" sldId="2147483695"/>
          </pc:sldLayoutMkLst>
        </pc:sldLayoutChg>
      </pc:sldMasterChg>
      <pc:sldMasterChg chg="setBg modSldLayout">
        <pc:chgData name="Ian Griffiths" userId="4190e3a3-487d-49e4-a10f-ca39f95e64c1" providerId="ADAL" clId="{EEBE2A0F-20C2-495E-8622-44D775B6565E}" dt="2021-11-14T19:38:01.479" v="121"/>
        <pc:sldMasterMkLst>
          <pc:docMk/>
          <pc:sldMasterMk cId="2456515867" sldId="2147483696"/>
        </pc:sldMasterMkLst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2456515867" sldId="2147483696"/>
            <pc:sldLayoutMk cId="3349009173" sldId="2147483697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2456515867" sldId="2147483696"/>
            <pc:sldLayoutMk cId="4123694246" sldId="2147483698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2456515867" sldId="2147483696"/>
            <pc:sldLayoutMk cId="2694046428" sldId="2147483699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2456515867" sldId="2147483696"/>
            <pc:sldLayoutMk cId="4049194566" sldId="2147483700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2456515867" sldId="2147483696"/>
            <pc:sldLayoutMk cId="1669349313" sldId="2147483701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2456515867" sldId="2147483696"/>
            <pc:sldLayoutMk cId="976725437" sldId="2147483702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2456515867" sldId="2147483696"/>
            <pc:sldLayoutMk cId="3318324942" sldId="2147483703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2456515867" sldId="2147483696"/>
            <pc:sldLayoutMk cId="219574112" sldId="2147483704"/>
          </pc:sldLayoutMkLst>
        </pc:sldLayoutChg>
        <pc:sldLayoutChg chg="setBg">
          <pc:chgData name="Ian Griffiths" userId="4190e3a3-487d-49e4-a10f-ca39f95e64c1" providerId="ADAL" clId="{EEBE2A0F-20C2-495E-8622-44D775B6565E}" dt="2021-11-14T19:38:01.479" v="121"/>
          <pc:sldLayoutMkLst>
            <pc:docMk/>
            <pc:sldMasterMk cId="2456515867" sldId="2147483696"/>
            <pc:sldLayoutMk cId="3689880339" sldId="214748370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55BE-5771-484A-B407-D77A88880E9A}" type="datetimeFigureOut">
              <a:rPr lang="en-US" smtClean="0"/>
              <a:pPr/>
              <a:t>11/14/2021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BA5-7FD4-4210-A47A-EF8D2D428A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12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55BE-5771-484A-B407-D77A88880E9A}" type="datetimeFigureOut">
              <a:rPr lang="en-US" smtClean="0"/>
              <a:pPr/>
              <a:t>11/14/2021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BA5-7FD4-4210-A47A-EF8D2D428A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97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55BE-5771-484A-B407-D77A88880E9A}" type="datetimeFigureOut">
              <a:rPr lang="en-US" smtClean="0"/>
              <a:pPr/>
              <a:t>11/14/2021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BA5-7FD4-4210-A47A-EF8D2D428A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772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rgbClr val="8787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009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694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>
                <a:solidFill>
                  <a:srgbClr val="8787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4046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194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349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725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324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98442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057400"/>
            <a:ext cx="4629150" cy="3803650"/>
          </a:xfrm>
        </p:spPr>
        <p:txBody>
          <a:bodyPr/>
          <a:lstStyle>
            <a:lvl1pPr>
              <a:buClr>
                <a:srgbClr val="F9B233"/>
              </a:buClr>
              <a:defRPr sz="2400"/>
            </a:lvl1pPr>
            <a:lvl2pPr>
              <a:buClr>
                <a:srgbClr val="F9B233"/>
              </a:buClr>
              <a:defRPr sz="2100"/>
            </a:lvl2pPr>
            <a:lvl3pPr>
              <a:buClr>
                <a:srgbClr val="F9B233"/>
              </a:buClr>
              <a:defRPr sz="1800"/>
            </a:lvl3pPr>
            <a:lvl4pPr>
              <a:buClr>
                <a:srgbClr val="F9B233"/>
              </a:buClr>
              <a:defRPr sz="1500"/>
            </a:lvl4pPr>
            <a:lvl5pPr>
              <a:buClr>
                <a:srgbClr val="F9B233"/>
              </a:buCl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57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55BE-5771-484A-B407-D77A88880E9A}" type="datetimeFigureOut">
              <a:rPr lang="en-US" smtClean="0"/>
              <a:pPr/>
              <a:t>11/14/2021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BA5-7FD4-4210-A47A-EF8D2D428A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392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88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55BE-5771-484A-B407-D77A88880E9A}" type="datetimeFigureOut">
              <a:rPr lang="en-US" smtClean="0"/>
              <a:pPr/>
              <a:t>11/14/2021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BA5-7FD4-4210-A47A-EF8D2D428A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97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55BE-5771-484A-B407-D77A88880E9A}" type="datetimeFigureOut">
              <a:rPr lang="en-US" smtClean="0"/>
              <a:pPr/>
              <a:t>11/14/2021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BA5-7FD4-4210-A47A-EF8D2D428A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3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55BE-5771-484A-B407-D77A88880E9A}" type="datetimeFigureOut">
              <a:rPr lang="en-US" smtClean="0"/>
              <a:pPr/>
              <a:t>11/14/2021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BA5-7FD4-4210-A47A-EF8D2D428A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76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55BE-5771-484A-B407-D77A88880E9A}" type="datetimeFigureOut">
              <a:rPr lang="en-US" smtClean="0"/>
              <a:pPr/>
              <a:t>11/14/2021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BA5-7FD4-4210-A47A-EF8D2D428A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06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55BE-5771-484A-B407-D77A88880E9A}" type="datetimeFigureOut">
              <a:rPr lang="en-US" smtClean="0"/>
              <a:pPr/>
              <a:t>11/14/2021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BA5-7FD4-4210-A47A-EF8D2D428A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17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55BE-5771-484A-B407-D77A88880E9A}" type="datetimeFigureOut">
              <a:rPr lang="en-US" smtClean="0"/>
              <a:pPr/>
              <a:t>11/14/2021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BA5-7FD4-4210-A47A-EF8D2D428A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18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55BE-5771-484A-B407-D77A88880E9A}" type="datetimeFigureOut">
              <a:rPr lang="en-US" smtClean="0"/>
              <a:pPr/>
              <a:t>11/14/2021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ABA5-7FD4-4210-A47A-EF8D2D428A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23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000">
              <a:schemeClr val="accent4">
                <a:lumMod val="67000"/>
              </a:schemeClr>
            </a:gs>
            <a:gs pos="30000">
              <a:schemeClr val="accent2">
                <a:lumMod val="75000"/>
              </a:schemeClr>
            </a:gs>
            <a:gs pos="72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2606"/>
            <a:ext cx="9144000" cy="249539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5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4F55BE-5771-484A-B407-D77A88880E9A}" type="datetimeFigureOut">
              <a:rPr lang="en-US" smtClean="0"/>
              <a:pPr/>
              <a:t>11/14/2021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4BABA5-7FD4-4210-A47A-EF8D2D428A9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154015"/>
            <a:ext cx="1532972" cy="105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44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87878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9B233"/>
        </a:buClr>
        <a:buFont typeface="Arial" panose="020B0604020202020204" pitchFamily="34" charset="0"/>
        <a:buChar char="•"/>
        <a:defRPr sz="2800" kern="1200">
          <a:solidFill>
            <a:srgbClr val="878787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9B233"/>
        </a:buClr>
        <a:buFont typeface="Arial" panose="020B0604020202020204" pitchFamily="34" charset="0"/>
        <a:buChar char="•"/>
        <a:defRPr sz="2400" kern="1200">
          <a:solidFill>
            <a:srgbClr val="87878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9B233"/>
        </a:buClr>
        <a:buFont typeface="Arial" panose="020B0604020202020204" pitchFamily="34" charset="0"/>
        <a:buChar char="•"/>
        <a:defRPr sz="2000" kern="1200">
          <a:solidFill>
            <a:srgbClr val="87878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9B233"/>
        </a:buClr>
        <a:buFont typeface="Arial" panose="020B0604020202020204" pitchFamily="34" charset="0"/>
        <a:buChar char="•"/>
        <a:defRPr sz="1800" kern="1200">
          <a:solidFill>
            <a:srgbClr val="87878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9B233"/>
        </a:buClr>
        <a:buFont typeface="Arial" panose="020B0604020202020204" pitchFamily="34" charset="0"/>
        <a:buChar char="•"/>
        <a:defRPr sz="1800" kern="1200">
          <a:solidFill>
            <a:srgbClr val="87878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000">
              <a:schemeClr val="accent4">
                <a:lumMod val="67000"/>
              </a:schemeClr>
            </a:gs>
            <a:gs pos="30000">
              <a:schemeClr val="accent2">
                <a:lumMod val="75000"/>
              </a:schemeClr>
            </a:gs>
            <a:gs pos="72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"/>
            <a:ext cx="9144000" cy="1425146"/>
          </a:xfrm>
          <a:prstGeom prst="rect">
            <a:avLst/>
          </a:prstGeom>
          <a:solidFill>
            <a:srgbClr val="38A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407" y="5715000"/>
            <a:ext cx="1532972" cy="105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51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878787"/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878787"/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878787"/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878787"/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878787"/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uk/url?sa=i&amp;rct=j&amp;q=&amp;esrc=s&amp;frm=1&amp;source=images&amp;cd=&amp;cad=rja&amp;uact=8&amp;ved=0CAcQjRw&amp;url=http://stats.stackexchange.com/questions/44705/formula-for-probability-probability-plot&amp;ei=ekXzVJioLsuHPcfogIgM&amp;bvm=bv.87269000,d.ZWU&amp;psig=AFQjCNEbld_NqP9mEo6vHI1iWFuYLa8ERg&amp;ust=1425315434434025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654"/>
            <a:ext cx="9144000" cy="1714202"/>
          </a:xfrm>
        </p:spPr>
        <p:txBody>
          <a:bodyPr>
            <a:normAutofit/>
          </a:bodyPr>
          <a:lstStyle/>
          <a:p>
            <a:pPr algn="ctr"/>
            <a:r>
              <a:rPr lang="en-GB" sz="6000" dirty="0">
                <a:solidFill>
                  <a:schemeClr val="tx1"/>
                </a:solidFill>
              </a:rPr>
              <a:t>Fault Diagnosis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132856"/>
            <a:ext cx="5040559" cy="361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27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460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i="1" u="sng" dirty="0">
                <a:solidFill>
                  <a:schemeClr val="tx1"/>
                </a:solidFill>
              </a:rPr>
            </a:br>
            <a:r>
              <a:rPr lang="en-GB" b="1" i="1" dirty="0">
                <a:solidFill>
                  <a:schemeClr val="tx1"/>
                </a:solidFill>
              </a:rPr>
              <a:t>The Half Split Technique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>
                <a:solidFill>
                  <a:schemeClr val="tx1"/>
                </a:solidFill>
              </a:rPr>
              <a:t>If a reading is present, there then pick a point about halfway between your present position and ground and check again.</a:t>
            </a:r>
          </a:p>
          <a:p>
            <a:pPr marL="0" lv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If a reading is still not present, then repeat the process from  halfway of that and for every subsequent half until you had located the problem.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3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7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i="1" u="sng" dirty="0"/>
            </a:br>
            <a:r>
              <a:rPr lang="en-GB" b="1" i="1" dirty="0">
                <a:solidFill>
                  <a:schemeClr val="tx1"/>
                </a:solidFill>
              </a:rPr>
              <a:t>The </a:t>
            </a:r>
            <a:r>
              <a:rPr lang="en-GB" i="1" dirty="0">
                <a:solidFill>
                  <a:schemeClr val="tx1"/>
                </a:solidFill>
              </a:rPr>
              <a:t>S</a:t>
            </a:r>
            <a:r>
              <a:rPr lang="en-GB" b="1" i="1" dirty="0">
                <a:solidFill>
                  <a:schemeClr val="tx1"/>
                </a:solidFill>
              </a:rPr>
              <a:t>ix-point </a:t>
            </a:r>
            <a:r>
              <a:rPr lang="en-GB" i="1" dirty="0">
                <a:solidFill>
                  <a:schemeClr val="tx1"/>
                </a:solidFill>
              </a:rPr>
              <a:t>M</a:t>
            </a:r>
            <a:r>
              <a:rPr lang="en-GB" b="1" i="1" dirty="0">
                <a:solidFill>
                  <a:schemeClr val="tx1"/>
                </a:solidFill>
              </a:rPr>
              <a:t>ethod of Fault </a:t>
            </a:r>
            <a:r>
              <a:rPr lang="en-GB" i="1" dirty="0">
                <a:solidFill>
                  <a:schemeClr val="tx1"/>
                </a:solidFill>
              </a:rPr>
              <a:t>D</a:t>
            </a:r>
            <a:r>
              <a:rPr lang="en-GB" b="1" i="1" dirty="0">
                <a:solidFill>
                  <a:schemeClr val="tx1"/>
                </a:solidFill>
              </a:rPr>
              <a:t>iagnosis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514350" lvl="0" indent="-514350">
              <a:buClrTx/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Test the system, i.e., take measurements or collect other evidence (data logs)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Analyse the readings (study trends, missing data)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Locate fault based on analysis (step 2)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Determine the original cause of the fault. ( i.e., find a method to prevent recurrence)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Repair the fault (bearing in mind step 4)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Restart the system (test)</a:t>
            </a:r>
          </a:p>
          <a:p>
            <a:pPr>
              <a:buClrTx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4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4" y="1"/>
            <a:ext cx="9127275" cy="908720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i="1" dirty="0">
                <a:solidFill>
                  <a:schemeClr val="tx1"/>
                </a:solidFill>
              </a:rPr>
            </a:br>
            <a:r>
              <a:rPr lang="en-GB" b="1" i="1" dirty="0">
                <a:solidFill>
                  <a:schemeClr val="tx1"/>
                </a:solidFill>
              </a:rPr>
              <a:t>Input to Output </a:t>
            </a:r>
            <a:r>
              <a:rPr lang="en-GB" i="1" dirty="0">
                <a:solidFill>
                  <a:schemeClr val="tx1"/>
                </a:solidFill>
              </a:rPr>
              <a:t>T</a:t>
            </a:r>
            <a:r>
              <a:rPr lang="en-GB" b="1" i="1" dirty="0">
                <a:solidFill>
                  <a:schemeClr val="tx1"/>
                </a:solidFill>
              </a:rPr>
              <a:t>echnique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69160"/>
          </a:xfrm>
        </p:spPr>
        <p:txBody>
          <a:bodyPr>
            <a:normAutofit/>
          </a:bodyPr>
          <a:lstStyle/>
          <a:p>
            <a:pPr lvl="0"/>
            <a:r>
              <a:rPr lang="en-GB" dirty="0">
                <a:solidFill>
                  <a:schemeClr val="tx1"/>
                </a:solidFill>
              </a:rPr>
              <a:t>Start by looking for a reading between the start and the first point</a:t>
            </a:r>
          </a:p>
          <a:p>
            <a:pPr lvl="0"/>
            <a:r>
              <a:rPr lang="en-GB" dirty="0">
                <a:solidFill>
                  <a:schemeClr val="tx1"/>
                </a:solidFill>
              </a:rPr>
              <a:t>If the reading is ok, then test from the start to the next point</a:t>
            </a:r>
          </a:p>
          <a:p>
            <a:pPr lvl="0"/>
            <a:r>
              <a:rPr lang="en-GB" dirty="0">
                <a:solidFill>
                  <a:schemeClr val="tx1"/>
                </a:solidFill>
              </a:rPr>
              <a:t>Continue this routine until the reading is lost</a:t>
            </a:r>
          </a:p>
          <a:p>
            <a:pPr lvl="0"/>
            <a:r>
              <a:rPr lang="en-GB" dirty="0">
                <a:solidFill>
                  <a:schemeClr val="tx1"/>
                </a:solidFill>
              </a:rPr>
              <a:t>This will then give you a working area to look at, between the last known position with a reading and the point where the reading was not present.</a:t>
            </a:r>
          </a:p>
          <a:p>
            <a:pPr lvl="0"/>
            <a:r>
              <a:rPr lang="en-GB" dirty="0">
                <a:solidFill>
                  <a:schemeClr val="tx1"/>
                </a:solidFill>
              </a:rPr>
              <a:t>Move the start point to the point of the last known reading and use the same method in more detail until the fault is found.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5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55"/>
            <a:ext cx="9144000" cy="1325563"/>
          </a:xfrm>
        </p:spPr>
        <p:txBody>
          <a:bodyPr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9144000" cy="4351338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IN YOUR GROUPS DISCUSS THE FAULT DIOGNOSIS TECHNIQUE YOU HAVE BEEN ALLOCATED.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GIVE THREE ADVANTAGES AND THREE DISADVANTAGES</a:t>
            </a: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sz="4400" dirty="0">
                <a:solidFill>
                  <a:srgbClr val="FF0000"/>
                </a:solidFill>
              </a:rPr>
              <a:t>YOU HAVE 15 MINUTES! </a:t>
            </a:r>
          </a:p>
        </p:txBody>
      </p:sp>
    </p:spTree>
    <p:extLst>
      <p:ext uri="{BB962C8B-B14F-4D97-AF65-F5344CB8AC3E}">
        <p14:creationId xmlns:p14="http://schemas.microsoft.com/office/powerpoint/2010/main" val="12344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2" y="147"/>
            <a:ext cx="9144222" cy="162865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Any Questions?</a:t>
            </a:r>
          </a:p>
        </p:txBody>
      </p:sp>
      <p:pic>
        <p:nvPicPr>
          <p:cNvPr id="7" name="Picture 2" descr="C:\Users\j.hotchkiss\AppData\Local\Microsoft\Windows\Temporary Internet Files\Content.IE5\SG85AAX3\question-mark-clip-art-01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1700808"/>
            <a:ext cx="4392488" cy="4377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952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Fault Finding Aids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Fault finding charts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Functional system charts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Algorithms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Maintenance records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Probability charts</a:t>
            </a:r>
          </a:p>
        </p:txBody>
      </p:sp>
    </p:spTree>
    <p:extLst>
      <p:ext uri="{BB962C8B-B14F-4D97-AF65-F5344CB8AC3E}">
        <p14:creationId xmlns:p14="http://schemas.microsoft.com/office/powerpoint/2010/main" val="93900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" y="0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Flow Charts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2818656" cy="4569371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A flow chart is a series of simple questions you ask about the system and fault by simply following simple Yes or No answers leads you to the fault and its cure.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12776"/>
            <a:ext cx="486773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55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2023"/>
            <a:ext cx="6858000" cy="968706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Functional System Chart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9552" y="1317226"/>
            <a:ext cx="7886700" cy="520811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A Functional System Chart is a diagram of a working system. Other common Functional Charts could be….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Schematic diagram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Wiring diagram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Sequence of operations diagrams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9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2211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Functional System Chart</a:t>
            </a:r>
          </a:p>
        </p:txBody>
      </p:sp>
      <p:pic>
        <p:nvPicPr>
          <p:cNvPr id="2050" name="Picture 2" descr="\\college.ac.uk\Staff\Desktop\j.hotchkiss\Desktop\Mech Maint Tech Cert L3\Tech Cert L3 Unit 029\Tech Cert L3 Unit 029.1\Lesson prep\functional system 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22114"/>
            <a:ext cx="8640960" cy="560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332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886700" cy="858288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Algorithm's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226179"/>
            <a:ext cx="4040188" cy="377728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An Algorithm is a simple procedure or formula for solving a problem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\\college.ac.uk\Staff\Desktop\j.hotchkiss\Desktop\Mech Maint Tech Cert L3\Tech Cert L3 Unit 029\Tech Cert L3 Unit 029.1\Lesson prep\algorithms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800" y="2204864"/>
            <a:ext cx="3845900" cy="379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080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33056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To be able to identify the four main types of fault diagnosing</a:t>
            </a:r>
          </a:p>
          <a:p>
            <a:pPr marL="0" indent="0">
              <a:buNone/>
            </a:pPr>
            <a:endParaRPr lang="en-GB" sz="3200" dirty="0">
              <a:solidFill>
                <a:schemeClr val="tx1"/>
              </a:solidFill>
            </a:endParaRPr>
          </a:p>
          <a:p>
            <a:r>
              <a:rPr lang="en-GB" sz="3200" dirty="0">
                <a:solidFill>
                  <a:schemeClr val="tx1"/>
                </a:solidFill>
              </a:rPr>
              <a:t>To be able to recognise fault finding aids and how to use them</a:t>
            </a:r>
          </a:p>
        </p:txBody>
      </p:sp>
    </p:spTree>
    <p:extLst>
      <p:ext uri="{BB962C8B-B14F-4D97-AF65-F5344CB8AC3E}">
        <p14:creationId xmlns:p14="http://schemas.microsoft.com/office/powerpoint/2010/main" val="74204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886700" cy="90872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Maintenance Records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543" y="908721"/>
            <a:ext cx="4320479" cy="5760639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Maintenance records are written notes that provide documentation about the upkeep of a certain piece of equipment</a:t>
            </a:r>
          </a:p>
          <a:p>
            <a:r>
              <a:rPr lang="en-GB" dirty="0">
                <a:solidFill>
                  <a:schemeClr val="tx1"/>
                </a:solidFill>
              </a:rPr>
              <a:t>These will show all work carried out </a:t>
            </a:r>
          </a:p>
          <a:p>
            <a:r>
              <a:rPr lang="en-GB" dirty="0">
                <a:solidFill>
                  <a:schemeClr val="tx1"/>
                </a:solidFill>
              </a:rPr>
              <a:t>The first place to look in the event of a break down</a:t>
            </a:r>
          </a:p>
          <a:p>
            <a:r>
              <a:rPr lang="en-GB" dirty="0">
                <a:solidFill>
                  <a:schemeClr val="tx1"/>
                </a:solidFill>
              </a:rPr>
              <a:t>Official documents can be handwritten but more commonly stored on computer</a:t>
            </a:r>
          </a:p>
        </p:txBody>
      </p:sp>
      <p:sp>
        <p:nvSpPr>
          <p:cNvPr id="8" name="AutoShape 7" descr="Image result for maintenance records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08721"/>
            <a:ext cx="4320480" cy="5760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569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886700" cy="90872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Probability Charts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04" y="927160"/>
            <a:ext cx="4040188" cy="538216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The normal probability plot is a graphical technique to identify substantive departures from normality</a:t>
            </a:r>
          </a:p>
          <a:p>
            <a:r>
              <a:rPr lang="en-GB" dirty="0">
                <a:solidFill>
                  <a:schemeClr val="tx1"/>
                </a:solidFill>
              </a:rPr>
              <a:t>Deviations from a straight line suggest departures from normality</a:t>
            </a:r>
          </a:p>
          <a:p>
            <a:r>
              <a:rPr lang="en-GB" dirty="0">
                <a:solidFill>
                  <a:schemeClr val="tx1"/>
                </a:solidFill>
              </a:rPr>
              <a:t>These are then used to see where and when the system started to break down</a:t>
            </a:r>
          </a:p>
        </p:txBody>
      </p:sp>
      <p:pic>
        <p:nvPicPr>
          <p:cNvPr id="6150" name="Picture 6" descr="http://i.stack.imgur.com/uxYS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908721"/>
            <a:ext cx="4464496" cy="554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09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37"/>
            <a:ext cx="7886700" cy="90078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Probability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00" y="908720"/>
            <a:ext cx="3932436" cy="5472608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Probability is the measure of the likeliness that an event will occur.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Always measured between 0 and 1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The higher the probability of an event, the more certain we are that the event will occur. </a:t>
            </a:r>
          </a:p>
        </p:txBody>
      </p:sp>
      <p:sp>
        <p:nvSpPr>
          <p:cNvPr id="8" name="AutoShape 5" descr="Image result for probability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612" y="458328"/>
            <a:ext cx="4474840" cy="2682640"/>
          </a:xfrm>
        </p:spPr>
      </p:pic>
      <p:pic>
        <p:nvPicPr>
          <p:cNvPr id="5122" name="Picture 2" descr="\\college.ac.uk\Staff\Desktop\j.hotchkiss\Desktop\Pictures from web\probability formul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612" y="4005064"/>
            <a:ext cx="436871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60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791"/>
            <a:ext cx="7886700" cy="768495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Probability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314" y="905376"/>
            <a:ext cx="3780036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 simple example is the toss of a coin. Since the two outcomes are equally probable, the probability of "heads" equals the probability of "tails", so the probability is 50% chance of either "heads" or "tails".</a:t>
            </a:r>
          </a:p>
        </p:txBody>
      </p:sp>
      <p:sp>
        <p:nvSpPr>
          <p:cNvPr id="8" name="AutoShape 5" descr="Image result for probability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\\college.ac.uk\Staff\Desktop\j.hotchkiss\Desktop\Pictures from web\fliping coin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340768"/>
            <a:ext cx="4138704" cy="4667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4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092" y="0"/>
            <a:ext cx="9139907" cy="1325563"/>
          </a:xfrm>
        </p:spPr>
        <p:txBody>
          <a:bodyPr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Quiz Time !!!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 dice is thrown once. What is the probability that the score is a 6?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Answer = 1/6 = 0.17</a:t>
            </a:r>
          </a:p>
        </p:txBody>
      </p:sp>
      <p:pic>
        <p:nvPicPr>
          <p:cNvPr id="1026" name="Picture 2" descr="\\college.ac.uk\Staff\Desktop\j.hotchkiss\Desktop\Pictures from web\d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453028"/>
            <a:ext cx="2520280" cy="293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59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Quiz Time 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018"/>
            <a:ext cx="5266928" cy="5215310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The diagram shows a spinner made up of a piece of card in the shape of a regular pentagon, with a toothpick pushed through its centre. The five triangles are numbered from 1 to 5.</a:t>
            </a:r>
          </a:p>
          <a:p>
            <a:r>
              <a:rPr lang="en-GB" dirty="0">
                <a:solidFill>
                  <a:schemeClr val="tx1"/>
                </a:solidFill>
              </a:rPr>
              <a:t>The spinner is spun until it lands on one of the five edges of the pentagon. What is the probability that the number it lands on is odd?</a:t>
            </a:r>
          </a:p>
          <a:p>
            <a:r>
              <a:rPr lang="en-GB" dirty="0">
                <a:solidFill>
                  <a:schemeClr val="tx1"/>
                </a:solidFill>
              </a:rPr>
              <a:t>Answer = 3/5 = 0.6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0" name="Picture 2" descr="\\college.ac.uk\Staff\Desktop\j.hotchkiss\Desktop\Pictures from web\spinn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434" y="1166018"/>
            <a:ext cx="3339926" cy="485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70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2" y="0"/>
            <a:ext cx="9129628" cy="1325563"/>
          </a:xfrm>
        </p:spPr>
        <p:txBody>
          <a:bodyPr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Quiz Time 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018"/>
            <a:ext cx="4402832" cy="535932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Each of the letters of the word MISSISSIPPI are written on separate pieces of paper that are then folded, put in a hat, and mixed thoroughly.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One piece of paper is chosen from the hat. What is the probability it is an I?</a:t>
            </a:r>
          </a:p>
          <a:p>
            <a:r>
              <a:rPr lang="en-GB" dirty="0">
                <a:solidFill>
                  <a:schemeClr val="tx1"/>
                </a:solidFill>
              </a:rPr>
              <a:t>Answer = 4/11 = 0.36</a:t>
            </a:r>
          </a:p>
          <a:p>
            <a:endParaRPr lang="en-GB" dirty="0"/>
          </a:p>
        </p:txBody>
      </p:sp>
      <p:pic>
        <p:nvPicPr>
          <p:cNvPr id="4098" name="Picture 2" descr="\\college.ac.uk\Staff\Desktop\j.hotchkiss\Desktop\Pictures from web\mississippi ri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018"/>
            <a:ext cx="3744416" cy="514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1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Any Questions?</a:t>
            </a:r>
          </a:p>
        </p:txBody>
      </p:sp>
      <p:pic>
        <p:nvPicPr>
          <p:cNvPr id="7" name="Picture 2" descr="C:\Users\j.hotchkiss\AppData\Local\Microsoft\Windows\Temporary Internet Files\Content.IE5\SG85AAX3\question-mark-clip-art-01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4392488" cy="4377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79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Fault Diagnosis</a:t>
            </a:r>
          </a:p>
        </p:txBody>
      </p:sp>
      <p:pic>
        <p:nvPicPr>
          <p:cNvPr id="11266" name="Picture 2" descr="\\college.ac.uk\Staff\Desktop\j.hotchkiss\Desktop\Pictures from web\First aid life r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6220898" cy="465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710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33" y="18255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GB" i="1" dirty="0">
                <a:solidFill>
                  <a:schemeClr val="tx1"/>
                </a:solidFill>
              </a:rPr>
            </a:br>
            <a:r>
              <a:rPr lang="en-GB" i="1" dirty="0">
                <a:solidFill>
                  <a:schemeClr val="tx1"/>
                </a:solidFill>
              </a:rPr>
              <a:t>Fault Diagnosis in Mechanical and Electrical Systems 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In Industry you will be expected to be able to diagnose faults on system failures in a timely manner and be able to rectify them in a way that ensures that they will not fail again in the future.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This is not always an easy thing to do as the system that you have to work on may be complex with many components and not always in a suitable environment to work on.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4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55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The Four Industry Recognised Methods of Diagnosing Faults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b="1" i="1" u="sng" dirty="0">
              <a:solidFill>
                <a:schemeClr val="tx1"/>
              </a:solidFill>
            </a:endParaRPr>
          </a:p>
          <a:p>
            <a:r>
              <a:rPr lang="en-GB" b="1" i="1" dirty="0">
                <a:solidFill>
                  <a:schemeClr val="tx1"/>
                </a:solidFill>
              </a:rPr>
              <a:t>Emergent Problem Sequence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b="1" i="1" dirty="0">
                <a:solidFill>
                  <a:schemeClr val="tx1"/>
                </a:solidFill>
              </a:rPr>
              <a:t>The Half Split Technique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b="1" i="1" dirty="0">
                <a:solidFill>
                  <a:schemeClr val="tx1"/>
                </a:solidFill>
              </a:rPr>
              <a:t>The six-point method of fault diagnosis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b="1" i="1" dirty="0">
                <a:solidFill>
                  <a:schemeClr val="tx1"/>
                </a:solidFill>
              </a:rPr>
              <a:t>Input to output technique</a:t>
            </a: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66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2" y="0"/>
            <a:ext cx="9140128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i="1" dirty="0">
                <a:solidFill>
                  <a:schemeClr val="tx1"/>
                </a:solidFill>
              </a:rPr>
            </a:br>
            <a:r>
              <a:rPr lang="en-GB" b="1" i="1" dirty="0">
                <a:solidFill>
                  <a:schemeClr val="tx1"/>
                </a:solidFill>
              </a:rPr>
              <a:t>Emergent Problem Sequence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Identify that the machine/process is functioning differently than normal or not at all. </a:t>
            </a:r>
          </a:p>
          <a:p>
            <a:r>
              <a:rPr lang="en-GB" dirty="0">
                <a:solidFill>
                  <a:srgbClr val="FF0000"/>
                </a:solidFill>
              </a:rPr>
              <a:t>Example: a process line is running out of sync</a:t>
            </a:r>
          </a:p>
          <a:p>
            <a:pPr marL="514350" lvl="0" indent="-514350">
              <a:buFont typeface="+mj-lt"/>
              <a:buAutoNum type="arabicParenR"/>
            </a:pPr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Identify what has changed </a:t>
            </a:r>
          </a:p>
          <a:p>
            <a:r>
              <a:rPr lang="en-GB" dirty="0">
                <a:solidFill>
                  <a:srgbClr val="FF0000"/>
                </a:solidFill>
              </a:rPr>
              <a:t>Example: one conveyer belt is running slower than normal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03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i="1" dirty="0">
                <a:solidFill>
                  <a:schemeClr val="tx1"/>
                </a:solidFill>
              </a:rPr>
            </a:br>
            <a:r>
              <a:rPr lang="en-GB" b="1" i="1" dirty="0">
                <a:solidFill>
                  <a:schemeClr val="tx1"/>
                </a:solidFill>
              </a:rPr>
              <a:t>Emergent Problem Sequence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Identify why that belt is running slower</a:t>
            </a:r>
          </a:p>
          <a:p>
            <a:r>
              <a:rPr lang="en-GB" dirty="0">
                <a:solidFill>
                  <a:srgbClr val="FF0000"/>
                </a:solidFill>
              </a:rPr>
              <a:t>Example: check bearing temperatures, look for obstructions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Establish the fault </a:t>
            </a:r>
          </a:p>
          <a:p>
            <a:r>
              <a:rPr lang="en-GB" dirty="0">
                <a:solidFill>
                  <a:srgbClr val="FF0000"/>
                </a:solidFill>
              </a:rPr>
              <a:t>Example: the cowling on the drive motor had been bent and was rubbing on the cooling fan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39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340768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i="1" dirty="0">
                <a:solidFill>
                  <a:schemeClr val="tx1"/>
                </a:solidFill>
              </a:rPr>
            </a:br>
            <a:r>
              <a:rPr lang="en-GB" b="1" i="1" dirty="0">
                <a:solidFill>
                  <a:schemeClr val="tx1"/>
                </a:solidFill>
              </a:rPr>
              <a:t>Emergent Problem Sequence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Rectify the fault</a:t>
            </a:r>
          </a:p>
          <a:p>
            <a:r>
              <a:rPr lang="en-GB" dirty="0">
                <a:solidFill>
                  <a:srgbClr val="FF0000"/>
                </a:solidFill>
              </a:rPr>
              <a:t>Example: remove the cowling, straighten it and replace it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Test the system.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58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727"/>
            <a:ext cx="9144000" cy="992456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i="1" u="sng" dirty="0"/>
            </a:br>
            <a:r>
              <a:rPr lang="en-GB" b="1" i="1" dirty="0">
                <a:solidFill>
                  <a:schemeClr val="tx1"/>
                </a:solidFill>
              </a:rPr>
              <a:t>The Half-Split Technique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>
                <a:solidFill>
                  <a:schemeClr val="tx1"/>
                </a:solidFill>
              </a:rPr>
              <a:t>Half Split technique is used when fault finding on an electrical circuit.</a:t>
            </a:r>
          </a:p>
          <a:p>
            <a:pPr lvl="0"/>
            <a:r>
              <a:rPr lang="en-GB" dirty="0">
                <a:solidFill>
                  <a:srgbClr val="FF0000"/>
                </a:solidFill>
              </a:rPr>
              <a:t>This can be used on all systems but for this example its on an electrical system!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>
                <a:solidFill>
                  <a:schemeClr val="tx1"/>
                </a:solidFill>
              </a:rPr>
              <a:t>If you have power at a supply and ground but nothing at the consumer then check for a reading from halfway along the circuit and ground.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C Blank Presentation 4.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ECC Blank Presentation 4.3</Template>
  <TotalTime>871</TotalTime>
  <Words>1009</Words>
  <Application>Microsoft Office PowerPoint</Application>
  <PresentationFormat>On-screen Show (4:3)</PresentationFormat>
  <Paragraphs>121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Century Gothic</vt:lpstr>
      <vt:lpstr>ECC Blank Presentation 4.3</vt:lpstr>
      <vt:lpstr>Custom Design</vt:lpstr>
      <vt:lpstr>Fault Diagnosis</vt:lpstr>
      <vt:lpstr>Lesson Objectives</vt:lpstr>
      <vt:lpstr>Fault Diagnosis</vt:lpstr>
      <vt:lpstr> Fault Diagnosis in Mechanical and Electrical Systems  </vt:lpstr>
      <vt:lpstr>The Four Industry Recognised Methods of Diagnosing Faults</vt:lpstr>
      <vt:lpstr> Emergent Problem Sequence </vt:lpstr>
      <vt:lpstr> Emergent Problem Sequence </vt:lpstr>
      <vt:lpstr> Emergent Problem Sequence </vt:lpstr>
      <vt:lpstr> The Half-Split Technique </vt:lpstr>
      <vt:lpstr> The Half Split Technique </vt:lpstr>
      <vt:lpstr> The Six-point Method of Fault Diagnosis </vt:lpstr>
      <vt:lpstr> Input to Output Technique </vt:lpstr>
      <vt:lpstr>GROUP ACTIVITY</vt:lpstr>
      <vt:lpstr>Any Questions?</vt:lpstr>
      <vt:lpstr>Fault Finding Aids</vt:lpstr>
      <vt:lpstr>Flow Charts</vt:lpstr>
      <vt:lpstr>Functional System Chart</vt:lpstr>
      <vt:lpstr>Functional System Chart</vt:lpstr>
      <vt:lpstr>Algorithm's</vt:lpstr>
      <vt:lpstr>Maintenance Records</vt:lpstr>
      <vt:lpstr>Probability Charts</vt:lpstr>
      <vt:lpstr>Probability</vt:lpstr>
      <vt:lpstr>Probability</vt:lpstr>
      <vt:lpstr>Quiz Time !!!</vt:lpstr>
      <vt:lpstr>Quiz Time !!!</vt:lpstr>
      <vt:lpstr>Quiz Time !!!</vt:lpstr>
      <vt:lpstr>Any Questions?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o.mumuni-timtey</dc:creator>
  <cp:lastModifiedBy>Ian Griffiths</cp:lastModifiedBy>
  <cp:revision>84</cp:revision>
  <dcterms:created xsi:type="dcterms:W3CDTF">2009-09-13T19:40:46Z</dcterms:created>
  <dcterms:modified xsi:type="dcterms:W3CDTF">2021-11-14T19:38:43Z</dcterms:modified>
</cp:coreProperties>
</file>