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22"/>
  </p:handoutMasterIdLst>
  <p:sldIdLst>
    <p:sldId id="256" r:id="rId2"/>
    <p:sldId id="260" r:id="rId3"/>
    <p:sldId id="263" r:id="rId4"/>
    <p:sldId id="273" r:id="rId5"/>
    <p:sldId id="278" r:id="rId6"/>
    <p:sldId id="279" r:id="rId7"/>
    <p:sldId id="284" r:id="rId8"/>
    <p:sldId id="280" r:id="rId9"/>
    <p:sldId id="281" r:id="rId10"/>
    <p:sldId id="265" r:id="rId11"/>
    <p:sldId id="282" r:id="rId12"/>
    <p:sldId id="259" r:id="rId13"/>
    <p:sldId id="266" r:id="rId14"/>
    <p:sldId id="261" r:id="rId15"/>
    <p:sldId id="268" r:id="rId16"/>
    <p:sldId id="283" r:id="rId17"/>
    <p:sldId id="274" r:id="rId18"/>
    <p:sldId id="267" r:id="rId19"/>
    <p:sldId id="275" r:id="rId20"/>
    <p:sldId id="262" r:id="rId2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E4D67-E937-4D7C-AD8C-2AC5FF8DDC5C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A7AAC-8AEB-4548-9492-49FCCC11C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695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D191-780A-4E91-BE69-6DFEDD54D0BD}" type="datetimeFigureOut">
              <a:rPr lang="en-GB" smtClean="0"/>
              <a:t>03/09/2021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3D7D-321B-4372-B10B-2E06C2EE147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233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D191-780A-4E91-BE69-6DFEDD54D0BD}" type="datetimeFigureOut">
              <a:rPr lang="en-GB" smtClean="0"/>
              <a:t>03/09/2021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3D7D-321B-4372-B10B-2E06C2EE147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99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D191-780A-4E91-BE69-6DFEDD54D0BD}" type="datetimeFigureOut">
              <a:rPr lang="en-GB" smtClean="0"/>
              <a:t>03/09/2021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3D7D-321B-4372-B10B-2E06C2EE147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504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D191-780A-4E91-BE69-6DFEDD54D0BD}" type="datetimeFigureOut">
              <a:rPr lang="en-GB" smtClean="0"/>
              <a:t>03/09/2021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3D7D-321B-4372-B10B-2E06C2EE147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1573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D191-780A-4E91-BE69-6DFEDD54D0BD}" type="datetimeFigureOut">
              <a:rPr lang="en-GB" smtClean="0"/>
              <a:t>03/09/2021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3D7D-321B-4372-B10B-2E06C2EE147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8010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D191-780A-4E91-BE69-6DFEDD54D0BD}" type="datetimeFigureOut">
              <a:rPr lang="en-GB" smtClean="0"/>
              <a:t>03/09/2021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3D7D-321B-4372-B10B-2E06C2EE147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5799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D191-780A-4E91-BE69-6DFEDD54D0BD}" type="datetimeFigureOut">
              <a:rPr lang="en-GB" smtClean="0"/>
              <a:t>03/09/2021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3D7D-321B-4372-B10B-2E06C2EE147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1523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D191-780A-4E91-BE69-6DFEDD54D0BD}" type="datetimeFigureOut">
              <a:rPr lang="en-GB" smtClean="0"/>
              <a:t>03/09/2021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3D7D-321B-4372-B10B-2E06C2EE147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0613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D191-780A-4E91-BE69-6DFEDD54D0BD}" type="datetimeFigureOut">
              <a:rPr lang="en-GB" smtClean="0"/>
              <a:t>03/09/2021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3D7D-321B-4372-B10B-2E06C2EE147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65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D191-780A-4E91-BE69-6DFEDD54D0BD}" type="datetimeFigureOut">
              <a:rPr lang="en-GB" smtClean="0"/>
              <a:t>03/09/2021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3D7D-321B-4372-B10B-2E06C2EE147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289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D191-780A-4E91-BE69-6DFEDD54D0BD}" type="datetimeFigureOut">
              <a:rPr lang="en-GB" smtClean="0"/>
              <a:t>03/09/2021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3D7D-321B-4372-B10B-2E06C2EE147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905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AD191-780A-4E91-BE69-6DFEDD54D0BD}" type="datetimeFigureOut">
              <a:rPr lang="en-GB" smtClean="0"/>
              <a:t>03/09/2021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13D7D-321B-4372-B10B-2E06C2EE147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767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nptcgroup.ac.uk/mod/glossary/view.php?id=188782&amp;mode=letter&amp;hook=O&amp;sortkey=&amp;sortorder=" TargetMode="External"/><Relationship Id="rId2" Type="http://schemas.openxmlformats.org/officeDocument/2006/relationships/hyperlink" Target="https://teams.microsoft.com/l/channel/19%3a6ttApO6DH87RQ_ujgGAYvawB7yDhg9IF_LkADkNC55E1%40thread.tacv2/General?groupId=b156d633-c827-4e60-b520-f981ee53cb30&amp;tenantId=cd478a71-303b-4ecc-b1ea-4e344473625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s://moodle.nptcgroup.ac.uk/course/view.php?id=1644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hyperlink" Target="https://www.nptcgroup.ac.uk/student-zone/in-college/student-support/#:~:text=Student%20Support%20NPTC%20Group%20of%20Colleges%20has%20a,students%2C%20including%20study%20support%2C%20financial%20help%20and%20counselling." TargetMode="External"/><Relationship Id="rId7" Type="http://schemas.openxmlformats.org/officeDocument/2006/relationships/hyperlink" Target="https://moodle.nptcgroup.ac.uk/" TargetMode="External"/><Relationship Id="rId2" Type="http://schemas.openxmlformats.org/officeDocument/2006/relationships/hyperlink" Target="https://moodle.nptcgroup.ac.uk/course/view.php?id=164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oodle.nptcgroup.ac.uk/course/view.php?id=4512" TargetMode="External"/><Relationship Id="rId5" Type="http://schemas.openxmlformats.org/officeDocument/2006/relationships/hyperlink" Target="https://www.nptcgroup.ac.uk/student-zone/in-college/student-union/" TargetMode="External"/><Relationship Id="rId4" Type="http://schemas.openxmlformats.org/officeDocument/2006/relationships/hyperlink" Target="https://www.nptcgroup.ac.uk/he-documents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channel/19%3a6ttApO6DH87RQ_ujgGAYvawB7yDhg9IF_LkADkNC55E1%40thread.tacv2/General?groupId=b156d633-c827-4e60-b520-f981ee53cb30&amp;tenantId=cd478a71-303b-4ecc-b1ea-4e3444736254" TargetMode="External"/><Relationship Id="rId2" Type="http://schemas.openxmlformats.org/officeDocument/2006/relationships/hyperlink" Target="https://youtu.be/XJJJhbBc55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ptcgroup.ac.uk/he-documents/" TargetMode="External"/><Relationship Id="rId3" Type="http://schemas.openxmlformats.org/officeDocument/2006/relationships/hyperlink" Target="https://moodle.nptcgroup.ac.uk/course/view.php?id=2527" TargetMode="External"/><Relationship Id="rId7" Type="http://schemas.openxmlformats.org/officeDocument/2006/relationships/hyperlink" Target="https://www.nptcgroup.ac.uk/money-matters/" TargetMode="External"/><Relationship Id="rId2" Type="http://schemas.openxmlformats.org/officeDocument/2006/relationships/hyperlink" Target="https://www.nptcgroup.ac.uk/locations-faciliti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QUCW_mk35Xc" TargetMode="External"/><Relationship Id="rId5" Type="http://schemas.openxmlformats.org/officeDocument/2006/relationships/hyperlink" Target="https://www.nptcgroup.ac.uk/student-zone/in-college/keeping-you-safe/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teams.microsoft.com/l/channel/19%3a6ttApO6DH87RQ_ujgGAYvawB7yDhg9IF_LkADkNC55E1%40thread.tacv2/General?groupId=b156d633-c827-4e60-b520-f981ee53cb30&amp;tenantId=cd478a71-303b-4ecc-b1ea-4e3444736254" TargetMode="External"/><Relationship Id="rId9" Type="http://schemas.openxmlformats.org/officeDocument/2006/relationships/image" Target="../media/image7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tcgroup.ac.uk/he-documents/" TargetMode="External"/><Relationship Id="rId2" Type="http://schemas.openxmlformats.org/officeDocument/2006/relationships/hyperlink" Target="https://www.nptcgroup.ac.uk/student-zone/in-college/student-union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www.nptcgroup.ac.uk/student-zone/in-college/equality-diversity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channel/19%3a6ttApO6DH87RQ_ujgGAYvawB7yDhg9IF_LkADkNC55E1%40thread.tacv2/General?groupId=b156d633-c827-4e60-b520-f981ee53cb30&amp;tenantId=cd478a71-303b-4ecc-b1ea-4e3444736254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nptcgroup.ac.uk/course/view.php?id=1644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ptcgroup.libguides.com/nptclib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nanexiles.gamepedia.com/Black_Ice_Pick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ptcgroup.ac.uk/he-preparation-course/" TargetMode="External"/><Relationship Id="rId3" Type="http://schemas.openxmlformats.org/officeDocument/2006/relationships/hyperlink" Target="https://www.nptcgroup.ac.uk/student-zone/in-college/student-support/" TargetMode="External"/><Relationship Id="rId7" Type="http://schemas.openxmlformats.org/officeDocument/2006/relationships/hyperlink" Target="https://studentspace.org.uk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udent.kooth.com/" TargetMode="External"/><Relationship Id="rId5" Type="http://schemas.openxmlformats.org/officeDocument/2006/relationships/hyperlink" Target="https://moodle.nptcgroup.ac.uk/course/view.php?id=4505" TargetMode="External"/><Relationship Id="rId4" Type="http://schemas.openxmlformats.org/officeDocument/2006/relationships/hyperlink" Target="https://teams.microsoft.com/l/channel/19%3a6ttApO6DH87RQ_ujgGAYvawB7yDhg9IF_LkADkNC55E1%40thread.tacv2/General?groupId=b156d633-c827-4e60-b520-f981ee53cb30&amp;tenantId=cd478a71-303b-4ecc-b1ea-4e344473625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nptcgroup.ac.uk/course/view.php?id=3094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moodle.nptcgroup.ac.uk/course/view.php?id=252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oodle.nptcgroup.ac.uk/course/view.php?id=4680" TargetMode="External"/><Relationship Id="rId5" Type="http://schemas.openxmlformats.org/officeDocument/2006/relationships/hyperlink" Target="https://nptcgroup.libguides.com/systems" TargetMode="External"/><Relationship Id="rId4" Type="http://schemas.openxmlformats.org/officeDocument/2006/relationships/hyperlink" Target="https://nptcgroup.libguides.com/quickstart_MSTeam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2E16F9B9-3650-4D54-AB2C-FAC7E0F02E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808" y="3526155"/>
            <a:ext cx="1862419" cy="1908067"/>
          </a:xfrm>
          <a:prstGeom prst="rect">
            <a:avLst/>
          </a:prstGeom>
        </p:spPr>
      </p:pic>
      <p:pic>
        <p:nvPicPr>
          <p:cNvPr id="5" name="Picture 4" descr="A picture containing tableware, dishware, plate&#10;&#10;Description generated with high confidence">
            <a:extLst>
              <a:ext uri="{FF2B5EF4-FFF2-40B4-BE49-F238E27FC236}">
                <a16:creationId xmlns:a16="http://schemas.microsoft.com/office/drawing/2014/main" id="{F663726A-2012-424A-882C-07CCE6DD0A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6" y="4091530"/>
            <a:ext cx="2100864" cy="77731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C70256-3F51-4119-905F-7DCDF68BE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015" y="2385753"/>
            <a:ext cx="7726485" cy="914400"/>
          </a:xfrm>
        </p:spPr>
        <p:txBody>
          <a:bodyPr>
            <a:normAutofit fontScale="90000"/>
          </a:bodyPr>
          <a:lstStyle/>
          <a:p>
            <a:pPr algn="l"/>
            <a:br>
              <a:rPr lang="en-GB" sz="4800" b="1" dirty="0"/>
            </a:br>
            <a:br>
              <a:rPr lang="en-GB" sz="4800" b="1" dirty="0"/>
            </a:br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HE Student Induction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7893" y="5011947"/>
            <a:ext cx="3382443" cy="13529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5" t="21233" r="5441" b="14735"/>
          <a:stretch/>
        </p:blipFill>
        <p:spPr>
          <a:xfrm>
            <a:off x="1716656" y="5407391"/>
            <a:ext cx="2967486" cy="9575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92" b="20224"/>
          <a:stretch/>
        </p:blipFill>
        <p:spPr>
          <a:xfrm>
            <a:off x="1383808" y="326169"/>
            <a:ext cx="4514740" cy="236527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942" y="3174520"/>
            <a:ext cx="2472773" cy="1384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185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03B95-7E4F-4B03-A4B7-72563461E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>
                <a:latin typeface="Arial Black" panose="020B0A04020102020204" pitchFamily="34" charset="0"/>
              </a:rPr>
              <a:t>Lets get physical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85A07-288E-4870-B96D-662852585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Problem solving challenge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Work in groups of 3 or 4 (different groups)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Using just one sheet of paper, devise a way to fit one team member ‘through’ the A4 paper.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conclusions can we draw? Skills required?</a:t>
            </a:r>
          </a:p>
        </p:txBody>
      </p:sp>
      <p:pic>
        <p:nvPicPr>
          <p:cNvPr id="5" name="Picture 4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69D2F56E-A606-4565-97FC-3A67CF839C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581" y="3836901"/>
            <a:ext cx="2699019" cy="200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2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 Your Course Name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Course Specific Information</a:t>
            </a:r>
          </a:p>
          <a:p>
            <a:pPr marL="0" indent="0">
              <a:buNone/>
            </a:pPr>
            <a:r>
              <a:rPr lang="en-GB" dirty="0"/>
              <a:t>Personalise this slide for your course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92" b="20224"/>
          <a:stretch/>
        </p:blipFill>
        <p:spPr>
          <a:xfrm>
            <a:off x="271000" y="3216018"/>
            <a:ext cx="4514740" cy="2365273"/>
          </a:xfrm>
          <a:prstGeom prst="rect">
            <a:avLst/>
          </a:prstGeom>
        </p:spPr>
      </p:pic>
      <p:pic>
        <p:nvPicPr>
          <p:cNvPr id="5" name="Picture 4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2E16F9B9-3650-4D54-AB2C-FAC7E0F02E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642" y="4001294"/>
            <a:ext cx="2059237" cy="210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841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5DB74-CA98-4F3D-9A23-AAC64F046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60799"/>
          </a:xfrm>
        </p:spPr>
        <p:txBody>
          <a:bodyPr>
            <a:normAutofit/>
          </a:bodyPr>
          <a:lstStyle/>
          <a:p>
            <a:r>
              <a:rPr lang="en-GB" dirty="0">
                <a:latin typeface="Arial Black" panose="020B0A04020102020204" pitchFamily="34" charset="0"/>
              </a:rPr>
              <a:t>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DD80B-2AF6-4ED5-8029-C2485D7D3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5082"/>
            <a:ext cx="10515600" cy="493408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Moodle, Teams and partner systems (if applicable)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Teams Student Community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Location of class materials and assignment briefs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Where to upload completed assessments 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use of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TurnItIn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importance of using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Office 365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 USB drives, clouds, back-ups – save in 3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Plagiarism &amp; Referencing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Extenuating circumstances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Academic Appeals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/>
          </a:p>
        </p:txBody>
      </p:sp>
      <p:pic>
        <p:nvPicPr>
          <p:cNvPr id="5" name="Picture 4" descr="A desk with a monitor keyboard and mouse&#10;&#10;Description generated with very high confidence">
            <a:extLst>
              <a:ext uri="{FF2B5EF4-FFF2-40B4-BE49-F238E27FC236}">
                <a16:creationId xmlns:a16="http://schemas.microsoft.com/office/drawing/2014/main" id="{F5FBDB02-9A79-4D3E-B008-956E3132A2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597" y="4095599"/>
            <a:ext cx="234315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A0336-2160-40C5-9B2C-C70459646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816777"/>
          </a:xfrm>
        </p:spPr>
        <p:txBody>
          <a:bodyPr>
            <a:normAutofit/>
          </a:bodyPr>
          <a:lstStyle/>
          <a:p>
            <a:r>
              <a:rPr lang="en-GB" dirty="0">
                <a:latin typeface="Arial Black" panose="020B0A04020102020204" pitchFamily="34" charset="0"/>
              </a:rPr>
              <a:t>Marooned!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C9C79-B188-41B0-A39F-198E0372C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8602"/>
            <a:ext cx="10515600" cy="448056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groups of 2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Imagine that you are marooned on an island.  Collectively decide what 5 things you would have brought with you if you had known there was a chance you would be stranded.  5 items per group, not per person.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 prepared to </a:t>
            </a:r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present back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drawing of a face&#10;&#10;Description generated with high confidence">
            <a:extLst>
              <a:ext uri="{FF2B5EF4-FFF2-40B4-BE49-F238E27FC236}">
                <a16:creationId xmlns:a16="http://schemas.microsoft.com/office/drawing/2014/main" id="{470DB0EE-4B0E-4D5B-858C-EAE650480A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012" y="4373221"/>
            <a:ext cx="4122106" cy="186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00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119F6-DB48-402A-909B-6499D19D6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836" y="197121"/>
            <a:ext cx="10515600" cy="605304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rial Black" panose="020B0A04020102020204" pitchFamily="34" charset="0"/>
              </a:rPr>
              <a:t>Help &amp;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92865-46E8-4BC3-82E8-1D0027CA9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2425"/>
            <a:ext cx="10515600" cy="5126737"/>
          </a:xfrm>
        </p:spPr>
        <p:txBody>
          <a:bodyPr>
            <a:normAutofit/>
          </a:bodyPr>
          <a:lstStyle/>
          <a:p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Tutorial</a:t>
            </a: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Library staff &amp; support sessions</a:t>
            </a: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Partner Resources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(if applicable) study skills &amp; library help sections</a:t>
            </a: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WEST </a:t>
            </a: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Student Support </a:t>
            </a: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HE student charter 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Student Union </a:t>
            </a: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Student Reps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&amp; meetings</a:t>
            </a: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Moodle 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– library, HE Help etc.</a:t>
            </a: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04D45751-31F3-42D3-9985-955D96B9C69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58"/>
          <a:stretch/>
        </p:blipFill>
        <p:spPr>
          <a:xfrm>
            <a:off x="7333371" y="3170365"/>
            <a:ext cx="4020429" cy="300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84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9A64D-2220-457C-9066-644C40292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342" y="133005"/>
            <a:ext cx="9946257" cy="964276"/>
          </a:xfrm>
        </p:spPr>
        <p:txBody>
          <a:bodyPr>
            <a:normAutofit/>
          </a:bodyPr>
          <a:lstStyle/>
          <a:p>
            <a:r>
              <a:rPr lang="en-GB" dirty="0">
                <a:latin typeface="Arial Black" panose="020B0A04020102020204" pitchFamily="34" charset="0"/>
              </a:rPr>
              <a:t>Campus Tour Scavenger Hunt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CFF43-F796-41B5-BE08-468853F91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1353"/>
            <a:ext cx="10515600" cy="5153891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This is a scavenger hunt with a difference.  Please get into teams of 2-4 people and take a group selfie in the following locations.  Be ready to share your photos on your return with the rest of the group.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Canteen/Coffee Shop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Student services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Reception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Car park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Outside the toilets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Fire assembly point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Library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One of your classrooms from your timetable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With the college logo in the background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With a member of staff other than one of your course team</a:t>
            </a:r>
          </a:p>
        </p:txBody>
      </p:sp>
    </p:spTree>
    <p:extLst>
      <p:ext uri="{BB962C8B-B14F-4D97-AF65-F5344CB8AC3E}">
        <p14:creationId xmlns:p14="http://schemas.microsoft.com/office/powerpoint/2010/main" val="260218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378"/>
            <a:ext cx="10515600" cy="714982"/>
          </a:xfrm>
        </p:spPr>
        <p:txBody>
          <a:bodyPr/>
          <a:lstStyle/>
          <a:p>
            <a:r>
              <a:rPr lang="en-GB" dirty="0">
                <a:latin typeface="Arial Black" panose="020B0A04020102020204" pitchFamily="34" charset="0"/>
              </a:rPr>
              <a:t>Student Voice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2465"/>
            <a:ext cx="10515600" cy="5154498"/>
          </a:xfrm>
        </p:spPr>
        <p:txBody>
          <a:bodyPr/>
          <a:lstStyle/>
          <a:p>
            <a:r>
              <a:rPr lang="en-GB" dirty="0"/>
              <a:t>We need your feedback! We are always keen to work together with you to improve what we do.  We have “students as partners” at the core of what we do at </a:t>
            </a:r>
            <a:r>
              <a:rPr lang="en-GB" dirty="0" err="1"/>
              <a:t>NPTC</a:t>
            </a:r>
            <a:r>
              <a:rPr lang="en-GB" dirty="0"/>
              <a:t> Group. </a:t>
            </a:r>
          </a:p>
          <a:p>
            <a:r>
              <a:rPr lang="en-GB" dirty="0"/>
              <a:t>How do we collect feedback from you…</a:t>
            </a:r>
          </a:p>
          <a:p>
            <a:pPr lvl="1"/>
            <a:r>
              <a:rPr lang="en-GB" dirty="0"/>
              <a:t>Via your student reps</a:t>
            </a:r>
          </a:p>
          <a:p>
            <a:pPr lvl="1"/>
            <a:r>
              <a:rPr lang="en-GB" dirty="0"/>
              <a:t>During teaching sessions &amp; tutorials</a:t>
            </a:r>
          </a:p>
          <a:p>
            <a:pPr lvl="1"/>
            <a:r>
              <a:rPr lang="en-GB" dirty="0"/>
              <a:t>Via college surveys</a:t>
            </a:r>
          </a:p>
          <a:p>
            <a:pPr lvl="1"/>
            <a:r>
              <a:rPr lang="en-GB" dirty="0"/>
              <a:t>Via our partner surveys</a:t>
            </a:r>
          </a:p>
          <a:p>
            <a:pPr lvl="1"/>
            <a:r>
              <a:rPr lang="en-GB" dirty="0">
                <a:hlinkClick r:id="rId2"/>
              </a:rPr>
              <a:t>National Student Survey (</a:t>
            </a:r>
            <a:r>
              <a:rPr lang="en-GB" dirty="0" err="1">
                <a:hlinkClick r:id="rId2"/>
              </a:rPr>
              <a:t>NSS</a:t>
            </a:r>
            <a:r>
              <a:rPr lang="en-GB" dirty="0">
                <a:hlinkClick r:id="rId2"/>
              </a:rPr>
              <a:t>) </a:t>
            </a:r>
            <a:endParaRPr lang="en-GB" dirty="0"/>
          </a:p>
          <a:p>
            <a:r>
              <a:rPr lang="en-GB" dirty="0"/>
              <a:t>Have a look at the changes we have made following feedback from HE students on the </a:t>
            </a:r>
            <a:r>
              <a:rPr lang="en-GB" dirty="0">
                <a:hlinkClick r:id="rId3"/>
              </a:rPr>
              <a:t>HE Student Community Team</a:t>
            </a:r>
            <a:r>
              <a:rPr lang="en-GB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849" y="2211185"/>
            <a:ext cx="3495958" cy="236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927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120" y="498764"/>
            <a:ext cx="9601196" cy="509766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rial Black" panose="020B0A04020102020204" pitchFamily="34" charset="0"/>
              </a:rPr>
              <a:t>General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1008530"/>
            <a:ext cx="9601196" cy="5042646"/>
          </a:xfrm>
        </p:spPr>
        <p:txBody>
          <a:bodyPr>
            <a:normAutofit/>
          </a:bodyPr>
          <a:lstStyle/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Online safety – what can you do to keep yourself &amp; others safe?</a:t>
            </a: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Attitude to learning </a:t>
            </a: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Mental health – “its good to talk”, we are all in this together.</a:t>
            </a: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Welsh language &amp; culture </a:t>
            </a: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Target setting</a:t>
            </a: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Aspirations &amp; progression opportunities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799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47432-EFF9-4FD9-9549-D13EBF7AE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471" y="573578"/>
            <a:ext cx="10515600" cy="681644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rial Black" panose="020B0A04020102020204" pitchFamily="34" charset="0"/>
              </a:rPr>
              <a:t>Addressing worries/fears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EFDAF-2448-4D42-A9D1-36C1CA014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7094"/>
            <a:ext cx="10515600" cy="4592068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Work individually this time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 have been given two colours of post-it notes (3 of each)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Using one colour of post it write a fear/worry regarding the course on each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Stick them on the board (left hand side)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Now, approach the board and read the worries.  Write a solution to one of the worries on the other colour post-it (3) and stick it on the right side of the board.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Share! What have we learned? Interesting that we often don’t follow our own advice!</a:t>
            </a:r>
          </a:p>
        </p:txBody>
      </p:sp>
      <p:pic>
        <p:nvPicPr>
          <p:cNvPr id="5" name="Picture 4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B1717CB4-4B33-40F1-80AD-54659E6506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134" y="3945414"/>
            <a:ext cx="2895600" cy="2288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49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57942"/>
            <a:ext cx="9601196" cy="831273"/>
          </a:xfrm>
        </p:spPr>
        <p:txBody>
          <a:bodyPr/>
          <a:lstStyle/>
          <a:p>
            <a:r>
              <a:rPr lang="en-GB" dirty="0">
                <a:latin typeface="Arial Black" panose="020B0A04020102020204" pitchFamily="34" charset="0"/>
              </a:rPr>
              <a:t>Conclusions &amp; Check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1064029"/>
            <a:ext cx="9601196" cy="5411586"/>
          </a:xfrm>
        </p:spPr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have we learned today?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Learning styles &amp; attitudes?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Communication is key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are ALL in this together – help each other where you can BUT!!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Remember that each assessment MUST be your own work.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 organised, or learn how to be.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Develop resilience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Bring your enthusiasm, open mind and a smile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Now complete the HE Student Induction Checklist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5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87F70-99B6-4235-B65C-EA095A645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430"/>
            <a:ext cx="10515600" cy="1276710"/>
          </a:xfrm>
        </p:spPr>
        <p:txBody>
          <a:bodyPr>
            <a:normAutofit/>
          </a:bodyPr>
          <a:lstStyle/>
          <a:p>
            <a:r>
              <a:rPr lang="en-GB" dirty="0">
                <a:latin typeface="Arial Black" panose="020B0A04020102020204" pitchFamily="34" charset="0"/>
              </a:rPr>
              <a:t>General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F2E4D-5A04-42C4-9975-03FE397D5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6438"/>
            <a:ext cx="10515600" cy="4598865"/>
          </a:xfrm>
        </p:spPr>
        <p:txBody>
          <a:bodyPr>
            <a:no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Fire drills, exits, assembly points, No smoking on campus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Location of toilets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campus tou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 will be given later.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Food outlets on your campus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Policies &amp; Procedures available on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Moodle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HE Student Community Team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importance of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lanyards and ID badges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Prevent &amp; security -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Run, Hide, Tell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Student Finance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reminder (student is liable if SFW refuse to pay)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Bursary scheme, Hardship Fund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Fee &amp; Access Plan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C6B6D8FB-B7D3-4791-82C9-D47D84A1BEE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2051" y="1545450"/>
            <a:ext cx="1870970" cy="20615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69" b="24442"/>
          <a:stretch/>
        </p:blipFill>
        <p:spPr>
          <a:xfrm>
            <a:off x="9104811" y="56285"/>
            <a:ext cx="2869881" cy="148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62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AA239-193B-430E-B536-5303959C6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C5E9F-B707-4DA5-A4EE-37234E62C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7200" b="1" dirty="0"/>
              <a:t>Any Questions???</a:t>
            </a: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5" name="Graphic 4" descr="Help">
            <a:extLst>
              <a:ext uri="{FF2B5EF4-FFF2-40B4-BE49-F238E27FC236}">
                <a16:creationId xmlns:a16="http://schemas.microsoft.com/office/drawing/2014/main" id="{324B26D4-682A-416B-A44B-346C964EEE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9322" y="3130826"/>
            <a:ext cx="2266121" cy="2266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146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93EC6-290E-4D3C-852C-FA333BE1D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915621"/>
          </a:xfrm>
        </p:spPr>
        <p:txBody>
          <a:bodyPr>
            <a:normAutofit/>
          </a:bodyPr>
          <a:lstStyle/>
          <a:p>
            <a:r>
              <a:rPr lang="en-GB" dirty="0">
                <a:latin typeface="Arial Black" panose="020B0A04020102020204" pitchFamily="34" charset="0"/>
              </a:rPr>
              <a:t>Activity 1 – Who are you??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5D2F3-83AD-4833-89C2-CCF479D2C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7446"/>
            <a:ext cx="10515600" cy="4381716"/>
          </a:xfrm>
        </p:spPr>
        <p:txBody>
          <a:bodyPr>
            <a:normAutofit lnSpcReduction="10000"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HE course is about learning about theory/models/techniques and most importantly how to apply them.  One thing we hope is that you will gain confidence along the way as well as improve your academic skills!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Who am I?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Please stand up in turn and tell the group the following: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Your name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Where you live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Why you are doing the course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you hope to do after graduation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one thing you are most worried about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one thing you are most looking forward to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conclusions can we draw from this exercise? Groupwork…</a:t>
            </a:r>
          </a:p>
        </p:txBody>
      </p: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AC51A3C-8C7D-4AC4-953D-30C587814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1969" y="2681976"/>
            <a:ext cx="2175774" cy="2175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4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87F70-99B6-4235-B65C-EA095A645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0936"/>
            <a:ext cx="10515600" cy="1164566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Arial Black" panose="020B0A04020102020204" pitchFamily="34" charset="0"/>
              </a:rPr>
              <a:t>Programme Information -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F2E4D-5A04-42C4-9975-03FE397D5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1"/>
            <a:ext cx="10515600" cy="4814046"/>
          </a:xfrm>
        </p:spPr>
        <p:txBody>
          <a:bodyPr>
            <a:noAutofit/>
          </a:bodyPr>
          <a:lstStyle/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Welcome to the department by HOS/DHOS</a:t>
            </a: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Introduction of teaching team &amp; identification of tutor</a:t>
            </a: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Distribution (physical or digital) of Student Handbook/Programme Handbook/Timetable</a:t>
            </a: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Teaching plan – online, face to face? </a:t>
            </a: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Module information </a:t>
            </a: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Assessment regulations, results &amp; transcripts</a:t>
            </a: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Environment – college resources etc.</a:t>
            </a: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Student Union</a:t>
            </a: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Student Charter</a:t>
            </a: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Equality &amp; Diversity</a:t>
            </a: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19" b="22876"/>
          <a:stretch/>
        </p:blipFill>
        <p:spPr>
          <a:xfrm>
            <a:off x="8263934" y="3988608"/>
            <a:ext cx="3023604" cy="175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1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6755"/>
            <a:ext cx="10515600" cy="2233009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Arial Black" panose="020B0A04020102020204" pitchFamily="34" charset="0"/>
              </a:rPr>
              <a:t>Assessment &amp; Marking – Partner/Awarding body specific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17" b="25865"/>
          <a:stretch/>
        </p:blipFill>
        <p:spPr>
          <a:xfrm>
            <a:off x="8013499" y="4312468"/>
            <a:ext cx="2940568" cy="1541417"/>
          </a:xfrm>
        </p:spPr>
      </p:pic>
      <p:sp>
        <p:nvSpPr>
          <p:cNvPr id="5" name="TextBox 4"/>
          <p:cNvSpPr txBox="1"/>
          <p:nvPr/>
        </p:nvSpPr>
        <p:spPr>
          <a:xfrm>
            <a:off x="457200" y="2389764"/>
            <a:ext cx="108966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Useful info on the 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HE Student Community Team </a:t>
            </a: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Recognition of prior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Academic &amp; assessment calendar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Marking schemes/processes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Assessment submission information (Turn It In)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Academic misconduct &amp; Plagiarism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Extenuating circumstances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Complaints &amp; Appeals</a:t>
            </a: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98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504"/>
            <a:ext cx="10515600" cy="796834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Arial Black" panose="020B0A04020102020204" pitchFamily="34" charset="0"/>
              </a:rPr>
              <a:t>Study Skills for Higher Education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66" b="22539"/>
          <a:stretch/>
        </p:blipFill>
        <p:spPr>
          <a:xfrm>
            <a:off x="354466" y="5075030"/>
            <a:ext cx="2427923" cy="1391085"/>
          </a:xfrm>
        </p:spPr>
      </p:pic>
      <p:sp>
        <p:nvSpPr>
          <p:cNvPr id="5" name="TextBox 4"/>
          <p:cNvSpPr txBox="1"/>
          <p:nvPr/>
        </p:nvSpPr>
        <p:spPr>
          <a:xfrm>
            <a:off x="241069" y="1005840"/>
            <a:ext cx="11112731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Library resources on Moodle </a:t>
            </a:r>
            <a:r>
              <a:rPr lang="en-GB" sz="3200" dirty="0">
                <a:hlinkClick r:id="rId3"/>
              </a:rPr>
              <a:t>Library Page</a:t>
            </a:r>
            <a:r>
              <a:rPr lang="en-GB" sz="3200" dirty="0"/>
              <a:t> including opening hours - Library services </a:t>
            </a:r>
            <a:r>
              <a:rPr lang="en-GB" sz="3200" dirty="0">
                <a:hlinkClick r:id="rId4"/>
              </a:rPr>
              <a:t>LibGuides</a:t>
            </a:r>
            <a:r>
              <a:rPr lang="en-GB" sz="3200" dirty="0"/>
              <a:t> page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NPTC Library induction (arrange with library staff)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Partner VLE library tour – show online resources (if applicable)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4039812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C48DD-9593-4D24-AD43-821D840F2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Team - work / Ice-Breakers </a:t>
            </a:r>
            <a:r>
              <a:rPr lang="en-GB" dirty="0">
                <a:sym typeface="Wingdings" panose="05000000000000000000" pitchFamily="2" charset="2"/>
              </a:rPr>
              <a:t>  </a:t>
            </a:r>
            <a:endParaRPr lang="en-GB" dirty="0"/>
          </a:p>
        </p:txBody>
      </p:sp>
      <p:pic>
        <p:nvPicPr>
          <p:cNvPr id="6" name="Content Placeholder 5" descr="A picture containing ax&#10;&#10;Description automatically generated">
            <a:extLst>
              <a:ext uri="{FF2B5EF4-FFF2-40B4-BE49-F238E27FC236}">
                <a16:creationId xmlns:a16="http://schemas.microsoft.com/office/drawing/2014/main" id="{4ECB90A0-4E03-409A-9641-D03B21C1F6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213311" y="1837569"/>
            <a:ext cx="3949849" cy="3949849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1692866-D6BA-4E21-B21D-E75AF5D27C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1272" y="31460"/>
            <a:ext cx="2902527" cy="15198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5D0CE2E-C4D9-4F8A-BD25-13C56A9629CF}"/>
              </a:ext>
            </a:extLst>
          </p:cNvPr>
          <p:cNvSpPr txBox="1"/>
          <p:nvPr/>
        </p:nvSpPr>
        <p:spPr>
          <a:xfrm>
            <a:off x="3371273" y="5273963"/>
            <a:ext cx="36391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3" tooltip="https://conanexiles.gamepedia.com/Black_Ice_Pick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5" tooltip="https://creativecommons.org/licenses/by-nc-sa/3.0/"/>
              </a:rPr>
              <a:t>CC BY-SA-NC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846672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567"/>
            <a:ext cx="10515600" cy="849084"/>
          </a:xfrm>
        </p:spPr>
        <p:txBody>
          <a:bodyPr>
            <a:normAutofit/>
          </a:bodyPr>
          <a:lstStyle/>
          <a:p>
            <a:r>
              <a:rPr lang="en-GB" sz="3500" dirty="0">
                <a:latin typeface="Arial Black" panose="020B0A04020102020204" pitchFamily="34" charset="0"/>
              </a:rPr>
              <a:t>Student Services &amp; Study Skill Support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43" b="22228"/>
          <a:stretch/>
        </p:blipFill>
        <p:spPr>
          <a:xfrm>
            <a:off x="9235440" y="5139797"/>
            <a:ext cx="2451871" cy="1300192"/>
          </a:xfrm>
        </p:spPr>
      </p:pic>
      <p:sp>
        <p:nvSpPr>
          <p:cNvPr id="5" name="TextBox 4"/>
          <p:cNvSpPr txBox="1"/>
          <p:nvPr/>
        </p:nvSpPr>
        <p:spPr>
          <a:xfrm>
            <a:off x="705394" y="966651"/>
            <a:ext cx="1064840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Student support at NPTC – what help is there? 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Website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HE Student Community Team</a:t>
            </a: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HE Study Coaches – 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Robert Anderson</a:t>
            </a: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Support and advice – Free Mental Health Service –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Kooth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Student Space</a:t>
            </a: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Finance Department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All are available to support you and can be contacted online, by telephone and in person.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Speak to your tutor and they can signpost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Students may be undertaking “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The Confident Learner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” module to really get your studies off to a flying start.</a:t>
            </a:r>
          </a:p>
          <a:p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065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9817"/>
            <a:ext cx="10515600" cy="1193157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Arial Black" panose="020B0A04020102020204" pitchFamily="34" charset="0"/>
              </a:rPr>
              <a:t>IT services &amp;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611"/>
            <a:ext cx="10515600" cy="4736352"/>
          </a:xfrm>
        </p:spPr>
        <p:txBody>
          <a:bodyPr/>
          <a:lstStyle/>
          <a:p>
            <a:r>
              <a:rPr lang="en-GB" dirty="0">
                <a:hlinkClick r:id="rId2"/>
              </a:rPr>
              <a:t>IT Policy </a:t>
            </a:r>
            <a:endParaRPr lang="en-GB" dirty="0"/>
          </a:p>
          <a:p>
            <a:r>
              <a:rPr lang="en-GB" dirty="0"/>
              <a:t>NPTC Logins and passwords</a:t>
            </a:r>
          </a:p>
          <a:p>
            <a:r>
              <a:rPr lang="en-GB" dirty="0"/>
              <a:t>How to connect to </a:t>
            </a:r>
            <a:r>
              <a:rPr lang="en-GB" dirty="0">
                <a:hlinkClick r:id="rId3"/>
              </a:rPr>
              <a:t>WIFI </a:t>
            </a:r>
            <a:endParaRPr lang="en-GB" dirty="0"/>
          </a:p>
          <a:p>
            <a:r>
              <a:rPr lang="en-GB" dirty="0"/>
              <a:t>Enrolling and logging in to the partner university (if applicable)</a:t>
            </a:r>
          </a:p>
          <a:p>
            <a:r>
              <a:rPr lang="en-GB" dirty="0">
                <a:hlinkClick r:id="rId4" tooltip="Microsoft Teams: guide for students"/>
              </a:rPr>
              <a:t>Microsoft Teams: guide for students</a:t>
            </a:r>
            <a:endParaRPr lang="en-GB" dirty="0"/>
          </a:p>
          <a:p>
            <a:r>
              <a:rPr lang="en-GB" dirty="0">
                <a:hlinkClick r:id="rId5" tooltip="College systems: quickstart guide for students"/>
              </a:rPr>
              <a:t>College systems: </a:t>
            </a:r>
            <a:r>
              <a:rPr lang="en-GB" dirty="0" err="1">
                <a:hlinkClick r:id="rId5" tooltip="College systems: quickstart guide for students"/>
              </a:rPr>
              <a:t>quickstart</a:t>
            </a:r>
            <a:r>
              <a:rPr lang="en-GB" dirty="0">
                <a:hlinkClick r:id="rId5" tooltip="College systems: quickstart guide for students"/>
              </a:rPr>
              <a:t> guide for students</a:t>
            </a:r>
            <a:endParaRPr lang="en-GB" dirty="0"/>
          </a:p>
          <a:p>
            <a:r>
              <a:rPr lang="en-GB" dirty="0"/>
              <a:t>Students should have completed the </a:t>
            </a:r>
            <a:r>
              <a:rPr lang="en-GB" dirty="0">
                <a:hlinkClick r:id="rId6"/>
              </a:rPr>
              <a:t>Digital skills</a:t>
            </a:r>
          </a:p>
          <a:p>
            <a:pPr marL="0" indent="0">
              <a:buNone/>
            </a:pPr>
            <a:r>
              <a:rPr lang="en-GB" dirty="0">
                <a:hlinkClick r:id="rId6"/>
              </a:rPr>
              <a:t>Induction.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92" b="20224"/>
          <a:stretch/>
        </p:blipFill>
        <p:spPr>
          <a:xfrm>
            <a:off x="8456057" y="4469672"/>
            <a:ext cx="3526794" cy="184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047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2092</TotalTime>
  <Words>1111</Words>
  <Application>Microsoft Office PowerPoint</Application>
  <PresentationFormat>Widescreen</PresentationFormat>
  <Paragraphs>147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Office Theme</vt:lpstr>
      <vt:lpstr>  HE Student Induction</vt:lpstr>
      <vt:lpstr>General Information</vt:lpstr>
      <vt:lpstr>Activity 1 – Who are you??</vt:lpstr>
      <vt:lpstr>Programme Information - General</vt:lpstr>
      <vt:lpstr>Assessment &amp; Marking – Partner/Awarding body specific</vt:lpstr>
      <vt:lpstr>Study Skills for Higher Education</vt:lpstr>
      <vt:lpstr>   Team - work / Ice-Breakers   </vt:lpstr>
      <vt:lpstr>Student Services &amp; Study Skill Support</vt:lpstr>
      <vt:lpstr>IT services &amp; Systems</vt:lpstr>
      <vt:lpstr>Lets get physical </vt:lpstr>
      <vt:lpstr>Add Your Course Name here</vt:lpstr>
      <vt:lpstr>Systems</vt:lpstr>
      <vt:lpstr>Marooned!</vt:lpstr>
      <vt:lpstr>Help &amp; Support</vt:lpstr>
      <vt:lpstr>Campus Tour Scavenger Hunt</vt:lpstr>
      <vt:lpstr>Student Voice</vt:lpstr>
      <vt:lpstr>General</vt:lpstr>
      <vt:lpstr>Addressing worries/fears</vt:lpstr>
      <vt:lpstr>Conclusions &amp; Check list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HND Business Studies 2017</dc:title>
  <dc:creator>Saunders, Sarah</dc:creator>
  <cp:lastModifiedBy>Rees, Clair</cp:lastModifiedBy>
  <cp:revision>88</cp:revision>
  <cp:lastPrinted>2018-09-03T13:39:57Z</cp:lastPrinted>
  <dcterms:created xsi:type="dcterms:W3CDTF">2017-09-03T18:31:47Z</dcterms:created>
  <dcterms:modified xsi:type="dcterms:W3CDTF">2021-09-03T14:56:13Z</dcterms:modified>
</cp:coreProperties>
</file>