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79317-9065-4B1D-AF9A-D1D2742B5E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71268E8-F9BB-46C6-A7E4-9A0D51CB67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112083E-EAB6-4590-9750-4F3DB38330E8}"/>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5" name="Footer Placeholder 4">
            <a:extLst>
              <a:ext uri="{FF2B5EF4-FFF2-40B4-BE49-F238E27FC236}">
                <a16:creationId xmlns:a16="http://schemas.microsoft.com/office/drawing/2014/main" id="{05DE9CAF-015E-4DAC-9907-48C9283C31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A6A439-C7B6-4FD7-B791-947850792238}"/>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3903084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007FE-312F-48EF-83F9-65544CB33F4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D800AF-4DB8-4CFD-BE8C-EAF0AB71AF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A8ECCD-9012-4A47-8319-30F26F022D52}"/>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5" name="Footer Placeholder 4">
            <a:extLst>
              <a:ext uri="{FF2B5EF4-FFF2-40B4-BE49-F238E27FC236}">
                <a16:creationId xmlns:a16="http://schemas.microsoft.com/office/drawing/2014/main" id="{8CFC175B-6EE5-4FF8-9979-D0AD1BFEDC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722495-B0F6-43E6-9963-25C18782FAA5}"/>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299918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5CA0C1-1F18-4024-8CD8-7C8AB7769A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28D19C-BECB-4511-A462-F71D51545C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53B65D-5D15-4212-8274-DB03558A85FF}"/>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5" name="Footer Placeholder 4">
            <a:extLst>
              <a:ext uri="{FF2B5EF4-FFF2-40B4-BE49-F238E27FC236}">
                <a16:creationId xmlns:a16="http://schemas.microsoft.com/office/drawing/2014/main" id="{0DE3093C-5A0F-4CD7-8668-75EAE48E8D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82CA7E-60DE-486B-B32F-21255C89718D}"/>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6579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991E6-A585-4B60-9527-9AE10B421C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CC1769-37D7-4910-BFDF-306E6F7638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BF230E-C104-49B1-9ACC-FA7A10F234F1}"/>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5" name="Footer Placeholder 4">
            <a:extLst>
              <a:ext uri="{FF2B5EF4-FFF2-40B4-BE49-F238E27FC236}">
                <a16:creationId xmlns:a16="http://schemas.microsoft.com/office/drawing/2014/main" id="{D40E7CC0-09FA-4CA5-AE27-A98890FD13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628E26-4935-457F-8927-ABAA5F6A2DC9}"/>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624380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F5D7D-AF50-4CC4-B31C-FA0E0E6D00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A94BAA-E6BC-4FA0-A894-B247A06B91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5C513E-C282-4F2A-8405-DE94C2321324}"/>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5" name="Footer Placeholder 4">
            <a:extLst>
              <a:ext uri="{FF2B5EF4-FFF2-40B4-BE49-F238E27FC236}">
                <a16:creationId xmlns:a16="http://schemas.microsoft.com/office/drawing/2014/main" id="{A502D06A-C0BA-4513-B795-ED226F6FF0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769956-9BD8-4242-9265-C48FCC0F8E01}"/>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2569047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05F96-329D-4918-9603-DD29946119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B448F9-6F4A-4E66-BB69-F9930FFEDD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30730C4-FADA-479A-BE0A-890C74D31B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6E8D681-AA02-4242-9D40-5D35010037A0}"/>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6" name="Footer Placeholder 5">
            <a:extLst>
              <a:ext uri="{FF2B5EF4-FFF2-40B4-BE49-F238E27FC236}">
                <a16:creationId xmlns:a16="http://schemas.microsoft.com/office/drawing/2014/main" id="{8D78CD1A-BB7C-44E0-A754-5645D2BF42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EF9C33-2F95-47B3-AC8C-C6F11C42D8A5}"/>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4128446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45A74-D4CF-41DB-93FE-D9F2A87B77F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2E4D889-5D1E-4EC1-A0AD-0CCB3F04A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69E0A5-226D-4AD0-98D5-1C647DF7B3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AA7D725-59B3-421B-A658-F4C3EE30E3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3FB885-C44C-4352-83CC-DC78AD37B9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D62CB9-8DB5-4380-9A07-28C95E76CE6D}"/>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8" name="Footer Placeholder 7">
            <a:extLst>
              <a:ext uri="{FF2B5EF4-FFF2-40B4-BE49-F238E27FC236}">
                <a16:creationId xmlns:a16="http://schemas.microsoft.com/office/drawing/2014/main" id="{0DD5405D-C9D6-45C8-91CC-CCBFC46BF45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2F98E83-E5A6-4D32-9829-3D4EA4F158EE}"/>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2692794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7142E-B5EB-4E83-85D6-2727330B34C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1E6510B-84B3-46B7-8B6C-DB22E7CC9545}"/>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4" name="Footer Placeholder 3">
            <a:extLst>
              <a:ext uri="{FF2B5EF4-FFF2-40B4-BE49-F238E27FC236}">
                <a16:creationId xmlns:a16="http://schemas.microsoft.com/office/drawing/2014/main" id="{A22806F4-D35E-4118-A4BD-1FD91F8CC5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F3A5A3F-350A-43CD-9214-8753C43D287C}"/>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2235008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82A0CF-8019-40C1-A5EE-DF6C91C0C75B}"/>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3" name="Footer Placeholder 2">
            <a:extLst>
              <a:ext uri="{FF2B5EF4-FFF2-40B4-BE49-F238E27FC236}">
                <a16:creationId xmlns:a16="http://schemas.microsoft.com/office/drawing/2014/main" id="{AF76C7C7-64AF-4A2D-8E3F-2227E19CE36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62B62BC-2455-4D40-8B7F-953784E555ED}"/>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326283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4129A-BEDE-4E40-9F7C-36BA21CB01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F81555C-8EC3-4F93-8B50-82FF8B9A98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8B7D92-033C-4AF4-AE9F-5F6742A761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FE8289-788B-4395-ADD4-EBE3543ADF68}"/>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6" name="Footer Placeholder 5">
            <a:extLst>
              <a:ext uri="{FF2B5EF4-FFF2-40B4-BE49-F238E27FC236}">
                <a16:creationId xmlns:a16="http://schemas.microsoft.com/office/drawing/2014/main" id="{E88C35C5-74B3-4641-8652-20E39C56B6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1D2DAF-61DC-4F4A-A46A-900CACC09602}"/>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4200600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7609C-5612-4C58-8F06-4626108392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94E1003-C186-4CC7-9B70-78B96EE836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340247-CFDE-491B-B9BE-DFAFBC337D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6C00EE-CF36-4C21-BD50-B69FBF8A5AB2}"/>
              </a:ext>
            </a:extLst>
          </p:cNvPr>
          <p:cNvSpPr>
            <a:spLocks noGrp="1"/>
          </p:cNvSpPr>
          <p:nvPr>
            <p:ph type="dt" sz="half" idx="10"/>
          </p:nvPr>
        </p:nvSpPr>
        <p:spPr/>
        <p:txBody>
          <a:bodyPr/>
          <a:lstStyle/>
          <a:p>
            <a:fld id="{687F86C9-46B3-4EDE-9E45-9D7CB8D74539}" type="datetimeFigureOut">
              <a:rPr lang="en-GB" smtClean="0"/>
              <a:t>11/10/2021</a:t>
            </a:fld>
            <a:endParaRPr lang="en-GB"/>
          </a:p>
        </p:txBody>
      </p:sp>
      <p:sp>
        <p:nvSpPr>
          <p:cNvPr id="6" name="Footer Placeholder 5">
            <a:extLst>
              <a:ext uri="{FF2B5EF4-FFF2-40B4-BE49-F238E27FC236}">
                <a16:creationId xmlns:a16="http://schemas.microsoft.com/office/drawing/2014/main" id="{B05EC481-1126-47F7-A556-EBB3D67172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4794EF-981D-4F1E-8140-8BD0CD65ED99}"/>
              </a:ext>
            </a:extLst>
          </p:cNvPr>
          <p:cNvSpPr>
            <a:spLocks noGrp="1"/>
          </p:cNvSpPr>
          <p:nvPr>
            <p:ph type="sldNum" sz="quarter" idx="12"/>
          </p:nvPr>
        </p:nvSpPr>
        <p:spPr/>
        <p:txBody>
          <a:bodyPr/>
          <a:lstStyle/>
          <a:p>
            <a:fld id="{1F605529-665C-4804-985F-CD78B0D89A47}" type="slidenum">
              <a:rPr lang="en-GB" smtClean="0"/>
              <a:t>‹#›</a:t>
            </a:fld>
            <a:endParaRPr lang="en-GB"/>
          </a:p>
        </p:txBody>
      </p:sp>
    </p:spTree>
    <p:extLst>
      <p:ext uri="{BB962C8B-B14F-4D97-AF65-F5344CB8AC3E}">
        <p14:creationId xmlns:p14="http://schemas.microsoft.com/office/powerpoint/2010/main" val="285293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F92223-CD05-44C4-BEA9-828C9DE6A8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BF15152-1677-48C3-899E-15FDB54B1C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475CF8-16EB-45E2-A464-B2749CE2DD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F86C9-46B3-4EDE-9E45-9D7CB8D74539}" type="datetimeFigureOut">
              <a:rPr lang="en-GB" smtClean="0"/>
              <a:t>11/10/2021</a:t>
            </a:fld>
            <a:endParaRPr lang="en-GB"/>
          </a:p>
        </p:txBody>
      </p:sp>
      <p:sp>
        <p:nvSpPr>
          <p:cNvPr id="5" name="Footer Placeholder 4">
            <a:extLst>
              <a:ext uri="{FF2B5EF4-FFF2-40B4-BE49-F238E27FC236}">
                <a16:creationId xmlns:a16="http://schemas.microsoft.com/office/drawing/2014/main" id="{5DE14DEC-AF7D-45AC-996D-2B54613004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46C53F7-7E8D-4AAE-857B-B53B5452C4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05529-665C-4804-985F-CD78B0D89A47}" type="slidenum">
              <a:rPr lang="en-GB" smtClean="0"/>
              <a:t>‹#›</a:t>
            </a:fld>
            <a:endParaRPr lang="en-GB"/>
          </a:p>
        </p:txBody>
      </p:sp>
    </p:spTree>
    <p:extLst>
      <p:ext uri="{BB962C8B-B14F-4D97-AF65-F5344CB8AC3E}">
        <p14:creationId xmlns:p14="http://schemas.microsoft.com/office/powerpoint/2010/main" val="730070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2.ifm.eng.cam.ac.uk/dstools/process/kanban.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6941A-8A90-4806-B476-1AAD23A8F66C}"/>
              </a:ext>
            </a:extLst>
          </p:cNvPr>
          <p:cNvSpPr>
            <a:spLocks noGrp="1"/>
          </p:cNvSpPr>
          <p:nvPr>
            <p:ph type="ctrTitle"/>
          </p:nvPr>
        </p:nvSpPr>
        <p:spPr/>
        <p:txBody>
          <a:bodyPr/>
          <a:lstStyle/>
          <a:p>
            <a:r>
              <a:rPr lang="en-GB" dirty="0"/>
              <a:t>JIT</a:t>
            </a:r>
          </a:p>
        </p:txBody>
      </p:sp>
      <p:sp>
        <p:nvSpPr>
          <p:cNvPr id="3" name="Subtitle 2">
            <a:extLst>
              <a:ext uri="{FF2B5EF4-FFF2-40B4-BE49-F238E27FC236}">
                <a16:creationId xmlns:a16="http://schemas.microsoft.com/office/drawing/2014/main" id="{145F28BF-F3B0-4980-9EF5-FAB69085B34F}"/>
              </a:ext>
            </a:extLst>
          </p:cNvPr>
          <p:cNvSpPr>
            <a:spLocks noGrp="1"/>
          </p:cNvSpPr>
          <p:nvPr>
            <p:ph type="subTitle" idx="1"/>
          </p:nvPr>
        </p:nvSpPr>
        <p:spPr/>
        <p:txBody>
          <a:bodyPr/>
          <a:lstStyle/>
          <a:p>
            <a:r>
              <a:rPr lang="en-GB" dirty="0"/>
              <a:t>Carl James</a:t>
            </a:r>
          </a:p>
        </p:txBody>
      </p:sp>
    </p:spTree>
    <p:extLst>
      <p:ext uri="{BB962C8B-B14F-4D97-AF65-F5344CB8AC3E}">
        <p14:creationId xmlns:p14="http://schemas.microsoft.com/office/powerpoint/2010/main" val="276408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CD542-A386-435F-9D97-52EFDDBC8A8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B3A801A-C5AD-4E27-BE01-073DA3729268}"/>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GB" b="0" i="0" dirty="0">
                <a:solidFill>
                  <a:srgbClr val="333333"/>
                </a:solidFill>
                <a:effectLst/>
                <a:latin typeface="Open Sans" panose="020B0606030504020204" pitchFamily="34" charset="0"/>
              </a:rPr>
              <a:t>Workers are highly motivated to seek constant improvement upon that which already exists. Although high standards are currently being met, there exist even higher standards to achieve.</a:t>
            </a:r>
          </a:p>
          <a:p>
            <a:pPr algn="l">
              <a:buFont typeface="Arial" panose="020B0604020202020204" pitchFamily="34" charset="0"/>
              <a:buChar char="•"/>
            </a:pPr>
            <a:r>
              <a:rPr lang="en-GB" b="0" i="0" dirty="0">
                <a:solidFill>
                  <a:srgbClr val="333333"/>
                </a:solidFill>
                <a:effectLst/>
                <a:latin typeface="Open Sans" panose="020B0606030504020204" pitchFamily="34" charset="0"/>
              </a:rPr>
              <a:t>Companies focus on group effort which involves the combining of talents and sharing knowledge, problem-solving skills, ideas and the achievement of a common goal.</a:t>
            </a:r>
          </a:p>
          <a:p>
            <a:pPr algn="l">
              <a:buFont typeface="Arial" panose="020B0604020202020204" pitchFamily="34" charset="0"/>
              <a:buChar char="•"/>
            </a:pPr>
            <a:r>
              <a:rPr lang="en-GB" b="0" i="0" dirty="0">
                <a:solidFill>
                  <a:srgbClr val="333333"/>
                </a:solidFill>
                <a:effectLst/>
                <a:latin typeface="Open Sans" panose="020B0606030504020204" pitchFamily="34" charset="0"/>
              </a:rPr>
              <a:t>Work itself takes precedence over leisure. It is not unusual for a Japanese employee to work 14-hour days.</a:t>
            </a:r>
          </a:p>
          <a:p>
            <a:pPr algn="l">
              <a:buFont typeface="Arial" panose="020B0604020202020204" pitchFamily="34" charset="0"/>
              <a:buChar char="•"/>
            </a:pPr>
            <a:r>
              <a:rPr lang="en-GB" b="0" i="0" dirty="0">
                <a:solidFill>
                  <a:srgbClr val="333333"/>
                </a:solidFill>
                <a:effectLst/>
                <a:latin typeface="Open Sans" panose="020B0606030504020204" pitchFamily="34" charset="0"/>
              </a:rPr>
              <a:t>Employees tend to remain with one company throughout the course of their career span. </a:t>
            </a:r>
            <a:r>
              <a:rPr lang="en-GB" b="0" i="0">
                <a:solidFill>
                  <a:srgbClr val="333333"/>
                </a:solidFill>
                <a:effectLst/>
                <a:latin typeface="Open Sans" panose="020B0606030504020204" pitchFamily="34" charset="0"/>
              </a:rPr>
              <a:t>This allows the opportunity for them to hone their skills and abilities at a constant rate while offering numerous benefits to the company.</a:t>
            </a:r>
          </a:p>
          <a:p>
            <a:endParaRPr lang="en-GB"/>
          </a:p>
        </p:txBody>
      </p:sp>
    </p:spTree>
    <p:extLst>
      <p:ext uri="{BB962C8B-B14F-4D97-AF65-F5344CB8AC3E}">
        <p14:creationId xmlns:p14="http://schemas.microsoft.com/office/powerpoint/2010/main" val="3354215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D8FA3B-2A1D-4430-918A-3A1637449AFA}"/>
              </a:ext>
            </a:extLst>
          </p:cNvPr>
          <p:cNvSpPr>
            <a:spLocks noGrp="1"/>
          </p:cNvSpPr>
          <p:nvPr>
            <p:ph type="title"/>
          </p:nvPr>
        </p:nvSpPr>
        <p:spPr/>
        <p:txBody>
          <a:bodyPr/>
          <a:lstStyle/>
          <a:p>
            <a:r>
              <a:rPr lang="en-GB" dirty="0"/>
              <a:t>What is JIT</a:t>
            </a:r>
          </a:p>
        </p:txBody>
      </p:sp>
      <p:sp>
        <p:nvSpPr>
          <p:cNvPr id="5" name="Content Placeholder 4">
            <a:extLst>
              <a:ext uri="{FF2B5EF4-FFF2-40B4-BE49-F238E27FC236}">
                <a16:creationId xmlns:a16="http://schemas.microsoft.com/office/drawing/2014/main" id="{78B36F5A-285B-43D3-8698-F2336BA6FD65}"/>
              </a:ext>
            </a:extLst>
          </p:cNvPr>
          <p:cNvSpPr>
            <a:spLocks noGrp="1"/>
          </p:cNvSpPr>
          <p:nvPr>
            <p:ph idx="1"/>
          </p:nvPr>
        </p:nvSpPr>
        <p:spPr/>
        <p:txBody>
          <a:bodyPr>
            <a:normAutofit fontScale="92500"/>
          </a:bodyPr>
          <a:lstStyle/>
          <a:p>
            <a:r>
              <a:rPr lang="en-GB" b="0" i="0" dirty="0">
                <a:solidFill>
                  <a:srgbClr val="333333"/>
                </a:solidFill>
                <a:effectLst/>
                <a:latin typeface="Open Sans" panose="020B0606030504020204" pitchFamily="34" charset="0"/>
              </a:rPr>
              <a:t>‘Just-in-time' is a management philosophy and not a technique</a:t>
            </a:r>
          </a:p>
          <a:p>
            <a:endParaRPr lang="en-GB" dirty="0">
              <a:solidFill>
                <a:srgbClr val="333333"/>
              </a:solidFill>
              <a:latin typeface="Open Sans" panose="020B0606030504020204" pitchFamily="34" charset="0"/>
            </a:endParaRPr>
          </a:p>
          <a:p>
            <a:pPr algn="l"/>
            <a:r>
              <a:rPr lang="en-GB" b="0" i="0" dirty="0">
                <a:solidFill>
                  <a:srgbClr val="333333"/>
                </a:solidFill>
                <a:effectLst/>
                <a:latin typeface="Open Sans" panose="020B0606030504020204" pitchFamily="34" charset="0"/>
              </a:rPr>
              <a:t> originally referred to the production of goods to meet customer demand exactly, in time, quality and quantity, whether the `customer' is the final purchaser of the product or another process further along the production line.</a:t>
            </a:r>
          </a:p>
          <a:p>
            <a:pPr algn="l"/>
            <a:r>
              <a:rPr lang="en-GB" b="0" i="0" dirty="0">
                <a:solidFill>
                  <a:srgbClr val="333333"/>
                </a:solidFill>
                <a:effectLst/>
                <a:latin typeface="Open Sans" panose="020B0606030504020204" pitchFamily="34" charset="0"/>
              </a:rPr>
              <a:t> </a:t>
            </a:r>
          </a:p>
          <a:p>
            <a:pPr algn="l"/>
            <a:r>
              <a:rPr lang="en-GB" b="0" i="0" dirty="0">
                <a:solidFill>
                  <a:srgbClr val="333333"/>
                </a:solidFill>
                <a:effectLst/>
                <a:latin typeface="Open Sans" panose="020B0606030504020204" pitchFamily="34" charset="0"/>
              </a:rPr>
              <a:t>It has now come to mean producing with minimum waste. "Waste" is taken in its most general sense and includes time and resources as well as materials. Elements of JIT include:</a:t>
            </a:r>
          </a:p>
          <a:p>
            <a:endParaRPr lang="en-GB" dirty="0"/>
          </a:p>
        </p:txBody>
      </p:sp>
    </p:spTree>
    <p:extLst>
      <p:ext uri="{BB962C8B-B14F-4D97-AF65-F5344CB8AC3E}">
        <p14:creationId xmlns:p14="http://schemas.microsoft.com/office/powerpoint/2010/main" val="2592190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DB03D-1DD9-430F-8692-4DD09F731FC5}"/>
              </a:ext>
            </a:extLst>
          </p:cNvPr>
          <p:cNvSpPr>
            <a:spLocks noGrp="1"/>
          </p:cNvSpPr>
          <p:nvPr>
            <p:ph type="title"/>
          </p:nvPr>
        </p:nvSpPr>
        <p:spPr/>
        <p:txBody>
          <a:bodyPr/>
          <a:lstStyle/>
          <a:p>
            <a:r>
              <a:rPr lang="en-GB" b="0" i="0" dirty="0">
                <a:solidFill>
                  <a:srgbClr val="333333"/>
                </a:solidFill>
                <a:effectLst/>
                <a:latin typeface="Open Sans" panose="020B0606030504020204" pitchFamily="34" charset="0"/>
              </a:rPr>
              <a:t>Continuous improvement</a:t>
            </a:r>
            <a:endParaRPr lang="en-GB" dirty="0"/>
          </a:p>
        </p:txBody>
      </p:sp>
      <p:sp>
        <p:nvSpPr>
          <p:cNvPr id="3" name="Content Placeholder 2">
            <a:extLst>
              <a:ext uri="{FF2B5EF4-FFF2-40B4-BE49-F238E27FC236}">
                <a16:creationId xmlns:a16="http://schemas.microsoft.com/office/drawing/2014/main" id="{0D516150-FFFD-446F-9408-6EFAC9848F75}"/>
              </a:ext>
            </a:extLst>
          </p:cNvPr>
          <p:cNvSpPr>
            <a:spLocks noGrp="1"/>
          </p:cNvSpPr>
          <p:nvPr>
            <p:ph idx="1"/>
          </p:nvPr>
        </p:nvSpPr>
        <p:spPr/>
        <p:txBody>
          <a:bodyPr/>
          <a:lstStyle/>
          <a:p>
            <a:pPr algn="l">
              <a:buFont typeface="Arial" panose="020B0604020202020204" pitchFamily="34" charset="0"/>
              <a:buChar char="•"/>
            </a:pPr>
            <a:r>
              <a:rPr lang="en-GB" b="0" i="0" dirty="0">
                <a:solidFill>
                  <a:srgbClr val="333333"/>
                </a:solidFill>
                <a:effectLst/>
                <a:latin typeface="Open Sans" panose="020B0606030504020204" pitchFamily="34" charset="0"/>
              </a:rPr>
              <a:t>Attacking fundamental problems - anything that does not add value to the product.</a:t>
            </a:r>
          </a:p>
          <a:p>
            <a:pPr algn="l">
              <a:buFont typeface="Arial" panose="020B0604020202020204" pitchFamily="34" charset="0"/>
              <a:buChar char="•"/>
            </a:pPr>
            <a:r>
              <a:rPr lang="en-GB" b="0" i="0" dirty="0">
                <a:solidFill>
                  <a:srgbClr val="333333"/>
                </a:solidFill>
                <a:effectLst/>
                <a:latin typeface="Open Sans" panose="020B0606030504020204" pitchFamily="34" charset="0"/>
              </a:rPr>
              <a:t>Devising systems to identify problems.</a:t>
            </a:r>
          </a:p>
          <a:p>
            <a:pPr algn="l">
              <a:buFont typeface="Arial" panose="020B0604020202020204" pitchFamily="34" charset="0"/>
              <a:buChar char="•"/>
            </a:pPr>
            <a:r>
              <a:rPr lang="en-GB" b="0" i="0" dirty="0">
                <a:solidFill>
                  <a:srgbClr val="333333"/>
                </a:solidFill>
                <a:effectLst/>
                <a:latin typeface="Open Sans" panose="020B0606030504020204" pitchFamily="34" charset="0"/>
              </a:rPr>
              <a:t>Striving for simplicity - simpler systems may be easier to understand, easier to manage and less likely to go wrong.</a:t>
            </a:r>
          </a:p>
          <a:p>
            <a:pPr algn="l">
              <a:buFont typeface="Arial" panose="020B0604020202020204" pitchFamily="34" charset="0"/>
              <a:buChar char="•"/>
            </a:pPr>
            <a:r>
              <a:rPr lang="en-GB" b="0" i="0" dirty="0">
                <a:solidFill>
                  <a:srgbClr val="333333"/>
                </a:solidFill>
                <a:effectLst/>
                <a:latin typeface="Open Sans" panose="020B0606030504020204" pitchFamily="34" charset="0"/>
              </a:rPr>
              <a:t>A product oriented layout - produces less time spent moving of materials and parts.</a:t>
            </a:r>
          </a:p>
          <a:p>
            <a:endParaRPr lang="en-GB" dirty="0"/>
          </a:p>
        </p:txBody>
      </p:sp>
    </p:spTree>
    <p:extLst>
      <p:ext uri="{BB962C8B-B14F-4D97-AF65-F5344CB8AC3E}">
        <p14:creationId xmlns:p14="http://schemas.microsoft.com/office/powerpoint/2010/main" val="350463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D6A9-164B-49F2-83A1-E5F6D53A368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7B1E2D3-F9C9-4C0B-B213-2F0061FEAADA}"/>
              </a:ext>
            </a:extLst>
          </p:cNvPr>
          <p:cNvSpPr>
            <a:spLocks noGrp="1"/>
          </p:cNvSpPr>
          <p:nvPr>
            <p:ph idx="1"/>
          </p:nvPr>
        </p:nvSpPr>
        <p:spPr/>
        <p:txBody>
          <a:bodyPr/>
          <a:lstStyle/>
          <a:p>
            <a:pPr algn="l">
              <a:buFont typeface="Arial" panose="020B0604020202020204" pitchFamily="34" charset="0"/>
              <a:buChar char="•"/>
            </a:pPr>
            <a:r>
              <a:rPr lang="en-GB" b="0" i="0" dirty="0">
                <a:solidFill>
                  <a:srgbClr val="333333"/>
                </a:solidFill>
                <a:effectLst/>
                <a:latin typeface="Open Sans" panose="020B0606030504020204" pitchFamily="34" charset="0"/>
              </a:rPr>
              <a:t>Quality control at source - each worker is responsible for the quality of their own output.</a:t>
            </a:r>
          </a:p>
          <a:p>
            <a:pPr algn="l">
              <a:buFont typeface="Arial" panose="020B0604020202020204" pitchFamily="34" charset="0"/>
              <a:buChar char="•"/>
            </a:pPr>
            <a:r>
              <a:rPr lang="en-GB" b="0" i="0" dirty="0">
                <a:solidFill>
                  <a:srgbClr val="333333"/>
                </a:solidFill>
                <a:effectLst/>
                <a:latin typeface="Open Sans" panose="020B0606030504020204" pitchFamily="34" charset="0"/>
              </a:rPr>
              <a:t>Poka-yoke - `</a:t>
            </a:r>
            <a:r>
              <a:rPr lang="en-GB" b="0" i="0" dirty="0" err="1">
                <a:solidFill>
                  <a:srgbClr val="333333"/>
                </a:solidFill>
                <a:effectLst/>
                <a:latin typeface="Open Sans" panose="020B0606030504020204" pitchFamily="34" charset="0"/>
              </a:rPr>
              <a:t>foolproof</a:t>
            </a:r>
            <a:r>
              <a:rPr lang="en-GB" b="0" i="0" dirty="0">
                <a:solidFill>
                  <a:srgbClr val="333333"/>
                </a:solidFill>
                <a:effectLst/>
                <a:latin typeface="Open Sans" panose="020B0606030504020204" pitchFamily="34" charset="0"/>
              </a:rPr>
              <a:t>' tools, methods, jigs etc. prevent mistakes</a:t>
            </a:r>
          </a:p>
          <a:p>
            <a:pPr algn="l">
              <a:buFont typeface="Arial" panose="020B0604020202020204" pitchFamily="34" charset="0"/>
              <a:buChar char="•"/>
            </a:pPr>
            <a:r>
              <a:rPr lang="en-GB" b="0" i="0" dirty="0">
                <a:solidFill>
                  <a:srgbClr val="333333"/>
                </a:solidFill>
                <a:effectLst/>
                <a:latin typeface="Open Sans" panose="020B0606030504020204" pitchFamily="34" charset="0"/>
              </a:rPr>
              <a:t>Preventative maintenance, Total productive maintenance - ensuring machinery and equipment functions perfectly when it is required, and continually improving it.</a:t>
            </a:r>
          </a:p>
          <a:p>
            <a:endParaRPr lang="en-GB" dirty="0"/>
          </a:p>
        </p:txBody>
      </p:sp>
    </p:spTree>
    <p:extLst>
      <p:ext uri="{BB962C8B-B14F-4D97-AF65-F5344CB8AC3E}">
        <p14:creationId xmlns:p14="http://schemas.microsoft.com/office/powerpoint/2010/main" val="250046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734F2-846F-42AE-9F01-81B15B457A47}"/>
              </a:ext>
            </a:extLst>
          </p:cNvPr>
          <p:cNvSpPr>
            <a:spLocks noGrp="1"/>
          </p:cNvSpPr>
          <p:nvPr>
            <p:ph type="title"/>
          </p:nvPr>
        </p:nvSpPr>
        <p:spPr/>
        <p:txBody>
          <a:bodyPr/>
          <a:lstStyle/>
          <a:p>
            <a:r>
              <a:rPr lang="en-GB" b="0" i="0" dirty="0">
                <a:solidFill>
                  <a:srgbClr val="333333"/>
                </a:solidFill>
                <a:effectLst/>
                <a:latin typeface="Open Sans" panose="020B0606030504020204" pitchFamily="34" charset="0"/>
              </a:rPr>
              <a:t>Eliminating waste. There are seven types of waste</a:t>
            </a:r>
            <a:endParaRPr lang="en-GB" dirty="0"/>
          </a:p>
        </p:txBody>
      </p:sp>
      <p:sp>
        <p:nvSpPr>
          <p:cNvPr id="3" name="Content Placeholder 2">
            <a:extLst>
              <a:ext uri="{FF2B5EF4-FFF2-40B4-BE49-F238E27FC236}">
                <a16:creationId xmlns:a16="http://schemas.microsoft.com/office/drawing/2014/main" id="{A4A46FF2-0041-434A-AFDD-A4E59B1EB80A}"/>
              </a:ext>
            </a:extLst>
          </p:cNvPr>
          <p:cNvSpPr>
            <a:spLocks noGrp="1"/>
          </p:cNvSpPr>
          <p:nvPr>
            <p:ph idx="1"/>
          </p:nvPr>
        </p:nvSpPr>
        <p:spPr/>
        <p:txBody>
          <a:bodyPr/>
          <a:lstStyle/>
          <a:p>
            <a:pPr algn="l">
              <a:buFont typeface="Arial" panose="020B0604020202020204" pitchFamily="34" charset="0"/>
              <a:buChar char="•"/>
            </a:pPr>
            <a:r>
              <a:rPr lang="en-GB" b="0" i="0" dirty="0">
                <a:solidFill>
                  <a:srgbClr val="333333"/>
                </a:solidFill>
                <a:effectLst/>
                <a:latin typeface="Open Sans" panose="020B0606030504020204" pitchFamily="34" charset="0"/>
              </a:rPr>
              <a:t>waste from overproduction.</a:t>
            </a:r>
          </a:p>
          <a:p>
            <a:pPr algn="l">
              <a:buFont typeface="Arial" panose="020B0604020202020204" pitchFamily="34" charset="0"/>
              <a:buChar char="•"/>
            </a:pPr>
            <a:r>
              <a:rPr lang="en-GB" b="0" i="0" dirty="0">
                <a:solidFill>
                  <a:srgbClr val="333333"/>
                </a:solidFill>
                <a:effectLst/>
                <a:latin typeface="Open Sans" panose="020B0606030504020204" pitchFamily="34" charset="0"/>
              </a:rPr>
              <a:t>waste of waiting time.</a:t>
            </a:r>
          </a:p>
          <a:p>
            <a:pPr algn="l">
              <a:buFont typeface="Arial" panose="020B0604020202020204" pitchFamily="34" charset="0"/>
              <a:buChar char="•"/>
            </a:pPr>
            <a:r>
              <a:rPr lang="en-GB" b="0" i="0" dirty="0">
                <a:solidFill>
                  <a:srgbClr val="333333"/>
                </a:solidFill>
                <a:effectLst/>
                <a:latin typeface="Open Sans" panose="020B0606030504020204" pitchFamily="34" charset="0"/>
              </a:rPr>
              <a:t>transportation waste.</a:t>
            </a:r>
          </a:p>
          <a:p>
            <a:pPr algn="l">
              <a:buFont typeface="Arial" panose="020B0604020202020204" pitchFamily="34" charset="0"/>
              <a:buChar char="•"/>
            </a:pPr>
            <a:r>
              <a:rPr lang="en-GB" b="0" i="0" dirty="0">
                <a:solidFill>
                  <a:srgbClr val="333333"/>
                </a:solidFill>
                <a:effectLst/>
                <a:latin typeface="Open Sans" panose="020B0606030504020204" pitchFamily="34" charset="0"/>
              </a:rPr>
              <a:t>processing waste.</a:t>
            </a:r>
          </a:p>
          <a:p>
            <a:pPr algn="l">
              <a:buFont typeface="Arial" panose="020B0604020202020204" pitchFamily="34" charset="0"/>
              <a:buChar char="•"/>
            </a:pPr>
            <a:r>
              <a:rPr lang="en-GB" b="0" i="0" dirty="0">
                <a:solidFill>
                  <a:srgbClr val="333333"/>
                </a:solidFill>
                <a:effectLst/>
                <a:latin typeface="Open Sans" panose="020B0606030504020204" pitchFamily="34" charset="0"/>
              </a:rPr>
              <a:t>inventory waste.</a:t>
            </a:r>
          </a:p>
          <a:p>
            <a:pPr algn="l">
              <a:buFont typeface="Arial" panose="020B0604020202020204" pitchFamily="34" charset="0"/>
              <a:buChar char="•"/>
            </a:pPr>
            <a:r>
              <a:rPr lang="en-GB" b="0" i="0" dirty="0">
                <a:solidFill>
                  <a:srgbClr val="333333"/>
                </a:solidFill>
                <a:effectLst/>
                <a:latin typeface="Open Sans" panose="020B0606030504020204" pitchFamily="34" charset="0"/>
              </a:rPr>
              <a:t>waste of motion.</a:t>
            </a:r>
          </a:p>
          <a:p>
            <a:pPr algn="l">
              <a:buFont typeface="Arial" panose="020B0604020202020204" pitchFamily="34" charset="0"/>
              <a:buChar char="•"/>
            </a:pPr>
            <a:r>
              <a:rPr lang="en-GB" b="0" i="0" dirty="0">
                <a:solidFill>
                  <a:srgbClr val="333333"/>
                </a:solidFill>
                <a:effectLst/>
                <a:latin typeface="Open Sans" panose="020B0606030504020204" pitchFamily="34" charset="0"/>
              </a:rPr>
              <a:t>waste from product defects.</a:t>
            </a:r>
          </a:p>
          <a:p>
            <a:endParaRPr lang="en-GB" dirty="0"/>
          </a:p>
        </p:txBody>
      </p:sp>
    </p:spTree>
    <p:extLst>
      <p:ext uri="{BB962C8B-B14F-4D97-AF65-F5344CB8AC3E}">
        <p14:creationId xmlns:p14="http://schemas.microsoft.com/office/powerpoint/2010/main" val="3266922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85FFD-59B4-4CD7-AC6E-0C1540B5A3A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8C4115D-2CBA-4BA9-A8FF-1DDDF994DDC2}"/>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en-GB" b="0" i="0" dirty="0">
                <a:solidFill>
                  <a:srgbClr val="333333"/>
                </a:solidFill>
                <a:effectLst/>
                <a:latin typeface="Open Sans" panose="020B0606030504020204" pitchFamily="34" charset="0"/>
              </a:rPr>
              <a:t>Good housekeeping - workplace cleanliness and organisation.</a:t>
            </a:r>
          </a:p>
          <a:p>
            <a:pPr algn="l">
              <a:buFont typeface="Arial" panose="020B0604020202020204" pitchFamily="34" charset="0"/>
              <a:buChar char="•"/>
            </a:pPr>
            <a:r>
              <a:rPr lang="en-GB" b="0" i="0" dirty="0">
                <a:solidFill>
                  <a:srgbClr val="333333"/>
                </a:solidFill>
                <a:effectLst/>
                <a:latin typeface="Open Sans" panose="020B0606030504020204" pitchFamily="34" charset="0"/>
              </a:rPr>
              <a:t>Set-up time reduction - increases flexibility and allows smaller batches. Ideal batch size is 1item. Multi-process handling - a multi-skilled workforce has greater productivity, flexibility and job satisfaction.</a:t>
            </a:r>
          </a:p>
          <a:p>
            <a:pPr algn="l">
              <a:buFont typeface="Arial" panose="020B0604020202020204" pitchFamily="34" charset="0"/>
              <a:buChar char="•"/>
            </a:pPr>
            <a:r>
              <a:rPr lang="en-GB" b="0" i="0" dirty="0">
                <a:solidFill>
                  <a:srgbClr val="333333"/>
                </a:solidFill>
                <a:effectLst/>
                <a:latin typeface="Open Sans" panose="020B0606030504020204" pitchFamily="34" charset="0"/>
              </a:rPr>
              <a:t>Levelled / mixed production - to smooth the flow of products through the factory.</a:t>
            </a:r>
          </a:p>
          <a:p>
            <a:pPr algn="l">
              <a:buFont typeface="Arial" panose="020B0604020202020204" pitchFamily="34" charset="0"/>
              <a:buChar char="•"/>
            </a:pPr>
            <a:r>
              <a:rPr lang="en-GB" b="0" i="0" u="none" strike="noStrike" dirty="0" err="1">
                <a:solidFill>
                  <a:srgbClr val="337AB7"/>
                </a:solidFill>
                <a:effectLst/>
                <a:latin typeface="Open Sans" panose="020B0606030504020204" pitchFamily="34" charset="0"/>
                <a:hlinkClick r:id="rId2"/>
              </a:rPr>
              <a:t>Kanbans</a:t>
            </a:r>
            <a:r>
              <a:rPr lang="en-GB" b="0" i="0" dirty="0">
                <a:solidFill>
                  <a:srgbClr val="333333"/>
                </a:solidFill>
                <a:effectLst/>
                <a:latin typeface="Open Sans" panose="020B0606030504020204" pitchFamily="34" charset="0"/>
              </a:rPr>
              <a:t> - simple tools to `pull' products and components through the process.</a:t>
            </a:r>
          </a:p>
          <a:p>
            <a:pPr algn="l">
              <a:buFont typeface="Arial" panose="020B0604020202020204" pitchFamily="34" charset="0"/>
              <a:buChar char="•"/>
            </a:pPr>
            <a:r>
              <a:rPr lang="en-GB" b="0" i="0" dirty="0" err="1">
                <a:solidFill>
                  <a:srgbClr val="333333"/>
                </a:solidFill>
                <a:effectLst/>
                <a:latin typeface="Open Sans" panose="020B0606030504020204" pitchFamily="34" charset="0"/>
              </a:rPr>
              <a:t>Jidoka</a:t>
            </a:r>
            <a:r>
              <a:rPr lang="en-GB" b="0" i="0" dirty="0">
                <a:solidFill>
                  <a:srgbClr val="333333"/>
                </a:solidFill>
                <a:effectLst/>
                <a:latin typeface="Open Sans" panose="020B0606030504020204" pitchFamily="34" charset="0"/>
              </a:rPr>
              <a:t> (Autonomation) - providing machines with the autonomous capability to use judgement, so workers can do more useful things than standing watching them work.</a:t>
            </a:r>
          </a:p>
          <a:p>
            <a:endParaRPr lang="en-GB" dirty="0"/>
          </a:p>
        </p:txBody>
      </p:sp>
    </p:spTree>
    <p:extLst>
      <p:ext uri="{BB962C8B-B14F-4D97-AF65-F5344CB8AC3E}">
        <p14:creationId xmlns:p14="http://schemas.microsoft.com/office/powerpoint/2010/main" val="3600814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4138-E018-4C1D-AB29-1983E00CF9CF}"/>
              </a:ext>
            </a:extLst>
          </p:cNvPr>
          <p:cNvSpPr>
            <a:spLocks noGrp="1"/>
          </p:cNvSpPr>
          <p:nvPr>
            <p:ph type="title"/>
          </p:nvPr>
        </p:nvSpPr>
        <p:spPr/>
        <p:txBody>
          <a:bodyPr/>
          <a:lstStyle/>
          <a:p>
            <a:r>
              <a:rPr lang="en-GB" b="0" i="0" dirty="0">
                <a:solidFill>
                  <a:srgbClr val="333333"/>
                </a:solidFill>
                <a:effectLst/>
                <a:latin typeface="Open Sans" panose="020B0606030504020204" pitchFamily="34" charset="0"/>
              </a:rPr>
              <a:t>JIT - Background and History</a:t>
            </a:r>
            <a:br>
              <a:rPr lang="en-GB" b="0" i="0" dirty="0">
                <a:solidFill>
                  <a:srgbClr val="333333"/>
                </a:solidFill>
                <a:effectLst/>
                <a:latin typeface="Open Sans" panose="020B0606030504020204" pitchFamily="34" charset="0"/>
              </a:rPr>
            </a:br>
            <a:endParaRPr lang="en-GB" dirty="0"/>
          </a:p>
        </p:txBody>
      </p:sp>
      <p:sp>
        <p:nvSpPr>
          <p:cNvPr id="3" name="Content Placeholder 2">
            <a:extLst>
              <a:ext uri="{FF2B5EF4-FFF2-40B4-BE49-F238E27FC236}">
                <a16:creationId xmlns:a16="http://schemas.microsoft.com/office/drawing/2014/main" id="{3BF084B5-102D-4560-9FE7-12D8F4241DE0}"/>
              </a:ext>
            </a:extLst>
          </p:cNvPr>
          <p:cNvSpPr>
            <a:spLocks noGrp="1"/>
          </p:cNvSpPr>
          <p:nvPr>
            <p:ph idx="1"/>
          </p:nvPr>
        </p:nvSpPr>
        <p:spPr/>
        <p:txBody>
          <a:bodyPr/>
          <a:lstStyle/>
          <a:p>
            <a:r>
              <a:rPr lang="en-GB" b="0" i="0" dirty="0">
                <a:solidFill>
                  <a:srgbClr val="333333"/>
                </a:solidFill>
                <a:effectLst/>
                <a:latin typeface="Open Sans" panose="020B0606030504020204" pitchFamily="34" charset="0"/>
              </a:rPr>
              <a:t>IT is a Japanese management philosophy which has been applied in practice since the early 1970s in many Japanese manufacturing organisations. It was first developed and perfected within the Toyota manufacturing plants by Taiichi Ohno as a means of meeting consumer demands with minimum delays . Taiichi Ohno is frequently referred to as the father of JIT.</a:t>
            </a:r>
            <a:endParaRPr lang="en-GB" dirty="0"/>
          </a:p>
        </p:txBody>
      </p:sp>
    </p:spTree>
    <p:extLst>
      <p:ext uri="{BB962C8B-B14F-4D97-AF65-F5344CB8AC3E}">
        <p14:creationId xmlns:p14="http://schemas.microsoft.com/office/powerpoint/2010/main" val="3476917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559F0-5601-4A55-A6C8-C9811939739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15C1D26-ECD5-4486-9BD0-288156425C36}"/>
              </a:ext>
            </a:extLst>
          </p:cNvPr>
          <p:cNvSpPr>
            <a:spLocks noGrp="1"/>
          </p:cNvSpPr>
          <p:nvPr>
            <p:ph idx="1"/>
          </p:nvPr>
        </p:nvSpPr>
        <p:spPr/>
        <p:txBody>
          <a:bodyPr/>
          <a:lstStyle/>
          <a:p>
            <a:r>
              <a:rPr lang="en-GB" b="0" i="0" dirty="0">
                <a:solidFill>
                  <a:srgbClr val="333333"/>
                </a:solidFill>
                <a:effectLst/>
                <a:latin typeface="Open Sans" panose="020B0606030504020204" pitchFamily="34" charset="0"/>
              </a:rPr>
              <a:t>Toyota was able to meet the increasing challenges for survival through an approach that focused on people, plants and systems. Toyota realised that JIT would only be successful if every individual within the organisation was involved and committed to it, if the plant and processes were arranged for maximum output and efficiency, and if quality and production programs were scheduled to meet demands exactly.</a:t>
            </a:r>
            <a:endParaRPr lang="en-GB" dirty="0"/>
          </a:p>
        </p:txBody>
      </p:sp>
    </p:spTree>
    <p:extLst>
      <p:ext uri="{BB962C8B-B14F-4D97-AF65-F5344CB8AC3E}">
        <p14:creationId xmlns:p14="http://schemas.microsoft.com/office/powerpoint/2010/main" val="4005104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01BFB-05FE-4B19-8969-C66309E9E1F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B4D1474-BFDC-41B9-B20A-2D6FB4FD28D9}"/>
              </a:ext>
            </a:extLst>
          </p:cNvPr>
          <p:cNvSpPr>
            <a:spLocks noGrp="1"/>
          </p:cNvSpPr>
          <p:nvPr>
            <p:ph idx="1"/>
          </p:nvPr>
        </p:nvSpPr>
        <p:spPr/>
        <p:txBody>
          <a:bodyPr/>
          <a:lstStyle/>
          <a:p>
            <a:r>
              <a:rPr lang="en-GB" b="0" i="0" dirty="0">
                <a:solidFill>
                  <a:srgbClr val="333333"/>
                </a:solidFill>
                <a:effectLst/>
                <a:latin typeface="Open Sans" panose="020B0606030504020204" pitchFamily="34" charset="0"/>
              </a:rPr>
              <a:t>JIT manufacturing has the capacity, when properly adapted to the organisation, to strengthen the organisation's competitiveness in the marketplace substantially by reducing wastes and improving product quality and efficiency of production</a:t>
            </a:r>
          </a:p>
          <a:p>
            <a:endParaRPr lang="en-GB" dirty="0">
              <a:solidFill>
                <a:srgbClr val="333333"/>
              </a:solidFill>
              <a:latin typeface="Open Sans" panose="020B0606030504020204" pitchFamily="34" charset="0"/>
            </a:endParaRPr>
          </a:p>
          <a:p>
            <a:r>
              <a:rPr lang="en-GB" b="0" i="0" dirty="0">
                <a:solidFill>
                  <a:srgbClr val="333333"/>
                </a:solidFill>
                <a:effectLst/>
                <a:latin typeface="Open Sans" panose="020B0606030504020204" pitchFamily="34" charset="0"/>
              </a:rPr>
              <a:t>There are strong cultural aspects associated with the emergence of JIT in Japan. The Japanese work ethic involves the following concepts</a:t>
            </a:r>
            <a:endParaRPr lang="en-GB" dirty="0"/>
          </a:p>
        </p:txBody>
      </p:sp>
    </p:spTree>
    <p:extLst>
      <p:ext uri="{BB962C8B-B14F-4D97-AF65-F5344CB8AC3E}">
        <p14:creationId xmlns:p14="http://schemas.microsoft.com/office/powerpoint/2010/main" val="2204600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888614BB7A204BA55CCC0F1AF3375A" ma:contentTypeVersion="12" ma:contentTypeDescription="Create a new document." ma:contentTypeScope="" ma:versionID="974c491ca75849135f8ffd824e99a07d">
  <xsd:schema xmlns:xsd="http://www.w3.org/2001/XMLSchema" xmlns:xs="http://www.w3.org/2001/XMLSchema" xmlns:p="http://schemas.microsoft.com/office/2006/metadata/properties" xmlns:ns3="21953c16-a2c7-4c65-9226-a16cc036999a" xmlns:ns4="6d10b666-60e5-45b0-ab15-ed5d7cb61f2f" targetNamespace="http://schemas.microsoft.com/office/2006/metadata/properties" ma:root="true" ma:fieldsID="a7a3246967a3225a843eae71e1abfdae" ns3:_="" ns4:_="">
    <xsd:import namespace="21953c16-a2c7-4c65-9226-a16cc036999a"/>
    <xsd:import namespace="6d10b666-60e5-45b0-ab15-ed5d7cb61f2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953c16-a2c7-4c65-9226-a16cc03699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d10b666-60e5-45b0-ab15-ed5d7cb61f2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BBE7557-7195-46C7-9F5C-8644B7BEC7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953c16-a2c7-4c65-9226-a16cc036999a"/>
    <ds:schemaRef ds:uri="6d10b666-60e5-45b0-ab15-ed5d7cb61f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32A1CA-3A5E-4EC4-844C-1704811E77E3}">
  <ds:schemaRefs>
    <ds:schemaRef ds:uri="http://schemas.microsoft.com/sharepoint/v3/contenttype/forms"/>
  </ds:schemaRefs>
</ds:datastoreItem>
</file>

<file path=customXml/itemProps3.xml><?xml version="1.0" encoding="utf-8"?>
<ds:datastoreItem xmlns:ds="http://schemas.openxmlformats.org/officeDocument/2006/customXml" ds:itemID="{D14FE6B9-EBA4-46DA-9CC2-4398157E0CDA}">
  <ds:schemaRefs>
    <ds:schemaRef ds:uri="http://purl.org/dc/elements/1.1/"/>
    <ds:schemaRef ds:uri="http://schemas.microsoft.com/office/2006/metadata/properties"/>
    <ds:schemaRef ds:uri="21953c16-a2c7-4c65-9226-a16cc036999a"/>
    <ds:schemaRef ds:uri="http://purl.org/dc/terms/"/>
    <ds:schemaRef ds:uri="6d10b666-60e5-45b0-ab15-ed5d7cb61f2f"/>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36</TotalTime>
  <Words>648</Words>
  <Application>Microsoft Office PowerPoint</Application>
  <PresentationFormat>Widescreen</PresentationFormat>
  <Paragraphs>39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Open Sans</vt:lpstr>
      <vt:lpstr>Office Theme</vt:lpstr>
      <vt:lpstr>JIT</vt:lpstr>
      <vt:lpstr>What is JIT</vt:lpstr>
      <vt:lpstr>Continuous improvement</vt:lpstr>
      <vt:lpstr>PowerPoint Presentation</vt:lpstr>
      <vt:lpstr>Eliminating waste. There are seven types of waste</vt:lpstr>
      <vt:lpstr>PowerPoint Presentation</vt:lpstr>
      <vt:lpstr>JIT - Background and History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JIT</dc:title>
  <dc:creator>James, Carl</dc:creator>
  <cp:lastModifiedBy>James, Carl</cp:lastModifiedBy>
  <cp:revision>1</cp:revision>
  <dcterms:created xsi:type="dcterms:W3CDTF">2021-10-11T09:46:36Z</dcterms:created>
  <dcterms:modified xsi:type="dcterms:W3CDTF">2021-10-11T10:23:13Z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0x0101005F888614BB7A204BA55CCC0F1AF3375A</vt:lpwstr>
  </property>
</Properties>
</file>