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BBBFC-810E-43A2-938A-3A6D76F63C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B1A0CEB-FD48-46E6-81DF-61D342CF7F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243A640-06D1-4303-A3C5-4BD1B92B9B77}"/>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5" name="Footer Placeholder 4">
            <a:extLst>
              <a:ext uri="{FF2B5EF4-FFF2-40B4-BE49-F238E27FC236}">
                <a16:creationId xmlns:a16="http://schemas.microsoft.com/office/drawing/2014/main" id="{86B41872-030A-4054-A08A-859F0FEA2F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2BCE1D-012A-4459-9FF0-1E5C55D089C5}"/>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362146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B5040-4A18-4C79-8611-0E8523E271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A0EB3B-EFF4-4D4C-A9F7-37E215AECF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145AE2-3649-42DB-AC35-4345281C9529}"/>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5" name="Footer Placeholder 4">
            <a:extLst>
              <a:ext uri="{FF2B5EF4-FFF2-40B4-BE49-F238E27FC236}">
                <a16:creationId xmlns:a16="http://schemas.microsoft.com/office/drawing/2014/main" id="{689E7A99-2847-449D-8CB6-3E3745481C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23B9AA-F5E7-4A15-BECC-D735067B2B42}"/>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305478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A1183F-EA52-4049-AC20-D16FA64D28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47EA7F-F1E9-45AB-A31A-073B3DA601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74457F-42BD-4B8E-9448-394C93150598}"/>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5" name="Footer Placeholder 4">
            <a:extLst>
              <a:ext uri="{FF2B5EF4-FFF2-40B4-BE49-F238E27FC236}">
                <a16:creationId xmlns:a16="http://schemas.microsoft.com/office/drawing/2014/main" id="{984B02A0-1A29-4B22-9F14-5F049E362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BF882-1390-43C1-A1AE-DC8DD1B1BCD4}"/>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30830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1B54-873B-4296-BD68-8D28A5A365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32822C-ED4E-441B-AFEC-C33EDDACDC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B897EA-AFF2-4A19-A025-B72DCCAE535B}"/>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5" name="Footer Placeholder 4">
            <a:extLst>
              <a:ext uri="{FF2B5EF4-FFF2-40B4-BE49-F238E27FC236}">
                <a16:creationId xmlns:a16="http://schemas.microsoft.com/office/drawing/2014/main" id="{763AE9E1-EC61-41DB-9105-90CA2F077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9DEF29-505F-4AA6-A0B4-13FF69E8AA27}"/>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254506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3314-F457-4C39-A246-E3C4597EB2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060449-246D-4A52-A9C3-F43800F12E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A0853D-A3E4-4B8A-8CE9-9AC212A4C660}"/>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5" name="Footer Placeholder 4">
            <a:extLst>
              <a:ext uri="{FF2B5EF4-FFF2-40B4-BE49-F238E27FC236}">
                <a16:creationId xmlns:a16="http://schemas.microsoft.com/office/drawing/2014/main" id="{BD4D5E86-B71F-4D6A-AEEE-6D2E99AAC5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C83BEB-6488-409E-82FB-7BE43B894277}"/>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4801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9331C-CDEC-4D99-B563-E8544FE234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53AFE3-92EB-46D0-9506-6E220BDC95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BE8792-F8CE-4C28-89EA-F6B0DDB464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BA027CC-518C-437A-A6D9-1F522569DB36}"/>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6" name="Footer Placeholder 5">
            <a:extLst>
              <a:ext uri="{FF2B5EF4-FFF2-40B4-BE49-F238E27FC236}">
                <a16:creationId xmlns:a16="http://schemas.microsoft.com/office/drawing/2014/main" id="{E9DAA873-B8BF-4E3D-81F3-9355EA7A75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120D8F-3F61-4F50-ADC9-7F0DAEDACF6B}"/>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3738939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33646-3847-4A1E-B4E0-C99973A946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146D03-9D22-426D-8C78-87F49264C9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C4A65-5858-4078-94A2-31CF6B0E48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B3C56B-B098-48CE-BDF0-B4BA779F06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240BE8-31A6-4CC0-8944-88AEACB06A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09DA3B-E5B7-4199-8807-6D21824F9B92}"/>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8" name="Footer Placeholder 7">
            <a:extLst>
              <a:ext uri="{FF2B5EF4-FFF2-40B4-BE49-F238E27FC236}">
                <a16:creationId xmlns:a16="http://schemas.microsoft.com/office/drawing/2014/main" id="{C161AE45-0C3B-4EBC-AAB3-AF1AB83E61F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FE5CCE-BC3F-48FE-AABC-D60655050F6C}"/>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202504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E06D2-C57F-486E-9D0A-87F72495A1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5D1934-E984-409C-A8A4-94AAEB72B03A}"/>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4" name="Footer Placeholder 3">
            <a:extLst>
              <a:ext uri="{FF2B5EF4-FFF2-40B4-BE49-F238E27FC236}">
                <a16:creationId xmlns:a16="http://schemas.microsoft.com/office/drawing/2014/main" id="{1B523944-271F-410F-8344-381197B233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48B80E0-CC28-4D98-A437-594EEF13F47E}"/>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282997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C97F56-0FF2-4901-9A88-0FAC611A0C18}"/>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3" name="Footer Placeholder 2">
            <a:extLst>
              <a:ext uri="{FF2B5EF4-FFF2-40B4-BE49-F238E27FC236}">
                <a16:creationId xmlns:a16="http://schemas.microsoft.com/office/drawing/2014/main" id="{37E59E5E-B604-45B6-B648-80384A052FE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A761D-4647-4ECC-819E-C50FCA4D2831}"/>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3013987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76FCD-25BE-4204-9436-E18FC6FDC3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CB1553-1806-4600-BB2D-10771BB406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68D24A-FADA-4ADE-8B43-871C308FC3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882823-3EEB-443B-A43E-55686B5EC928}"/>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6" name="Footer Placeholder 5">
            <a:extLst>
              <a:ext uri="{FF2B5EF4-FFF2-40B4-BE49-F238E27FC236}">
                <a16:creationId xmlns:a16="http://schemas.microsoft.com/office/drawing/2014/main" id="{015E8F5D-0588-41E4-A9CD-C67C1C5F7B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CF3950-073A-4510-ABF2-6F330C7E5AEB}"/>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1332220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11FD5-955B-4605-BB70-43383A819C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D146C4B-1D27-410A-8244-2788268175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7AD223B-C409-4997-9CC3-146DB0FD5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7A172-DF34-48DD-BF57-7A14B6FCDA19}"/>
              </a:ext>
            </a:extLst>
          </p:cNvPr>
          <p:cNvSpPr>
            <a:spLocks noGrp="1"/>
          </p:cNvSpPr>
          <p:nvPr>
            <p:ph type="dt" sz="half" idx="10"/>
          </p:nvPr>
        </p:nvSpPr>
        <p:spPr/>
        <p:txBody>
          <a:bodyPr/>
          <a:lstStyle/>
          <a:p>
            <a:fld id="{31EAD922-D274-4D6C-BA5D-775D6092E6AF}" type="datetimeFigureOut">
              <a:rPr lang="en-GB" smtClean="0"/>
              <a:t>11/10/2021</a:t>
            </a:fld>
            <a:endParaRPr lang="en-GB"/>
          </a:p>
        </p:txBody>
      </p:sp>
      <p:sp>
        <p:nvSpPr>
          <p:cNvPr id="6" name="Footer Placeholder 5">
            <a:extLst>
              <a:ext uri="{FF2B5EF4-FFF2-40B4-BE49-F238E27FC236}">
                <a16:creationId xmlns:a16="http://schemas.microsoft.com/office/drawing/2014/main" id="{178E61BF-8F79-473B-8475-2BCCBE3B7A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7A64F6-4E2A-4536-AC59-4FBE0B4A50DA}"/>
              </a:ext>
            </a:extLst>
          </p:cNvPr>
          <p:cNvSpPr>
            <a:spLocks noGrp="1"/>
          </p:cNvSpPr>
          <p:nvPr>
            <p:ph type="sldNum" sz="quarter" idx="12"/>
          </p:nvPr>
        </p:nvSpPr>
        <p:spPr/>
        <p:txBody>
          <a:bodyPr/>
          <a:lstStyle/>
          <a:p>
            <a:fld id="{1AE7F03B-B327-4E63-81CF-AA7C72791699}" type="slidenum">
              <a:rPr lang="en-GB" smtClean="0"/>
              <a:t>‹#›</a:t>
            </a:fld>
            <a:endParaRPr lang="en-GB"/>
          </a:p>
        </p:txBody>
      </p:sp>
    </p:spTree>
    <p:extLst>
      <p:ext uri="{BB962C8B-B14F-4D97-AF65-F5344CB8AC3E}">
        <p14:creationId xmlns:p14="http://schemas.microsoft.com/office/powerpoint/2010/main" val="125766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C934DF-A74B-48F5-84C6-338F7DF8BA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E66B37-A10B-473C-9D6C-161FAFED0C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E3E868-1DDD-4F76-AE95-6DD6DE7877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AD922-D274-4D6C-BA5D-775D6092E6AF}" type="datetimeFigureOut">
              <a:rPr lang="en-GB" smtClean="0"/>
              <a:t>11/10/2021</a:t>
            </a:fld>
            <a:endParaRPr lang="en-GB"/>
          </a:p>
        </p:txBody>
      </p:sp>
      <p:sp>
        <p:nvSpPr>
          <p:cNvPr id="5" name="Footer Placeholder 4">
            <a:extLst>
              <a:ext uri="{FF2B5EF4-FFF2-40B4-BE49-F238E27FC236}">
                <a16:creationId xmlns:a16="http://schemas.microsoft.com/office/drawing/2014/main" id="{2EB4E3EE-E4DF-4685-93C1-FCE69D5CC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7D22152-1AA2-409D-ADA1-94D8AE2E04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7F03B-B327-4E63-81CF-AA7C72791699}" type="slidenum">
              <a:rPr lang="en-GB" smtClean="0"/>
              <a:t>‹#›</a:t>
            </a:fld>
            <a:endParaRPr lang="en-GB"/>
          </a:p>
        </p:txBody>
      </p:sp>
    </p:spTree>
    <p:extLst>
      <p:ext uri="{BB962C8B-B14F-4D97-AF65-F5344CB8AC3E}">
        <p14:creationId xmlns:p14="http://schemas.microsoft.com/office/powerpoint/2010/main" val="417327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50202-DEA0-4901-97C9-152D37B5EBF7}"/>
              </a:ext>
            </a:extLst>
          </p:cNvPr>
          <p:cNvSpPr>
            <a:spLocks noGrp="1"/>
          </p:cNvSpPr>
          <p:nvPr>
            <p:ph type="ctrTitle"/>
          </p:nvPr>
        </p:nvSpPr>
        <p:spPr/>
        <p:txBody>
          <a:bodyPr/>
          <a:lstStyle/>
          <a:p>
            <a:r>
              <a:rPr lang="en-GB" dirty="0"/>
              <a:t>JIT Advantages and Disadvantages</a:t>
            </a:r>
          </a:p>
        </p:txBody>
      </p:sp>
      <p:sp>
        <p:nvSpPr>
          <p:cNvPr id="3" name="Subtitle 2">
            <a:extLst>
              <a:ext uri="{FF2B5EF4-FFF2-40B4-BE49-F238E27FC236}">
                <a16:creationId xmlns:a16="http://schemas.microsoft.com/office/drawing/2014/main" id="{A43F8D84-0D9C-48F6-8446-39ED744CD851}"/>
              </a:ext>
            </a:extLst>
          </p:cNvPr>
          <p:cNvSpPr>
            <a:spLocks noGrp="1"/>
          </p:cNvSpPr>
          <p:nvPr>
            <p:ph type="subTitle" idx="1"/>
          </p:nvPr>
        </p:nvSpPr>
        <p:spPr/>
        <p:txBody>
          <a:bodyPr/>
          <a:lstStyle/>
          <a:p>
            <a:r>
              <a:rPr lang="en-GB" dirty="0"/>
              <a:t>Carl James</a:t>
            </a:r>
          </a:p>
        </p:txBody>
      </p:sp>
    </p:spTree>
    <p:extLst>
      <p:ext uri="{BB962C8B-B14F-4D97-AF65-F5344CB8AC3E}">
        <p14:creationId xmlns:p14="http://schemas.microsoft.com/office/powerpoint/2010/main" val="419965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A83A-D1B8-4816-AEB6-1872E49EC6C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EF7C1E8-57F4-4FFA-A020-762104BCBAC2}"/>
              </a:ext>
            </a:extLst>
          </p:cNvPr>
          <p:cNvSpPr>
            <a:spLocks noGrp="1"/>
          </p:cNvSpPr>
          <p:nvPr>
            <p:ph idx="1"/>
          </p:nvPr>
        </p:nvSpPr>
        <p:spPr/>
        <p:txBody>
          <a:bodyPr/>
          <a:lstStyle/>
          <a:p>
            <a:r>
              <a:rPr lang="en-GB" b="0" i="0" dirty="0">
                <a:solidFill>
                  <a:srgbClr val="303852"/>
                </a:solidFill>
                <a:effectLst/>
                <a:latin typeface="Muli"/>
              </a:rPr>
              <a:t>Just in time (JIT) is an inventory management system, used to manage the stock that is kept in storage. It involves receiving goods from suppliers as and when they are required, rather than carrying a large inventory at once.</a:t>
            </a:r>
            <a:endParaRPr lang="en-GB" dirty="0"/>
          </a:p>
        </p:txBody>
      </p:sp>
    </p:spTree>
    <p:extLst>
      <p:ext uri="{BB962C8B-B14F-4D97-AF65-F5344CB8AC3E}">
        <p14:creationId xmlns:p14="http://schemas.microsoft.com/office/powerpoint/2010/main" val="134565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1DE9-1D31-426E-9999-4D6693D432C7}"/>
              </a:ext>
            </a:extLst>
          </p:cNvPr>
          <p:cNvSpPr>
            <a:spLocks noGrp="1"/>
          </p:cNvSpPr>
          <p:nvPr>
            <p:ph type="title"/>
          </p:nvPr>
        </p:nvSpPr>
        <p:spPr/>
        <p:txBody>
          <a:bodyPr>
            <a:normAutofit fontScale="90000"/>
          </a:bodyPr>
          <a:lstStyle/>
          <a:p>
            <a:r>
              <a:rPr lang="en-GB" i="0" dirty="0">
                <a:solidFill>
                  <a:srgbClr val="303852"/>
                </a:solidFill>
                <a:effectLst/>
                <a:latin typeface="Gotham"/>
              </a:rPr>
              <a:t>Advantages of just in time inventory management</a:t>
            </a:r>
            <a:br>
              <a:rPr lang="en-GB" b="1" i="0" dirty="0">
                <a:solidFill>
                  <a:srgbClr val="303852"/>
                </a:solidFill>
                <a:effectLst/>
                <a:latin typeface="Gotham"/>
              </a:rPr>
            </a:br>
            <a:endParaRPr lang="en-GB" dirty="0"/>
          </a:p>
        </p:txBody>
      </p:sp>
      <p:sp>
        <p:nvSpPr>
          <p:cNvPr id="3" name="Content Placeholder 2">
            <a:extLst>
              <a:ext uri="{FF2B5EF4-FFF2-40B4-BE49-F238E27FC236}">
                <a16:creationId xmlns:a16="http://schemas.microsoft.com/office/drawing/2014/main" id="{B16A1A3E-EF05-4B81-BFEA-DDEAF0693BFB}"/>
              </a:ext>
            </a:extLst>
          </p:cNvPr>
          <p:cNvSpPr>
            <a:spLocks noGrp="1"/>
          </p:cNvSpPr>
          <p:nvPr>
            <p:ph idx="1"/>
          </p:nvPr>
        </p:nvSpPr>
        <p:spPr/>
        <p:txBody>
          <a:bodyPr/>
          <a:lstStyle/>
          <a:p>
            <a:r>
              <a:rPr lang="en-GB" b="0" i="0" dirty="0">
                <a:solidFill>
                  <a:srgbClr val="303852"/>
                </a:solidFill>
                <a:effectLst/>
                <a:latin typeface="Muli"/>
              </a:rPr>
              <a:t>Companies like to use JIT as it is seen as a more cost efficient method of holding stock. Its purpose is to minimise the amount of goods you hold at any one time, and this has numerous advantages</a:t>
            </a:r>
            <a:endParaRPr lang="en-GB" dirty="0"/>
          </a:p>
        </p:txBody>
      </p:sp>
    </p:spTree>
    <p:extLst>
      <p:ext uri="{BB962C8B-B14F-4D97-AF65-F5344CB8AC3E}">
        <p14:creationId xmlns:p14="http://schemas.microsoft.com/office/powerpoint/2010/main" val="2030149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8F59B-A276-4A5D-BF34-ECF8CBA7DD88}"/>
              </a:ext>
            </a:extLst>
          </p:cNvPr>
          <p:cNvSpPr>
            <a:spLocks noGrp="1"/>
          </p:cNvSpPr>
          <p:nvPr>
            <p:ph type="title"/>
          </p:nvPr>
        </p:nvSpPr>
        <p:spPr/>
        <p:txBody>
          <a:bodyPr/>
          <a:lstStyle/>
          <a:p>
            <a:r>
              <a:rPr lang="en-GB" i="0" dirty="0">
                <a:solidFill>
                  <a:srgbClr val="303852"/>
                </a:solidFill>
                <a:effectLst/>
                <a:latin typeface="Gotham"/>
              </a:rPr>
              <a:t>Advantages of just in time inventory management</a:t>
            </a:r>
            <a:endParaRPr lang="en-GB" dirty="0"/>
          </a:p>
        </p:txBody>
      </p:sp>
      <p:sp>
        <p:nvSpPr>
          <p:cNvPr id="3" name="Content Placeholder 2">
            <a:extLst>
              <a:ext uri="{FF2B5EF4-FFF2-40B4-BE49-F238E27FC236}">
                <a16:creationId xmlns:a16="http://schemas.microsoft.com/office/drawing/2014/main" id="{96EB5ABE-ADFC-4612-AA47-BE8BA781F188}"/>
              </a:ext>
            </a:extLst>
          </p:cNvPr>
          <p:cNvSpPr>
            <a:spLocks noGrp="1"/>
          </p:cNvSpPr>
          <p:nvPr>
            <p:ph idx="1"/>
          </p:nvPr>
        </p:nvSpPr>
        <p:spPr/>
        <p:txBody>
          <a:bodyPr>
            <a:normAutofit fontScale="92500" lnSpcReduction="20000"/>
          </a:bodyPr>
          <a:lstStyle/>
          <a:p>
            <a:pPr algn="just"/>
            <a:r>
              <a:rPr lang="en-GB" b="1" i="0" dirty="0">
                <a:solidFill>
                  <a:srgbClr val="303852"/>
                </a:solidFill>
                <a:effectLst/>
                <a:latin typeface="Muli"/>
              </a:rPr>
              <a:t>Less space needed</a:t>
            </a:r>
            <a:r>
              <a:rPr lang="en-GB" b="0" i="0" dirty="0">
                <a:solidFill>
                  <a:srgbClr val="303852"/>
                </a:solidFill>
                <a:effectLst/>
                <a:latin typeface="Muli"/>
              </a:rPr>
              <a:t>: With a faster turnaround of stock, you don’t need as much warehouse or storage space to store goods. This reduces the amount of storage an organisation needs to rent or buy, freeing up funds for other parts of the business.</a:t>
            </a:r>
          </a:p>
          <a:p>
            <a:pPr algn="just"/>
            <a:r>
              <a:rPr lang="en-GB" b="1" i="0" dirty="0">
                <a:solidFill>
                  <a:srgbClr val="303852"/>
                </a:solidFill>
                <a:effectLst/>
                <a:latin typeface="Muli"/>
              </a:rPr>
              <a:t>Waste reduction</a:t>
            </a:r>
            <a:r>
              <a:rPr lang="en-GB" b="0" i="0" dirty="0">
                <a:solidFill>
                  <a:srgbClr val="303852"/>
                </a:solidFill>
                <a:effectLst/>
                <a:latin typeface="Muli"/>
              </a:rPr>
              <a:t>: A faster turnaround of stock prevents goods becoming damaged or obsolete while sitting in storage, reducing waste. This again saves money by preventing investment in unnecessary stock, and reducing the need to replace old stock.</a:t>
            </a:r>
          </a:p>
          <a:p>
            <a:pPr algn="just"/>
            <a:r>
              <a:rPr lang="en-GB" b="1" i="0" dirty="0">
                <a:solidFill>
                  <a:srgbClr val="303852"/>
                </a:solidFill>
                <a:effectLst/>
                <a:latin typeface="Muli"/>
              </a:rPr>
              <a:t>Smaller investments</a:t>
            </a:r>
            <a:r>
              <a:rPr lang="en-GB" b="0" i="0" dirty="0">
                <a:solidFill>
                  <a:srgbClr val="303852"/>
                </a:solidFill>
                <a:effectLst/>
                <a:latin typeface="Muli"/>
              </a:rPr>
              <a:t>: JIT inventory management is ideal for smaller companies that don’t have the funds available to purchase huge amounts of stock at once. Ordering stock as and when it’s needed helps to maintain a healthy </a:t>
            </a:r>
            <a:r>
              <a:rPr lang="en-GB" dirty="0">
                <a:latin typeface="Muli"/>
              </a:rPr>
              <a:t>cash flow</a:t>
            </a:r>
            <a:r>
              <a:rPr lang="en-GB" b="0" i="0" dirty="0">
                <a:solidFill>
                  <a:srgbClr val="303852"/>
                </a:solidFill>
                <a:effectLst/>
                <a:latin typeface="Muli"/>
              </a:rPr>
              <a:t>.</a:t>
            </a:r>
          </a:p>
          <a:p>
            <a:pPr algn="just"/>
            <a:r>
              <a:rPr lang="en-GB" b="0" i="0" dirty="0">
                <a:solidFill>
                  <a:srgbClr val="303852"/>
                </a:solidFill>
                <a:effectLst/>
                <a:latin typeface="Muli"/>
              </a:rPr>
              <a:t>All of these advantages will save the company money.</a:t>
            </a:r>
          </a:p>
          <a:p>
            <a:endParaRPr lang="en-GB" dirty="0"/>
          </a:p>
        </p:txBody>
      </p:sp>
    </p:spTree>
    <p:extLst>
      <p:ext uri="{BB962C8B-B14F-4D97-AF65-F5344CB8AC3E}">
        <p14:creationId xmlns:p14="http://schemas.microsoft.com/office/powerpoint/2010/main" val="3203282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AAC1F-670A-44FE-9C6A-A527BF89F6CE}"/>
              </a:ext>
            </a:extLst>
          </p:cNvPr>
          <p:cNvSpPr>
            <a:spLocks noGrp="1"/>
          </p:cNvSpPr>
          <p:nvPr>
            <p:ph type="title"/>
          </p:nvPr>
        </p:nvSpPr>
        <p:spPr/>
        <p:txBody>
          <a:bodyPr>
            <a:normAutofit fontScale="90000"/>
          </a:bodyPr>
          <a:lstStyle/>
          <a:p>
            <a:r>
              <a:rPr lang="en-GB" i="0" dirty="0">
                <a:solidFill>
                  <a:srgbClr val="303852"/>
                </a:solidFill>
                <a:effectLst/>
                <a:latin typeface="Gotham"/>
              </a:rPr>
              <a:t>Disadvantages of just in time inventory management</a:t>
            </a:r>
            <a:br>
              <a:rPr lang="en-GB" b="1" i="0" dirty="0">
                <a:solidFill>
                  <a:srgbClr val="303852"/>
                </a:solidFill>
                <a:effectLst/>
                <a:latin typeface="Gotham"/>
              </a:rPr>
            </a:br>
            <a:endParaRPr lang="en-GB" dirty="0"/>
          </a:p>
        </p:txBody>
      </p:sp>
      <p:sp>
        <p:nvSpPr>
          <p:cNvPr id="3" name="Content Placeholder 2">
            <a:extLst>
              <a:ext uri="{FF2B5EF4-FFF2-40B4-BE49-F238E27FC236}">
                <a16:creationId xmlns:a16="http://schemas.microsoft.com/office/drawing/2014/main" id="{66919BC1-C064-49D7-B933-48BFEA77D3E2}"/>
              </a:ext>
            </a:extLst>
          </p:cNvPr>
          <p:cNvSpPr>
            <a:spLocks noGrp="1"/>
          </p:cNvSpPr>
          <p:nvPr>
            <p:ph idx="1"/>
          </p:nvPr>
        </p:nvSpPr>
        <p:spPr/>
        <p:txBody>
          <a:bodyPr>
            <a:normAutofit lnSpcReduction="10000"/>
          </a:bodyPr>
          <a:lstStyle/>
          <a:p>
            <a:r>
              <a:rPr lang="en-GB" b="0" i="0" dirty="0">
                <a:solidFill>
                  <a:srgbClr val="303852"/>
                </a:solidFill>
                <a:effectLst/>
                <a:latin typeface="Muli"/>
              </a:rPr>
              <a:t>JIT unfortunately comes with a number of potential disadvantages, which can have a significant impact on the company if they occur.</a:t>
            </a:r>
          </a:p>
          <a:p>
            <a:r>
              <a:rPr lang="en-GB" b="1" i="0" dirty="0">
                <a:solidFill>
                  <a:srgbClr val="303852"/>
                </a:solidFill>
                <a:effectLst/>
                <a:latin typeface="Muli"/>
              </a:rPr>
              <a:t>Risk of running out of stock</a:t>
            </a:r>
            <a:r>
              <a:rPr lang="en-GB" b="0" i="0" dirty="0">
                <a:solidFill>
                  <a:srgbClr val="303852"/>
                </a:solidFill>
                <a:effectLst/>
                <a:latin typeface="Muli"/>
              </a:rPr>
              <a:t>: By not carrying much stock, it is imperative you have the correct procedures in place to ensure stock can become readily available, and quickly. To do this, you need to have a good relationship with your supplier(s). You may need to form an exclusive agreement with suppliers that specifies supplying goods within a certain time frame, prioritising your company. JIT means that you become extremely reliant on the consistency of your supply chain. What if your supplier struggles with your requirements, or goes out of business? Can you get the products quickly from somewhere else?</a:t>
            </a:r>
            <a:endParaRPr lang="en-GB" dirty="0"/>
          </a:p>
        </p:txBody>
      </p:sp>
    </p:spTree>
    <p:extLst>
      <p:ext uri="{BB962C8B-B14F-4D97-AF65-F5344CB8AC3E}">
        <p14:creationId xmlns:p14="http://schemas.microsoft.com/office/powerpoint/2010/main" val="113456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5454D-1B20-4BDD-8D5A-A00B6618074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CACC6BF-4603-4D7F-86AC-C2A117A4BD3D}"/>
              </a:ext>
            </a:extLst>
          </p:cNvPr>
          <p:cNvSpPr>
            <a:spLocks noGrp="1"/>
          </p:cNvSpPr>
          <p:nvPr>
            <p:ph idx="1"/>
          </p:nvPr>
        </p:nvSpPr>
        <p:spPr/>
        <p:txBody>
          <a:bodyPr>
            <a:normAutofit fontScale="92500" lnSpcReduction="10000"/>
          </a:bodyPr>
          <a:lstStyle/>
          <a:p>
            <a:r>
              <a:rPr lang="en-GB" b="1" i="0" dirty="0">
                <a:solidFill>
                  <a:srgbClr val="303852"/>
                </a:solidFill>
                <a:effectLst/>
                <a:latin typeface="Muli"/>
              </a:rPr>
              <a:t>Lack of control over time frame</a:t>
            </a:r>
            <a:r>
              <a:rPr lang="en-GB" b="0" i="0" dirty="0">
                <a:solidFill>
                  <a:srgbClr val="303852"/>
                </a:solidFill>
                <a:effectLst/>
                <a:latin typeface="Muli"/>
              </a:rPr>
              <a:t>: Having to rely on the timeliness of suppliers for each order puts you at risk of delaying your customers’ receipt of goods. If you don’t meet your customers’ expectations, they could take their business elsewhere, which would have a huge impact on your business if this occurs often.</a:t>
            </a:r>
          </a:p>
          <a:p>
            <a:r>
              <a:rPr lang="en-GB" b="1" i="0" dirty="0">
                <a:solidFill>
                  <a:srgbClr val="303852"/>
                </a:solidFill>
                <a:effectLst/>
                <a:latin typeface="Muli"/>
              </a:rPr>
              <a:t>More planning required</a:t>
            </a:r>
            <a:r>
              <a:rPr lang="en-GB" b="0" i="0" dirty="0">
                <a:solidFill>
                  <a:srgbClr val="303852"/>
                </a:solidFill>
                <a:effectLst/>
                <a:latin typeface="Muli"/>
              </a:rPr>
              <a:t>: With JIT inventory management, it’s imperative that companies understand their sales trends and variances in close detail. Most companies have seasonal sales periods, meaning a number of products will need a higher stock level at certain times of the year due to higher demand. Therefore, you need to factor that into planning for inventory levels, ensuring suppliers are able to meet different volume requirements at different times.</a:t>
            </a:r>
            <a:endParaRPr lang="en-GB" dirty="0"/>
          </a:p>
        </p:txBody>
      </p:sp>
    </p:spTree>
    <p:extLst>
      <p:ext uri="{BB962C8B-B14F-4D97-AF65-F5344CB8AC3E}">
        <p14:creationId xmlns:p14="http://schemas.microsoft.com/office/powerpoint/2010/main" val="579576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C9677-9012-4FC8-B48D-39138E840BB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1B23874-A104-4666-8B70-0A6CD114E224}"/>
              </a:ext>
            </a:extLst>
          </p:cNvPr>
          <p:cNvSpPr>
            <a:spLocks noGrp="1"/>
          </p:cNvSpPr>
          <p:nvPr>
            <p:ph idx="1"/>
          </p:nvPr>
        </p:nvSpPr>
        <p:spPr/>
        <p:txBody>
          <a:bodyPr/>
          <a:lstStyle/>
          <a:p>
            <a:r>
              <a:rPr lang="en-GB" b="0" i="0" dirty="0">
                <a:solidFill>
                  <a:srgbClr val="303852"/>
                </a:solidFill>
                <a:effectLst/>
                <a:latin typeface="Muli"/>
              </a:rPr>
              <a:t>If run properly, JIT inventory management is seen as one of (if not the) best ways of managing inventory. While it is not without risks, it has significant rewards, and is ideal for those who are able to plan carefully in advance, and build strong relationships with suppliers. If you’re interested in forging a career in accounting and finance, thorough knowledge of JIT </a:t>
            </a:r>
            <a:r>
              <a:rPr lang="en-GB" b="0" i="0">
                <a:solidFill>
                  <a:srgbClr val="303852"/>
                </a:solidFill>
                <a:effectLst/>
                <a:latin typeface="Muli"/>
              </a:rPr>
              <a:t>is essential.</a:t>
            </a:r>
            <a:endParaRPr lang="en-GB" dirty="0"/>
          </a:p>
        </p:txBody>
      </p:sp>
    </p:spTree>
    <p:extLst>
      <p:ext uri="{BB962C8B-B14F-4D97-AF65-F5344CB8AC3E}">
        <p14:creationId xmlns:p14="http://schemas.microsoft.com/office/powerpoint/2010/main" val="191428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888614BB7A204BA55CCC0F1AF3375A" ma:contentTypeVersion="12" ma:contentTypeDescription="Create a new document." ma:contentTypeScope="" ma:versionID="974c491ca75849135f8ffd824e99a07d">
  <xsd:schema xmlns:xsd="http://www.w3.org/2001/XMLSchema" xmlns:xs="http://www.w3.org/2001/XMLSchema" xmlns:p="http://schemas.microsoft.com/office/2006/metadata/properties" xmlns:ns3="21953c16-a2c7-4c65-9226-a16cc036999a" xmlns:ns4="6d10b666-60e5-45b0-ab15-ed5d7cb61f2f" targetNamespace="http://schemas.microsoft.com/office/2006/metadata/properties" ma:root="true" ma:fieldsID="a7a3246967a3225a843eae71e1abfdae" ns3:_="" ns4:_="">
    <xsd:import namespace="21953c16-a2c7-4c65-9226-a16cc036999a"/>
    <xsd:import namespace="6d10b666-60e5-45b0-ab15-ed5d7cb61f2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953c16-a2c7-4c65-9226-a16cc03699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10b666-60e5-45b0-ab15-ed5d7cb61f2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6E437F-797C-410F-8A24-E1E16A088A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953c16-a2c7-4c65-9226-a16cc036999a"/>
    <ds:schemaRef ds:uri="6d10b666-60e5-45b0-ab15-ed5d7cb61f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007C98-DF97-46E4-89EA-2CB9F7F94DFD}">
  <ds:schemaRefs>
    <ds:schemaRef ds:uri="http://schemas.microsoft.com/sharepoint/v3/contenttype/forms"/>
  </ds:schemaRefs>
</ds:datastoreItem>
</file>

<file path=customXml/itemProps3.xml><?xml version="1.0" encoding="utf-8"?>
<ds:datastoreItem xmlns:ds="http://schemas.openxmlformats.org/officeDocument/2006/customXml" ds:itemID="{841DD3C5-BFA7-4F1C-BAB3-700EBD60DC72}">
  <ds:schemaRefs>
    <ds:schemaRef ds:uri="http://purl.org/dc/elements/1.1/"/>
    <ds:schemaRef ds:uri="http://schemas.microsoft.com/office/2006/metadata/properties"/>
    <ds:schemaRef ds:uri="21953c16-a2c7-4c65-9226-a16cc036999a"/>
    <ds:schemaRef ds:uri="http://purl.org/dc/terms/"/>
    <ds:schemaRef ds:uri="6d10b666-60e5-45b0-ab15-ed5d7cb61f2f"/>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TotalTime>
  <Words>607</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Gotham</vt:lpstr>
      <vt:lpstr>Muli</vt:lpstr>
      <vt:lpstr>Office Theme</vt:lpstr>
      <vt:lpstr>JIT Advantages and Disadvantages</vt:lpstr>
      <vt:lpstr>PowerPoint Presentation</vt:lpstr>
      <vt:lpstr>Advantages of just in time inventory management </vt:lpstr>
      <vt:lpstr>Advantages of just in time inventory management</vt:lpstr>
      <vt:lpstr>Disadvantages of just in time inventory management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JIT Advantages and Disadvantages</dc:title>
  <dc:creator>James, Carl</dc:creator>
  <cp:lastModifiedBy>James, Carl</cp:lastModifiedBy>
  <cp:revision>1</cp:revision>
  <dcterms:created xsi:type="dcterms:W3CDTF">2021-10-11T10:23:44Z</dcterms:created>
  <dcterms:modified xsi:type="dcterms:W3CDTF">2021-10-11T10:30:16Z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0x0101005F888614BB7A204BA55CCC0F1AF3375A</vt:lpwstr>
  </property>
</Properties>
</file>