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79" r:id="rId3"/>
    <p:sldId id="280" r:id="rId4"/>
    <p:sldId id="281" r:id="rId5"/>
    <p:sldId id="282" r:id="rId6"/>
    <p:sldId id="283" r:id="rId7"/>
    <p:sldId id="284" r:id="rId8"/>
    <p:sldId id="285" r:id="rId9"/>
    <p:sldId id="286" r:id="rId10"/>
    <p:sldId id="301"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8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4F55BE-5771-484A-B407-D77A88880E9A}" type="datetimeFigureOut">
              <a:rPr lang="en-US" smtClean="0"/>
              <a:pPr/>
              <a:t>11/14/2021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4BABA5-7FD4-4210-A47A-EF8D2D428A90}" type="slidenum">
              <a:rPr lang="en-GB" smtClean="0"/>
              <a:pPr/>
              <a:t>‹#›</a:t>
            </a:fld>
            <a:endParaRPr lang="en-GB"/>
          </a:p>
        </p:txBody>
      </p:sp>
    </p:spTree>
    <p:extLst>
      <p:ext uri="{BB962C8B-B14F-4D97-AF65-F5344CB8AC3E}">
        <p14:creationId xmlns:p14="http://schemas.microsoft.com/office/powerpoint/2010/main" val="65612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F55BE-5771-484A-B407-D77A88880E9A}" type="datetimeFigureOut">
              <a:rPr lang="en-US" smtClean="0"/>
              <a:pPr/>
              <a:t>11/14/2021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4BABA5-7FD4-4210-A47A-EF8D2D428A90}" type="slidenum">
              <a:rPr lang="en-GB" smtClean="0"/>
              <a:pPr/>
              <a:t>‹#›</a:t>
            </a:fld>
            <a:endParaRPr lang="en-GB"/>
          </a:p>
        </p:txBody>
      </p:sp>
    </p:spTree>
    <p:extLst>
      <p:ext uri="{BB962C8B-B14F-4D97-AF65-F5344CB8AC3E}">
        <p14:creationId xmlns:p14="http://schemas.microsoft.com/office/powerpoint/2010/main" val="3094979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F55BE-5771-484A-B407-D77A88880E9A}" type="datetimeFigureOut">
              <a:rPr lang="en-US" smtClean="0"/>
              <a:pPr/>
              <a:t>11/14/2021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4BABA5-7FD4-4210-A47A-EF8D2D428A90}" type="slidenum">
              <a:rPr lang="en-GB" smtClean="0"/>
              <a:pPr/>
              <a:t>‹#›</a:t>
            </a:fld>
            <a:endParaRPr lang="en-GB"/>
          </a:p>
        </p:txBody>
      </p:sp>
    </p:spTree>
    <p:extLst>
      <p:ext uri="{BB962C8B-B14F-4D97-AF65-F5344CB8AC3E}">
        <p14:creationId xmlns:p14="http://schemas.microsoft.com/office/powerpoint/2010/main" val="1625772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rgbClr val="878787"/>
                </a:solidFill>
              </a:defRPr>
            </a:lvl1pPr>
          </a:lstStyle>
          <a:p>
            <a:r>
              <a:rPr lang="en-US"/>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349009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23694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solidFill>
                  <a:srgbClr val="878787"/>
                </a:solidFill>
              </a:defRPr>
            </a:lvl1pPr>
          </a:lstStyle>
          <a:p>
            <a:r>
              <a:rPr lang="en-US"/>
              <a:t>Click to edit Master title style</a:t>
            </a:r>
            <a:endParaRPr lang="en-GB"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94046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49194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69349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76725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324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984422"/>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2057400"/>
            <a:ext cx="4629150" cy="3803650"/>
          </a:xfrm>
        </p:spPr>
        <p:txBody>
          <a:bodyPr/>
          <a:lstStyle>
            <a:lvl1pPr>
              <a:buClr>
                <a:srgbClr val="F9B233"/>
              </a:buClr>
              <a:defRPr sz="2400"/>
            </a:lvl1pPr>
            <a:lvl2pPr>
              <a:buClr>
                <a:srgbClr val="F9B233"/>
              </a:buClr>
              <a:defRPr sz="2100"/>
            </a:lvl2pPr>
            <a:lvl3pPr>
              <a:buClr>
                <a:srgbClr val="F9B233"/>
              </a:buClr>
              <a:defRPr sz="1800"/>
            </a:lvl3pPr>
            <a:lvl4pPr>
              <a:buClr>
                <a:srgbClr val="F9B233"/>
              </a:buClr>
              <a:defRPr sz="1500"/>
            </a:lvl4pPr>
            <a:lvl5pPr>
              <a:buClr>
                <a:srgbClr val="F9B233"/>
              </a:buCl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1957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F55BE-5771-484A-B407-D77A88880E9A}" type="datetimeFigureOut">
              <a:rPr lang="en-US" smtClean="0"/>
              <a:pPr/>
              <a:t>11/14/2021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4BABA5-7FD4-4210-A47A-EF8D2D428A90}" type="slidenum">
              <a:rPr lang="en-GB" smtClean="0"/>
              <a:pPr/>
              <a:t>‹#›</a:t>
            </a:fld>
            <a:endParaRPr lang="en-GB"/>
          </a:p>
        </p:txBody>
      </p:sp>
    </p:spTree>
    <p:extLst>
      <p:ext uri="{BB962C8B-B14F-4D97-AF65-F5344CB8AC3E}">
        <p14:creationId xmlns:p14="http://schemas.microsoft.com/office/powerpoint/2010/main" val="2217392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8988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F55BE-5771-484A-B407-D77A88880E9A}" type="datetimeFigureOut">
              <a:rPr lang="en-US" smtClean="0"/>
              <a:pPr/>
              <a:t>11/14/2021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4BABA5-7FD4-4210-A47A-EF8D2D428A90}" type="slidenum">
              <a:rPr lang="en-GB" smtClean="0"/>
              <a:pPr/>
              <a:t>‹#›</a:t>
            </a:fld>
            <a:endParaRPr lang="en-GB"/>
          </a:p>
        </p:txBody>
      </p:sp>
    </p:spTree>
    <p:extLst>
      <p:ext uri="{BB962C8B-B14F-4D97-AF65-F5344CB8AC3E}">
        <p14:creationId xmlns:p14="http://schemas.microsoft.com/office/powerpoint/2010/main" val="162997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4F55BE-5771-484A-B407-D77A88880E9A}" type="datetimeFigureOut">
              <a:rPr lang="en-US" smtClean="0"/>
              <a:pPr/>
              <a:t>11/14/2021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4BABA5-7FD4-4210-A47A-EF8D2D428A90}" type="slidenum">
              <a:rPr lang="en-GB" smtClean="0"/>
              <a:pPr/>
              <a:t>‹#›</a:t>
            </a:fld>
            <a:endParaRPr lang="en-GB"/>
          </a:p>
        </p:txBody>
      </p:sp>
    </p:spTree>
    <p:extLst>
      <p:ext uri="{BB962C8B-B14F-4D97-AF65-F5344CB8AC3E}">
        <p14:creationId xmlns:p14="http://schemas.microsoft.com/office/powerpoint/2010/main" val="3571732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4F55BE-5771-484A-B407-D77A88880E9A}" type="datetimeFigureOut">
              <a:rPr lang="en-US" smtClean="0"/>
              <a:pPr/>
              <a:t>11/14/2021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4BABA5-7FD4-4210-A47A-EF8D2D428A90}" type="slidenum">
              <a:rPr lang="en-GB" smtClean="0"/>
              <a:pPr/>
              <a:t>‹#›</a:t>
            </a:fld>
            <a:endParaRPr lang="en-GB"/>
          </a:p>
        </p:txBody>
      </p:sp>
    </p:spTree>
    <p:extLst>
      <p:ext uri="{BB962C8B-B14F-4D97-AF65-F5344CB8AC3E}">
        <p14:creationId xmlns:p14="http://schemas.microsoft.com/office/powerpoint/2010/main" val="77376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4F55BE-5771-484A-B407-D77A88880E9A}" type="datetimeFigureOut">
              <a:rPr lang="en-US" smtClean="0"/>
              <a:pPr/>
              <a:t>11/14/2021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4BABA5-7FD4-4210-A47A-EF8D2D428A90}" type="slidenum">
              <a:rPr lang="en-GB" smtClean="0"/>
              <a:pPr/>
              <a:t>‹#›</a:t>
            </a:fld>
            <a:endParaRPr lang="en-GB"/>
          </a:p>
        </p:txBody>
      </p:sp>
    </p:spTree>
    <p:extLst>
      <p:ext uri="{BB962C8B-B14F-4D97-AF65-F5344CB8AC3E}">
        <p14:creationId xmlns:p14="http://schemas.microsoft.com/office/powerpoint/2010/main" val="415306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F55BE-5771-484A-B407-D77A88880E9A}" type="datetimeFigureOut">
              <a:rPr lang="en-US" smtClean="0"/>
              <a:pPr/>
              <a:t>11/14/2021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4BABA5-7FD4-4210-A47A-EF8D2D428A90}" type="slidenum">
              <a:rPr lang="en-GB" smtClean="0"/>
              <a:pPr/>
              <a:t>‹#›</a:t>
            </a:fld>
            <a:endParaRPr lang="en-GB"/>
          </a:p>
        </p:txBody>
      </p:sp>
    </p:spTree>
    <p:extLst>
      <p:ext uri="{BB962C8B-B14F-4D97-AF65-F5344CB8AC3E}">
        <p14:creationId xmlns:p14="http://schemas.microsoft.com/office/powerpoint/2010/main" val="243117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4F55BE-5771-484A-B407-D77A88880E9A}" type="datetimeFigureOut">
              <a:rPr lang="en-US" smtClean="0"/>
              <a:pPr/>
              <a:t>11/14/2021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4BABA5-7FD4-4210-A47A-EF8D2D428A90}" type="slidenum">
              <a:rPr lang="en-GB" smtClean="0"/>
              <a:pPr/>
              <a:t>‹#›</a:t>
            </a:fld>
            <a:endParaRPr lang="en-GB"/>
          </a:p>
        </p:txBody>
      </p:sp>
    </p:spTree>
    <p:extLst>
      <p:ext uri="{BB962C8B-B14F-4D97-AF65-F5344CB8AC3E}">
        <p14:creationId xmlns:p14="http://schemas.microsoft.com/office/powerpoint/2010/main" val="338618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4F55BE-5771-484A-B407-D77A88880E9A}" type="datetimeFigureOut">
              <a:rPr lang="en-US" smtClean="0"/>
              <a:pPr/>
              <a:t>11/14/2021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4BABA5-7FD4-4210-A47A-EF8D2D428A90}" type="slidenum">
              <a:rPr lang="en-GB" smtClean="0"/>
              <a:pPr/>
              <a:t>‹#›</a:t>
            </a:fld>
            <a:endParaRPr lang="en-GB"/>
          </a:p>
        </p:txBody>
      </p:sp>
    </p:spTree>
    <p:extLst>
      <p:ext uri="{BB962C8B-B14F-4D97-AF65-F5344CB8AC3E}">
        <p14:creationId xmlns:p14="http://schemas.microsoft.com/office/powerpoint/2010/main" val="104023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4362606"/>
            <a:ext cx="9144000" cy="2495397"/>
          </a:xfrm>
          <a:prstGeom prst="rect">
            <a:avLst/>
          </a:prstGeom>
        </p:spPr>
      </p:pic>
      <p:sp>
        <p:nvSpPr>
          <p:cNvPr id="2" name="Title Placeholder 1"/>
          <p:cNvSpPr>
            <a:spLocks noGrp="1"/>
          </p:cNvSpPr>
          <p:nvPr>
            <p:ph type="title"/>
          </p:nvPr>
        </p:nvSpPr>
        <p:spPr>
          <a:xfrm>
            <a:off x="628650" y="365126"/>
            <a:ext cx="6858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754F55BE-5771-484A-B407-D77A88880E9A}" type="datetimeFigureOut">
              <a:rPr lang="en-US" smtClean="0"/>
              <a:pPr/>
              <a:t>11/14/2021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824BABA5-7FD4-4210-A47A-EF8D2D428A90}" type="slidenum">
              <a:rPr lang="en-GB" smtClean="0"/>
              <a:pPr/>
              <a:t>‹#›</a:t>
            </a:fld>
            <a:endParaRPr lang="en-GB"/>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86650" y="154015"/>
            <a:ext cx="1532972" cy="1054611"/>
          </a:xfrm>
          <a:prstGeom prst="rect">
            <a:avLst/>
          </a:prstGeom>
        </p:spPr>
      </p:pic>
    </p:spTree>
    <p:extLst>
      <p:ext uri="{BB962C8B-B14F-4D97-AF65-F5344CB8AC3E}">
        <p14:creationId xmlns:p14="http://schemas.microsoft.com/office/powerpoint/2010/main" val="31574442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kern="1200">
          <a:solidFill>
            <a:srgbClr val="87878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rgbClr val="878787"/>
          </a:solidFill>
          <a:latin typeface="+mn-lt"/>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rgbClr val="878787"/>
          </a:solidFill>
          <a:latin typeface="+mn-lt"/>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rgbClr val="878787"/>
          </a:solidFill>
          <a:latin typeface="+mn-lt"/>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rgbClr val="878787"/>
          </a:solidFill>
          <a:latin typeface="+mn-lt"/>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rgbClr val="8787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1"/>
            <a:ext cx="9144000" cy="1425146"/>
          </a:xfrm>
          <a:prstGeom prst="rect">
            <a:avLst/>
          </a:prstGeom>
          <a:solidFill>
            <a:srgbClr val="38A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65407" y="5715000"/>
            <a:ext cx="1532972" cy="1054611"/>
          </a:xfrm>
          <a:prstGeom prst="rect">
            <a:avLst/>
          </a:prstGeom>
        </p:spPr>
      </p:pic>
    </p:spTree>
    <p:extLst>
      <p:ext uri="{BB962C8B-B14F-4D97-AF65-F5344CB8AC3E}">
        <p14:creationId xmlns:p14="http://schemas.microsoft.com/office/powerpoint/2010/main" val="24565158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xStyles>
    <p:titleStyle>
      <a:lvl1pPr algn="l" defTabSz="685800" rtl="0" eaLnBrk="1" latinLnBrk="0" hangingPunct="1">
        <a:lnSpc>
          <a:spcPct val="90000"/>
        </a:lnSpc>
        <a:spcBef>
          <a:spcPct val="0"/>
        </a:spcBef>
        <a:buNone/>
        <a:defRPr sz="3300" b="1"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878787"/>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878787"/>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878787"/>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878787"/>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878787"/>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mynikaya.com/pb/wp_2a01badf/images/img21076456b955e17d91.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http://www.prweb.com/prfiles/2009/11/09/3181044/0_PulleyPartnerLaserAlignmentTool.jpg" TargetMode="Externa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http://www.reliabilitydirectstore.com/v/vspfiles/assets/images/skf_tmeb2dw.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image.made-in-china.com/2f0j00HvyEMfItvDqG/Taper-Lock-Bush.jpg" TargetMode="Externa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0170" y="-1"/>
            <a:ext cx="7772400" cy="1143000"/>
          </a:xfrm>
        </p:spPr>
        <p:txBody>
          <a:bodyPr>
            <a:normAutofit/>
          </a:bodyPr>
          <a:lstStyle/>
          <a:p>
            <a:pPr>
              <a:defRPr/>
            </a:pPr>
            <a:r>
              <a:rPr lang="en-GB" altLang="en-US" sz="3600" b="1" dirty="0">
                <a:solidFill>
                  <a:schemeClr val="tx1"/>
                </a:solidFill>
                <a:latin typeface="Tahoma" pitchFamily="34" charset="0"/>
              </a:rPr>
              <a:t>Transmissions</a:t>
            </a:r>
          </a:p>
        </p:txBody>
      </p:sp>
      <p:sp>
        <p:nvSpPr>
          <p:cNvPr id="191491" name="Rectangle 3"/>
          <p:cNvSpPr>
            <a:spLocks noGrp="1" noChangeArrowheads="1"/>
          </p:cNvSpPr>
          <p:nvPr>
            <p:ph type="body" idx="1"/>
          </p:nvPr>
        </p:nvSpPr>
        <p:spPr>
          <a:xfrm>
            <a:off x="414337" y="2145145"/>
            <a:ext cx="8505825" cy="4629150"/>
          </a:xfrm>
        </p:spPr>
        <p:txBody>
          <a:bodyPr/>
          <a:lstStyle/>
          <a:p>
            <a:pPr>
              <a:defRPr/>
            </a:pPr>
            <a:r>
              <a:rPr lang="en-GB" altLang="en-US" sz="2800" dirty="0">
                <a:solidFill>
                  <a:schemeClr val="tx1"/>
                </a:solidFill>
                <a:latin typeface="Tahoma" pitchFamily="34" charset="0"/>
              </a:rPr>
              <a:t>Connect two shafts to allow one to drive the other.</a:t>
            </a:r>
          </a:p>
          <a:p>
            <a:pPr>
              <a:defRPr/>
            </a:pPr>
            <a:r>
              <a:rPr lang="en-GB" altLang="en-US" sz="2800" dirty="0">
                <a:solidFill>
                  <a:schemeClr val="tx1"/>
                </a:solidFill>
                <a:latin typeface="Tahoma" pitchFamily="34" charset="0"/>
              </a:rPr>
              <a:t>Change the speed of one shaft compared to another.</a:t>
            </a:r>
          </a:p>
          <a:p>
            <a:pPr>
              <a:defRPr/>
            </a:pPr>
            <a:r>
              <a:rPr lang="en-GB" altLang="en-US" sz="2800" dirty="0">
                <a:solidFill>
                  <a:schemeClr val="tx1"/>
                </a:solidFill>
                <a:latin typeface="Tahoma" pitchFamily="34" charset="0"/>
              </a:rPr>
              <a:t>Change the direction of a shaft relative to another.</a:t>
            </a:r>
          </a:p>
          <a:p>
            <a:pPr>
              <a:defRPr/>
            </a:pPr>
            <a:r>
              <a:rPr lang="en-GB" altLang="en-US" sz="2800" dirty="0">
                <a:solidFill>
                  <a:schemeClr val="tx1"/>
                </a:solidFill>
                <a:latin typeface="Tahoma" pitchFamily="34" charset="0"/>
              </a:rPr>
              <a:t>Convert rotary motion to linear or vice versa.</a:t>
            </a:r>
          </a:p>
          <a:p>
            <a:pPr>
              <a:defRPr/>
            </a:pPr>
            <a:endParaRPr lang="en-GB" altLang="en-US" sz="2800" dirty="0">
              <a:effectLst>
                <a:outerShdw blurRad="38100" dist="38100" dir="2700000" algn="tl">
                  <a:srgbClr val="000000"/>
                </a:outerShdw>
              </a:effectLst>
              <a:latin typeface="Tahoma" pitchFamily="34" charset="0"/>
            </a:endParaRPr>
          </a:p>
          <a:p>
            <a:pPr>
              <a:defRPr/>
            </a:pPr>
            <a:endParaRPr lang="en-GB" altLang="en-US" sz="2800" dirty="0">
              <a:latin typeface="Tahoma" pitchFamily="34" charset="0"/>
            </a:endParaRPr>
          </a:p>
        </p:txBody>
      </p:sp>
      <p:sp>
        <p:nvSpPr>
          <p:cNvPr id="6148" name="Rectangle 4"/>
          <p:cNvSpPr>
            <a:spLocks noChangeArrowheads="1"/>
          </p:cNvSpPr>
          <p:nvPr/>
        </p:nvSpPr>
        <p:spPr bwMode="auto">
          <a:xfrm>
            <a:off x="1547664" y="1384516"/>
            <a:ext cx="4697412"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800" b="1" i="1" dirty="0"/>
              <a:t>Transmissions can be used to</a:t>
            </a:r>
            <a:r>
              <a:rPr lang="en-GB" altLang="en-US" sz="2800" b="1" dirty="0"/>
              <a:t> :</a:t>
            </a:r>
          </a:p>
        </p:txBody>
      </p:sp>
    </p:spTree>
    <p:extLst>
      <p:ext uri="{BB962C8B-B14F-4D97-AF65-F5344CB8AC3E}">
        <p14:creationId xmlns:p14="http://schemas.microsoft.com/office/powerpoint/2010/main" val="2350761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wipe(left)">
                                      <p:cBhvr>
                                        <p:cTn id="7" dur="500"/>
                                        <p:tgtEl>
                                          <p:spTgt spid="191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1491">
                                            <p:txEl>
                                              <p:pRg st="1" end="1"/>
                                            </p:txEl>
                                          </p:spTgt>
                                        </p:tgtEl>
                                        <p:attrNameLst>
                                          <p:attrName>style.visibility</p:attrName>
                                        </p:attrNameLst>
                                      </p:cBhvr>
                                      <p:to>
                                        <p:strVal val="visible"/>
                                      </p:to>
                                    </p:set>
                                    <p:animEffect transition="in" filter="wipe(left)">
                                      <p:cBhvr>
                                        <p:cTn id="12" dur="500"/>
                                        <p:tgtEl>
                                          <p:spTgt spid="191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1491">
                                            <p:txEl>
                                              <p:pRg st="2" end="2"/>
                                            </p:txEl>
                                          </p:spTgt>
                                        </p:tgtEl>
                                        <p:attrNameLst>
                                          <p:attrName>style.visibility</p:attrName>
                                        </p:attrNameLst>
                                      </p:cBhvr>
                                      <p:to>
                                        <p:strVal val="visible"/>
                                      </p:to>
                                    </p:set>
                                    <p:animEffect transition="in" filter="wipe(left)">
                                      <p:cBhvr>
                                        <p:cTn id="17" dur="500"/>
                                        <p:tgtEl>
                                          <p:spTgt spid="191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1491">
                                            <p:txEl>
                                              <p:pRg st="3" end="3"/>
                                            </p:txEl>
                                          </p:spTgt>
                                        </p:tgtEl>
                                        <p:attrNameLst>
                                          <p:attrName>style.visibility</p:attrName>
                                        </p:attrNameLst>
                                      </p:cBhvr>
                                      <p:to>
                                        <p:strVal val="visible"/>
                                      </p:to>
                                    </p:set>
                                    <p:animEffect transition="in" filter="wipe(left)">
                                      <p:cBhvr>
                                        <p:cTn id="22" dur="500"/>
                                        <p:tgtEl>
                                          <p:spTgt spid="191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325563"/>
          </a:xfrm>
        </p:spPr>
        <p:txBody>
          <a:bodyPr>
            <a:normAutofit/>
          </a:bodyPr>
          <a:lstStyle/>
          <a:p>
            <a:pPr algn="ctr"/>
            <a:r>
              <a:rPr lang="en-GB"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Vee Belt Drive On a Compressor </a:t>
            </a:r>
          </a:p>
        </p:txBody>
      </p:sp>
      <p:pic>
        <p:nvPicPr>
          <p:cNvPr id="14339" name="Picture 2" descr="http://upload.wikimedia.org/wikipedia/commons/thumb/0/00/Multiple-V-belt_drive_001.jpg/640px-Multiple-V-belt_drive_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916832"/>
            <a:ext cx="7823200" cy="478889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89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6858000" cy="1325563"/>
          </a:xfrm>
        </p:spPr>
        <p:txBody>
          <a:bodyPr>
            <a:normAutofit/>
          </a:bodyPr>
          <a:lstStyle/>
          <a:p>
            <a:r>
              <a:rPr lang="en-GB"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Self Tensioning Belt Drive</a:t>
            </a:r>
          </a:p>
        </p:txBody>
      </p:sp>
      <p:pic>
        <p:nvPicPr>
          <p:cNvPr id="15363" name="Picture 4" descr="belt dr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4063" y="1690688"/>
            <a:ext cx="7780337" cy="494664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518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0" y="-7133"/>
            <a:ext cx="9144000" cy="609600"/>
          </a:xfrm>
        </p:spPr>
        <p:txBody>
          <a:bodyPr>
            <a:normAutofit fontScale="90000"/>
          </a:bodyPr>
          <a:lstStyle/>
          <a:p>
            <a:pPr>
              <a:defRPr/>
            </a:pPr>
            <a:r>
              <a:rPr lang="en-GB" altLang="en-US" sz="4000" b="1" dirty="0">
                <a:solidFill>
                  <a:schemeClr val="tx1"/>
                </a:solidFill>
                <a:latin typeface="Tahoma" pitchFamily="34" charset="0"/>
              </a:rPr>
              <a:t>Simple Belt and Pulley</a:t>
            </a:r>
          </a:p>
        </p:txBody>
      </p:sp>
      <p:sp>
        <p:nvSpPr>
          <p:cNvPr id="193539" name="Rectangle 3"/>
          <p:cNvSpPr>
            <a:spLocks noGrp="1" noChangeArrowheads="1"/>
          </p:cNvSpPr>
          <p:nvPr>
            <p:ph type="body" idx="1"/>
          </p:nvPr>
        </p:nvSpPr>
        <p:spPr>
          <a:xfrm>
            <a:off x="333375" y="4176036"/>
            <a:ext cx="8477250" cy="2462213"/>
          </a:xfrm>
        </p:spPr>
        <p:txBody>
          <a:bodyPr>
            <a:normAutofit/>
          </a:bodyPr>
          <a:lstStyle/>
          <a:p>
            <a:pPr>
              <a:lnSpc>
                <a:spcPct val="90000"/>
              </a:lnSpc>
            </a:pPr>
            <a:r>
              <a:rPr lang="en-GB" altLang="en-US" sz="2400" dirty="0">
                <a:solidFill>
                  <a:schemeClr val="tx1"/>
                </a:solidFill>
                <a:latin typeface="Tahoma" panose="020B0604030504040204" pitchFamily="34" charset="0"/>
              </a:rPr>
              <a:t>Possible problems :-</a:t>
            </a:r>
          </a:p>
          <a:p>
            <a:pPr>
              <a:lnSpc>
                <a:spcPct val="90000"/>
              </a:lnSpc>
            </a:pPr>
            <a:r>
              <a:rPr lang="en-GB" altLang="en-US" sz="2400" dirty="0">
                <a:solidFill>
                  <a:schemeClr val="tx1"/>
                </a:solidFill>
                <a:latin typeface="Tahoma" panose="020B0604030504040204" pitchFamily="34" charset="0"/>
              </a:rPr>
              <a:t>Over tensioning would cause slippage </a:t>
            </a:r>
          </a:p>
          <a:p>
            <a:pPr>
              <a:lnSpc>
                <a:spcPct val="90000"/>
              </a:lnSpc>
            </a:pPr>
            <a:r>
              <a:rPr lang="en-GB" altLang="en-US" sz="2400" dirty="0">
                <a:solidFill>
                  <a:schemeClr val="tx1"/>
                </a:solidFill>
                <a:latin typeface="Tahoma" panose="020B0604030504040204" pitchFamily="34" charset="0"/>
              </a:rPr>
              <a:t>Over tensioning would result in premature belt stretch</a:t>
            </a:r>
          </a:p>
          <a:p>
            <a:pPr>
              <a:lnSpc>
                <a:spcPct val="90000"/>
              </a:lnSpc>
            </a:pPr>
            <a:r>
              <a:rPr lang="en-GB" altLang="en-US" sz="2400" dirty="0">
                <a:solidFill>
                  <a:schemeClr val="tx1"/>
                </a:solidFill>
                <a:latin typeface="Tahoma" panose="020B0604030504040204" pitchFamily="34" charset="0"/>
              </a:rPr>
              <a:t>Misalignment would cause belt wear.</a:t>
            </a:r>
          </a:p>
        </p:txBody>
      </p:sp>
      <p:grpSp>
        <p:nvGrpSpPr>
          <p:cNvPr id="16388" name="Group 4"/>
          <p:cNvGrpSpPr>
            <a:grpSpLocks/>
          </p:cNvGrpSpPr>
          <p:nvPr/>
        </p:nvGrpSpPr>
        <p:grpSpPr bwMode="auto">
          <a:xfrm>
            <a:off x="1409700" y="909637"/>
            <a:ext cx="6324600" cy="2819400"/>
            <a:chOff x="864" y="720"/>
            <a:chExt cx="4224" cy="2064"/>
          </a:xfrm>
        </p:grpSpPr>
        <p:sp>
          <p:nvSpPr>
            <p:cNvPr id="16390" name="Rectangle 5"/>
            <p:cNvSpPr>
              <a:spLocks noChangeArrowheads="1"/>
            </p:cNvSpPr>
            <p:nvPr/>
          </p:nvSpPr>
          <p:spPr bwMode="auto">
            <a:xfrm rot="-969229">
              <a:off x="1152" y="1152"/>
              <a:ext cx="2843" cy="48"/>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6391" name="Rectangle 6"/>
            <p:cNvSpPr>
              <a:spLocks noChangeArrowheads="1"/>
            </p:cNvSpPr>
            <p:nvPr/>
          </p:nvSpPr>
          <p:spPr bwMode="auto">
            <a:xfrm rot="410762" flipH="1">
              <a:off x="1333" y="2544"/>
              <a:ext cx="2843" cy="48"/>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nvGrpSpPr>
            <p:cNvPr id="16392" name="Group 7"/>
            <p:cNvGrpSpPr>
              <a:grpSpLocks/>
            </p:cNvGrpSpPr>
            <p:nvPr/>
          </p:nvGrpSpPr>
          <p:grpSpPr bwMode="auto">
            <a:xfrm>
              <a:off x="864" y="1488"/>
              <a:ext cx="1008" cy="960"/>
              <a:chOff x="960" y="1344"/>
              <a:chExt cx="1008" cy="960"/>
            </a:xfrm>
          </p:grpSpPr>
          <p:grpSp>
            <p:nvGrpSpPr>
              <p:cNvPr id="16402" name="Group 8"/>
              <p:cNvGrpSpPr>
                <a:grpSpLocks/>
              </p:cNvGrpSpPr>
              <p:nvPr/>
            </p:nvGrpSpPr>
            <p:grpSpPr bwMode="auto">
              <a:xfrm>
                <a:off x="960" y="1344"/>
                <a:ext cx="1008" cy="960"/>
                <a:chOff x="960" y="1344"/>
                <a:chExt cx="1008" cy="960"/>
              </a:xfrm>
            </p:grpSpPr>
            <p:sp>
              <p:nvSpPr>
                <p:cNvPr id="16406" name="Oval 9"/>
                <p:cNvSpPr>
                  <a:spLocks noChangeArrowheads="1"/>
                </p:cNvSpPr>
                <p:nvPr/>
              </p:nvSpPr>
              <p:spPr bwMode="auto">
                <a:xfrm>
                  <a:off x="960" y="1344"/>
                  <a:ext cx="1008" cy="960"/>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6407" name="Oval 10"/>
                <p:cNvSpPr>
                  <a:spLocks noChangeArrowheads="1"/>
                </p:cNvSpPr>
                <p:nvPr/>
              </p:nvSpPr>
              <p:spPr bwMode="auto">
                <a:xfrm>
                  <a:off x="1152" y="1536"/>
                  <a:ext cx="624" cy="576"/>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16403" name="Group 11"/>
              <p:cNvGrpSpPr>
                <a:grpSpLocks/>
              </p:cNvGrpSpPr>
              <p:nvPr/>
            </p:nvGrpSpPr>
            <p:grpSpPr bwMode="auto">
              <a:xfrm>
                <a:off x="1344" y="1728"/>
                <a:ext cx="192" cy="192"/>
                <a:chOff x="960" y="1344"/>
                <a:chExt cx="1008" cy="960"/>
              </a:xfrm>
            </p:grpSpPr>
            <p:sp>
              <p:nvSpPr>
                <p:cNvPr id="16404" name="Oval 12"/>
                <p:cNvSpPr>
                  <a:spLocks noChangeArrowheads="1"/>
                </p:cNvSpPr>
                <p:nvPr/>
              </p:nvSpPr>
              <p:spPr bwMode="auto">
                <a:xfrm>
                  <a:off x="960" y="1344"/>
                  <a:ext cx="1008" cy="960"/>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6405" name="Oval 13"/>
                <p:cNvSpPr>
                  <a:spLocks noChangeArrowheads="1"/>
                </p:cNvSpPr>
                <p:nvPr/>
              </p:nvSpPr>
              <p:spPr bwMode="auto">
                <a:xfrm>
                  <a:off x="1152" y="1536"/>
                  <a:ext cx="624" cy="576"/>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grpSp>
          <p:nvGrpSpPr>
            <p:cNvPr id="16393" name="Group 14"/>
            <p:cNvGrpSpPr>
              <a:grpSpLocks/>
            </p:cNvGrpSpPr>
            <p:nvPr/>
          </p:nvGrpSpPr>
          <p:grpSpPr bwMode="auto">
            <a:xfrm>
              <a:off x="3072" y="720"/>
              <a:ext cx="2016" cy="2064"/>
              <a:chOff x="960" y="1344"/>
              <a:chExt cx="1008" cy="960"/>
            </a:xfrm>
          </p:grpSpPr>
          <p:grpSp>
            <p:nvGrpSpPr>
              <p:cNvPr id="16396" name="Group 15"/>
              <p:cNvGrpSpPr>
                <a:grpSpLocks/>
              </p:cNvGrpSpPr>
              <p:nvPr/>
            </p:nvGrpSpPr>
            <p:grpSpPr bwMode="auto">
              <a:xfrm>
                <a:off x="960" y="1344"/>
                <a:ext cx="1008" cy="960"/>
                <a:chOff x="960" y="1344"/>
                <a:chExt cx="1008" cy="960"/>
              </a:xfrm>
            </p:grpSpPr>
            <p:sp>
              <p:nvSpPr>
                <p:cNvPr id="16400" name="Oval 16"/>
                <p:cNvSpPr>
                  <a:spLocks noChangeArrowheads="1"/>
                </p:cNvSpPr>
                <p:nvPr/>
              </p:nvSpPr>
              <p:spPr bwMode="auto">
                <a:xfrm>
                  <a:off x="960" y="1344"/>
                  <a:ext cx="1008" cy="960"/>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6401" name="Oval 17"/>
                <p:cNvSpPr>
                  <a:spLocks noChangeArrowheads="1"/>
                </p:cNvSpPr>
                <p:nvPr/>
              </p:nvSpPr>
              <p:spPr bwMode="auto">
                <a:xfrm>
                  <a:off x="1152" y="1536"/>
                  <a:ext cx="624" cy="576"/>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16397" name="Group 18"/>
              <p:cNvGrpSpPr>
                <a:grpSpLocks/>
              </p:cNvGrpSpPr>
              <p:nvPr/>
            </p:nvGrpSpPr>
            <p:grpSpPr bwMode="auto">
              <a:xfrm>
                <a:off x="1344" y="1728"/>
                <a:ext cx="192" cy="192"/>
                <a:chOff x="960" y="1344"/>
                <a:chExt cx="1008" cy="960"/>
              </a:xfrm>
            </p:grpSpPr>
            <p:sp>
              <p:nvSpPr>
                <p:cNvPr id="16398" name="Oval 19"/>
                <p:cNvSpPr>
                  <a:spLocks noChangeArrowheads="1"/>
                </p:cNvSpPr>
                <p:nvPr/>
              </p:nvSpPr>
              <p:spPr bwMode="auto">
                <a:xfrm>
                  <a:off x="960" y="1344"/>
                  <a:ext cx="1008" cy="960"/>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6399" name="Oval 20"/>
                <p:cNvSpPr>
                  <a:spLocks noChangeArrowheads="1"/>
                </p:cNvSpPr>
                <p:nvPr/>
              </p:nvSpPr>
              <p:spPr bwMode="auto">
                <a:xfrm>
                  <a:off x="1152" y="1536"/>
                  <a:ext cx="624" cy="576"/>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sp>
          <p:nvSpPr>
            <p:cNvPr id="16394" name="AutoShape 21"/>
            <p:cNvSpPr>
              <a:spLocks noChangeArrowheads="1"/>
            </p:cNvSpPr>
            <p:nvPr/>
          </p:nvSpPr>
          <p:spPr bwMode="auto">
            <a:xfrm>
              <a:off x="3312" y="1046"/>
              <a:ext cx="1728" cy="586"/>
            </a:xfrm>
            <a:prstGeom prst="curvedDownArrow">
              <a:avLst>
                <a:gd name="adj1" fmla="val 58976"/>
                <a:gd name="adj2" fmla="val 117952"/>
                <a:gd name="adj3" fmla="val 3788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6395" name="AutoShape 22"/>
            <p:cNvSpPr>
              <a:spLocks noChangeArrowheads="1"/>
            </p:cNvSpPr>
            <p:nvPr/>
          </p:nvSpPr>
          <p:spPr bwMode="auto">
            <a:xfrm>
              <a:off x="1056" y="1584"/>
              <a:ext cx="720" cy="298"/>
            </a:xfrm>
            <a:prstGeom prst="curvedDownArrow">
              <a:avLst>
                <a:gd name="adj1" fmla="val 48322"/>
                <a:gd name="adj2" fmla="val 96644"/>
                <a:gd name="adj3" fmla="val 3788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193559" name="Text Box 23"/>
          <p:cNvSpPr txBox="1">
            <a:spLocks noChangeArrowheads="1"/>
          </p:cNvSpPr>
          <p:nvPr/>
        </p:nvSpPr>
        <p:spPr bwMode="auto">
          <a:xfrm>
            <a:off x="6746875" y="2495550"/>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GB" altLang="en-US">
                <a:solidFill>
                  <a:srgbClr val="FF3300"/>
                </a:solidFill>
                <a:effectLst>
                  <a:outerShdw blurRad="38100" dist="38100" dir="2700000" algn="tl">
                    <a:srgbClr val="000000"/>
                  </a:outerShdw>
                </a:effectLst>
                <a:latin typeface="Tahoma" pitchFamily="34" charset="0"/>
              </a:rPr>
              <a:t>DOR</a:t>
            </a:r>
          </a:p>
        </p:txBody>
      </p:sp>
    </p:spTree>
    <p:extLst>
      <p:ext uri="{BB962C8B-B14F-4D97-AF65-F5344CB8AC3E}">
        <p14:creationId xmlns:p14="http://schemas.microsoft.com/office/powerpoint/2010/main" val="3109527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wipe(left)">
                                      <p:cBhvr>
                                        <p:cTn id="7" dur="500"/>
                                        <p:tgtEl>
                                          <p:spTgt spid="193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3539">
                                            <p:txEl>
                                              <p:pRg st="1" end="1"/>
                                            </p:txEl>
                                          </p:spTgt>
                                        </p:tgtEl>
                                        <p:attrNameLst>
                                          <p:attrName>style.visibility</p:attrName>
                                        </p:attrNameLst>
                                      </p:cBhvr>
                                      <p:to>
                                        <p:strVal val="visible"/>
                                      </p:to>
                                    </p:set>
                                    <p:animEffect transition="in" filter="wipe(left)">
                                      <p:cBhvr>
                                        <p:cTn id="12" dur="500"/>
                                        <p:tgtEl>
                                          <p:spTgt spid="193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3539">
                                            <p:txEl>
                                              <p:pRg st="2" end="2"/>
                                            </p:txEl>
                                          </p:spTgt>
                                        </p:tgtEl>
                                        <p:attrNameLst>
                                          <p:attrName>style.visibility</p:attrName>
                                        </p:attrNameLst>
                                      </p:cBhvr>
                                      <p:to>
                                        <p:strVal val="visible"/>
                                      </p:to>
                                    </p:set>
                                    <p:animEffect transition="in" filter="wipe(left)">
                                      <p:cBhvr>
                                        <p:cTn id="17" dur="500"/>
                                        <p:tgtEl>
                                          <p:spTgt spid="1935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3539">
                                            <p:txEl>
                                              <p:pRg st="3" end="3"/>
                                            </p:txEl>
                                          </p:spTgt>
                                        </p:tgtEl>
                                        <p:attrNameLst>
                                          <p:attrName>style.visibility</p:attrName>
                                        </p:attrNameLst>
                                      </p:cBhvr>
                                      <p:to>
                                        <p:strVal val="visible"/>
                                      </p:to>
                                    </p:set>
                                    <p:animEffect transition="in" filter="wipe(left)">
                                      <p:cBhvr>
                                        <p:cTn id="22" dur="500"/>
                                        <p:tgtEl>
                                          <p:spTgt spid="193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7772400" cy="1143000"/>
          </a:xfrm>
        </p:spPr>
        <p:txBody>
          <a:bodyPr>
            <a:normAutofit/>
          </a:bodyPr>
          <a:lstStyle/>
          <a:p>
            <a:r>
              <a:rPr lang="en-GB"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Alignment </a:t>
            </a:r>
          </a:p>
        </p:txBody>
      </p:sp>
      <p:sp>
        <p:nvSpPr>
          <p:cNvPr id="3" name="Content Placeholder 2"/>
          <p:cNvSpPr>
            <a:spLocks noGrp="1"/>
          </p:cNvSpPr>
          <p:nvPr>
            <p:ph idx="1"/>
          </p:nvPr>
        </p:nvSpPr>
        <p:spPr>
          <a:xfrm>
            <a:off x="395536" y="1385888"/>
            <a:ext cx="8424935" cy="4419376"/>
          </a:xfrm>
        </p:spPr>
        <p:txBody>
          <a:bodyPr>
            <a:normAutofit/>
          </a:bodyPr>
          <a:lstStyle/>
          <a:p>
            <a:r>
              <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Alignment of components is a critical part of the assembly process. </a:t>
            </a:r>
          </a:p>
          <a:p>
            <a:pPr marL="0" indent="0">
              <a:buNone/>
            </a:pPr>
            <a:endPar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Misalignment can cause excessive noise and vibration and can lead to premature failure of equipment in service as bearings and other components are overloaded.</a:t>
            </a:r>
          </a:p>
          <a:p>
            <a:pPr marL="0" indent="0">
              <a:buNone/>
            </a:pPr>
            <a:endPar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The alignment relates mainly to rotating components (but could just as easily be reciprocating/linear action components) which could be arranged either end to end or parallel with each other.</a:t>
            </a:r>
          </a:p>
          <a:p>
            <a:endPar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99248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23898"/>
            <a:ext cx="7772400" cy="1143000"/>
          </a:xfrm>
        </p:spPr>
        <p:txBody>
          <a:bodyPr>
            <a:normAutofit/>
          </a:bodyPr>
          <a:lstStyle/>
          <a:p>
            <a:r>
              <a:rPr lang="en-GB"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Alignment Tolerance </a:t>
            </a:r>
          </a:p>
        </p:txBody>
      </p:sp>
      <p:sp>
        <p:nvSpPr>
          <p:cNvPr id="3" name="Content Placeholder 2"/>
          <p:cNvSpPr>
            <a:spLocks noGrp="1"/>
          </p:cNvSpPr>
          <p:nvPr>
            <p:ph idx="1"/>
          </p:nvPr>
        </p:nvSpPr>
        <p:spPr>
          <a:xfrm>
            <a:off x="657225" y="1560513"/>
            <a:ext cx="7772400" cy="4840287"/>
          </a:xfrm>
        </p:spPr>
        <p:txBody>
          <a:bodyPr>
            <a:normAutofit/>
          </a:bodyPr>
          <a:lstStyle/>
          <a:p>
            <a:r>
              <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As with most assembly processes there are tolerances which should be worked to.</a:t>
            </a:r>
          </a:p>
          <a:p>
            <a:pPr marL="0" indent="0">
              <a:buNone/>
            </a:pPr>
            <a:endPar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In basic terms, The faster the equipment is running, the more accurately it needs to be aligned. </a:t>
            </a:r>
          </a:p>
          <a:p>
            <a:endPar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Tolerances may also vary between different types of equipment, so manufacturers guidance should be sought for components such as couplings etc.</a:t>
            </a:r>
          </a:p>
          <a:p>
            <a:endPar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2182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325563"/>
          </a:xfrm>
        </p:spPr>
        <p:txBody>
          <a:bodyPr>
            <a:normAutofit/>
          </a:bodyPr>
          <a:lstStyle/>
          <a:p>
            <a:pPr algn="ctr"/>
            <a:r>
              <a:rPr lang="en-GB"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Misalignment</a:t>
            </a:r>
          </a:p>
        </p:txBody>
      </p:sp>
      <p:pic>
        <p:nvPicPr>
          <p:cNvPr id="19459" name="Content Placeholder 3" descr="scan0330"/>
          <p:cNvPicPr>
            <a:picLocks noGrp="1"/>
          </p:cNvPicPr>
          <p:nvPr>
            <p:ph idx="1"/>
          </p:nvPr>
        </p:nvPicPr>
        <p:blipFill>
          <a:blip r:embed="rId2">
            <a:extLst>
              <a:ext uri="{28A0092B-C50C-407E-A947-70E740481C1C}">
                <a14:useLocalDpi xmlns:a14="http://schemas.microsoft.com/office/drawing/2010/main" val="0"/>
              </a:ext>
            </a:extLst>
          </a:blip>
          <a:srcRect l="2" r="880" b="53262"/>
          <a:stretch>
            <a:fillRect/>
          </a:stretch>
        </p:blipFill>
        <p:spPr>
          <a:xfrm>
            <a:off x="395536" y="1325563"/>
            <a:ext cx="4176464" cy="5199781"/>
          </a:xfrm>
        </p:spPr>
      </p:pic>
      <p:pic>
        <p:nvPicPr>
          <p:cNvPr id="19460" name="Picture 4" descr="scan0330"/>
          <p:cNvPicPr>
            <a:picLocks noChangeAspect="1" noChangeArrowheads="1"/>
          </p:cNvPicPr>
          <p:nvPr/>
        </p:nvPicPr>
        <p:blipFill>
          <a:blip r:embed="rId2">
            <a:extLst>
              <a:ext uri="{28A0092B-C50C-407E-A947-70E740481C1C}">
                <a14:useLocalDpi xmlns:a14="http://schemas.microsoft.com/office/drawing/2010/main" val="0"/>
              </a:ext>
            </a:extLst>
          </a:blip>
          <a:srcRect t="48804"/>
          <a:stretch>
            <a:fillRect/>
          </a:stretch>
        </p:blipFill>
        <p:spPr bwMode="auto">
          <a:xfrm>
            <a:off x="5004048" y="1124744"/>
            <a:ext cx="3816424"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15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523277"/>
            <a:ext cx="7772400" cy="4114800"/>
          </a:xfrm>
        </p:spPr>
        <p:txBody>
          <a:bodyPr>
            <a:normAutofit/>
          </a:bodyPr>
          <a:lstStyle/>
          <a:p>
            <a:pPr>
              <a:defRPr/>
            </a:pPr>
            <a:r>
              <a:rPr lang="en-GB" altLang="en-US" sz="2400" dirty="0">
                <a:solidFill>
                  <a:schemeClr val="tx1"/>
                </a:solidFill>
              </a:rPr>
              <a:t>The method of checking the alignment of components will depend on the size of the components/equipment being aligned, the equipment available to carry out the alignment and the orientation of the components. </a:t>
            </a:r>
          </a:p>
          <a:p>
            <a:pPr marL="0" indent="0">
              <a:buNone/>
              <a:defRPr/>
            </a:pPr>
            <a:endParaRPr lang="en-GB" altLang="en-US" sz="2400" dirty="0">
              <a:solidFill>
                <a:schemeClr val="tx1"/>
              </a:solidFill>
            </a:endParaRPr>
          </a:p>
          <a:p>
            <a:pPr>
              <a:defRPr/>
            </a:pPr>
            <a:r>
              <a:rPr lang="en-GB" altLang="en-US" sz="2400" dirty="0">
                <a:solidFill>
                  <a:schemeClr val="tx1"/>
                </a:solidFill>
              </a:rPr>
              <a:t>The tools used to align components may include:</a:t>
            </a:r>
          </a:p>
          <a:p>
            <a:pPr marL="0" indent="0">
              <a:buNone/>
              <a:defRPr/>
            </a:pPr>
            <a:endParaRPr lang="en-GB" altLang="en-US" sz="2400" dirty="0">
              <a:solidFill>
                <a:schemeClr val="tx1"/>
              </a:solidFill>
            </a:endParaRPr>
          </a:p>
          <a:p>
            <a:pPr>
              <a:defRPr/>
            </a:pPr>
            <a:r>
              <a:rPr lang="en-GB" altLang="en-US" sz="2400" dirty="0">
                <a:solidFill>
                  <a:schemeClr val="tx1"/>
                </a:solidFill>
              </a:rPr>
              <a:t> Straight edge, Feeler gauges, DTI, Rule/Vernier </a:t>
            </a:r>
            <a:r>
              <a:rPr lang="en-GB" altLang="en-US" sz="2400" dirty="0" err="1">
                <a:solidFill>
                  <a:schemeClr val="tx1"/>
                </a:solidFill>
              </a:rPr>
              <a:t>caliper</a:t>
            </a:r>
            <a:r>
              <a:rPr lang="en-GB" altLang="en-US" sz="2400" dirty="0">
                <a:solidFill>
                  <a:schemeClr val="tx1"/>
                </a:solidFill>
              </a:rPr>
              <a:t>, Spirit level, Laser alignment tool, Feeler bar.</a:t>
            </a:r>
          </a:p>
          <a:p>
            <a:pPr>
              <a:defRPr/>
            </a:pPr>
            <a:endParaRPr lang="en-GB" altLang="en-US" sz="2400" dirty="0">
              <a:solidFill>
                <a:schemeClr val="tx1"/>
              </a:solidFill>
            </a:endParaRPr>
          </a:p>
        </p:txBody>
      </p:sp>
      <p:sp>
        <p:nvSpPr>
          <p:cNvPr id="20483" name="Title 1"/>
          <p:cNvSpPr>
            <a:spLocks noGrp="1"/>
          </p:cNvSpPr>
          <p:nvPr>
            <p:ph type="title"/>
          </p:nvPr>
        </p:nvSpPr>
        <p:spPr>
          <a:xfrm>
            <a:off x="0" y="0"/>
            <a:ext cx="7772400" cy="1143000"/>
          </a:xfrm>
        </p:spPr>
        <p:txBody>
          <a:bodyPr>
            <a:normAutofit/>
          </a:bodyPr>
          <a:lstStyle/>
          <a:p>
            <a:r>
              <a:rPr lang="en-GB"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Checking Alignment</a:t>
            </a:r>
          </a:p>
        </p:txBody>
      </p:sp>
    </p:spTree>
    <p:extLst>
      <p:ext uri="{BB962C8B-B14F-4D97-AF65-F5344CB8AC3E}">
        <p14:creationId xmlns:p14="http://schemas.microsoft.com/office/powerpoint/2010/main" val="3305512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1112"/>
            <a:ext cx="9144000" cy="1143000"/>
          </a:xfrm>
        </p:spPr>
        <p:txBody>
          <a:bodyPr>
            <a:normAutofit/>
          </a:bodyPr>
          <a:lstStyle/>
          <a:p>
            <a:pPr algn="ctr"/>
            <a:r>
              <a:rPr lang="en-GB"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Checking Alignment</a:t>
            </a:r>
          </a:p>
        </p:txBody>
      </p:sp>
      <p:pic>
        <p:nvPicPr>
          <p:cNvPr id="21507" name="Content Placeholder 4" descr="http://mynikaya.com/pb/wp_2a01badf/images/img21076456b955e17d91.jpg"/>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a:xfrm>
            <a:off x="725488" y="1454150"/>
            <a:ext cx="7794625" cy="2189163"/>
          </a:xfrm>
        </p:spPr>
      </p:pic>
      <p:pic>
        <p:nvPicPr>
          <p:cNvPr id="21508" name="Picture 5" descr="http://www.prweb.com/prfiles/2009/11/09/3181044/0_PulleyPartnerLaserAlignmentTool.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714375" y="3965575"/>
            <a:ext cx="78628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413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14144" y="1909"/>
            <a:ext cx="9158143" cy="1325563"/>
          </a:xfrm>
        </p:spPr>
        <p:txBody>
          <a:bodyPr>
            <a:normAutofit/>
          </a:bodyPr>
          <a:lstStyle/>
          <a:p>
            <a:pPr algn="ctr"/>
            <a:r>
              <a:rPr lang="en-GB"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Ensure Correct Alignment </a:t>
            </a:r>
          </a:p>
        </p:txBody>
      </p:sp>
      <p:pic>
        <p:nvPicPr>
          <p:cNvPr id="22531" name="Content Placeholder 3" descr="http://www.reliabilitydirectstore.com/v/vspfiles/assets/images/skf_tmeb2dw.jpg"/>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a:xfrm>
            <a:off x="611560" y="1484784"/>
            <a:ext cx="7920880" cy="4896544"/>
          </a:xfrm>
        </p:spPr>
      </p:pic>
    </p:spTree>
    <p:extLst>
      <p:ext uri="{BB962C8B-B14F-4D97-AF65-F5344CB8AC3E}">
        <p14:creationId xmlns:p14="http://schemas.microsoft.com/office/powerpoint/2010/main" val="637269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331913"/>
          </a:xfrm>
        </p:spPr>
        <p:txBody>
          <a:bodyPr>
            <a:normAutofit/>
          </a:bodyPr>
          <a:lstStyle/>
          <a:p>
            <a:pPr algn="ctr"/>
            <a:r>
              <a:rPr lang="en-GB" alt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Taperlock</a:t>
            </a:r>
            <a:r>
              <a:rPr lang="en-GB"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alt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t>Bushes</a:t>
            </a:r>
            <a:r>
              <a:rPr lang="en-GB"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3" name="Rectangle 2"/>
          <p:cNvSpPr>
            <a:spLocks noChangeArrowheads="1"/>
          </p:cNvSpPr>
          <p:nvPr/>
        </p:nvSpPr>
        <p:spPr bwMode="auto">
          <a:xfrm>
            <a:off x="414338" y="1365250"/>
            <a:ext cx="833755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GB" altLang="en-US" sz="2400">
                <a:solidFill>
                  <a:srgbClr val="FFFF00"/>
                </a:solidFill>
              </a:rPr>
              <a:t>Taper bushes provide a low cost, simple, quick method of securing sprocket, pulleys and couplings to a wide range of standard metric and imperial dimensioned shafts. </a:t>
            </a:r>
          </a:p>
          <a:p>
            <a:pPr>
              <a:spcBef>
                <a:spcPct val="0"/>
              </a:spcBef>
            </a:pPr>
            <a:endParaRPr lang="en-GB" altLang="en-US" sz="800">
              <a:solidFill>
                <a:srgbClr val="FFFF00"/>
              </a:solidFill>
            </a:endParaRPr>
          </a:p>
          <a:p>
            <a:pPr>
              <a:spcBef>
                <a:spcPct val="0"/>
              </a:spcBef>
            </a:pPr>
            <a:r>
              <a:rPr lang="en-GB" altLang="en-US" sz="2400">
                <a:solidFill>
                  <a:srgbClr val="FFFF00"/>
                </a:solidFill>
              </a:rPr>
              <a:t>The taper surfaces on the bush and mating hub are driven together by high tensile screws, causing the split bush to be firmly contracted onto the shaft. The strong clamping force which can be achieved enables transmission of high torque without fretting associated with simple key-seated drives. </a:t>
            </a:r>
          </a:p>
          <a:p>
            <a:pPr>
              <a:spcBef>
                <a:spcPct val="0"/>
              </a:spcBef>
            </a:pPr>
            <a:endParaRPr lang="en-GB" altLang="en-US" sz="800">
              <a:solidFill>
                <a:srgbClr val="FFFF00"/>
              </a:solidFill>
            </a:endParaRPr>
          </a:p>
          <a:p>
            <a:pPr>
              <a:spcBef>
                <a:spcPct val="0"/>
              </a:spcBef>
            </a:pPr>
            <a:r>
              <a:rPr lang="en-GB" altLang="en-US" sz="2400">
                <a:solidFill>
                  <a:srgbClr val="FFFF00"/>
                </a:solidFill>
              </a:rPr>
              <a:t>The design ensures quick, easy installation of sprockets and pulleys onto shafts with simple positioning for alignment. Positive jacking-off of the bush during removal ensures quick disassembly without normal problems of seizure between shaft and pulley. </a:t>
            </a:r>
          </a:p>
          <a:p>
            <a:pPr>
              <a:spcBef>
                <a:spcPct val="0"/>
              </a:spcBef>
            </a:pPr>
            <a:endParaRPr lang="en-GB" altLang="en-US" sz="2400">
              <a:solidFill>
                <a:srgbClr val="FFFF00"/>
              </a:solidFill>
            </a:endParaRPr>
          </a:p>
        </p:txBody>
      </p:sp>
      <p:pic>
        <p:nvPicPr>
          <p:cNvPr id="18434" name="Picture 2" descr="http://image.made-in-china.com/2f0j00HvyEMfItvDqG/Taper-Lock-Bush.jpg"/>
          <p:cNvPicPr>
            <a:picLocks noChangeAspect="1" noChangeArrowheads="1"/>
          </p:cNvPicPr>
          <p:nvPr/>
        </p:nvPicPr>
        <p:blipFill>
          <a:blip r:embed="rId2" r:link="rId3">
            <a:extLst>
              <a:ext uri="{28A0092B-C50C-407E-A947-70E740481C1C}">
                <a14:useLocalDpi xmlns:a14="http://schemas.microsoft.com/office/drawing/2010/main" val="0"/>
              </a:ext>
            </a:extLst>
          </a:blip>
          <a:srcRect l="44" t="15996" r="-44" b="10428"/>
          <a:stretch>
            <a:fillRect/>
          </a:stretch>
        </p:blipFill>
        <p:spPr bwMode="auto">
          <a:xfrm>
            <a:off x="498475" y="1247775"/>
            <a:ext cx="8169275"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398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434"/>
                                        </p:tgtEl>
                                        <p:attrNameLst>
                                          <p:attrName>style.visibility</p:attrName>
                                        </p:attrNameLst>
                                      </p:cBhvr>
                                      <p:to>
                                        <p:strVal val="visible"/>
                                      </p:to>
                                    </p:set>
                                    <p:animEffect transition="in" filter="fade">
                                      <p:cBhvr>
                                        <p:cTn id="22"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0" y="10732"/>
            <a:ext cx="8712968" cy="1143000"/>
          </a:xfrm>
          <a:extLst>
            <a:ext uri="{91240B29-F687-4F45-9708-019B960494DF}">
              <a14:hiddenLine xmlns:a14="http://schemas.microsoft.com/office/drawing/2010/main" w="9525">
                <a:solidFill>
                  <a:srgbClr val="FFFF00"/>
                </a:solidFill>
                <a:miter lim="800000"/>
                <a:headEnd/>
                <a:tailEnd/>
              </a14:hiddenLine>
            </a:ext>
          </a:extLst>
        </p:spPr>
        <p:txBody>
          <a:bodyPr/>
          <a:lstStyle/>
          <a:p>
            <a:pPr>
              <a:defRPr/>
            </a:pPr>
            <a:r>
              <a:rPr lang="en-GB" altLang="en-US" sz="3600" b="1" dirty="0">
                <a:solidFill>
                  <a:schemeClr val="tx1"/>
                </a:solidFill>
                <a:latin typeface="Tahoma" pitchFamily="34" charset="0"/>
              </a:rPr>
              <a:t>Where </a:t>
            </a:r>
            <a:r>
              <a:rPr lang="en-GB" altLang="en-US" sz="3600" dirty="0">
                <a:solidFill>
                  <a:schemeClr val="tx1"/>
                </a:solidFill>
                <a:latin typeface="Tahoma" pitchFamily="34" charset="0"/>
              </a:rPr>
              <a:t>D</a:t>
            </a:r>
            <a:r>
              <a:rPr lang="en-GB" altLang="en-US" sz="3600" b="1" dirty="0">
                <a:solidFill>
                  <a:schemeClr val="tx1"/>
                </a:solidFill>
                <a:latin typeface="Tahoma" pitchFamily="34" charset="0"/>
              </a:rPr>
              <a:t>oes the </a:t>
            </a:r>
            <a:r>
              <a:rPr lang="en-GB" altLang="en-US" sz="3600" dirty="0">
                <a:solidFill>
                  <a:schemeClr val="tx1"/>
                </a:solidFill>
                <a:latin typeface="Tahoma" pitchFamily="34" charset="0"/>
              </a:rPr>
              <a:t>P</a:t>
            </a:r>
            <a:r>
              <a:rPr lang="en-GB" altLang="en-US" sz="3600" b="1" dirty="0">
                <a:solidFill>
                  <a:schemeClr val="tx1"/>
                </a:solidFill>
                <a:latin typeface="Tahoma" pitchFamily="34" charset="0"/>
              </a:rPr>
              <a:t>ower Come From?</a:t>
            </a:r>
          </a:p>
        </p:txBody>
      </p:sp>
      <p:sp>
        <p:nvSpPr>
          <p:cNvPr id="216067" name="Rectangle 3"/>
          <p:cNvSpPr>
            <a:spLocks noGrp="1" noChangeArrowheads="1"/>
          </p:cNvSpPr>
          <p:nvPr>
            <p:ph type="body" idx="1"/>
          </p:nvPr>
        </p:nvSpPr>
        <p:spPr>
          <a:xfrm>
            <a:off x="685800" y="1546225"/>
            <a:ext cx="7772400" cy="4549775"/>
          </a:xfrm>
        </p:spPr>
        <p:txBody>
          <a:bodyPr/>
          <a:lstStyle/>
          <a:p>
            <a:r>
              <a:rPr lang="en-GB" altLang="en-US" sz="2800" dirty="0">
                <a:solidFill>
                  <a:schemeClr val="tx1"/>
                </a:solidFill>
                <a:latin typeface="Tahoma" panose="020B0604030504040204" pitchFamily="34" charset="0"/>
              </a:rPr>
              <a:t>Muscle and (where possible) assisted power.</a:t>
            </a:r>
          </a:p>
          <a:p>
            <a:endParaRPr lang="en-GB" altLang="en-US" sz="2800" dirty="0">
              <a:solidFill>
                <a:schemeClr val="tx1"/>
              </a:solidFill>
              <a:latin typeface="Tahoma" panose="020B0604030504040204" pitchFamily="34" charset="0"/>
            </a:endParaRPr>
          </a:p>
          <a:p>
            <a:r>
              <a:rPr lang="en-GB" altLang="en-US" sz="2800" dirty="0">
                <a:solidFill>
                  <a:schemeClr val="tx1"/>
                </a:solidFill>
                <a:latin typeface="Tahoma" panose="020B0604030504040204" pitchFamily="34" charset="0"/>
              </a:rPr>
              <a:t>Hydraulic, pneumatic and electrical power.</a:t>
            </a:r>
          </a:p>
          <a:p>
            <a:endParaRPr lang="en-GB" altLang="en-US" sz="2800" dirty="0">
              <a:solidFill>
                <a:schemeClr val="tx1"/>
              </a:solidFill>
              <a:latin typeface="Tahoma" panose="020B0604030504040204" pitchFamily="34" charset="0"/>
            </a:endParaRPr>
          </a:p>
          <a:p>
            <a:r>
              <a:rPr lang="en-GB" altLang="en-US" sz="2800" dirty="0">
                <a:solidFill>
                  <a:schemeClr val="tx1"/>
                </a:solidFill>
                <a:latin typeface="Tahoma" panose="020B0604030504040204" pitchFamily="34" charset="0"/>
              </a:rPr>
              <a:t>External and internal combustion engines.</a:t>
            </a:r>
          </a:p>
          <a:p>
            <a:endParaRPr lang="en-GB" altLang="en-US" sz="2800" dirty="0">
              <a:solidFill>
                <a:schemeClr val="tx1"/>
              </a:solidFill>
              <a:latin typeface="Tahoma" panose="020B0604030504040204" pitchFamily="34" charset="0"/>
            </a:endParaRPr>
          </a:p>
          <a:p>
            <a:r>
              <a:rPr lang="en-GB" altLang="en-US" sz="2800" dirty="0">
                <a:solidFill>
                  <a:schemeClr val="tx1"/>
                </a:solidFill>
                <a:latin typeface="Tahoma" panose="020B0604030504040204" pitchFamily="34" charset="0"/>
              </a:rPr>
              <a:t>This power is moved by devices such as Belts, Gears and Chains and Sprockets</a:t>
            </a:r>
          </a:p>
        </p:txBody>
      </p:sp>
    </p:spTree>
    <p:extLst>
      <p:ext uri="{BB962C8B-B14F-4D97-AF65-F5344CB8AC3E}">
        <p14:creationId xmlns:p14="http://schemas.microsoft.com/office/powerpoint/2010/main" val="3817584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wipe(left)">
                                      <p:cBhvr>
                                        <p:cTn id="7" dur="500"/>
                                        <p:tgtEl>
                                          <p:spTgt spid="216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6067">
                                            <p:txEl>
                                              <p:pRg st="2" end="2"/>
                                            </p:txEl>
                                          </p:spTgt>
                                        </p:tgtEl>
                                        <p:attrNameLst>
                                          <p:attrName>style.visibility</p:attrName>
                                        </p:attrNameLst>
                                      </p:cBhvr>
                                      <p:to>
                                        <p:strVal val="visible"/>
                                      </p:to>
                                    </p:set>
                                    <p:animEffect transition="in" filter="wipe(left)">
                                      <p:cBhvr>
                                        <p:cTn id="12" dur="500"/>
                                        <p:tgtEl>
                                          <p:spTgt spid="2160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6067">
                                            <p:txEl>
                                              <p:pRg st="4" end="4"/>
                                            </p:txEl>
                                          </p:spTgt>
                                        </p:tgtEl>
                                        <p:attrNameLst>
                                          <p:attrName>style.visibility</p:attrName>
                                        </p:attrNameLst>
                                      </p:cBhvr>
                                      <p:to>
                                        <p:strVal val="visible"/>
                                      </p:to>
                                    </p:set>
                                    <p:animEffect transition="in" filter="wipe(left)">
                                      <p:cBhvr>
                                        <p:cTn id="17" dur="500"/>
                                        <p:tgtEl>
                                          <p:spTgt spid="21606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6067">
                                            <p:txEl>
                                              <p:pRg st="6" end="6"/>
                                            </p:txEl>
                                          </p:spTgt>
                                        </p:tgtEl>
                                        <p:attrNameLst>
                                          <p:attrName>style.visibility</p:attrName>
                                        </p:attrNameLst>
                                      </p:cBhvr>
                                      <p:to>
                                        <p:strVal val="visible"/>
                                      </p:to>
                                    </p:set>
                                    <p:animEffect transition="in" filter="wipe(left)">
                                      <p:cBhvr>
                                        <p:cTn id="22" dur="500"/>
                                        <p:tgtEl>
                                          <p:spTgt spid="216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bwMode="auto">
          <a:xfrm>
            <a:off x="14567" y="0"/>
            <a:ext cx="7772400" cy="104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defRPr/>
            </a:pPr>
            <a:r>
              <a:rPr lang="en-GB" sz="3600" b="1" dirty="0">
                <a:solidFill>
                  <a:schemeClr val="tx1"/>
                </a:solidFill>
                <a:latin typeface="Tahoma" panose="020B0604030504040204" pitchFamily="34" charset="0"/>
                <a:ea typeface="Tahoma" panose="020B0604030504040204" pitchFamily="34" charset="0"/>
                <a:cs typeface="Tahoma" panose="020B0604030504040204" pitchFamily="34" charset="0"/>
              </a:rPr>
              <a:t>Installation</a:t>
            </a:r>
            <a:r>
              <a:rPr lang="en-GB" sz="3600" b="1" kern="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11" name="Content Placeholder 2"/>
          <p:cNvSpPr txBox="1">
            <a:spLocks/>
          </p:cNvSpPr>
          <p:nvPr/>
        </p:nvSpPr>
        <p:spPr>
          <a:xfrm>
            <a:off x="437745" y="1412776"/>
            <a:ext cx="7772400" cy="48402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GB" sz="2400" dirty="0">
                <a:latin typeface="Tahoma" panose="020B0604030504040204" pitchFamily="34" charset="0"/>
                <a:ea typeface="Tahoma" panose="020B0604030504040204" pitchFamily="34" charset="0"/>
                <a:cs typeface="Tahoma" panose="020B0604030504040204" pitchFamily="34" charset="0"/>
              </a:rPr>
              <a:t>Remove protective coating from the bore, outside of the bush and bore of hub. After ensuring the mating tapered surfaces are completely clean, insert bush in hub so that holes line up. </a:t>
            </a:r>
          </a:p>
          <a:p>
            <a:pPr>
              <a:defRPr/>
            </a:pPr>
            <a:endParaRPr lang="en-GB" sz="2400" dirty="0">
              <a:latin typeface="Tahoma" panose="020B0604030504040204" pitchFamily="34" charset="0"/>
              <a:ea typeface="Tahoma" panose="020B0604030504040204" pitchFamily="34" charset="0"/>
              <a:cs typeface="Tahoma" panose="020B0604030504040204" pitchFamily="34" charset="0"/>
            </a:endParaRPr>
          </a:p>
          <a:p>
            <a:pPr>
              <a:defRPr/>
            </a:pPr>
            <a:r>
              <a:rPr lang="en-GB" sz="2400" dirty="0">
                <a:latin typeface="Tahoma" panose="020B0604030504040204" pitchFamily="34" charset="0"/>
                <a:ea typeface="Tahoma" panose="020B0604030504040204" pitchFamily="34" charset="0"/>
                <a:cs typeface="Tahoma" panose="020B0604030504040204" pitchFamily="34" charset="0"/>
              </a:rPr>
              <a:t>Oil the thread and point of grub screws, or thread and under head of cap screws. Place screws loosely in holes threaded in hub, shown thus in diagram. </a:t>
            </a:r>
          </a:p>
          <a:p>
            <a:pPr>
              <a:defRPr/>
            </a:pPr>
            <a:endParaRPr lang="en-GB" sz="2400" dirty="0">
              <a:latin typeface="Tahoma" panose="020B0604030504040204" pitchFamily="34" charset="0"/>
              <a:ea typeface="Tahoma" panose="020B0604030504040204" pitchFamily="34" charset="0"/>
              <a:cs typeface="Tahoma" panose="020B0604030504040204" pitchFamily="34" charset="0"/>
            </a:endParaRPr>
          </a:p>
          <a:p>
            <a:pPr>
              <a:defRPr/>
            </a:pPr>
            <a:r>
              <a:rPr lang="en-GB" sz="2400" dirty="0">
                <a:latin typeface="Tahoma" panose="020B0604030504040204" pitchFamily="34" charset="0"/>
                <a:ea typeface="Tahoma" panose="020B0604030504040204" pitchFamily="34" charset="0"/>
                <a:cs typeface="Tahoma" panose="020B0604030504040204" pitchFamily="34" charset="0"/>
              </a:rPr>
              <a:t>Clean shaft and fit hub and bush to shaft. Locate in position, remembering bush will nip the shaft first and then hub will be drawn on to the bush. </a:t>
            </a:r>
          </a:p>
          <a:p>
            <a:pPr>
              <a:defRPr/>
            </a:pPr>
            <a:endParaRPr lang="en-GB" sz="2400" kern="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1334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1520" y="1536174"/>
            <a:ext cx="8359775" cy="3785652"/>
          </a:xfrm>
          <a:prstGeom prst="rect">
            <a:avLst/>
          </a:prstGeom>
        </p:spPr>
        <p:txBody>
          <a:bodyPr>
            <a:spAutoFit/>
          </a:bodyPr>
          <a:lstStyle/>
          <a:p>
            <a:pPr marL="457200" indent="-457200">
              <a:buFont typeface="Arial" panose="020B0604020202020204" pitchFamily="34" charset="0"/>
              <a:buChar char="•"/>
              <a:defRPr/>
            </a:pPr>
            <a:r>
              <a:rPr lang="en-GB" sz="2400" dirty="0">
                <a:latin typeface="Tahoma" panose="020B0604030504040204" pitchFamily="34" charset="0"/>
                <a:ea typeface="Tahoma" panose="020B0604030504040204" pitchFamily="34" charset="0"/>
                <a:cs typeface="Tahoma" panose="020B0604030504040204" pitchFamily="34" charset="0"/>
              </a:rPr>
              <a:t>Using a hexagon Allan key, tighten screws gradually and alternately until all are pulled up very tightly. </a:t>
            </a:r>
          </a:p>
          <a:p>
            <a:pPr marL="171450" indent="-171450">
              <a:buFont typeface="Arial" panose="020B0604020202020204" pitchFamily="34" charset="0"/>
              <a:buChar char="•"/>
              <a:defRP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en-GB" sz="2400" dirty="0">
                <a:latin typeface="Tahoma" panose="020B0604030504040204" pitchFamily="34" charset="0"/>
                <a:ea typeface="Tahoma" panose="020B0604030504040204" pitchFamily="34" charset="0"/>
                <a:cs typeface="Tahoma" panose="020B0604030504040204" pitchFamily="34" charset="0"/>
              </a:rPr>
              <a:t> When a key is not used, knock against large end of bush using a block or sleeve to prevent damage. Screws will now turn a little more. Repeat this alternate knocking and screw tightening once or twice. After drive has run under load for a short time, check tightness of screws. </a:t>
            </a:r>
          </a:p>
          <a:p>
            <a:pPr marL="171450" indent="-171450">
              <a:buFont typeface="Arial" panose="020B0604020202020204" pitchFamily="34" charset="0"/>
              <a:buChar char="•"/>
              <a:defRP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en-GB" sz="2400" dirty="0">
                <a:latin typeface="Tahoma" panose="020B0604030504040204" pitchFamily="34" charset="0"/>
                <a:ea typeface="Tahoma" panose="020B0604030504040204" pitchFamily="34" charset="0"/>
                <a:cs typeface="Tahoma" panose="020B0604030504040204" pitchFamily="34" charset="0"/>
              </a:rPr>
              <a:t>Fill empty holes with grease to exclude dirt. </a:t>
            </a:r>
          </a:p>
        </p:txBody>
      </p:sp>
      <p:sp>
        <p:nvSpPr>
          <p:cNvPr id="4" name="Title 1"/>
          <p:cNvSpPr txBox="1">
            <a:spLocks noGrp="1"/>
          </p:cNvSpPr>
          <p:nvPr>
            <p:ph type="title"/>
          </p:nvPr>
        </p:nvSpPr>
        <p:spPr>
          <a:xfrm>
            <a:off x="0" y="0"/>
            <a:ext cx="9144000" cy="1143000"/>
          </a:xfr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defRPr/>
            </a:pPr>
            <a:r>
              <a:rPr lang="en-GB" sz="3600" b="1" dirty="0">
                <a:solidFill>
                  <a:schemeClr val="tx1"/>
                </a:solidFill>
                <a:latin typeface="Tahoma" panose="020B0604030504040204" pitchFamily="34" charset="0"/>
                <a:ea typeface="Tahoma" panose="020B0604030504040204" pitchFamily="34" charset="0"/>
                <a:cs typeface="Tahoma" panose="020B0604030504040204" pitchFamily="34" charset="0"/>
              </a:rPr>
              <a:t>Installation</a:t>
            </a:r>
            <a:r>
              <a:rPr lang="en-GB"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188345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bwMode="auto">
          <a:xfrm>
            <a:off x="0" y="0"/>
            <a:ext cx="79519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defRPr/>
            </a:pPr>
            <a:r>
              <a:rPr lang="en-GB" sz="3600" b="1" kern="0" dirty="0" err="1">
                <a:solidFill>
                  <a:schemeClr val="tx1"/>
                </a:solidFill>
                <a:latin typeface="Tahoma" panose="020B0604030504040204" pitchFamily="34" charset="0"/>
                <a:ea typeface="Tahoma" panose="020B0604030504040204" pitchFamily="34" charset="0"/>
                <a:cs typeface="Tahoma" panose="020B0604030504040204" pitchFamily="34" charset="0"/>
              </a:rPr>
              <a:t>Taperlock</a:t>
            </a:r>
            <a:r>
              <a:rPr lang="en-GB" sz="3600" b="1" kern="0" dirty="0">
                <a:solidFill>
                  <a:schemeClr val="tx1"/>
                </a:solidFill>
                <a:latin typeface="Tahoma" panose="020B0604030504040204" pitchFamily="34" charset="0"/>
                <a:ea typeface="Tahoma" panose="020B0604030504040204" pitchFamily="34" charset="0"/>
                <a:cs typeface="Tahoma" panose="020B0604030504040204" pitchFamily="34" charset="0"/>
              </a:rPr>
              <a:t> Bush Removal</a:t>
            </a:r>
            <a:r>
              <a:rPr lang="en-GB" sz="3600" kern="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11" name="Content Placeholder 2"/>
          <p:cNvSpPr txBox="1">
            <a:spLocks/>
          </p:cNvSpPr>
          <p:nvPr/>
        </p:nvSpPr>
        <p:spPr>
          <a:xfrm>
            <a:off x="539552" y="1367440"/>
            <a:ext cx="7772400" cy="48402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GB" sz="2400" dirty="0">
                <a:latin typeface="Tahoma" panose="020B0604030504040204" pitchFamily="34" charset="0"/>
                <a:ea typeface="Tahoma" panose="020B0604030504040204" pitchFamily="34" charset="0"/>
                <a:cs typeface="Tahoma" panose="020B0604030504040204" pitchFamily="34" charset="0"/>
              </a:rPr>
              <a:t>Slacken all screws by several turns, remove one or two according to number of jacking off holes thus  in diagram. Insert screws in jacking off holes after oiling thread and point of grub screws or thread under head of cap screws. </a:t>
            </a:r>
          </a:p>
          <a:p>
            <a:pPr>
              <a:defRPr/>
            </a:pPr>
            <a:endParaRPr lang="en-GB" sz="2400" dirty="0">
              <a:latin typeface="Tahoma" panose="020B0604030504040204" pitchFamily="34" charset="0"/>
              <a:ea typeface="Tahoma" panose="020B0604030504040204" pitchFamily="34" charset="0"/>
              <a:cs typeface="Tahoma" panose="020B0604030504040204" pitchFamily="34" charset="0"/>
            </a:endParaRPr>
          </a:p>
          <a:p>
            <a:pPr>
              <a:defRPr/>
            </a:pPr>
            <a:r>
              <a:rPr lang="en-GB" sz="2400" dirty="0">
                <a:latin typeface="Tahoma" panose="020B0604030504040204" pitchFamily="34" charset="0"/>
                <a:ea typeface="Tahoma" panose="020B0604030504040204" pitchFamily="34" charset="0"/>
                <a:cs typeface="Tahoma" panose="020B0604030504040204" pitchFamily="34" charset="0"/>
              </a:rPr>
              <a:t>Tighten screws alternately until bush is loosened in hub and assembly is free on the shaft.  </a:t>
            </a:r>
          </a:p>
          <a:p>
            <a:pPr>
              <a:defRPr/>
            </a:pPr>
            <a:endParaRPr lang="en-GB" sz="2400" dirty="0">
              <a:latin typeface="Tahoma" panose="020B0604030504040204" pitchFamily="34" charset="0"/>
              <a:ea typeface="Tahoma" panose="020B0604030504040204" pitchFamily="34" charset="0"/>
              <a:cs typeface="Tahoma" panose="020B0604030504040204" pitchFamily="34" charset="0"/>
            </a:endParaRPr>
          </a:p>
          <a:p>
            <a:pPr>
              <a:defRPr/>
            </a:pPr>
            <a:r>
              <a:rPr lang="en-GB" sz="2400" dirty="0">
                <a:latin typeface="Tahoma" panose="020B0604030504040204" pitchFamily="34" charset="0"/>
                <a:ea typeface="Tahoma" panose="020B0604030504040204" pitchFamily="34" charset="0"/>
                <a:cs typeface="Tahoma" panose="020B0604030504040204" pitchFamily="34" charset="0"/>
              </a:rPr>
              <a:t>Remove assembly from shaft. </a:t>
            </a:r>
          </a:p>
          <a:p>
            <a:pPr>
              <a:defRPr/>
            </a:pPr>
            <a:endParaRPr lang="en-GB" sz="2400" kern="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0490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an01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19" y="562768"/>
            <a:ext cx="7954962" cy="596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251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14143"/>
            <a:ext cx="7772400" cy="762000"/>
          </a:xfrm>
        </p:spPr>
        <p:txBody>
          <a:bodyPr>
            <a:normAutofit/>
          </a:bodyPr>
          <a:lstStyle/>
          <a:p>
            <a:pPr>
              <a:defRPr/>
            </a:pPr>
            <a:r>
              <a:rPr lang="en-GB" altLang="en-US" sz="3600" b="1" dirty="0">
                <a:solidFill>
                  <a:schemeClr val="tx1"/>
                </a:solidFill>
                <a:latin typeface="Tahoma" pitchFamily="34" charset="0"/>
              </a:rPr>
              <a:t>Belts and Pulleys</a:t>
            </a:r>
          </a:p>
        </p:txBody>
      </p:sp>
      <p:sp>
        <p:nvSpPr>
          <p:cNvPr id="192515" name="Rectangle 3"/>
          <p:cNvSpPr>
            <a:spLocks noGrp="1" noChangeArrowheads="1"/>
          </p:cNvSpPr>
          <p:nvPr>
            <p:ph type="body" idx="1"/>
          </p:nvPr>
        </p:nvSpPr>
        <p:spPr>
          <a:xfrm>
            <a:off x="595313" y="838200"/>
            <a:ext cx="8243887" cy="5756275"/>
          </a:xfrm>
        </p:spPr>
        <p:txBody>
          <a:bodyPr>
            <a:normAutofit/>
          </a:bodyPr>
          <a:lstStyle/>
          <a:p>
            <a:pPr>
              <a:lnSpc>
                <a:spcPct val="80000"/>
              </a:lnSpc>
              <a:defRPr/>
            </a:pPr>
            <a:endParaRPr lang="en-GB" altLang="en-US" sz="2800" dirty="0">
              <a:solidFill>
                <a:schemeClr val="tx1"/>
              </a:solidFill>
              <a:effectLst>
                <a:outerShdw blurRad="38100" dist="38100" dir="2700000" algn="tl">
                  <a:srgbClr val="000000"/>
                </a:outerShdw>
              </a:effectLst>
              <a:latin typeface="Tahoma" pitchFamily="34" charset="0"/>
            </a:endParaRPr>
          </a:p>
          <a:p>
            <a:pPr>
              <a:lnSpc>
                <a:spcPct val="80000"/>
              </a:lnSpc>
              <a:defRPr/>
            </a:pPr>
            <a:r>
              <a:rPr lang="en-GB" altLang="en-US" sz="2800" dirty="0">
                <a:solidFill>
                  <a:schemeClr val="tx1"/>
                </a:solidFill>
                <a:latin typeface="Tahoma" pitchFamily="34" charset="0"/>
              </a:rPr>
              <a:t>Flat belts use friction to transmit power from one shaft to another. They are prone to slipping.</a:t>
            </a:r>
          </a:p>
          <a:p>
            <a:pPr>
              <a:lnSpc>
                <a:spcPct val="80000"/>
              </a:lnSpc>
              <a:defRPr/>
            </a:pPr>
            <a:r>
              <a:rPr lang="en-GB" altLang="en-US" sz="2800" dirty="0">
                <a:solidFill>
                  <a:schemeClr val="tx1"/>
                </a:solidFill>
                <a:latin typeface="Tahoma" pitchFamily="34" charset="0"/>
              </a:rPr>
              <a:t>To reduce the slippage ‘V’ section belts were devised. The ‘V’ section increases the contact area between belt &amp; pulley. </a:t>
            </a:r>
          </a:p>
          <a:p>
            <a:pPr>
              <a:lnSpc>
                <a:spcPct val="80000"/>
              </a:lnSpc>
              <a:defRPr/>
            </a:pPr>
            <a:r>
              <a:rPr lang="en-GB" altLang="en-US" sz="2800" dirty="0">
                <a:solidFill>
                  <a:schemeClr val="tx1"/>
                </a:solidFill>
                <a:latin typeface="Tahoma" pitchFamily="34" charset="0"/>
              </a:rPr>
              <a:t>More recently the serrated or toothed belts and pulleys have been developed to give a more positive, engaged drive.</a:t>
            </a:r>
          </a:p>
          <a:p>
            <a:pPr>
              <a:lnSpc>
                <a:spcPct val="80000"/>
              </a:lnSpc>
              <a:defRPr/>
            </a:pPr>
            <a:r>
              <a:rPr lang="en-GB" altLang="en-US" sz="2800" dirty="0">
                <a:solidFill>
                  <a:schemeClr val="tx1"/>
                </a:solidFill>
                <a:latin typeface="Tahoma" pitchFamily="34" charset="0"/>
              </a:rPr>
              <a:t>Mainly used on piston engines or light aircraft pumps.</a:t>
            </a:r>
          </a:p>
          <a:p>
            <a:pPr>
              <a:lnSpc>
                <a:spcPct val="80000"/>
              </a:lnSpc>
              <a:defRPr/>
            </a:pPr>
            <a:endParaRPr lang="en-GB" altLang="en-US" sz="2800" dirty="0">
              <a:solidFill>
                <a:schemeClr val="tx1"/>
              </a:solidFill>
              <a:effectLst>
                <a:outerShdw blurRad="38100" dist="38100" dir="2700000" algn="tl">
                  <a:srgbClr val="000000"/>
                </a:outerShdw>
              </a:effectLst>
              <a:latin typeface="Tahoma" pitchFamily="34" charset="0"/>
            </a:endParaRPr>
          </a:p>
        </p:txBody>
      </p:sp>
    </p:spTree>
    <p:extLst>
      <p:ext uri="{BB962C8B-B14F-4D97-AF65-F5344CB8AC3E}">
        <p14:creationId xmlns:p14="http://schemas.microsoft.com/office/powerpoint/2010/main" val="2825746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515">
                                            <p:txEl>
                                              <p:pRg st="1" end="1"/>
                                            </p:txEl>
                                          </p:spTgt>
                                        </p:tgtEl>
                                        <p:attrNameLst>
                                          <p:attrName>style.visibility</p:attrName>
                                        </p:attrNameLst>
                                      </p:cBhvr>
                                      <p:to>
                                        <p:strVal val="visible"/>
                                      </p:to>
                                    </p:set>
                                    <p:animEffect transition="in" filter="wipe(left)">
                                      <p:cBhvr>
                                        <p:cTn id="7" dur="500"/>
                                        <p:tgtEl>
                                          <p:spTgt spid="1925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515">
                                            <p:txEl>
                                              <p:pRg st="2" end="2"/>
                                            </p:txEl>
                                          </p:spTgt>
                                        </p:tgtEl>
                                        <p:attrNameLst>
                                          <p:attrName>style.visibility</p:attrName>
                                        </p:attrNameLst>
                                      </p:cBhvr>
                                      <p:to>
                                        <p:strVal val="visible"/>
                                      </p:to>
                                    </p:set>
                                    <p:animEffect transition="in" filter="wipe(left)">
                                      <p:cBhvr>
                                        <p:cTn id="12" dur="500"/>
                                        <p:tgtEl>
                                          <p:spTgt spid="1925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515">
                                            <p:txEl>
                                              <p:pRg st="3" end="3"/>
                                            </p:txEl>
                                          </p:spTgt>
                                        </p:tgtEl>
                                        <p:attrNameLst>
                                          <p:attrName>style.visibility</p:attrName>
                                        </p:attrNameLst>
                                      </p:cBhvr>
                                      <p:to>
                                        <p:strVal val="visible"/>
                                      </p:to>
                                    </p:set>
                                    <p:animEffect transition="in" filter="wipe(left)">
                                      <p:cBhvr>
                                        <p:cTn id="17" dur="500"/>
                                        <p:tgtEl>
                                          <p:spTgt spid="1925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515">
                                            <p:txEl>
                                              <p:pRg st="4" end="4"/>
                                            </p:txEl>
                                          </p:spTgt>
                                        </p:tgtEl>
                                        <p:attrNameLst>
                                          <p:attrName>style.visibility</p:attrName>
                                        </p:attrNameLst>
                                      </p:cBhvr>
                                      <p:to>
                                        <p:strVal val="visible"/>
                                      </p:to>
                                    </p:set>
                                    <p:animEffect transition="in" filter="wipe(left)">
                                      <p:cBhvr>
                                        <p:cTn id="22" dur="500"/>
                                        <p:tgtEl>
                                          <p:spTgt spid="192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8004" y="-14505"/>
            <a:ext cx="7772400" cy="838200"/>
          </a:xfrm>
        </p:spPr>
        <p:txBody>
          <a:bodyPr>
            <a:normAutofit/>
          </a:bodyPr>
          <a:lstStyle/>
          <a:p>
            <a:pPr>
              <a:defRPr/>
            </a:pPr>
            <a:r>
              <a:rPr lang="en-GB" altLang="en-US" sz="3600" b="1" dirty="0">
                <a:solidFill>
                  <a:schemeClr val="tx1"/>
                </a:solidFill>
                <a:latin typeface="Tahoma" pitchFamily="34" charset="0"/>
              </a:rPr>
              <a:t>Belts and Pulleys</a:t>
            </a:r>
          </a:p>
        </p:txBody>
      </p:sp>
      <p:sp>
        <p:nvSpPr>
          <p:cNvPr id="217091" name="Rectangle 3"/>
          <p:cNvSpPr>
            <a:spLocks noGrp="1" noChangeArrowheads="1"/>
          </p:cNvSpPr>
          <p:nvPr>
            <p:ph type="body" sz="half" idx="1"/>
          </p:nvPr>
        </p:nvSpPr>
        <p:spPr>
          <a:xfrm>
            <a:off x="674688" y="1223823"/>
            <a:ext cx="3810000" cy="413497"/>
          </a:xfrm>
        </p:spPr>
        <p:txBody>
          <a:bodyPr>
            <a:normAutofit lnSpcReduction="10000"/>
          </a:bodyPr>
          <a:lstStyle/>
          <a:p>
            <a:pPr marL="0" indent="0">
              <a:lnSpc>
                <a:spcPct val="90000"/>
              </a:lnSpc>
              <a:buNone/>
            </a:pPr>
            <a:r>
              <a:rPr lang="en-US" altLang="en-US" sz="2400" dirty="0">
                <a:solidFill>
                  <a:schemeClr val="tx1"/>
                </a:solidFill>
                <a:latin typeface="Tahoma" panose="020B0604030504040204" pitchFamily="34" charset="0"/>
              </a:rPr>
              <a:t>Flat Belt Mechanism</a:t>
            </a:r>
            <a:endParaRPr lang="en-GB" altLang="en-US" sz="2400" dirty="0">
              <a:solidFill>
                <a:schemeClr val="tx1"/>
              </a:solidFill>
              <a:latin typeface="Tahoma" panose="020B0604030504040204" pitchFamily="34" charset="0"/>
            </a:endParaRPr>
          </a:p>
        </p:txBody>
      </p:sp>
      <p:sp>
        <p:nvSpPr>
          <p:cNvPr id="217092" name="Rectangle 4"/>
          <p:cNvSpPr>
            <a:spLocks noGrp="1" noChangeArrowheads="1"/>
          </p:cNvSpPr>
          <p:nvPr>
            <p:ph type="body" sz="half" idx="2"/>
          </p:nvPr>
        </p:nvSpPr>
        <p:spPr>
          <a:xfrm>
            <a:off x="5291965" y="1226616"/>
            <a:ext cx="3810000" cy="414339"/>
          </a:xfrm>
        </p:spPr>
        <p:txBody>
          <a:bodyPr>
            <a:normAutofit lnSpcReduction="10000"/>
          </a:bodyPr>
          <a:lstStyle/>
          <a:p>
            <a:pPr algn="ctr">
              <a:spcBef>
                <a:spcPct val="0"/>
              </a:spcBef>
              <a:buFontTx/>
              <a:buNone/>
            </a:pPr>
            <a:r>
              <a:rPr lang="en-US" altLang="en-US" sz="2400" dirty="0">
                <a:solidFill>
                  <a:schemeClr val="tx1"/>
                </a:solidFill>
                <a:latin typeface="Tahoma" panose="020B0604030504040204" pitchFamily="34" charset="0"/>
              </a:rPr>
              <a:t>Friction V Belt Mechanism</a:t>
            </a:r>
          </a:p>
          <a:p>
            <a:endParaRPr lang="en-GB" altLang="en-US" sz="2400" dirty="0">
              <a:solidFill>
                <a:schemeClr val="tx1"/>
              </a:solidFill>
              <a:latin typeface="Tahoma" panose="020B0604030504040204" pitchFamily="34" charset="0"/>
            </a:endParaRPr>
          </a:p>
        </p:txBody>
      </p:sp>
      <p:grpSp>
        <p:nvGrpSpPr>
          <p:cNvPr id="217115" name="Group 27"/>
          <p:cNvGrpSpPr>
            <a:grpSpLocks/>
          </p:cNvGrpSpPr>
          <p:nvPr/>
        </p:nvGrpSpPr>
        <p:grpSpPr bwMode="auto">
          <a:xfrm>
            <a:off x="5058998" y="1857374"/>
            <a:ext cx="4045866" cy="2015864"/>
            <a:chOff x="2701" y="2103"/>
            <a:chExt cx="2884" cy="1658"/>
          </a:xfrm>
        </p:grpSpPr>
        <p:grpSp>
          <p:nvGrpSpPr>
            <p:cNvPr id="9232" name="Group 26"/>
            <p:cNvGrpSpPr>
              <a:grpSpLocks/>
            </p:cNvGrpSpPr>
            <p:nvPr/>
          </p:nvGrpSpPr>
          <p:grpSpPr bwMode="auto">
            <a:xfrm>
              <a:off x="3803" y="2103"/>
              <a:ext cx="844" cy="1448"/>
              <a:chOff x="3803" y="2103"/>
              <a:chExt cx="844" cy="1448"/>
            </a:xfrm>
          </p:grpSpPr>
          <p:sp>
            <p:nvSpPr>
              <p:cNvPr id="9237" name="Rectangle 8"/>
              <p:cNvSpPr>
                <a:spLocks noChangeArrowheads="1"/>
              </p:cNvSpPr>
              <p:nvPr/>
            </p:nvSpPr>
            <p:spPr bwMode="auto">
              <a:xfrm>
                <a:off x="3803" y="2266"/>
                <a:ext cx="844" cy="1285"/>
              </a:xfrm>
              <a:prstGeom prst="rect">
                <a:avLst/>
              </a:prstGeom>
              <a:solidFill>
                <a:srgbClr val="FFCC00"/>
              </a:solidFill>
              <a:ln w="12700">
                <a:solidFill>
                  <a:srgbClr val="00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9238" name="AutoShape 9"/>
              <p:cNvSpPr>
                <a:spLocks noChangeArrowheads="1"/>
              </p:cNvSpPr>
              <p:nvPr/>
            </p:nvSpPr>
            <p:spPr bwMode="auto">
              <a:xfrm>
                <a:off x="3943" y="2266"/>
                <a:ext cx="564" cy="8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9 w 21600"/>
                  <a:gd name="T13" fmla="*/ 4511 h 21600"/>
                  <a:gd name="T14" fmla="*/ 17119 w 21600"/>
                  <a:gd name="T15" fmla="*/ 170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FF"/>
              </a:solidFill>
              <a:ln w="12700">
                <a:solidFill>
                  <a:srgbClr val="000000"/>
                </a:solidFill>
                <a:miter lim="800000"/>
                <a:headEnd/>
                <a:tailEnd/>
              </a:ln>
            </p:spPr>
            <p:txBody>
              <a:bodyPr wrap="none" anchor="ctr"/>
              <a:lstStyle/>
              <a:p>
                <a:endParaRPr lang="en-GB"/>
              </a:p>
            </p:txBody>
          </p:sp>
          <p:sp>
            <p:nvSpPr>
              <p:cNvPr id="9239" name="AutoShape 10"/>
              <p:cNvSpPr>
                <a:spLocks noChangeArrowheads="1"/>
              </p:cNvSpPr>
              <p:nvPr/>
            </p:nvSpPr>
            <p:spPr bwMode="auto">
              <a:xfrm>
                <a:off x="3964" y="2103"/>
                <a:ext cx="522" cy="88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6 h 21600"/>
                  <a:gd name="T14" fmla="*/ 17090 w 21600"/>
                  <a:gd name="T15" fmla="*/ 1709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808080"/>
              </a:solidFill>
              <a:ln w="12700">
                <a:solidFill>
                  <a:srgbClr val="000000"/>
                </a:solidFill>
                <a:miter lim="800000"/>
                <a:headEnd/>
                <a:tailEnd/>
              </a:ln>
            </p:spPr>
            <p:txBody>
              <a:bodyPr wrap="none" anchor="ctr"/>
              <a:lstStyle/>
              <a:p>
                <a:endParaRPr lang="en-GB"/>
              </a:p>
            </p:txBody>
          </p:sp>
        </p:grpSp>
        <p:sp>
          <p:nvSpPr>
            <p:cNvPr id="9233" name="Text Box 11"/>
            <p:cNvSpPr txBox="1">
              <a:spLocks noChangeArrowheads="1"/>
            </p:cNvSpPr>
            <p:nvPr/>
          </p:nvSpPr>
          <p:spPr bwMode="auto">
            <a:xfrm>
              <a:off x="4741" y="2171"/>
              <a:ext cx="844" cy="98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dirty="0">
                  <a:latin typeface="Tahoma" panose="020B0604030504040204" pitchFamily="34" charset="0"/>
                </a:rPr>
                <a:t>V Section Belt</a:t>
              </a:r>
            </a:p>
          </p:txBody>
        </p:sp>
        <p:sp>
          <p:nvSpPr>
            <p:cNvPr id="9234" name="Text Box 12"/>
            <p:cNvSpPr txBox="1">
              <a:spLocks noChangeArrowheads="1"/>
            </p:cNvSpPr>
            <p:nvPr/>
          </p:nvSpPr>
          <p:spPr bwMode="auto">
            <a:xfrm>
              <a:off x="2701" y="2166"/>
              <a:ext cx="991" cy="159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dirty="0">
                  <a:latin typeface="Tahoma" panose="020B0604030504040204" pitchFamily="34" charset="0"/>
                </a:rPr>
                <a:t>V Section Groove cut into Pulley</a:t>
              </a:r>
            </a:p>
          </p:txBody>
        </p:sp>
        <p:sp>
          <p:nvSpPr>
            <p:cNvPr id="9235" name="Freeform 13"/>
            <p:cNvSpPr>
              <a:spLocks/>
            </p:cNvSpPr>
            <p:nvPr/>
          </p:nvSpPr>
          <p:spPr bwMode="auto">
            <a:xfrm>
              <a:off x="4302" y="2694"/>
              <a:ext cx="505" cy="280"/>
            </a:xfrm>
            <a:custGeom>
              <a:avLst/>
              <a:gdLst>
                <a:gd name="T0" fmla="*/ 1843 w 407"/>
                <a:gd name="T1" fmla="*/ 4736 h 140"/>
                <a:gd name="T2" fmla="*/ 968 w 407"/>
                <a:gd name="T3" fmla="*/ 17920 h 140"/>
                <a:gd name="T4" fmla="*/ 0 w 407"/>
                <a:gd name="T5" fmla="*/ 0 h 140"/>
                <a:gd name="T6" fmla="*/ 0 60000 65536"/>
                <a:gd name="T7" fmla="*/ 0 60000 65536"/>
                <a:gd name="T8" fmla="*/ 0 60000 65536"/>
              </a:gdLst>
              <a:ahLst/>
              <a:cxnLst>
                <a:cxn ang="T6">
                  <a:pos x="T0" y="T1"/>
                </a:cxn>
                <a:cxn ang="T7">
                  <a:pos x="T2" y="T3"/>
                </a:cxn>
                <a:cxn ang="T8">
                  <a:pos x="T4" y="T5"/>
                </a:cxn>
              </a:cxnLst>
              <a:rect l="0" t="0" r="r" b="b"/>
              <a:pathLst>
                <a:path w="407" h="140">
                  <a:moveTo>
                    <a:pt x="407" y="37"/>
                  </a:moveTo>
                  <a:lnTo>
                    <a:pt x="214" y="140"/>
                  </a:lnTo>
                  <a:lnTo>
                    <a:pt x="0" y="0"/>
                  </a:lnTo>
                </a:path>
              </a:pathLst>
            </a:custGeom>
            <a:noFill/>
            <a:ln w="12700" cmpd="sng">
              <a:solidFill>
                <a:srgbClr val="000000"/>
              </a:solidFill>
              <a:round/>
              <a:headEnd type="none" w="med" len="med"/>
              <a:tailEnd type="triangl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236" name="Freeform 14"/>
            <p:cNvSpPr>
              <a:spLocks/>
            </p:cNvSpPr>
            <p:nvPr/>
          </p:nvSpPr>
          <p:spPr bwMode="auto">
            <a:xfrm>
              <a:off x="3614" y="3004"/>
              <a:ext cx="449" cy="369"/>
            </a:xfrm>
            <a:custGeom>
              <a:avLst/>
              <a:gdLst>
                <a:gd name="T0" fmla="*/ 0 w 363"/>
                <a:gd name="T1" fmla="*/ 0 h 185"/>
                <a:gd name="T2" fmla="*/ 951 w 363"/>
                <a:gd name="T3" fmla="*/ 23233 h 185"/>
                <a:gd name="T4" fmla="*/ 1607 w 363"/>
                <a:gd name="T5" fmla="*/ 7420 h 185"/>
                <a:gd name="T6" fmla="*/ 0 60000 65536"/>
                <a:gd name="T7" fmla="*/ 0 60000 65536"/>
                <a:gd name="T8" fmla="*/ 0 60000 65536"/>
              </a:gdLst>
              <a:ahLst/>
              <a:cxnLst>
                <a:cxn ang="T6">
                  <a:pos x="T0" y="T1"/>
                </a:cxn>
                <a:cxn ang="T7">
                  <a:pos x="T2" y="T3"/>
                </a:cxn>
                <a:cxn ang="T8">
                  <a:pos x="T4" y="T5"/>
                </a:cxn>
              </a:cxnLst>
              <a:rect l="0" t="0" r="r" b="b"/>
              <a:pathLst>
                <a:path w="363" h="185">
                  <a:moveTo>
                    <a:pt x="0" y="0"/>
                  </a:moveTo>
                  <a:lnTo>
                    <a:pt x="215" y="185"/>
                  </a:lnTo>
                  <a:lnTo>
                    <a:pt x="363" y="59"/>
                  </a:lnTo>
                </a:path>
              </a:pathLst>
            </a:custGeom>
            <a:noFill/>
            <a:ln w="12700" cmpd="sng">
              <a:solidFill>
                <a:srgbClr val="000000"/>
              </a:solidFill>
              <a:round/>
              <a:headEnd type="none" w="med" len="med"/>
              <a:tailEnd type="triangl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217116" name="Group 28"/>
          <p:cNvGrpSpPr>
            <a:grpSpLocks/>
          </p:cNvGrpSpPr>
          <p:nvPr/>
        </p:nvGrpSpPr>
        <p:grpSpPr bwMode="auto">
          <a:xfrm>
            <a:off x="438204" y="1985963"/>
            <a:ext cx="3994149" cy="2027144"/>
            <a:chOff x="-134" y="1937"/>
            <a:chExt cx="3236" cy="1809"/>
          </a:xfrm>
        </p:grpSpPr>
        <p:sp>
          <p:nvSpPr>
            <p:cNvPr id="9225" name="Text Box 17"/>
            <p:cNvSpPr txBox="1">
              <a:spLocks noChangeArrowheads="1"/>
            </p:cNvSpPr>
            <p:nvPr/>
          </p:nvSpPr>
          <p:spPr bwMode="auto">
            <a:xfrm>
              <a:off x="-134" y="2345"/>
              <a:ext cx="1419" cy="140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dirty="0">
                  <a:latin typeface="Tahoma" panose="020B0604030504040204" pitchFamily="34" charset="0"/>
                </a:rPr>
                <a:t>Flat Belt runs over top of Pulley</a:t>
              </a:r>
            </a:p>
          </p:txBody>
        </p:sp>
        <p:grpSp>
          <p:nvGrpSpPr>
            <p:cNvPr id="9226" name="Group 25"/>
            <p:cNvGrpSpPr>
              <a:grpSpLocks/>
            </p:cNvGrpSpPr>
            <p:nvPr/>
          </p:nvGrpSpPr>
          <p:grpSpPr bwMode="auto">
            <a:xfrm>
              <a:off x="978" y="1937"/>
              <a:ext cx="2124" cy="1614"/>
              <a:chOff x="978" y="1937"/>
              <a:chExt cx="2124" cy="1614"/>
            </a:xfrm>
          </p:grpSpPr>
          <p:sp>
            <p:nvSpPr>
              <p:cNvPr id="9227" name="Rectangle 19"/>
              <p:cNvSpPr>
                <a:spLocks noChangeArrowheads="1"/>
              </p:cNvSpPr>
              <p:nvPr/>
            </p:nvSpPr>
            <p:spPr bwMode="auto">
              <a:xfrm>
                <a:off x="1316" y="2265"/>
                <a:ext cx="844" cy="1286"/>
              </a:xfrm>
              <a:prstGeom prst="rect">
                <a:avLst/>
              </a:prstGeom>
              <a:solidFill>
                <a:srgbClr val="FFCC00"/>
              </a:solidFill>
              <a:ln w="12700">
                <a:solidFill>
                  <a:srgbClr val="00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9228" name="Text Box 20"/>
              <p:cNvSpPr txBox="1">
                <a:spLocks noChangeArrowheads="1"/>
              </p:cNvSpPr>
              <p:nvPr/>
            </p:nvSpPr>
            <p:spPr bwMode="auto">
              <a:xfrm>
                <a:off x="2094" y="2470"/>
                <a:ext cx="1008" cy="4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dirty="0">
                    <a:latin typeface="Tahoma" panose="020B0604030504040204" pitchFamily="34" charset="0"/>
                  </a:rPr>
                  <a:t>Pulley</a:t>
                </a:r>
              </a:p>
            </p:txBody>
          </p:sp>
          <p:sp>
            <p:nvSpPr>
              <p:cNvPr id="9229" name="Freeform 21"/>
              <p:cNvSpPr>
                <a:spLocks/>
              </p:cNvSpPr>
              <p:nvPr/>
            </p:nvSpPr>
            <p:spPr bwMode="auto">
              <a:xfrm>
                <a:off x="1815" y="2694"/>
                <a:ext cx="505" cy="280"/>
              </a:xfrm>
              <a:custGeom>
                <a:avLst/>
                <a:gdLst>
                  <a:gd name="T0" fmla="*/ 1843 w 407"/>
                  <a:gd name="T1" fmla="*/ 4736 h 140"/>
                  <a:gd name="T2" fmla="*/ 968 w 407"/>
                  <a:gd name="T3" fmla="*/ 17920 h 140"/>
                  <a:gd name="T4" fmla="*/ 0 w 407"/>
                  <a:gd name="T5" fmla="*/ 0 h 140"/>
                  <a:gd name="T6" fmla="*/ 0 60000 65536"/>
                  <a:gd name="T7" fmla="*/ 0 60000 65536"/>
                  <a:gd name="T8" fmla="*/ 0 60000 65536"/>
                </a:gdLst>
                <a:ahLst/>
                <a:cxnLst>
                  <a:cxn ang="T6">
                    <a:pos x="T0" y="T1"/>
                  </a:cxn>
                  <a:cxn ang="T7">
                    <a:pos x="T2" y="T3"/>
                  </a:cxn>
                  <a:cxn ang="T8">
                    <a:pos x="T4" y="T5"/>
                  </a:cxn>
                </a:cxnLst>
                <a:rect l="0" t="0" r="r" b="b"/>
                <a:pathLst>
                  <a:path w="407" h="140">
                    <a:moveTo>
                      <a:pt x="407" y="37"/>
                    </a:moveTo>
                    <a:lnTo>
                      <a:pt x="214" y="140"/>
                    </a:lnTo>
                    <a:lnTo>
                      <a:pt x="0" y="0"/>
                    </a:lnTo>
                  </a:path>
                </a:pathLst>
              </a:custGeom>
              <a:noFill/>
              <a:ln w="12700" cmpd="sng">
                <a:solidFill>
                  <a:srgbClr val="000000"/>
                </a:solidFill>
                <a:round/>
                <a:headEnd type="none" w="med" len="med"/>
                <a:tailEnd type="triangl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230" name="Rectangle 23"/>
              <p:cNvSpPr>
                <a:spLocks noChangeArrowheads="1"/>
              </p:cNvSpPr>
              <p:nvPr/>
            </p:nvSpPr>
            <p:spPr bwMode="auto">
              <a:xfrm>
                <a:off x="1316" y="1937"/>
                <a:ext cx="844" cy="282"/>
              </a:xfrm>
              <a:prstGeom prst="rect">
                <a:avLst/>
              </a:prstGeom>
              <a:solidFill>
                <a:srgbClr val="808080"/>
              </a:solidFill>
              <a:ln w="12700">
                <a:solidFill>
                  <a:srgbClr val="00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9231" name="Freeform 24"/>
              <p:cNvSpPr>
                <a:spLocks/>
              </p:cNvSpPr>
              <p:nvPr/>
            </p:nvSpPr>
            <p:spPr bwMode="auto">
              <a:xfrm>
                <a:off x="978" y="2073"/>
                <a:ext cx="560" cy="369"/>
              </a:xfrm>
              <a:custGeom>
                <a:avLst/>
                <a:gdLst>
                  <a:gd name="T0" fmla="*/ 0 w 452"/>
                  <a:gd name="T1" fmla="*/ 23233 h 185"/>
                  <a:gd name="T2" fmla="*/ 669 w 452"/>
                  <a:gd name="T3" fmla="*/ 5553 h 185"/>
                  <a:gd name="T4" fmla="*/ 2024 w 452"/>
                  <a:gd name="T5" fmla="*/ 0 h 185"/>
                  <a:gd name="T6" fmla="*/ 0 60000 65536"/>
                  <a:gd name="T7" fmla="*/ 0 60000 65536"/>
                  <a:gd name="T8" fmla="*/ 0 60000 65536"/>
                </a:gdLst>
                <a:ahLst/>
                <a:cxnLst>
                  <a:cxn ang="T6">
                    <a:pos x="T0" y="T1"/>
                  </a:cxn>
                  <a:cxn ang="T7">
                    <a:pos x="T2" y="T3"/>
                  </a:cxn>
                  <a:cxn ang="T8">
                    <a:pos x="T4" y="T5"/>
                  </a:cxn>
                </a:cxnLst>
                <a:rect l="0" t="0" r="r" b="b"/>
                <a:pathLst>
                  <a:path w="452" h="185">
                    <a:moveTo>
                      <a:pt x="0" y="185"/>
                    </a:moveTo>
                    <a:lnTo>
                      <a:pt x="149" y="44"/>
                    </a:lnTo>
                    <a:lnTo>
                      <a:pt x="452" y="0"/>
                    </a:lnTo>
                  </a:path>
                </a:pathLst>
              </a:custGeom>
              <a:noFill/>
              <a:ln w="12700" cmpd="sng">
                <a:solidFill>
                  <a:srgbClr val="000000"/>
                </a:solidFill>
                <a:round/>
                <a:headEnd type="none" w="med" len="med"/>
                <a:tailEnd type="triangl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pic>
        <p:nvPicPr>
          <p:cNvPr id="217118"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025900"/>
            <a:ext cx="3428058"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119" name="Picture 31" descr="pulle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488" y="4013200"/>
            <a:ext cx="3648075"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937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7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nodeType="clickEffect">
                                  <p:stCondLst>
                                    <p:cond delay="0"/>
                                  </p:stCondLst>
                                  <p:childTnLst>
                                    <p:set>
                                      <p:cBhvr>
                                        <p:cTn id="10" dur="1" fill="hold">
                                          <p:stCondLst>
                                            <p:cond delay="0"/>
                                          </p:stCondLst>
                                        </p:cTn>
                                        <p:tgtEl>
                                          <p:spTgt spid="217116"/>
                                        </p:tgtEl>
                                        <p:attrNameLst>
                                          <p:attrName>style.visibility</p:attrName>
                                        </p:attrNameLst>
                                      </p:cBhvr>
                                      <p:to>
                                        <p:strVal val="visible"/>
                                      </p:to>
                                    </p:set>
                                    <p:anim calcmode="lin" valueType="num">
                                      <p:cBhvr>
                                        <p:cTn id="11" dur="500" fill="hold"/>
                                        <p:tgtEl>
                                          <p:spTgt spid="217116"/>
                                        </p:tgtEl>
                                        <p:attrNameLst>
                                          <p:attrName>ppt_w</p:attrName>
                                        </p:attrNameLst>
                                      </p:cBhvr>
                                      <p:tavLst>
                                        <p:tav tm="0">
                                          <p:val>
                                            <p:fltVal val="0"/>
                                          </p:val>
                                        </p:tav>
                                        <p:tav tm="100000">
                                          <p:val>
                                            <p:strVal val="#ppt_w"/>
                                          </p:val>
                                        </p:tav>
                                      </p:tavLst>
                                    </p:anim>
                                    <p:anim calcmode="lin" valueType="num">
                                      <p:cBhvr>
                                        <p:cTn id="12" dur="500" fill="hold"/>
                                        <p:tgtEl>
                                          <p:spTgt spid="217116"/>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71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7092">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217115"/>
                                        </p:tgtEl>
                                        <p:attrNameLst>
                                          <p:attrName>style.visibility</p:attrName>
                                        </p:attrNameLst>
                                      </p:cBhvr>
                                      <p:to>
                                        <p:strVal val="visible"/>
                                      </p:to>
                                    </p:set>
                                    <p:anim calcmode="lin" valueType="num">
                                      <p:cBhvr>
                                        <p:cTn id="25" dur="500" fill="hold"/>
                                        <p:tgtEl>
                                          <p:spTgt spid="217115"/>
                                        </p:tgtEl>
                                        <p:attrNameLst>
                                          <p:attrName>ppt_w</p:attrName>
                                        </p:attrNameLst>
                                      </p:cBhvr>
                                      <p:tavLst>
                                        <p:tav tm="0">
                                          <p:val>
                                            <p:fltVal val="0"/>
                                          </p:val>
                                        </p:tav>
                                        <p:tav tm="100000">
                                          <p:val>
                                            <p:strVal val="#ppt_w"/>
                                          </p:val>
                                        </p:tav>
                                      </p:tavLst>
                                    </p:anim>
                                    <p:anim calcmode="lin" valueType="num">
                                      <p:cBhvr>
                                        <p:cTn id="26" dur="500" fill="hold"/>
                                        <p:tgtEl>
                                          <p:spTgt spid="217115"/>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217118"/>
                                        </p:tgtEl>
                                        <p:attrNameLst>
                                          <p:attrName>style.visibility</p:attrName>
                                        </p:attrNameLst>
                                      </p:cBhvr>
                                      <p:to>
                                        <p:strVal val="visible"/>
                                      </p:to>
                                    </p:set>
                                    <p:anim calcmode="lin" valueType="num">
                                      <p:cBhvr>
                                        <p:cTn id="31" dur="500" fill="hold"/>
                                        <p:tgtEl>
                                          <p:spTgt spid="217118"/>
                                        </p:tgtEl>
                                        <p:attrNameLst>
                                          <p:attrName>ppt_w</p:attrName>
                                        </p:attrNameLst>
                                      </p:cBhvr>
                                      <p:tavLst>
                                        <p:tav tm="0">
                                          <p:val>
                                            <p:fltVal val="0"/>
                                          </p:val>
                                        </p:tav>
                                        <p:tav tm="100000">
                                          <p:val>
                                            <p:strVal val="#ppt_w"/>
                                          </p:val>
                                        </p:tav>
                                      </p:tavLst>
                                    </p:anim>
                                    <p:anim calcmode="lin" valueType="num">
                                      <p:cBhvr>
                                        <p:cTn id="32" dur="500" fill="hold"/>
                                        <p:tgtEl>
                                          <p:spTgt spid="2171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P spid="21709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978247"/>
          </a:xfrm>
        </p:spPr>
        <p:txBody>
          <a:bodyPr>
            <a:noAutofit/>
          </a:bodyPr>
          <a:lstStyle/>
          <a:p>
            <a:pPr algn="ctr"/>
            <a:r>
              <a:rPr lang="en-US" altLang="en-US" sz="3600" dirty="0">
                <a:solidFill>
                  <a:schemeClr val="tx1"/>
                </a:solidFill>
                <a:latin typeface="Tahoma" panose="020B0604030504040204" pitchFamily="34" charset="0"/>
              </a:rPr>
              <a:t>Toothed Belt and Pulley System</a:t>
            </a:r>
            <a:br>
              <a:rPr lang="en-US" altLang="en-US" sz="3600" dirty="0">
                <a:solidFill>
                  <a:schemeClr val="tx1"/>
                </a:solidFill>
                <a:latin typeface="Tahoma" panose="020B0604030504040204" pitchFamily="34" charset="0"/>
              </a:rPr>
            </a:br>
            <a:endParaRPr lang="en-GB" altLang="en-US" sz="3600" dirty="0">
              <a:solidFill>
                <a:schemeClr val="tx1"/>
              </a:solidFill>
              <a:latin typeface="Tahoma" panose="020B0604030504040204" pitchFamily="34" charset="0"/>
            </a:endParaRPr>
          </a:p>
        </p:txBody>
      </p:sp>
      <p:pic>
        <p:nvPicPr>
          <p:cNvPr id="10243" name="Picture 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1433513"/>
            <a:ext cx="7419975" cy="518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31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0" y="0"/>
            <a:ext cx="7772400" cy="838200"/>
          </a:xfrm>
        </p:spPr>
        <p:txBody>
          <a:bodyPr>
            <a:normAutofit/>
          </a:bodyPr>
          <a:lstStyle/>
          <a:p>
            <a:pPr>
              <a:defRPr/>
            </a:pPr>
            <a:r>
              <a:rPr lang="en-GB" altLang="en-US" sz="3600" b="1" dirty="0">
                <a:solidFill>
                  <a:schemeClr val="tx1"/>
                </a:solidFill>
                <a:latin typeface="Tahoma" pitchFamily="34" charset="0"/>
              </a:rPr>
              <a:t>More Than </a:t>
            </a:r>
            <a:r>
              <a:rPr lang="en-GB" altLang="en-US" sz="3600" dirty="0">
                <a:solidFill>
                  <a:schemeClr val="tx1"/>
                </a:solidFill>
                <a:latin typeface="Tahoma" pitchFamily="34" charset="0"/>
              </a:rPr>
              <a:t>O</a:t>
            </a:r>
            <a:r>
              <a:rPr lang="en-GB" altLang="en-US" sz="3600" b="1" dirty="0">
                <a:solidFill>
                  <a:schemeClr val="tx1"/>
                </a:solidFill>
                <a:latin typeface="Tahoma" pitchFamily="34" charset="0"/>
              </a:rPr>
              <a:t>ne Belt Drive</a:t>
            </a:r>
          </a:p>
        </p:txBody>
      </p:sp>
      <p:pic>
        <p:nvPicPr>
          <p:cNvPr id="26" name="Picture 3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57213" y="1509713"/>
            <a:ext cx="3719512" cy="3500437"/>
          </a:xfrm>
          <a:noFill/>
          <a:extLst>
            <a:ext uri="{91240B29-F687-4F45-9708-019B960494DF}">
              <a14:hiddenLine xmlns:a14="http://schemas.microsoft.com/office/drawing/2010/main" w="19050">
                <a:solidFill>
                  <a:schemeClr val="tx1"/>
                </a:solidFill>
                <a:miter lim="800000"/>
                <a:headEnd/>
                <a:tailEnd/>
              </a14:hiddenLine>
            </a:ext>
          </a:extLst>
        </p:spPr>
      </p:pic>
      <p:sp>
        <p:nvSpPr>
          <p:cNvPr id="27" name="Rectangle 4"/>
          <p:cNvSpPr>
            <a:spLocks noGrp="1" noChangeArrowheads="1"/>
          </p:cNvSpPr>
          <p:nvPr>
            <p:ph sz="half" idx="2"/>
          </p:nvPr>
        </p:nvSpPr>
        <p:spPr>
          <a:xfrm>
            <a:off x="4605338" y="1125538"/>
            <a:ext cx="4292600" cy="4114800"/>
          </a:xfrm>
        </p:spPr>
        <p:txBody>
          <a:bodyPr/>
          <a:lstStyle/>
          <a:p>
            <a:pPr>
              <a:spcBef>
                <a:spcPct val="0"/>
              </a:spcBef>
              <a:buFontTx/>
              <a:buNone/>
              <a:defRPr/>
            </a:pPr>
            <a:r>
              <a:rPr lang="en-US" altLang="en-US" sz="2400" dirty="0">
                <a:solidFill>
                  <a:schemeClr val="tx1"/>
                </a:solidFill>
                <a:latin typeface="Tahoma" pitchFamily="34" charset="0"/>
              </a:rPr>
              <a:t>When using more  than one ‘</a:t>
            </a:r>
            <a:r>
              <a:rPr lang="en-US" altLang="en-US" sz="2400" dirty="0" err="1">
                <a:solidFill>
                  <a:schemeClr val="tx1"/>
                </a:solidFill>
                <a:latin typeface="Tahoma" pitchFamily="34" charset="0"/>
              </a:rPr>
              <a:t>Vee</a:t>
            </a:r>
            <a:r>
              <a:rPr lang="en-US" altLang="en-US" sz="2400" dirty="0">
                <a:solidFill>
                  <a:schemeClr val="tx1"/>
                </a:solidFill>
                <a:latin typeface="Tahoma" pitchFamily="34" charset="0"/>
              </a:rPr>
              <a:t>’ belt it is important to match the belts to ensure they are :- </a:t>
            </a:r>
          </a:p>
          <a:p>
            <a:pPr>
              <a:spcBef>
                <a:spcPct val="0"/>
              </a:spcBef>
              <a:defRPr/>
            </a:pPr>
            <a:r>
              <a:rPr lang="en-US" altLang="en-US" sz="2400" dirty="0">
                <a:solidFill>
                  <a:schemeClr val="tx1"/>
                </a:solidFill>
                <a:latin typeface="Tahoma" pitchFamily="34" charset="0"/>
              </a:rPr>
              <a:t>The same length</a:t>
            </a:r>
          </a:p>
          <a:p>
            <a:pPr>
              <a:spcBef>
                <a:spcPct val="0"/>
              </a:spcBef>
              <a:defRPr/>
            </a:pPr>
            <a:r>
              <a:rPr lang="en-US" altLang="en-US" sz="2400" dirty="0">
                <a:solidFill>
                  <a:schemeClr val="tx1"/>
                </a:solidFill>
                <a:latin typeface="Tahoma" pitchFamily="34" charset="0"/>
              </a:rPr>
              <a:t>Made of the same material</a:t>
            </a:r>
          </a:p>
          <a:p>
            <a:pPr marL="0" indent="0">
              <a:spcBef>
                <a:spcPct val="0"/>
              </a:spcBef>
              <a:buFontTx/>
              <a:buNone/>
              <a:defRPr/>
            </a:pPr>
            <a:r>
              <a:rPr lang="en-US" altLang="en-US" sz="2400" dirty="0">
                <a:solidFill>
                  <a:schemeClr val="tx1"/>
                </a:solidFill>
                <a:latin typeface="Tahoma" pitchFamily="34" charset="0"/>
              </a:rPr>
              <a:t> </a:t>
            </a:r>
          </a:p>
          <a:p>
            <a:pPr marL="0" indent="0">
              <a:spcBef>
                <a:spcPct val="0"/>
              </a:spcBef>
              <a:buFontTx/>
              <a:buNone/>
              <a:defRPr/>
            </a:pPr>
            <a:r>
              <a:rPr lang="en-US" altLang="en-US" sz="2400" dirty="0">
                <a:solidFill>
                  <a:schemeClr val="tx1"/>
                </a:solidFill>
                <a:latin typeface="Tahoma" pitchFamily="34" charset="0"/>
              </a:rPr>
              <a:t>If they are unmatched, they will wear unevenly and stretching will occur causing failure </a:t>
            </a:r>
          </a:p>
          <a:p>
            <a:pPr marL="0" indent="0">
              <a:spcBef>
                <a:spcPct val="0"/>
              </a:spcBef>
              <a:buFontTx/>
              <a:buNone/>
              <a:defRPr/>
            </a:pPr>
            <a:endParaRPr lang="en-US" altLang="en-US" sz="2400" dirty="0">
              <a:solidFill>
                <a:srgbClr val="FFFF00"/>
              </a:solidFill>
              <a:effectLst>
                <a:outerShdw blurRad="38100" dist="38100" dir="2700000" algn="tl">
                  <a:srgbClr val="000000"/>
                </a:outerShdw>
              </a:effectLst>
              <a:latin typeface="Tahoma" pitchFamily="34" charset="0"/>
            </a:endParaRPr>
          </a:p>
          <a:p>
            <a:pPr>
              <a:spcBef>
                <a:spcPct val="0"/>
              </a:spcBef>
              <a:defRPr/>
            </a:pPr>
            <a:endParaRPr lang="en-US" altLang="en-US" sz="2400" dirty="0">
              <a:solidFill>
                <a:srgbClr val="FFFF00"/>
              </a:solidFill>
              <a:effectLst>
                <a:outerShdw blurRad="38100" dist="38100" dir="2700000" algn="tl">
                  <a:srgbClr val="000000"/>
                </a:outerShdw>
              </a:effectLst>
              <a:latin typeface="Tahoma" pitchFamily="34" charset="0"/>
            </a:endParaRPr>
          </a:p>
          <a:p>
            <a:pPr>
              <a:defRPr/>
            </a:pPr>
            <a:endParaRPr lang="en-GB" altLang="en-US" sz="2400" dirty="0">
              <a:latin typeface="Tahoma" pitchFamily="34" charset="0"/>
            </a:endParaRPr>
          </a:p>
        </p:txBody>
      </p:sp>
      <p:sp>
        <p:nvSpPr>
          <p:cNvPr id="28" name="Rectangle 4"/>
          <p:cNvSpPr txBox="1">
            <a:spLocks noChangeArrowheads="1"/>
          </p:cNvSpPr>
          <p:nvPr/>
        </p:nvSpPr>
        <p:spPr bwMode="auto">
          <a:xfrm>
            <a:off x="358775" y="5392738"/>
            <a:ext cx="8364538"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0" indent="0">
              <a:spcBef>
                <a:spcPct val="0"/>
              </a:spcBef>
              <a:buFontTx/>
              <a:buNone/>
              <a:defRPr/>
            </a:pPr>
            <a:r>
              <a:rPr lang="en-US" altLang="en-US" sz="2400" kern="0" dirty="0">
                <a:latin typeface="Tahoma" pitchFamily="34" charset="0"/>
              </a:rPr>
              <a:t>Never replace an individual belt as this would certainly be shorter than the original and would take most of the drive resulting in premature failure.</a:t>
            </a:r>
            <a:endParaRPr lang="en-GB" altLang="en-US" sz="2400" kern="0" dirty="0">
              <a:latin typeface="Tahoma" pitchFamily="34" charset="0"/>
            </a:endParaRPr>
          </a:p>
        </p:txBody>
      </p:sp>
    </p:spTree>
    <p:extLst>
      <p:ext uri="{BB962C8B-B14F-4D97-AF65-F5344CB8AC3E}">
        <p14:creationId xmlns:p14="http://schemas.microsoft.com/office/powerpoint/2010/main" val="272989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7">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7">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7">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autoUpdateAnimBg="0"/>
      <p:bldP spid="2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0" y="-37410"/>
            <a:ext cx="9144000" cy="609600"/>
          </a:xfrm>
        </p:spPr>
        <p:txBody>
          <a:bodyPr>
            <a:normAutofit fontScale="90000"/>
          </a:bodyPr>
          <a:lstStyle/>
          <a:p>
            <a:pPr>
              <a:defRPr/>
            </a:pPr>
            <a:r>
              <a:rPr lang="en-GB" altLang="en-US" sz="4000" b="1" dirty="0">
                <a:solidFill>
                  <a:schemeClr val="tx1"/>
                </a:solidFill>
                <a:latin typeface="Tahoma" pitchFamily="34" charset="0"/>
              </a:rPr>
              <a:t>Simple Belt and Pulley</a:t>
            </a:r>
          </a:p>
        </p:txBody>
      </p:sp>
      <p:sp>
        <p:nvSpPr>
          <p:cNvPr id="193539" name="Rectangle 3"/>
          <p:cNvSpPr>
            <a:spLocks noGrp="1" noChangeArrowheads="1"/>
          </p:cNvSpPr>
          <p:nvPr>
            <p:ph type="body" idx="1"/>
          </p:nvPr>
        </p:nvSpPr>
        <p:spPr>
          <a:xfrm>
            <a:off x="199160" y="3947556"/>
            <a:ext cx="8477250" cy="2833688"/>
          </a:xfrm>
        </p:spPr>
        <p:txBody>
          <a:bodyPr/>
          <a:lstStyle/>
          <a:p>
            <a:pPr>
              <a:lnSpc>
                <a:spcPct val="90000"/>
              </a:lnSpc>
              <a:defRPr/>
            </a:pPr>
            <a:endParaRPr lang="en-GB" altLang="en-US" sz="2800" dirty="0">
              <a:solidFill>
                <a:srgbClr val="FFFF00"/>
              </a:solidFill>
              <a:effectLst>
                <a:outerShdw blurRad="38100" dist="38100" dir="2700000" algn="tl">
                  <a:srgbClr val="000000"/>
                </a:outerShdw>
              </a:effectLst>
              <a:latin typeface="Tahoma" pitchFamily="34" charset="0"/>
            </a:endParaRPr>
          </a:p>
          <a:p>
            <a:pPr>
              <a:lnSpc>
                <a:spcPct val="90000"/>
              </a:lnSpc>
              <a:defRPr/>
            </a:pPr>
            <a:r>
              <a:rPr lang="en-GB" altLang="en-US" sz="2400" dirty="0">
                <a:solidFill>
                  <a:schemeClr val="tx1"/>
                </a:solidFill>
                <a:latin typeface="Tahoma" pitchFamily="34" charset="0"/>
              </a:rPr>
              <a:t>The belt and pulley system can be used as a gearing system. </a:t>
            </a:r>
          </a:p>
          <a:p>
            <a:pPr>
              <a:lnSpc>
                <a:spcPct val="90000"/>
              </a:lnSpc>
              <a:defRPr/>
            </a:pPr>
            <a:r>
              <a:rPr lang="en-GB" altLang="en-US" sz="2400" dirty="0">
                <a:solidFill>
                  <a:schemeClr val="tx1"/>
                </a:solidFill>
                <a:latin typeface="Tahoma" pitchFamily="34" charset="0"/>
              </a:rPr>
              <a:t>If the small pulley is half the diameter of the large one, then a 2:1 ratio is achieved ( step-up or step-down depending on which is driven) .</a:t>
            </a:r>
          </a:p>
        </p:txBody>
      </p:sp>
      <p:grpSp>
        <p:nvGrpSpPr>
          <p:cNvPr id="12292" name="Group 4"/>
          <p:cNvGrpSpPr>
            <a:grpSpLocks/>
          </p:cNvGrpSpPr>
          <p:nvPr/>
        </p:nvGrpSpPr>
        <p:grpSpPr bwMode="auto">
          <a:xfrm>
            <a:off x="1400175" y="1143000"/>
            <a:ext cx="6324600" cy="2819400"/>
            <a:chOff x="864" y="720"/>
            <a:chExt cx="4224" cy="2064"/>
          </a:xfrm>
        </p:grpSpPr>
        <p:sp>
          <p:nvSpPr>
            <p:cNvPr id="12294" name="Rectangle 5"/>
            <p:cNvSpPr>
              <a:spLocks noChangeArrowheads="1"/>
            </p:cNvSpPr>
            <p:nvPr/>
          </p:nvSpPr>
          <p:spPr bwMode="auto">
            <a:xfrm rot="-969229">
              <a:off x="1152" y="1152"/>
              <a:ext cx="2843" cy="48"/>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2295" name="Rectangle 6"/>
            <p:cNvSpPr>
              <a:spLocks noChangeArrowheads="1"/>
            </p:cNvSpPr>
            <p:nvPr/>
          </p:nvSpPr>
          <p:spPr bwMode="auto">
            <a:xfrm rot="410762" flipH="1">
              <a:off x="1333" y="2544"/>
              <a:ext cx="2843" cy="48"/>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nvGrpSpPr>
            <p:cNvPr id="12296" name="Group 7"/>
            <p:cNvGrpSpPr>
              <a:grpSpLocks/>
            </p:cNvGrpSpPr>
            <p:nvPr/>
          </p:nvGrpSpPr>
          <p:grpSpPr bwMode="auto">
            <a:xfrm>
              <a:off x="864" y="1488"/>
              <a:ext cx="1008" cy="960"/>
              <a:chOff x="960" y="1344"/>
              <a:chExt cx="1008" cy="960"/>
            </a:xfrm>
          </p:grpSpPr>
          <p:grpSp>
            <p:nvGrpSpPr>
              <p:cNvPr id="12306" name="Group 8"/>
              <p:cNvGrpSpPr>
                <a:grpSpLocks/>
              </p:cNvGrpSpPr>
              <p:nvPr/>
            </p:nvGrpSpPr>
            <p:grpSpPr bwMode="auto">
              <a:xfrm>
                <a:off x="960" y="1344"/>
                <a:ext cx="1008" cy="960"/>
                <a:chOff x="960" y="1344"/>
                <a:chExt cx="1008" cy="960"/>
              </a:xfrm>
            </p:grpSpPr>
            <p:sp>
              <p:nvSpPr>
                <p:cNvPr id="12310" name="Oval 9"/>
                <p:cNvSpPr>
                  <a:spLocks noChangeArrowheads="1"/>
                </p:cNvSpPr>
                <p:nvPr/>
              </p:nvSpPr>
              <p:spPr bwMode="auto">
                <a:xfrm>
                  <a:off x="960" y="1344"/>
                  <a:ext cx="1008" cy="960"/>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2311" name="Oval 10"/>
                <p:cNvSpPr>
                  <a:spLocks noChangeArrowheads="1"/>
                </p:cNvSpPr>
                <p:nvPr/>
              </p:nvSpPr>
              <p:spPr bwMode="auto">
                <a:xfrm>
                  <a:off x="1152" y="1536"/>
                  <a:ext cx="624" cy="576"/>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12307" name="Group 11"/>
              <p:cNvGrpSpPr>
                <a:grpSpLocks/>
              </p:cNvGrpSpPr>
              <p:nvPr/>
            </p:nvGrpSpPr>
            <p:grpSpPr bwMode="auto">
              <a:xfrm>
                <a:off x="1344" y="1728"/>
                <a:ext cx="192" cy="192"/>
                <a:chOff x="960" y="1344"/>
                <a:chExt cx="1008" cy="960"/>
              </a:xfrm>
            </p:grpSpPr>
            <p:sp>
              <p:nvSpPr>
                <p:cNvPr id="12308" name="Oval 12"/>
                <p:cNvSpPr>
                  <a:spLocks noChangeArrowheads="1"/>
                </p:cNvSpPr>
                <p:nvPr/>
              </p:nvSpPr>
              <p:spPr bwMode="auto">
                <a:xfrm>
                  <a:off x="960" y="1344"/>
                  <a:ext cx="1008" cy="960"/>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2309" name="Oval 13"/>
                <p:cNvSpPr>
                  <a:spLocks noChangeArrowheads="1"/>
                </p:cNvSpPr>
                <p:nvPr/>
              </p:nvSpPr>
              <p:spPr bwMode="auto">
                <a:xfrm>
                  <a:off x="1152" y="1536"/>
                  <a:ext cx="624" cy="576"/>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grpSp>
          <p:nvGrpSpPr>
            <p:cNvPr id="12297" name="Group 14"/>
            <p:cNvGrpSpPr>
              <a:grpSpLocks/>
            </p:cNvGrpSpPr>
            <p:nvPr/>
          </p:nvGrpSpPr>
          <p:grpSpPr bwMode="auto">
            <a:xfrm>
              <a:off x="3072" y="720"/>
              <a:ext cx="2016" cy="2064"/>
              <a:chOff x="960" y="1344"/>
              <a:chExt cx="1008" cy="960"/>
            </a:xfrm>
          </p:grpSpPr>
          <p:grpSp>
            <p:nvGrpSpPr>
              <p:cNvPr id="12300" name="Group 15"/>
              <p:cNvGrpSpPr>
                <a:grpSpLocks/>
              </p:cNvGrpSpPr>
              <p:nvPr/>
            </p:nvGrpSpPr>
            <p:grpSpPr bwMode="auto">
              <a:xfrm>
                <a:off x="960" y="1344"/>
                <a:ext cx="1008" cy="960"/>
                <a:chOff x="960" y="1344"/>
                <a:chExt cx="1008" cy="960"/>
              </a:xfrm>
            </p:grpSpPr>
            <p:sp>
              <p:nvSpPr>
                <p:cNvPr id="12304" name="Oval 16"/>
                <p:cNvSpPr>
                  <a:spLocks noChangeArrowheads="1"/>
                </p:cNvSpPr>
                <p:nvPr/>
              </p:nvSpPr>
              <p:spPr bwMode="auto">
                <a:xfrm>
                  <a:off x="960" y="1344"/>
                  <a:ext cx="1008" cy="960"/>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2305" name="Oval 17"/>
                <p:cNvSpPr>
                  <a:spLocks noChangeArrowheads="1"/>
                </p:cNvSpPr>
                <p:nvPr/>
              </p:nvSpPr>
              <p:spPr bwMode="auto">
                <a:xfrm>
                  <a:off x="1152" y="1536"/>
                  <a:ext cx="624" cy="576"/>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12301" name="Group 18"/>
              <p:cNvGrpSpPr>
                <a:grpSpLocks/>
              </p:cNvGrpSpPr>
              <p:nvPr/>
            </p:nvGrpSpPr>
            <p:grpSpPr bwMode="auto">
              <a:xfrm>
                <a:off x="1344" y="1728"/>
                <a:ext cx="192" cy="192"/>
                <a:chOff x="960" y="1344"/>
                <a:chExt cx="1008" cy="960"/>
              </a:xfrm>
            </p:grpSpPr>
            <p:sp>
              <p:nvSpPr>
                <p:cNvPr id="12302" name="Oval 19"/>
                <p:cNvSpPr>
                  <a:spLocks noChangeArrowheads="1"/>
                </p:cNvSpPr>
                <p:nvPr/>
              </p:nvSpPr>
              <p:spPr bwMode="auto">
                <a:xfrm>
                  <a:off x="960" y="1344"/>
                  <a:ext cx="1008" cy="960"/>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2303" name="Oval 20"/>
                <p:cNvSpPr>
                  <a:spLocks noChangeArrowheads="1"/>
                </p:cNvSpPr>
                <p:nvPr/>
              </p:nvSpPr>
              <p:spPr bwMode="auto">
                <a:xfrm>
                  <a:off x="1152" y="1536"/>
                  <a:ext cx="624" cy="576"/>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sp>
          <p:nvSpPr>
            <p:cNvPr id="12298" name="AutoShape 21"/>
            <p:cNvSpPr>
              <a:spLocks noChangeArrowheads="1"/>
            </p:cNvSpPr>
            <p:nvPr/>
          </p:nvSpPr>
          <p:spPr bwMode="auto">
            <a:xfrm>
              <a:off x="3312" y="1046"/>
              <a:ext cx="1728" cy="586"/>
            </a:xfrm>
            <a:prstGeom prst="curvedDownArrow">
              <a:avLst>
                <a:gd name="adj1" fmla="val 58976"/>
                <a:gd name="adj2" fmla="val 117952"/>
                <a:gd name="adj3" fmla="val 3788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2299" name="AutoShape 22"/>
            <p:cNvSpPr>
              <a:spLocks noChangeArrowheads="1"/>
            </p:cNvSpPr>
            <p:nvPr/>
          </p:nvSpPr>
          <p:spPr bwMode="auto">
            <a:xfrm>
              <a:off x="1056" y="1584"/>
              <a:ext cx="720" cy="298"/>
            </a:xfrm>
            <a:prstGeom prst="curvedDownArrow">
              <a:avLst>
                <a:gd name="adj1" fmla="val 48322"/>
                <a:gd name="adj2" fmla="val 96644"/>
                <a:gd name="adj3" fmla="val 3788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193559" name="Text Box 23"/>
          <p:cNvSpPr txBox="1">
            <a:spLocks noChangeArrowheads="1"/>
          </p:cNvSpPr>
          <p:nvPr/>
        </p:nvSpPr>
        <p:spPr bwMode="auto">
          <a:xfrm>
            <a:off x="6746875" y="2495550"/>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GB" altLang="en-US">
                <a:solidFill>
                  <a:srgbClr val="FF3300"/>
                </a:solidFill>
                <a:effectLst>
                  <a:outerShdw blurRad="38100" dist="38100" dir="2700000" algn="tl">
                    <a:srgbClr val="000000"/>
                  </a:outerShdw>
                </a:effectLst>
                <a:latin typeface="Tahoma" pitchFamily="34" charset="0"/>
              </a:rPr>
              <a:t>DOR</a:t>
            </a:r>
          </a:p>
        </p:txBody>
      </p:sp>
    </p:spTree>
    <p:extLst>
      <p:ext uri="{BB962C8B-B14F-4D97-AF65-F5344CB8AC3E}">
        <p14:creationId xmlns:p14="http://schemas.microsoft.com/office/powerpoint/2010/main" val="1059186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3539">
                                            <p:txEl>
                                              <p:pRg st="1" end="1"/>
                                            </p:txEl>
                                          </p:spTgt>
                                        </p:tgtEl>
                                        <p:attrNameLst>
                                          <p:attrName>style.visibility</p:attrName>
                                        </p:attrNameLst>
                                      </p:cBhvr>
                                      <p:to>
                                        <p:strVal val="visible"/>
                                      </p:to>
                                    </p:set>
                                    <p:animEffect transition="in" filter="wipe(left)">
                                      <p:cBhvr>
                                        <p:cTn id="7" dur="500"/>
                                        <p:tgtEl>
                                          <p:spTgt spid="1935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3539">
                                            <p:txEl>
                                              <p:pRg st="2" end="2"/>
                                            </p:txEl>
                                          </p:spTgt>
                                        </p:tgtEl>
                                        <p:attrNameLst>
                                          <p:attrName>style.visibility</p:attrName>
                                        </p:attrNameLst>
                                      </p:cBhvr>
                                      <p:to>
                                        <p:strVal val="visible"/>
                                      </p:to>
                                    </p:set>
                                    <p:animEffect transition="in" filter="wipe(left)">
                                      <p:cBhvr>
                                        <p:cTn id="12" dur="500"/>
                                        <p:tgtEl>
                                          <p:spTgt spid="193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47" y="-1365"/>
            <a:ext cx="6858000" cy="1325563"/>
          </a:xfrm>
        </p:spPr>
        <p:txBody>
          <a:bodyPr/>
          <a:lstStyle/>
          <a:p>
            <a:r>
              <a:rPr lang="en-GB" alt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t>Belt Tension </a:t>
            </a:r>
            <a:r>
              <a:rPr lang="en-GB"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A</a:t>
            </a:r>
            <a:r>
              <a:rPr lang="en-GB" alt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t>djustment </a:t>
            </a:r>
            <a:br>
              <a:rPr lang="en-GB" altLang="en-US" dirty="0">
                <a:solidFill>
                  <a:schemeClr val="bg1">
                    <a:lumMod val="50000"/>
                  </a:schemeClr>
                </a:solidFill>
              </a:rPr>
            </a:br>
            <a:endParaRPr lang="en-GB" altLang="en-US" dirty="0">
              <a:solidFill>
                <a:schemeClr val="bg1">
                  <a:lumMod val="50000"/>
                </a:schemeClr>
              </a:solidFill>
            </a:endParaRPr>
          </a:p>
        </p:txBody>
      </p:sp>
      <p:sp>
        <p:nvSpPr>
          <p:cNvPr id="3" name="Content Placeholder 2"/>
          <p:cNvSpPr>
            <a:spLocks noGrp="1"/>
          </p:cNvSpPr>
          <p:nvPr>
            <p:ph idx="1"/>
          </p:nvPr>
        </p:nvSpPr>
        <p:spPr>
          <a:xfrm>
            <a:off x="179512" y="1124745"/>
            <a:ext cx="8712968" cy="5290344"/>
          </a:xfrm>
        </p:spPr>
        <p:txBody>
          <a:bodyPr>
            <a:normAutofit lnSpcReduction="10000"/>
          </a:bodyPr>
          <a:lstStyle/>
          <a:p>
            <a:r>
              <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It is important that V-belts run with the amount of tension recommended by the manufacturer. If tension is insufficient then the belt will slip and overheating, and wear will result. If the belt is too tight it will also cause overheating as well as damage to bearings. </a:t>
            </a:r>
          </a:p>
          <a:p>
            <a:endPar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There are several ways in which belt tension can be checked. The most common is to depress the belt and measure the deflection using a ruler and straight edge as shown in Fig. 7-13.</a:t>
            </a:r>
          </a:p>
          <a:p>
            <a:endPar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To check the amount of deflection is correct, measure the distance in mm between the centres of the two pulleys. </a:t>
            </a:r>
            <a:r>
              <a:rPr lang="en-GB" alt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Fenner</a:t>
            </a:r>
            <a:r>
              <a:rPr lang="en-GB"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states its belts operate at 16mm deflection per metre of distance between centres. </a:t>
            </a:r>
          </a:p>
          <a:p>
            <a:endParaRPr lang="en-GB" altLang="en-US" dirty="0"/>
          </a:p>
        </p:txBody>
      </p:sp>
    </p:spTree>
    <p:extLst>
      <p:ext uri="{BB962C8B-B14F-4D97-AF65-F5344CB8AC3E}">
        <p14:creationId xmlns:p14="http://schemas.microsoft.com/office/powerpoint/2010/main" val="420825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46" y="-1365"/>
            <a:ext cx="9141953" cy="1325563"/>
          </a:xfrm>
        </p:spPr>
        <p:txBody>
          <a:bodyPr/>
          <a:lstStyle/>
          <a:p>
            <a:pPr algn="ctr"/>
            <a:r>
              <a:rPr lang="en-GB" alt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t>Belt Tension </a:t>
            </a:r>
            <a:r>
              <a:rPr lang="en-GB"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A</a:t>
            </a:r>
            <a:r>
              <a:rPr lang="en-GB" alt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t>djustment </a:t>
            </a:r>
            <a:br>
              <a:rPr lang="en-GB" altLang="en-US" dirty="0">
                <a:solidFill>
                  <a:schemeClr val="bg1">
                    <a:lumMod val="50000"/>
                  </a:schemeClr>
                </a:solidFill>
              </a:rPr>
            </a:br>
            <a:endParaRPr lang="en-GB" altLang="en-US" dirty="0">
              <a:solidFill>
                <a:schemeClr val="bg1">
                  <a:lumMod val="50000"/>
                </a:schemeClr>
              </a:solidFill>
            </a:endParaRPr>
          </a:p>
        </p:txBody>
      </p:sp>
      <p:pic>
        <p:nvPicPr>
          <p:cNvPr id="5" name="Picture 2" descr="scan0276">
            <a:extLst>
              <a:ext uri="{FF2B5EF4-FFF2-40B4-BE49-F238E27FC236}">
                <a16:creationId xmlns:a16="http://schemas.microsoft.com/office/drawing/2014/main" id="{0F473474-1EAD-428E-AE69-7504BF30E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764704"/>
            <a:ext cx="8405564"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0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CC Blank Presentation 4.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ECC Blank Presentation 4.3</Template>
  <TotalTime>883</TotalTime>
  <Words>1084</Words>
  <Application>Microsoft Office PowerPoint</Application>
  <PresentationFormat>On-screen Show (4:3)</PresentationFormat>
  <Paragraphs>101</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Century Gothic</vt:lpstr>
      <vt:lpstr>Tahoma</vt:lpstr>
      <vt:lpstr>Times New Roman</vt:lpstr>
      <vt:lpstr>ECC Blank Presentation 4.3</vt:lpstr>
      <vt:lpstr>Custom Design</vt:lpstr>
      <vt:lpstr>Transmissions</vt:lpstr>
      <vt:lpstr>Where Does the Power Come From?</vt:lpstr>
      <vt:lpstr>Belts and Pulleys</vt:lpstr>
      <vt:lpstr>Belts and Pulleys</vt:lpstr>
      <vt:lpstr>Toothed Belt and Pulley System </vt:lpstr>
      <vt:lpstr>More Than One Belt Drive</vt:lpstr>
      <vt:lpstr>Simple Belt and Pulley</vt:lpstr>
      <vt:lpstr>Belt Tension Adjustment  </vt:lpstr>
      <vt:lpstr>Belt Tension Adjustment  </vt:lpstr>
      <vt:lpstr>Vee Belt Drive On a Compressor </vt:lpstr>
      <vt:lpstr>Self Tensioning Belt Drive</vt:lpstr>
      <vt:lpstr>Simple Belt and Pulley</vt:lpstr>
      <vt:lpstr>Alignment </vt:lpstr>
      <vt:lpstr>Alignment Tolerance </vt:lpstr>
      <vt:lpstr>Misalignment</vt:lpstr>
      <vt:lpstr>Checking Alignment</vt:lpstr>
      <vt:lpstr>Checking Alignment</vt:lpstr>
      <vt:lpstr>Ensure Correct Alignment </vt:lpstr>
      <vt:lpstr>Taperlock Bushes </vt:lpstr>
      <vt:lpstr>PowerPoint Presentation</vt:lpstr>
      <vt:lpstr>Installation </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o.mumuni-timtey</dc:creator>
  <cp:lastModifiedBy>Ian Griffiths</cp:lastModifiedBy>
  <cp:revision>85</cp:revision>
  <dcterms:created xsi:type="dcterms:W3CDTF">2009-09-13T19:40:46Z</dcterms:created>
  <dcterms:modified xsi:type="dcterms:W3CDTF">2021-11-14T16:08:38Z</dcterms:modified>
</cp:coreProperties>
</file>