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60" r:id="rId3"/>
    <p:sldId id="259" r:id="rId4"/>
    <p:sldId id="262" r:id="rId5"/>
    <p:sldId id="263" r:id="rId6"/>
    <p:sldId id="265" r:id="rId7"/>
    <p:sldId id="266" r:id="rId8"/>
    <p:sldId id="267" r:id="rId9"/>
    <p:sldId id="268" r:id="rId10"/>
    <p:sldId id="269" r:id="rId11"/>
    <p:sldId id="270" r:id="rId12"/>
    <p:sldId id="292" r:id="rId13"/>
    <p:sldId id="273" r:id="rId14"/>
    <p:sldId id="274" r:id="rId15"/>
    <p:sldId id="275" r:id="rId16"/>
    <p:sldId id="276" r:id="rId17"/>
    <p:sldId id="277" r:id="rId18"/>
    <p:sldId id="278" r:id="rId19"/>
    <p:sldId id="293" r:id="rId20"/>
    <p:sldId id="271" r:id="rId21"/>
    <p:sldId id="272"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5A914F-1143-4F7F-B6D9-928BA072C6C4}" v="65" dt="2021-11-14T20:20:34.8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59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an Griffiths" userId="4190e3a3-487d-49e4-a10f-ca39f95e64c1" providerId="ADAL" clId="{655A914F-1143-4F7F-B6D9-928BA072C6C4}"/>
    <pc:docChg chg="modSld">
      <pc:chgData name="Ian Griffiths" userId="4190e3a3-487d-49e4-a10f-ca39f95e64c1" providerId="ADAL" clId="{655A914F-1143-4F7F-B6D9-928BA072C6C4}" dt="2021-11-14T20:20:34.858" v="71" actId="20577"/>
      <pc:docMkLst>
        <pc:docMk/>
      </pc:docMkLst>
      <pc:sldChg chg="modSp mod">
        <pc:chgData name="Ian Griffiths" userId="4190e3a3-487d-49e4-a10f-ca39f95e64c1" providerId="ADAL" clId="{655A914F-1143-4F7F-B6D9-928BA072C6C4}" dt="2021-11-14T20:16:52.242" v="6" actId="14100"/>
        <pc:sldMkLst>
          <pc:docMk/>
          <pc:sldMk cId="1980059202" sldId="256"/>
        </pc:sldMkLst>
        <pc:spChg chg="mod">
          <ac:chgData name="Ian Griffiths" userId="4190e3a3-487d-49e4-a10f-ca39f95e64c1" providerId="ADAL" clId="{655A914F-1143-4F7F-B6D9-928BA072C6C4}" dt="2021-11-14T20:16:52.242" v="6" actId="14100"/>
          <ac:spMkLst>
            <pc:docMk/>
            <pc:sldMk cId="1980059202" sldId="256"/>
            <ac:spMk id="2" creationId="{00000000-0000-0000-0000-000000000000}"/>
          </ac:spMkLst>
        </pc:spChg>
        <pc:picChg chg="mod">
          <ac:chgData name="Ian Griffiths" userId="4190e3a3-487d-49e4-a10f-ca39f95e64c1" providerId="ADAL" clId="{655A914F-1143-4F7F-B6D9-928BA072C6C4}" dt="2021-11-14T20:16:47.930" v="4" actId="14100"/>
          <ac:picMkLst>
            <pc:docMk/>
            <pc:sldMk cId="1980059202" sldId="256"/>
            <ac:picMk id="4" creationId="{00000000-0000-0000-0000-000000000000}"/>
          </ac:picMkLst>
        </pc:picChg>
      </pc:sldChg>
      <pc:sldChg chg="modSp">
        <pc:chgData name="Ian Griffiths" userId="4190e3a3-487d-49e4-a10f-ca39f95e64c1" providerId="ADAL" clId="{655A914F-1143-4F7F-B6D9-928BA072C6C4}" dt="2021-11-14T20:18:22.316" v="56" actId="20577"/>
        <pc:sldMkLst>
          <pc:docMk/>
          <pc:sldMk cId="4202332554" sldId="260"/>
        </pc:sldMkLst>
        <pc:spChg chg="mod">
          <ac:chgData name="Ian Griffiths" userId="4190e3a3-487d-49e4-a10f-ca39f95e64c1" providerId="ADAL" clId="{655A914F-1143-4F7F-B6D9-928BA072C6C4}" dt="2021-11-14T20:18:22.316" v="56" actId="20577"/>
          <ac:spMkLst>
            <pc:docMk/>
            <pc:sldMk cId="4202332554" sldId="260"/>
            <ac:spMk id="4" creationId="{00000000-0000-0000-0000-000000000000}"/>
          </ac:spMkLst>
        </pc:spChg>
      </pc:sldChg>
      <pc:sldChg chg="modSp modAnim">
        <pc:chgData name="Ian Griffiths" userId="4190e3a3-487d-49e4-a10f-ca39f95e64c1" providerId="ADAL" clId="{655A914F-1143-4F7F-B6D9-928BA072C6C4}" dt="2021-11-14T20:20:34.858" v="71" actId="20577"/>
        <pc:sldMkLst>
          <pc:docMk/>
          <pc:sldMk cId="602398798" sldId="267"/>
        </pc:sldMkLst>
        <pc:spChg chg="mod">
          <ac:chgData name="Ian Griffiths" userId="4190e3a3-487d-49e4-a10f-ca39f95e64c1" providerId="ADAL" clId="{655A914F-1143-4F7F-B6D9-928BA072C6C4}" dt="2021-11-14T20:20:34.858" v="71" actId="20577"/>
          <ac:spMkLst>
            <pc:docMk/>
            <pc:sldMk cId="602398798" sldId="267"/>
            <ac:spMk id="19459" creationId="{00000000-0000-0000-0000-000000000000}"/>
          </ac:spMkLst>
        </pc:spChg>
      </pc:sldChg>
      <pc:sldChg chg="modSp">
        <pc:chgData name="Ian Griffiths" userId="4190e3a3-487d-49e4-a10f-ca39f95e64c1" providerId="ADAL" clId="{655A914F-1143-4F7F-B6D9-928BA072C6C4}" dt="2021-11-14T20:19:30.446" v="57" actId="33524"/>
        <pc:sldMkLst>
          <pc:docMk/>
          <pc:sldMk cId="3115588464" sldId="269"/>
        </pc:sldMkLst>
        <pc:spChg chg="mod">
          <ac:chgData name="Ian Griffiths" userId="4190e3a3-487d-49e4-a10f-ca39f95e64c1" providerId="ADAL" clId="{655A914F-1143-4F7F-B6D9-928BA072C6C4}" dt="2021-11-14T20:19:30.446" v="57" actId="33524"/>
          <ac:spMkLst>
            <pc:docMk/>
            <pc:sldMk cId="3115588464" sldId="269"/>
            <ac:spMk id="3" creationId="{00000000-0000-0000-0000-000000000000}"/>
          </ac:spMkLst>
        </pc:spChg>
      </pc:sldChg>
      <pc:sldChg chg="modSp">
        <pc:chgData name="Ian Griffiths" userId="4190e3a3-487d-49e4-a10f-ca39f95e64c1" providerId="ADAL" clId="{655A914F-1143-4F7F-B6D9-928BA072C6C4}" dt="2021-11-14T20:19:48.072" v="58" actId="33524"/>
        <pc:sldMkLst>
          <pc:docMk/>
          <pc:sldMk cId="478330890" sldId="276"/>
        </pc:sldMkLst>
        <pc:spChg chg="mod">
          <ac:chgData name="Ian Griffiths" userId="4190e3a3-487d-49e4-a10f-ca39f95e64c1" providerId="ADAL" clId="{655A914F-1143-4F7F-B6D9-928BA072C6C4}" dt="2021-11-14T20:19:48.072" v="58" actId="33524"/>
          <ac:spMkLst>
            <pc:docMk/>
            <pc:sldMk cId="478330890" sldId="276"/>
            <ac:spMk id="409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233BE3-9476-48B5-AEE6-DBFB1ECC85D5}" type="datetimeFigureOut">
              <a:rPr lang="en-GB" smtClean="0"/>
              <a:t>14/11/2021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B282BE-DAA2-4043-95E8-1234DB2E5E2F}" type="slidenum">
              <a:rPr lang="en-GB" smtClean="0"/>
              <a:t>‹#›</a:t>
            </a:fld>
            <a:endParaRPr lang="en-GB"/>
          </a:p>
        </p:txBody>
      </p:sp>
    </p:spTree>
    <p:extLst>
      <p:ext uri="{BB962C8B-B14F-4D97-AF65-F5344CB8AC3E}">
        <p14:creationId xmlns:p14="http://schemas.microsoft.com/office/powerpoint/2010/main" val="3717332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10A61DA6-9743-4C4B-B316-A95E41B66887}" type="slidenum">
              <a:rPr lang="en-GB" altLang="en-US" sz="1200" smtClean="0"/>
              <a:pPr/>
              <a:t>8</a:t>
            </a:fld>
            <a:endParaRPr lang="en-GB" altLang="en-US" sz="12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11" descr="9_02.jpg"/>
          <p:cNvPicPr preferRelativeResize="0">
            <a:picLocks/>
          </p:cNvPicPr>
          <p:nvPr/>
        </p:nvPicPr>
        <p:blipFill>
          <a:blip r:embed="rId2">
            <a:duotone>
              <a:schemeClr val="accent1">
                <a:shade val="45000"/>
                <a:satMod val="135000"/>
              </a:schemeClr>
              <a:prstClr val="white"/>
            </a:duotone>
          </a:blip>
          <a:stretch>
            <a:fillRect/>
          </a:stretch>
        </p:blipFill>
        <p:spPr>
          <a:xfrm>
            <a:off x="7754112" y="0"/>
            <a:ext cx="73152" cy="6858000"/>
          </a:xfrm>
          <a:prstGeom prst="rect">
            <a:avLst/>
          </a:prstGeom>
        </p:spPr>
      </p:pic>
      <p:pic>
        <p:nvPicPr>
          <p:cNvPr id="7" name="Picture 6" descr="1_05.jpg"/>
          <p:cNvPicPr>
            <a:picLocks noChangeAspect="1"/>
          </p:cNvPicPr>
          <p:nvPr/>
        </p:nvPicPr>
        <p:blipFill>
          <a:blip r:embed="rId3"/>
          <a:stretch>
            <a:fillRect/>
          </a:stretch>
        </p:blipFill>
        <p:spPr>
          <a:xfrm>
            <a:off x="7810500" y="0"/>
            <a:ext cx="1333500" cy="6858000"/>
          </a:xfrm>
          <a:prstGeom prst="rect">
            <a:avLst/>
          </a:prstGeom>
        </p:spPr>
      </p:pic>
      <p:grpSp>
        <p:nvGrpSpPr>
          <p:cNvPr id="4" name="Group 17"/>
          <p:cNvGrpSpPr/>
          <p:nvPr/>
        </p:nvGrpSpPr>
        <p:grpSpPr>
          <a:xfrm>
            <a:off x="0" y="6630352"/>
            <a:ext cx="9144000" cy="228600"/>
            <a:chOff x="0" y="6582727"/>
            <a:chExt cx="9144000" cy="228600"/>
          </a:xfrm>
        </p:grpSpPr>
        <p:sp>
          <p:nvSpPr>
            <p:cNvPr id="10" name="Rectangle 9"/>
            <p:cNvSpPr/>
            <p:nvPr/>
          </p:nvSpPr>
          <p:spPr>
            <a:xfrm>
              <a:off x="7813040" y="6582727"/>
              <a:ext cx="1330960" cy="2286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34101" y="6582727"/>
              <a:ext cx="1609724"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6582727"/>
              <a:ext cx="6096000"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457200" y="1371600"/>
            <a:ext cx="6781800" cy="1069975"/>
          </a:xfrm>
        </p:spPr>
        <p:txBody>
          <a:bodyPr bIns="0" anchor="b" anchorCtr="0">
            <a:noAutofit/>
          </a:bodyPr>
          <a:lstStyle>
            <a:lvl1pPr>
              <a:defRPr sz="4200" baseline="0"/>
            </a:lvl1pPr>
          </a:lstStyle>
          <a:p>
            <a:r>
              <a:rPr lang="en-US"/>
              <a:t>Click to edit Master title style</a:t>
            </a:r>
            <a:endParaRPr lang="en-US" dirty="0"/>
          </a:p>
        </p:txBody>
      </p:sp>
      <p:sp>
        <p:nvSpPr>
          <p:cNvPr id="3" name="Subtitle 2"/>
          <p:cNvSpPr>
            <a:spLocks noGrp="1"/>
          </p:cNvSpPr>
          <p:nvPr>
            <p:ph type="subTitle" idx="1"/>
          </p:nvPr>
        </p:nvSpPr>
        <p:spPr>
          <a:xfrm>
            <a:off x="457200" y="2438400"/>
            <a:ext cx="6781800" cy="762000"/>
          </a:xfrm>
        </p:spPr>
        <p:txBody>
          <a:bodyPr lIns="0" tIns="0" rIns="0">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9" name="Date Placeholder 18"/>
          <p:cNvSpPr>
            <a:spLocks noGrp="1"/>
          </p:cNvSpPr>
          <p:nvPr>
            <p:ph type="dt" sz="half" idx="10"/>
          </p:nvPr>
        </p:nvSpPr>
        <p:spPr>
          <a:xfrm>
            <a:off x="6210300" y="6610350"/>
            <a:ext cx="1524000" cy="228600"/>
          </a:xfrm>
        </p:spPr>
        <p:txBody>
          <a:bodyPr/>
          <a:lstStyle/>
          <a:p>
            <a:fld id="{FDC20A42-19B9-4881-BD56-D2E305AC051C}" type="datetimeFigureOut">
              <a:rPr lang="en-GB" smtClean="0"/>
              <a:t>14/11/2021</a:t>
            </a:fld>
            <a:endParaRPr lang="en-GB"/>
          </a:p>
        </p:txBody>
      </p:sp>
      <p:sp>
        <p:nvSpPr>
          <p:cNvPr id="20" name="Slide Number Placeholder 19"/>
          <p:cNvSpPr>
            <a:spLocks noGrp="1"/>
          </p:cNvSpPr>
          <p:nvPr>
            <p:ph type="sldNum" sz="quarter" idx="11"/>
          </p:nvPr>
        </p:nvSpPr>
        <p:spPr>
          <a:xfrm>
            <a:off x="7924800" y="6610350"/>
            <a:ext cx="1198880" cy="228600"/>
          </a:xfrm>
        </p:spPr>
        <p:txBody>
          <a:bodyPr/>
          <a:lstStyle/>
          <a:p>
            <a:fld id="{B10AFF99-D4C9-4DBC-9F3C-E9CD240B318F}" type="slidenum">
              <a:rPr lang="en-GB" smtClean="0"/>
              <a:t>‹#›</a:t>
            </a:fld>
            <a:endParaRPr lang="en-GB"/>
          </a:p>
        </p:txBody>
      </p:sp>
      <p:sp>
        <p:nvSpPr>
          <p:cNvPr id="21" name="Footer Placeholder 20"/>
          <p:cNvSpPr>
            <a:spLocks noGrp="1"/>
          </p:cNvSpPr>
          <p:nvPr>
            <p:ph type="ftr" sz="quarter" idx="12"/>
          </p:nvPr>
        </p:nvSpPr>
        <p:spPr>
          <a:xfrm>
            <a:off x="457200" y="6611112"/>
            <a:ext cx="5600700" cy="228600"/>
          </a:xfrm>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FDC20A42-19B9-4881-BD56-D2E305AC051C}" type="datetimeFigureOut">
              <a:rPr lang="en-GB" smtClean="0"/>
              <a:t>14/11/2021</a:t>
            </a:fld>
            <a:endParaRPr lang="en-GB"/>
          </a:p>
        </p:txBody>
      </p:sp>
      <p:sp>
        <p:nvSpPr>
          <p:cNvPr id="23" name="Slide Number Placeholder 22"/>
          <p:cNvSpPr>
            <a:spLocks noGrp="1"/>
          </p:cNvSpPr>
          <p:nvPr>
            <p:ph type="sldNum" sz="quarter" idx="11"/>
          </p:nvPr>
        </p:nvSpPr>
        <p:spPr/>
        <p:txBody>
          <a:bodyPr/>
          <a:lstStyle/>
          <a:p>
            <a:fld id="{B10AFF99-D4C9-4DBC-9F3C-E9CD240B318F}" type="slidenum">
              <a:rPr lang="en-GB" smtClean="0"/>
              <a:t>‹#›</a:t>
            </a:fld>
            <a:endParaRPr lang="en-GB"/>
          </a:p>
        </p:txBody>
      </p:sp>
      <p:sp>
        <p:nvSpPr>
          <p:cNvPr id="24" name="Footer Placeholder 23"/>
          <p:cNvSpPr>
            <a:spLocks noGrp="1"/>
          </p:cNvSpPr>
          <p:nvPr>
            <p:ph type="ftr" sz="quarter" idx="12"/>
          </p:nvPr>
        </p:nvSpPr>
        <p:spPr/>
        <p:txBody>
          <a:bodyPr/>
          <a:lstStyle/>
          <a:p>
            <a:endParaRPr lang="en-GB"/>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9085"/>
            <a:ext cx="2057400" cy="553707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585216"/>
            <a:ext cx="6019800" cy="55412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FDC20A42-19B9-4881-BD56-D2E305AC051C}" type="datetimeFigureOut">
              <a:rPr lang="en-GB" smtClean="0"/>
              <a:t>14/11/2021</a:t>
            </a:fld>
            <a:endParaRPr lang="en-GB"/>
          </a:p>
        </p:txBody>
      </p:sp>
      <p:sp>
        <p:nvSpPr>
          <p:cNvPr id="23" name="Slide Number Placeholder 22"/>
          <p:cNvSpPr>
            <a:spLocks noGrp="1"/>
          </p:cNvSpPr>
          <p:nvPr>
            <p:ph type="sldNum" sz="quarter" idx="11"/>
          </p:nvPr>
        </p:nvSpPr>
        <p:spPr/>
        <p:txBody>
          <a:bodyPr/>
          <a:lstStyle/>
          <a:p>
            <a:fld id="{B10AFF99-D4C9-4DBC-9F3C-E9CD240B318F}" type="slidenum">
              <a:rPr lang="en-GB" smtClean="0"/>
              <a:t>‹#›</a:t>
            </a:fld>
            <a:endParaRPr lang="en-GB"/>
          </a:p>
        </p:txBody>
      </p:sp>
      <p:sp>
        <p:nvSpPr>
          <p:cNvPr id="24" name="Footer Placeholder 23"/>
          <p:cNvSpPr>
            <a:spLocks noGrp="1"/>
          </p:cNvSpPr>
          <p:nvPr>
            <p:ph type="ftr" sz="quarter" idx="12"/>
          </p:nvPr>
        </p:nvSpPr>
        <p:spPr/>
        <p:txBody>
          <a:bodyPr/>
          <a:lstStyle/>
          <a:p>
            <a:endParaRPr lang="en-GB"/>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20"/>
          <p:cNvGrpSpPr/>
          <p:nvPr/>
        </p:nvGrpSpPr>
        <p:grpSpPr>
          <a:xfrm>
            <a:off x="0" y="6631305"/>
            <a:ext cx="9144000" cy="228600"/>
            <a:chOff x="0" y="6583680"/>
            <a:chExt cx="9144000" cy="228600"/>
          </a:xfrm>
        </p:grpSpPr>
        <p:sp>
          <p:nvSpPr>
            <p:cNvPr id="32" name="Rectangle 3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0" name="Picture 9" descr="2_01.jpg"/>
          <p:cNvPicPr>
            <a:picLocks noChangeAspect="1"/>
          </p:cNvPicPr>
          <p:nvPr/>
        </p:nvPicPr>
        <p:blipFill>
          <a:blip r:embed="rId3"/>
          <a:stretch>
            <a:fillRect/>
          </a:stretch>
        </p:blipFill>
        <p:spPr>
          <a:xfrm>
            <a:off x="0" y="0"/>
            <a:ext cx="9144000" cy="40386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Date Placeholder 16"/>
          <p:cNvSpPr>
            <a:spLocks noGrp="1"/>
          </p:cNvSpPr>
          <p:nvPr>
            <p:ph type="dt" sz="half" idx="10"/>
          </p:nvPr>
        </p:nvSpPr>
        <p:spPr/>
        <p:txBody>
          <a:bodyPr/>
          <a:lstStyle/>
          <a:p>
            <a:fld id="{FDC20A42-19B9-4881-BD56-D2E305AC051C}" type="datetimeFigureOut">
              <a:rPr lang="en-GB" smtClean="0"/>
              <a:t>14/11/2021</a:t>
            </a:fld>
            <a:endParaRPr lang="en-GB"/>
          </a:p>
        </p:txBody>
      </p:sp>
      <p:sp>
        <p:nvSpPr>
          <p:cNvPr id="18" name="Slide Number Placeholder 17"/>
          <p:cNvSpPr>
            <a:spLocks noGrp="1"/>
          </p:cNvSpPr>
          <p:nvPr>
            <p:ph type="sldNum" sz="quarter" idx="11"/>
          </p:nvPr>
        </p:nvSpPr>
        <p:spPr/>
        <p:txBody>
          <a:bodyPr/>
          <a:lstStyle/>
          <a:p>
            <a:fld id="{B10AFF99-D4C9-4DBC-9F3C-E9CD240B318F}" type="slidenum">
              <a:rPr lang="en-GB" smtClean="0"/>
              <a:t>‹#›</a:t>
            </a:fld>
            <a:endParaRPr lang="en-GB"/>
          </a:p>
        </p:txBody>
      </p:sp>
      <p:sp>
        <p:nvSpPr>
          <p:cNvPr id="20" name="Footer Placeholder 19"/>
          <p:cNvSpPr>
            <a:spLocks noGrp="1"/>
          </p:cNvSpPr>
          <p:nvPr>
            <p:ph type="ftr" sz="quarter" idx="12"/>
          </p:nvPr>
        </p:nvSpPr>
        <p:spPr/>
        <p:txBody>
          <a:bodyPr/>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22"/>
          <p:cNvGrpSpPr/>
          <p:nvPr/>
        </p:nvGrpSpPr>
        <p:grpSpPr>
          <a:xfrm>
            <a:off x="1438274" y="6629400"/>
            <a:ext cx="7705726" cy="228600"/>
            <a:chOff x="1438274" y="6629400"/>
            <a:chExt cx="7705726" cy="228600"/>
          </a:xfrm>
        </p:grpSpPr>
        <p:sp>
          <p:nvSpPr>
            <p:cNvPr id="27" name="Rectangle 26"/>
            <p:cNvSpPr/>
            <p:nvPr/>
          </p:nvSpPr>
          <p:spPr>
            <a:xfrm>
              <a:off x="8763000" y="662940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142480" y="662940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438274" y="6629400"/>
              <a:ext cx="566356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752600" y="5245101"/>
            <a:ext cx="6934199" cy="1155700"/>
          </a:xfrm>
        </p:spPr>
        <p:txBody>
          <a:bodyPr anchor="t">
            <a:normAutofit/>
          </a:bodyPr>
          <a:lstStyle>
            <a:lvl1pPr algn="r">
              <a:defRPr sz="4200" b="0" i="0" cap="none" baseline="0"/>
            </a:lvl1pPr>
          </a:lstStyle>
          <a:p>
            <a:r>
              <a:rPr lang="en-US"/>
              <a:t>Click to edit Master title style</a:t>
            </a:r>
            <a:endParaRPr lang="en-US" dirty="0"/>
          </a:p>
        </p:txBody>
      </p:sp>
      <p:sp>
        <p:nvSpPr>
          <p:cNvPr id="3" name="Text Placeholder 2"/>
          <p:cNvSpPr>
            <a:spLocks noGrp="1"/>
          </p:cNvSpPr>
          <p:nvPr>
            <p:ph type="body" idx="1"/>
          </p:nvPr>
        </p:nvSpPr>
        <p:spPr>
          <a:xfrm>
            <a:off x="1752600" y="4114800"/>
            <a:ext cx="6934199" cy="1130300"/>
          </a:xfrm>
        </p:spPr>
        <p:txBody>
          <a:bodyPr anchor="b">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10" name="Picture 9" descr="9_01.jpg"/>
          <p:cNvPicPr>
            <a:picLocks noChangeAspect="1"/>
          </p:cNvPicPr>
          <p:nvPr/>
        </p:nvPicPr>
        <p:blipFill>
          <a:blip r:embed="rId2"/>
          <a:stretch>
            <a:fillRect/>
          </a:stretch>
        </p:blipFill>
        <p:spPr>
          <a:xfrm>
            <a:off x="0" y="0"/>
            <a:ext cx="1363980" cy="6858000"/>
          </a:xfrm>
          <a:prstGeom prst="rect">
            <a:avLst/>
          </a:prstGeom>
        </p:spPr>
      </p:pic>
      <p:sp>
        <p:nvSpPr>
          <p:cNvPr id="24" name="Date Placeholder 23"/>
          <p:cNvSpPr>
            <a:spLocks noGrp="1"/>
          </p:cNvSpPr>
          <p:nvPr>
            <p:ph type="dt" sz="half" idx="10"/>
          </p:nvPr>
        </p:nvSpPr>
        <p:spPr>
          <a:xfrm>
            <a:off x="7162800" y="6610350"/>
            <a:ext cx="1524000" cy="246888"/>
          </a:xfrm>
        </p:spPr>
        <p:txBody>
          <a:bodyPr/>
          <a:lstStyle/>
          <a:p>
            <a:fld id="{FDC20A42-19B9-4881-BD56-D2E305AC051C}" type="datetimeFigureOut">
              <a:rPr lang="en-GB" smtClean="0"/>
              <a:t>14/11/2021</a:t>
            </a:fld>
            <a:endParaRPr lang="en-GB"/>
          </a:p>
        </p:txBody>
      </p:sp>
      <p:sp>
        <p:nvSpPr>
          <p:cNvPr id="25" name="Slide Number Placeholder 24"/>
          <p:cNvSpPr>
            <a:spLocks noGrp="1"/>
          </p:cNvSpPr>
          <p:nvPr>
            <p:ph type="sldNum" sz="quarter" idx="11"/>
          </p:nvPr>
        </p:nvSpPr>
        <p:spPr>
          <a:xfrm>
            <a:off x="8742680" y="6610350"/>
            <a:ext cx="381000" cy="246888"/>
          </a:xfrm>
        </p:spPr>
        <p:txBody>
          <a:bodyPr/>
          <a:lstStyle/>
          <a:p>
            <a:fld id="{B10AFF99-D4C9-4DBC-9F3C-E9CD240B318F}" type="slidenum">
              <a:rPr lang="en-GB" smtClean="0"/>
              <a:t>‹#›</a:t>
            </a:fld>
            <a:endParaRPr lang="en-GB"/>
          </a:p>
        </p:txBody>
      </p:sp>
      <p:sp>
        <p:nvSpPr>
          <p:cNvPr id="26" name="Footer Placeholder 25"/>
          <p:cNvSpPr>
            <a:spLocks noGrp="1"/>
          </p:cNvSpPr>
          <p:nvPr>
            <p:ph type="ftr" sz="quarter" idx="12"/>
          </p:nvPr>
        </p:nvSpPr>
        <p:spPr>
          <a:xfrm>
            <a:off x="1524000" y="6610350"/>
            <a:ext cx="5562600" cy="247650"/>
          </a:xfrm>
        </p:spPr>
        <p:txBody>
          <a:bodyPr/>
          <a:lstStyle/>
          <a:p>
            <a:endParaRPr lang="en-GB"/>
          </a:p>
        </p:txBody>
      </p:sp>
      <p:pic>
        <p:nvPicPr>
          <p:cNvPr id="20" name="Picture 19" descr="vert_bar_02.png"/>
          <p:cNvPicPr preferRelativeResize="0">
            <a:picLocks/>
          </p:cNvPicPr>
          <p:nvPr/>
        </p:nvPicPr>
        <p:blipFill>
          <a:blip r:embed="rId3">
            <a:duotone>
              <a:schemeClr val="accent3">
                <a:shade val="45000"/>
                <a:satMod val="135000"/>
              </a:schemeClr>
              <a:prstClr val="white"/>
            </a:duotone>
          </a:blip>
          <a:stretch>
            <a:fillRect/>
          </a:stretch>
        </p:blipFill>
        <p:spPr>
          <a:xfrm>
            <a:off x="1362456" y="0"/>
            <a:ext cx="73152"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3" name="Picture 12" descr="bar_06.png"/>
          <p:cNvPicPr>
            <a:picLocks noChangeAspect="1"/>
          </p:cNvPicPr>
          <p:nvPr/>
        </p:nvPicPr>
        <p:blipFill>
          <a:blip r:embed="rId2">
            <a:duotone>
              <a:schemeClr val="accent4">
                <a:shade val="45000"/>
                <a:satMod val="135000"/>
              </a:schemeClr>
              <a:prstClr val="white"/>
            </a:duotone>
          </a:blip>
          <a:stretch>
            <a:fillRect/>
          </a:stretch>
        </p:blipFill>
        <p:spPr>
          <a:xfrm>
            <a:off x="0" y="403860"/>
            <a:ext cx="9144000" cy="53340"/>
          </a:xfrm>
          <a:prstGeom prst="rect">
            <a:avLst/>
          </a:prstGeom>
        </p:spPr>
      </p:pic>
      <p:sp>
        <p:nvSpPr>
          <p:cNvPr id="2" name="Title 1"/>
          <p:cNvSpPr>
            <a:spLocks noGrp="1"/>
          </p:cNvSpPr>
          <p:nvPr>
            <p:ph type="title"/>
          </p:nvPr>
        </p:nvSpPr>
        <p:spPr/>
        <p:txBody>
          <a:bodyPr/>
          <a:lstStyle/>
          <a:p>
            <a:r>
              <a:rPr lang="en-US"/>
              <a:t>Click to edit Master title style</a:t>
            </a:r>
          </a:p>
        </p:txBody>
      </p:sp>
      <p:pic>
        <p:nvPicPr>
          <p:cNvPr id="12" name="Picture 11" descr="3_01.jpg"/>
          <p:cNvPicPr>
            <a:picLocks noChangeAspect="1"/>
          </p:cNvPicPr>
          <p:nvPr/>
        </p:nvPicPr>
        <p:blipFill>
          <a:blip r:embed="rId3"/>
          <a:stretch>
            <a:fillRect/>
          </a:stretch>
        </p:blipFill>
        <p:spPr>
          <a:xfrm>
            <a:off x="0" y="0"/>
            <a:ext cx="9144000" cy="403860"/>
          </a:xfrm>
          <a:prstGeom prst="rect">
            <a:avLst/>
          </a:prstGeom>
        </p:spPr>
      </p:pic>
      <p:sp>
        <p:nvSpPr>
          <p:cNvPr id="14" name="Content Placeholder 13"/>
          <p:cNvSpPr>
            <a:spLocks noGrp="1"/>
          </p:cNvSpPr>
          <p:nvPr>
            <p:ph sz="quarter" idx="13"/>
          </p:nvPr>
        </p:nvSpPr>
        <p:spPr>
          <a:xfrm>
            <a:off x="457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15"/>
          <p:cNvSpPr>
            <a:spLocks noGrp="1"/>
          </p:cNvSpPr>
          <p:nvPr>
            <p:ph sz="quarter" idx="14"/>
          </p:nvPr>
        </p:nvSpPr>
        <p:spPr>
          <a:xfrm>
            <a:off x="4648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3" name="Group 14"/>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FDC20A42-19B9-4881-BD56-D2E305AC051C}" type="datetimeFigureOut">
              <a:rPr lang="en-GB" smtClean="0"/>
              <a:t>14/11/2021</a:t>
            </a:fld>
            <a:endParaRPr lang="en-GB"/>
          </a:p>
        </p:txBody>
      </p:sp>
      <p:sp>
        <p:nvSpPr>
          <p:cNvPr id="21" name="Slide Number Placeholder 20"/>
          <p:cNvSpPr>
            <a:spLocks noGrp="1"/>
          </p:cNvSpPr>
          <p:nvPr>
            <p:ph type="sldNum" sz="quarter" idx="16"/>
          </p:nvPr>
        </p:nvSpPr>
        <p:spPr/>
        <p:txBody>
          <a:bodyPr/>
          <a:lstStyle/>
          <a:p>
            <a:fld id="{B10AFF99-D4C9-4DBC-9F3C-E9CD240B318F}" type="slidenum">
              <a:rPr lang="en-GB" smtClean="0"/>
              <a:t>‹#›</a:t>
            </a:fld>
            <a:endParaRPr lang="en-GB"/>
          </a:p>
        </p:txBody>
      </p:sp>
      <p:sp>
        <p:nvSpPr>
          <p:cNvPr id="22" name="Footer Placeholder 21"/>
          <p:cNvSpPr>
            <a:spLocks noGrp="1"/>
          </p:cNvSpPr>
          <p:nvPr>
            <p:ph type="ftr" sz="quarter" idx="17"/>
          </p:nvPr>
        </p:nvSpPr>
        <p:spPr/>
        <p:txBody>
          <a:bodyPr/>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pic>
        <p:nvPicPr>
          <p:cNvPr id="14" name="Picture 13" descr="4_01.jpg"/>
          <p:cNvPicPr>
            <a:picLocks noChangeAspect="1"/>
          </p:cNvPicPr>
          <p:nvPr/>
        </p:nvPicPr>
        <p:blipFill>
          <a:blip r:embed="rId2"/>
          <a:stretch>
            <a:fillRect/>
          </a:stretch>
        </p:blipFill>
        <p:spPr>
          <a:xfrm>
            <a:off x="0" y="0"/>
            <a:ext cx="9144000" cy="403860"/>
          </a:xfrm>
          <a:prstGeom prst="rect">
            <a:avLst/>
          </a:prstGeom>
        </p:spPr>
      </p:pic>
      <p:sp>
        <p:nvSpPr>
          <p:cNvPr id="15" name="Text Placeholder 2"/>
          <p:cNvSpPr>
            <a:spLocks noGrp="1"/>
          </p:cNvSpPr>
          <p:nvPr>
            <p:ph type="body" idx="13"/>
          </p:nvPr>
        </p:nvSpPr>
        <p:spPr>
          <a:xfrm>
            <a:off x="4648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Content Placeholder 16"/>
          <p:cNvSpPr>
            <a:spLocks noGrp="1"/>
          </p:cNvSpPr>
          <p:nvPr>
            <p:ph sz="quarter" idx="14"/>
          </p:nvPr>
        </p:nvSpPr>
        <p:spPr>
          <a:xfrm>
            <a:off x="457200" y="2438400"/>
            <a:ext cx="40386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Content Placeholder 18"/>
          <p:cNvSpPr>
            <a:spLocks noGrp="1"/>
          </p:cNvSpPr>
          <p:nvPr>
            <p:ph sz="quarter" idx="15"/>
          </p:nvPr>
        </p:nvSpPr>
        <p:spPr>
          <a:xfrm>
            <a:off x="4648200" y="2438400"/>
            <a:ext cx="40386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6" name="Picture 15" descr="bar_06.png"/>
          <p:cNvPicPr>
            <a:picLocks noChangeAspect="1"/>
          </p:cNvPicPr>
          <p:nvPr/>
        </p:nvPicPr>
        <p:blipFill>
          <a:blip r:embed="rId3">
            <a:duotone>
              <a:schemeClr val="accent5">
                <a:shade val="45000"/>
                <a:satMod val="135000"/>
              </a:schemeClr>
              <a:prstClr val="white"/>
            </a:duotone>
          </a:blip>
          <a:stretch>
            <a:fillRect/>
          </a:stretch>
        </p:blipFill>
        <p:spPr>
          <a:xfrm>
            <a:off x="0" y="403860"/>
            <a:ext cx="9144000" cy="53340"/>
          </a:xfrm>
          <a:prstGeom prst="rect">
            <a:avLst/>
          </a:prstGeom>
        </p:spPr>
      </p:pic>
      <p:grpSp>
        <p:nvGrpSpPr>
          <p:cNvPr id="4" name="Group 17"/>
          <p:cNvGrpSpPr/>
          <p:nvPr/>
        </p:nvGrpSpPr>
        <p:grpSpPr>
          <a:xfrm>
            <a:off x="0" y="6631305"/>
            <a:ext cx="9144000" cy="228600"/>
            <a:chOff x="0" y="6583680"/>
            <a:chExt cx="9144000" cy="228600"/>
          </a:xfrm>
        </p:grpSpPr>
        <p:sp>
          <p:nvSpPr>
            <p:cNvPr id="20" name="Rectangle 1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Date Placeholder 22"/>
          <p:cNvSpPr>
            <a:spLocks noGrp="1"/>
          </p:cNvSpPr>
          <p:nvPr>
            <p:ph type="dt" sz="half" idx="16"/>
          </p:nvPr>
        </p:nvSpPr>
        <p:spPr/>
        <p:txBody>
          <a:bodyPr/>
          <a:lstStyle/>
          <a:p>
            <a:fld id="{FDC20A42-19B9-4881-BD56-D2E305AC051C}" type="datetimeFigureOut">
              <a:rPr lang="en-GB" smtClean="0"/>
              <a:t>14/11/2021</a:t>
            </a:fld>
            <a:endParaRPr lang="en-GB"/>
          </a:p>
        </p:txBody>
      </p:sp>
      <p:sp>
        <p:nvSpPr>
          <p:cNvPr id="24" name="Slide Number Placeholder 23"/>
          <p:cNvSpPr>
            <a:spLocks noGrp="1"/>
          </p:cNvSpPr>
          <p:nvPr>
            <p:ph type="sldNum" sz="quarter" idx="17"/>
          </p:nvPr>
        </p:nvSpPr>
        <p:spPr/>
        <p:txBody>
          <a:bodyPr/>
          <a:lstStyle/>
          <a:p>
            <a:fld id="{B10AFF99-D4C9-4DBC-9F3C-E9CD240B318F}" type="slidenum">
              <a:rPr lang="en-GB" smtClean="0"/>
              <a:t>‹#›</a:t>
            </a:fld>
            <a:endParaRPr lang="en-GB"/>
          </a:p>
        </p:txBody>
      </p:sp>
      <p:sp>
        <p:nvSpPr>
          <p:cNvPr id="25" name="Footer Placeholder 24"/>
          <p:cNvSpPr>
            <a:spLocks noGrp="1"/>
          </p:cNvSpPr>
          <p:nvPr>
            <p:ph type="ftr" sz="quarter" idx="18"/>
          </p:nvPr>
        </p:nvSpPr>
        <p:spPr/>
        <p:txBody>
          <a:bodyPr/>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10" name="Picture 9" descr="2_01.jpg"/>
          <p:cNvPicPr>
            <a:picLocks noChangeAspect="1"/>
          </p:cNvPicPr>
          <p:nvPr/>
        </p:nvPicPr>
        <p:blipFill>
          <a:blip r:embed="rId2"/>
          <a:stretch>
            <a:fillRect/>
          </a:stretch>
        </p:blipFill>
        <p:spPr>
          <a:xfrm>
            <a:off x="0" y="0"/>
            <a:ext cx="9144000" cy="403860"/>
          </a:xfrm>
          <a:prstGeom prst="rect">
            <a:avLst/>
          </a:prstGeom>
        </p:spPr>
      </p:pic>
      <p:pic>
        <p:nvPicPr>
          <p:cNvPr id="11" name="Picture 10" descr="bar_06.png"/>
          <p:cNvPicPr>
            <a:picLocks noChangeAspect="1"/>
          </p:cNvPicPr>
          <p:nvPr/>
        </p:nvPicPr>
        <p:blipFill>
          <a:blip r:embed="rId3">
            <a:duotone>
              <a:schemeClr val="accent6">
                <a:shade val="45000"/>
                <a:satMod val="135000"/>
              </a:schemeClr>
              <a:prstClr val="white"/>
            </a:duotone>
          </a:blip>
          <a:stretch>
            <a:fillRect/>
          </a:stretch>
        </p:blipFill>
        <p:spPr>
          <a:xfrm>
            <a:off x="0" y="403860"/>
            <a:ext cx="9144000" cy="53340"/>
          </a:xfrm>
          <a:prstGeom prst="rect">
            <a:avLst/>
          </a:prstGeom>
        </p:spPr>
      </p:pic>
      <p:grpSp>
        <p:nvGrpSpPr>
          <p:cNvPr id="3" name="Group 11"/>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Date Placeholder 15"/>
          <p:cNvSpPr>
            <a:spLocks noGrp="1"/>
          </p:cNvSpPr>
          <p:nvPr>
            <p:ph type="dt" sz="half" idx="10"/>
          </p:nvPr>
        </p:nvSpPr>
        <p:spPr/>
        <p:txBody>
          <a:bodyPr/>
          <a:lstStyle/>
          <a:p>
            <a:fld id="{FDC20A42-19B9-4881-BD56-D2E305AC051C}" type="datetimeFigureOut">
              <a:rPr lang="en-GB" smtClean="0"/>
              <a:t>14/11/2021</a:t>
            </a:fld>
            <a:endParaRPr lang="en-GB"/>
          </a:p>
        </p:txBody>
      </p:sp>
      <p:sp>
        <p:nvSpPr>
          <p:cNvPr id="17" name="Slide Number Placeholder 16"/>
          <p:cNvSpPr>
            <a:spLocks noGrp="1"/>
          </p:cNvSpPr>
          <p:nvPr>
            <p:ph type="sldNum" sz="quarter" idx="11"/>
          </p:nvPr>
        </p:nvSpPr>
        <p:spPr/>
        <p:txBody>
          <a:bodyPr/>
          <a:lstStyle/>
          <a:p>
            <a:fld id="{B10AFF99-D4C9-4DBC-9F3C-E9CD240B318F}" type="slidenum">
              <a:rPr lang="en-GB" smtClean="0"/>
              <a:t>‹#›</a:t>
            </a:fld>
            <a:endParaRPr lang="en-GB"/>
          </a:p>
        </p:txBody>
      </p:sp>
      <p:sp>
        <p:nvSpPr>
          <p:cNvPr id="18" name="Footer Placeholder 17"/>
          <p:cNvSpPr>
            <a:spLocks noGrp="1"/>
          </p:cNvSpPr>
          <p:nvPr>
            <p:ph type="ftr" sz="quarter" idx="12"/>
          </p:nvPr>
        </p:nvSpPr>
        <p:spPr/>
        <p:txBody>
          <a:bodyPr/>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8"/>
          <p:cNvGrpSpPr/>
          <p:nvPr/>
        </p:nvGrpSpPr>
        <p:grpSpPr>
          <a:xfrm>
            <a:off x="0" y="6631305"/>
            <a:ext cx="9144000" cy="228600"/>
            <a:chOff x="0" y="6583680"/>
            <a:chExt cx="9144000" cy="228600"/>
          </a:xfrm>
        </p:grpSpPr>
        <p:sp>
          <p:nvSpPr>
            <p:cNvPr id="10" name="Rectangle 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Date Placeholder 12"/>
          <p:cNvSpPr>
            <a:spLocks noGrp="1"/>
          </p:cNvSpPr>
          <p:nvPr>
            <p:ph type="dt" sz="half" idx="10"/>
          </p:nvPr>
        </p:nvSpPr>
        <p:spPr/>
        <p:txBody>
          <a:bodyPr/>
          <a:lstStyle/>
          <a:p>
            <a:fld id="{FDC20A42-19B9-4881-BD56-D2E305AC051C}" type="datetimeFigureOut">
              <a:rPr lang="en-GB" smtClean="0"/>
              <a:t>14/11/2021</a:t>
            </a:fld>
            <a:endParaRPr lang="en-GB"/>
          </a:p>
        </p:txBody>
      </p:sp>
      <p:sp>
        <p:nvSpPr>
          <p:cNvPr id="14" name="Slide Number Placeholder 13"/>
          <p:cNvSpPr>
            <a:spLocks noGrp="1"/>
          </p:cNvSpPr>
          <p:nvPr>
            <p:ph type="sldNum" sz="quarter" idx="11"/>
          </p:nvPr>
        </p:nvSpPr>
        <p:spPr/>
        <p:txBody>
          <a:bodyPr/>
          <a:lstStyle/>
          <a:p>
            <a:fld id="{B10AFF99-D4C9-4DBC-9F3C-E9CD240B318F}" type="slidenum">
              <a:rPr lang="en-GB" smtClean="0"/>
              <a:t>‹#›</a:t>
            </a:fld>
            <a:endParaRPr lang="en-GB"/>
          </a:p>
        </p:txBody>
      </p:sp>
      <p:sp>
        <p:nvSpPr>
          <p:cNvPr id="22" name="Footer Placeholder 21"/>
          <p:cNvSpPr>
            <a:spLocks noGrp="1"/>
          </p:cNvSpPr>
          <p:nvPr>
            <p:ph type="ftr" sz="quarter" idx="12"/>
          </p:nvPr>
        </p:nvSpPr>
        <p:spPr/>
        <p:txBody>
          <a:bodyPr/>
          <a:lstStyle/>
          <a:p>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3_01.jpg"/>
          <p:cNvPicPr>
            <a:picLocks noChangeAspect="1"/>
          </p:cNvPicPr>
          <p:nvPr/>
        </p:nvPicPr>
        <p:blipFill>
          <a:blip r:embed="rId2"/>
          <a:stretch>
            <a:fillRect/>
          </a:stretch>
        </p:blipFill>
        <p:spPr>
          <a:xfrm>
            <a:off x="0" y="0"/>
            <a:ext cx="9144000" cy="403860"/>
          </a:xfrm>
          <a:prstGeom prst="rect">
            <a:avLst/>
          </a:prstGeom>
        </p:spPr>
      </p:pic>
      <p:sp>
        <p:nvSpPr>
          <p:cNvPr id="13" name="Text Placeholder 2"/>
          <p:cNvSpPr>
            <a:spLocks noGrp="1"/>
          </p:cNvSpPr>
          <p:nvPr>
            <p:ph type="title"/>
          </p:nvPr>
        </p:nvSpPr>
        <p:spPr>
          <a:xfrm>
            <a:off x="457200" y="1524000"/>
            <a:ext cx="3352800" cy="914400"/>
          </a:xfrm>
        </p:spPr>
        <p:txBody>
          <a:bodyPr lIns="0" rIns="0" anchor="b">
            <a:noAutofit/>
          </a:bodyPr>
          <a:lstStyle>
            <a:lvl1pPr marL="0" indent="0">
              <a:lnSpc>
                <a:spcPct val="100000"/>
              </a:lnSpc>
              <a:buNone/>
              <a:defRPr sz="18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title style</a:t>
            </a:r>
          </a:p>
        </p:txBody>
      </p:sp>
      <p:sp>
        <p:nvSpPr>
          <p:cNvPr id="15" name="Content Placeholder 14"/>
          <p:cNvSpPr>
            <a:spLocks noGrp="1"/>
          </p:cNvSpPr>
          <p:nvPr>
            <p:ph sz="quarter" idx="14"/>
          </p:nvPr>
        </p:nvSpPr>
        <p:spPr>
          <a:xfrm>
            <a:off x="4419600" y="1524000"/>
            <a:ext cx="4267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idx="2"/>
          </p:nvPr>
        </p:nvSpPr>
        <p:spPr>
          <a:xfrm>
            <a:off x="457201" y="2514599"/>
            <a:ext cx="3352800" cy="3127248"/>
          </a:xfrm>
        </p:spPr>
        <p:txBody>
          <a:bodyPr/>
          <a:lstStyle>
            <a:lvl1pPr marL="0" indent="0">
              <a:lnSpc>
                <a:spcPct val="150000"/>
              </a:lnSpc>
              <a:spcBef>
                <a:spcPts val="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14" name="Picture 13" descr="bar_06.png"/>
          <p:cNvPicPr>
            <a:picLocks noChangeAspect="1"/>
          </p:cNvPicPr>
          <p:nvPr/>
        </p:nvPicPr>
        <p:blipFill>
          <a:blip r:embed="rId3">
            <a:duotone>
              <a:schemeClr val="accent1">
                <a:shade val="45000"/>
                <a:satMod val="135000"/>
              </a:schemeClr>
              <a:prstClr val="white"/>
            </a:duotone>
          </a:blip>
          <a:stretch>
            <a:fillRect/>
          </a:stretch>
        </p:blipFill>
        <p:spPr>
          <a:xfrm>
            <a:off x="0" y="403860"/>
            <a:ext cx="9144000" cy="53340"/>
          </a:xfrm>
          <a:prstGeom prst="rect">
            <a:avLst/>
          </a:prstGeom>
        </p:spPr>
      </p:pic>
      <p:grpSp>
        <p:nvGrpSpPr>
          <p:cNvPr id="2" name="Group 15"/>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FDC20A42-19B9-4881-BD56-D2E305AC051C}" type="datetimeFigureOut">
              <a:rPr lang="en-GB" smtClean="0"/>
              <a:t>14/11/2021</a:t>
            </a:fld>
            <a:endParaRPr lang="en-GB"/>
          </a:p>
        </p:txBody>
      </p:sp>
      <p:sp>
        <p:nvSpPr>
          <p:cNvPr id="21" name="Slide Number Placeholder 20"/>
          <p:cNvSpPr>
            <a:spLocks noGrp="1"/>
          </p:cNvSpPr>
          <p:nvPr>
            <p:ph type="sldNum" sz="quarter" idx="16"/>
          </p:nvPr>
        </p:nvSpPr>
        <p:spPr/>
        <p:txBody>
          <a:bodyPr/>
          <a:lstStyle/>
          <a:p>
            <a:fld id="{B10AFF99-D4C9-4DBC-9F3C-E9CD240B318F}" type="slidenum">
              <a:rPr lang="en-GB" smtClean="0"/>
              <a:t>‹#›</a:t>
            </a:fld>
            <a:endParaRPr lang="en-GB"/>
          </a:p>
        </p:txBody>
      </p:sp>
      <p:sp>
        <p:nvSpPr>
          <p:cNvPr id="22" name="Footer Placeholder 21"/>
          <p:cNvSpPr>
            <a:spLocks noGrp="1"/>
          </p:cNvSpPr>
          <p:nvPr>
            <p:ph type="ftr" sz="quarter" idx="17"/>
          </p:nvPr>
        </p:nvSpPr>
        <p:spPr/>
        <p:txBody>
          <a:bodyPr/>
          <a:lstStyle/>
          <a:p>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2" name="Group 15"/>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457200" y="1527048"/>
            <a:ext cx="3355848" cy="914400"/>
          </a:xfrm>
        </p:spPr>
        <p:txBody>
          <a:bodyPr anchor="b">
            <a:normAutofit/>
          </a:bodyPr>
          <a:lstStyle>
            <a:lvl1pPr algn="l">
              <a:defRPr lang="en-US" sz="1800" b="1" i="0" kern="1200" cap="all" spc="100" baseline="0" dirty="0" smtClean="0">
                <a:solidFill>
                  <a:schemeClr val="tx2"/>
                </a:solidFill>
                <a:latin typeface="+mn-lt"/>
                <a:ea typeface="+mn-ea"/>
                <a:cs typeface="+mn-cs"/>
              </a:defRPr>
            </a:lvl1pPr>
          </a:lstStyle>
          <a:p>
            <a:pPr marL="0" lvl="0" indent="0" algn="l" defTabSz="914400" rtl="0" eaLnBrk="1" latinLnBrk="0" hangingPunct="1">
              <a:lnSpc>
                <a:spcPct val="100000"/>
              </a:lnSpc>
              <a:spcBef>
                <a:spcPct val="20000"/>
              </a:spcBef>
              <a:spcAft>
                <a:spcPts val="600"/>
              </a:spcAft>
              <a:buFont typeface="Wingdings" pitchFamily="2" charset="2"/>
              <a:buNone/>
            </a:pPr>
            <a:r>
              <a:rPr lang="en-US"/>
              <a:t>Click to edit Master title style</a:t>
            </a:r>
            <a:endParaRPr lang="en-US" dirty="0"/>
          </a:p>
        </p:txBody>
      </p:sp>
      <p:sp>
        <p:nvSpPr>
          <p:cNvPr id="3" name="Picture Placeholder 2"/>
          <p:cNvSpPr>
            <a:spLocks noGrp="1"/>
          </p:cNvSpPr>
          <p:nvPr>
            <p:ph type="pic" idx="1"/>
          </p:nvPr>
        </p:nvSpPr>
        <p:spPr>
          <a:xfrm>
            <a:off x="4425696" y="1554480"/>
            <a:ext cx="4270248" cy="4059936"/>
          </a:xfrm>
          <a:solidFill>
            <a:schemeClr val="bg1"/>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514600"/>
            <a:ext cx="3355848" cy="3127248"/>
          </a:xfrm>
        </p:spPr>
        <p:txBody>
          <a:bodyPr/>
          <a:lstStyle>
            <a:lvl1pPr marL="0" indent="0">
              <a:lnSpc>
                <a:spcPct val="150000"/>
              </a:lnSpc>
              <a:spcBef>
                <a:spcPts val="0"/>
              </a:spcBef>
              <a:buNone/>
              <a:defRPr lang="en-US" sz="1400" kern="1200" baseline="0" dirty="0" smtClean="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C20A42-19B9-4881-BD56-D2E305AC051C}" type="datetimeFigureOut">
              <a:rPr lang="en-GB" smtClean="0"/>
              <a:t>14/11/2021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0AFF99-D4C9-4DBC-9F3C-E9CD240B318F}" type="slidenum">
              <a:rPr lang="en-GB" smtClean="0"/>
              <a:t>‹#›</a:t>
            </a:fld>
            <a:endParaRPr lang="en-GB"/>
          </a:p>
        </p:txBody>
      </p:sp>
      <p:pic>
        <p:nvPicPr>
          <p:cNvPr id="8" name="Picture 7" descr="4_01.jpg"/>
          <p:cNvPicPr>
            <a:picLocks noChangeAspect="1"/>
          </p:cNvPicPr>
          <p:nvPr/>
        </p:nvPicPr>
        <p:blipFill>
          <a:blip r:embed="rId2"/>
          <a:stretch>
            <a:fillRect/>
          </a:stretch>
        </p:blipFill>
        <p:spPr>
          <a:xfrm>
            <a:off x="0" y="0"/>
            <a:ext cx="9144000" cy="403860"/>
          </a:xfrm>
          <a:prstGeom prst="rect">
            <a:avLst/>
          </a:prstGeom>
        </p:spPr>
      </p:pic>
      <p:pic>
        <p:nvPicPr>
          <p:cNvPr id="9" name="Picture 8" descr="bar_06.png"/>
          <p:cNvPicPr>
            <a:picLocks noChangeAspect="1"/>
          </p:cNvPicPr>
          <p:nvPr/>
        </p:nvPicPr>
        <p:blipFill>
          <a:blip r:embed="rId3">
            <a:duotone>
              <a:schemeClr val="accent2">
                <a:shade val="45000"/>
                <a:satMod val="135000"/>
              </a:schemeClr>
              <a:prstClr val="white"/>
            </a:duotone>
          </a:blip>
          <a:stretch>
            <a:fillRect/>
          </a:stretch>
        </p:blipFill>
        <p:spPr>
          <a:xfrm>
            <a:off x="0" y="403860"/>
            <a:ext cx="9144000" cy="53340"/>
          </a:xfrm>
          <a:prstGeom prst="rect">
            <a:avLst/>
          </a:prstGeom>
        </p:spPr>
      </p:pic>
      <p:cxnSp>
        <p:nvCxnSpPr>
          <p:cNvPr id="10" name="Straight Connector 9"/>
          <p:cNvCxnSpPr/>
          <p:nvPr/>
        </p:nvCxnSpPr>
        <p:spPr>
          <a:xfrm>
            <a:off x="4419600" y="1524000"/>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19600" y="5637212"/>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bg1">
                  <a:alpha val="0"/>
                </a:schemeClr>
              </a:gs>
              <a:gs pos="34000">
                <a:schemeClr val="bg1">
                  <a:lumMod val="75000"/>
                  <a:alpha val="61000"/>
                </a:schemeClr>
              </a:gs>
              <a:gs pos="38000">
                <a:schemeClr val="bg1">
                  <a:lumMod val="75000"/>
                  <a:alpha val="76000"/>
                </a:schemeClr>
              </a:gs>
              <a:gs pos="100000">
                <a:schemeClr val="bg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990600"/>
            <a:ext cx="8229600" cy="914400"/>
          </a:xfrm>
          <a:prstGeom prst="rect">
            <a:avLst/>
          </a:prstGeom>
        </p:spPr>
        <p:txBody>
          <a:bodyPr vert="horz" lIns="0" tIns="45720" rIns="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981200"/>
            <a:ext cx="8229600" cy="4144963"/>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162800" y="6610350"/>
            <a:ext cx="1524000" cy="228600"/>
          </a:xfrm>
          <a:prstGeom prst="rect">
            <a:avLst/>
          </a:prstGeom>
        </p:spPr>
        <p:txBody>
          <a:bodyPr vert="horz" lIns="91440" tIns="45720" rIns="91440" bIns="45720" rtlCol="0" anchor="ctr"/>
          <a:lstStyle>
            <a:lvl1pPr algn="r">
              <a:defRPr sz="900" baseline="0">
                <a:solidFill>
                  <a:schemeClr val="tx1"/>
                </a:solidFill>
              </a:defRPr>
            </a:lvl1pPr>
          </a:lstStyle>
          <a:p>
            <a:fld id="{FDC20A42-19B9-4881-BD56-D2E305AC051C}" type="datetimeFigureOut">
              <a:rPr lang="en-GB" smtClean="0"/>
              <a:t>14/11/2021</a:t>
            </a:fld>
            <a:endParaRPr lang="en-GB"/>
          </a:p>
        </p:txBody>
      </p:sp>
      <p:sp>
        <p:nvSpPr>
          <p:cNvPr id="5" name="Footer Placeholder 4"/>
          <p:cNvSpPr>
            <a:spLocks noGrp="1"/>
          </p:cNvSpPr>
          <p:nvPr>
            <p:ph type="ftr" sz="quarter" idx="3"/>
          </p:nvPr>
        </p:nvSpPr>
        <p:spPr>
          <a:xfrm>
            <a:off x="457200" y="6610350"/>
            <a:ext cx="6629400" cy="228600"/>
          </a:xfrm>
          <a:prstGeom prst="rect">
            <a:avLst/>
          </a:prstGeom>
        </p:spPr>
        <p:txBody>
          <a:bodyPr vert="horz" lIns="91440" tIns="45720" rIns="91440" bIns="45720" rtlCol="0" anchor="ctr"/>
          <a:lstStyle>
            <a:lvl1pPr algn="r">
              <a:defRPr sz="900" baseline="0">
                <a:solidFill>
                  <a:schemeClr val="tx1"/>
                </a:solidFill>
              </a:defRPr>
            </a:lvl1pPr>
          </a:lstStyle>
          <a:p>
            <a:endParaRPr lang="en-GB"/>
          </a:p>
        </p:txBody>
      </p:sp>
      <p:sp>
        <p:nvSpPr>
          <p:cNvPr id="6" name="Slide Number Placeholder 5"/>
          <p:cNvSpPr>
            <a:spLocks noGrp="1"/>
          </p:cNvSpPr>
          <p:nvPr>
            <p:ph type="sldNum" sz="quarter" idx="4"/>
          </p:nvPr>
        </p:nvSpPr>
        <p:spPr>
          <a:xfrm>
            <a:off x="8742680" y="6610350"/>
            <a:ext cx="381000" cy="228600"/>
          </a:xfrm>
          <a:prstGeom prst="rect">
            <a:avLst/>
          </a:prstGeom>
        </p:spPr>
        <p:txBody>
          <a:bodyPr vert="horz" lIns="91440" tIns="45720" rIns="91440" bIns="45720" rtlCol="0" anchor="ctr"/>
          <a:lstStyle>
            <a:lvl1pPr algn="r">
              <a:defRPr sz="900" baseline="0">
                <a:solidFill>
                  <a:schemeClr val="tx1"/>
                </a:solidFill>
              </a:defRPr>
            </a:lvl1pPr>
          </a:lstStyle>
          <a:p>
            <a:fld id="{B10AFF99-D4C9-4DBC-9F3C-E9CD240B318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Font typeface="Wingdings" pitchFamily="2" charset="2"/>
        <a:buChar char="§"/>
        <a:defRPr sz="2000" kern="1200" baseline="0">
          <a:solidFill>
            <a:schemeClr val="tx2"/>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Char char="§"/>
        <a:defRPr sz="1600" kern="1200" baseline="0">
          <a:solidFill>
            <a:schemeClr val="tx2"/>
          </a:solidFill>
          <a:latin typeface="+mn-lt"/>
          <a:ea typeface="+mn-ea"/>
          <a:cs typeface="+mn-cs"/>
        </a:defRPr>
      </a:lvl2pPr>
      <a:lvl3pPr marL="1143000" indent="-228600" algn="l" defTabSz="914400" rtl="0" eaLnBrk="1" latinLnBrk="0" hangingPunct="1">
        <a:lnSpc>
          <a:spcPct val="100000"/>
        </a:lnSpc>
        <a:spcBef>
          <a:spcPct val="20000"/>
        </a:spcBef>
        <a:spcAft>
          <a:spcPts val="600"/>
        </a:spcAft>
        <a:buFont typeface="Wingdings" pitchFamily="2" charset="2"/>
        <a:buNone/>
        <a:defRPr sz="1400" kern="1200" baseline="0">
          <a:solidFill>
            <a:schemeClr val="tx2"/>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5pPr>
      <a:lvl6pPr marL="25146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6pPr>
      <a:lvl7pPr marL="29718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7pPr>
      <a:lvl8pPr marL="34290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8pPr>
      <a:lvl9pPr marL="38862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feature=player_detailpage&amp;v=sS-q7yxNMu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858218"/>
          </a:xfrm>
        </p:spPr>
        <p:txBody>
          <a:bodyPr>
            <a:normAutofit fontScale="90000"/>
          </a:bodyPr>
          <a:lstStyle/>
          <a:p>
            <a:pPr algn="ctr"/>
            <a:br>
              <a:rPr lang="en-GB" dirty="0"/>
            </a:br>
            <a:r>
              <a:rPr lang="en-GB" sz="6000" b="1" dirty="0">
                <a:solidFill>
                  <a:srgbClr val="0070C0"/>
                </a:solidFill>
              </a:rPr>
              <a:t>ENGINEERING MAINTENANCE</a:t>
            </a:r>
            <a:br>
              <a:rPr lang="en-GB" dirty="0"/>
            </a:b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132856"/>
            <a:ext cx="4032447" cy="4246240"/>
          </a:xfrm>
          <a:prstGeom prst="rect">
            <a:avLst/>
          </a:prstGeom>
        </p:spPr>
      </p:pic>
    </p:spTree>
    <p:extLst>
      <p:ext uri="{BB962C8B-B14F-4D97-AF65-F5344CB8AC3E}">
        <p14:creationId xmlns:p14="http://schemas.microsoft.com/office/powerpoint/2010/main" val="1980059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260648"/>
            <a:ext cx="8229600" cy="914400"/>
          </a:xfrm>
        </p:spPr>
        <p:txBody>
          <a:bodyPr>
            <a:normAutofit/>
          </a:bodyPr>
          <a:lstStyle/>
          <a:p>
            <a:pPr>
              <a:defRPr/>
            </a:pPr>
            <a:r>
              <a:rPr lang="en-GB" sz="4000" b="1" dirty="0">
                <a:solidFill>
                  <a:srgbClr val="0070C0"/>
                </a:solidFill>
                <a:latin typeface="Arial" panose="020B0604020202020204" pitchFamily="34" charset="0"/>
                <a:cs typeface="Arial" panose="020B0604020202020204" pitchFamily="34" charset="0"/>
              </a:rPr>
              <a:t>Class Exercise</a:t>
            </a:r>
          </a:p>
        </p:txBody>
      </p:sp>
      <p:sp>
        <p:nvSpPr>
          <p:cNvPr id="3" name="Content Placeholder 2"/>
          <p:cNvSpPr>
            <a:spLocks noGrp="1"/>
          </p:cNvSpPr>
          <p:nvPr>
            <p:ph idx="1"/>
          </p:nvPr>
        </p:nvSpPr>
        <p:spPr>
          <a:xfrm>
            <a:off x="827584" y="1052736"/>
            <a:ext cx="7772400" cy="5400675"/>
          </a:xfrm>
        </p:spPr>
        <p:txBody>
          <a:bodyPr>
            <a:noAutofit/>
          </a:bodyPr>
          <a:lstStyle/>
          <a:p>
            <a:r>
              <a:rPr lang="en-GB" altLang="en-US" sz="2800" dirty="0">
                <a:latin typeface="Arial" panose="020B0604020202020204" pitchFamily="34" charset="0"/>
                <a:cs typeface="Arial" panose="020B0604020202020204" pitchFamily="34" charset="0"/>
              </a:rPr>
              <a:t>Look at different services on a car and select a maintenance type for the following</a:t>
            </a:r>
          </a:p>
          <a:p>
            <a:r>
              <a:rPr lang="en-GB" altLang="en-US" sz="2800" dirty="0">
                <a:latin typeface="Arial" panose="020B0604020202020204" pitchFamily="34" charset="0"/>
                <a:cs typeface="Arial" panose="020B0604020202020204" pitchFamily="34" charset="0"/>
              </a:rPr>
              <a:t>Brake service</a:t>
            </a:r>
          </a:p>
          <a:p>
            <a:r>
              <a:rPr lang="en-GB" altLang="en-US" sz="2800" dirty="0">
                <a:latin typeface="Arial" panose="020B0604020202020204" pitchFamily="34" charset="0"/>
                <a:cs typeface="Arial" panose="020B0604020202020204" pitchFamily="34" charset="0"/>
              </a:rPr>
              <a:t>Lights</a:t>
            </a:r>
          </a:p>
          <a:p>
            <a:r>
              <a:rPr lang="en-GB" altLang="en-US" sz="2800" dirty="0">
                <a:latin typeface="Arial" panose="020B0604020202020204" pitchFamily="34" charset="0"/>
                <a:cs typeface="Arial" panose="020B0604020202020204" pitchFamily="34" charset="0"/>
              </a:rPr>
              <a:t>Air conditioning service </a:t>
            </a:r>
          </a:p>
          <a:p>
            <a:r>
              <a:rPr lang="en-GB" altLang="en-US" sz="2800" dirty="0">
                <a:latin typeface="Arial" panose="020B0604020202020204" pitchFamily="34" charset="0"/>
                <a:cs typeface="Arial" panose="020B0604020202020204" pitchFamily="34" charset="0"/>
              </a:rPr>
              <a:t>Brake fluid replacement</a:t>
            </a:r>
          </a:p>
          <a:p>
            <a:r>
              <a:rPr lang="en-GB" altLang="en-US" sz="2800" dirty="0">
                <a:latin typeface="Arial" panose="020B0604020202020204" pitchFamily="34" charset="0"/>
                <a:cs typeface="Arial" panose="020B0604020202020204" pitchFamily="34" charset="0"/>
              </a:rPr>
              <a:t>MOT</a:t>
            </a:r>
          </a:p>
          <a:p>
            <a:r>
              <a:rPr lang="en-GB" altLang="en-US" sz="2800" dirty="0">
                <a:latin typeface="Arial" panose="020B0604020202020204" pitchFamily="34" charset="0"/>
                <a:cs typeface="Arial" panose="020B0604020202020204" pitchFamily="34" charset="0"/>
              </a:rPr>
              <a:t>Manufacturer's service/lubrication</a:t>
            </a:r>
          </a:p>
          <a:p>
            <a:r>
              <a:rPr lang="en-GB" altLang="en-US" sz="2800" dirty="0">
                <a:latin typeface="Arial" panose="020B0604020202020204" pitchFamily="34" charset="0"/>
                <a:cs typeface="Arial" panose="020B0604020202020204" pitchFamily="34" charset="0"/>
              </a:rPr>
              <a:t>Electric window fault </a:t>
            </a:r>
          </a:p>
          <a:p>
            <a:r>
              <a:rPr lang="en-GB" altLang="en-US" sz="2800" dirty="0">
                <a:latin typeface="Arial" panose="020B0604020202020204" pitchFamily="34" charset="0"/>
                <a:cs typeface="Arial" panose="020B0604020202020204" pitchFamily="34" charset="0"/>
              </a:rPr>
              <a:t>Interior seats </a:t>
            </a:r>
          </a:p>
        </p:txBody>
      </p:sp>
    </p:spTree>
    <p:extLst>
      <p:ext uri="{BB962C8B-B14F-4D97-AF65-F5344CB8AC3E}">
        <p14:creationId xmlns:p14="http://schemas.microsoft.com/office/powerpoint/2010/main" val="31155884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914400"/>
          </a:xfrm>
        </p:spPr>
        <p:txBody>
          <a:bodyPr>
            <a:normAutofit/>
          </a:bodyPr>
          <a:lstStyle/>
          <a:p>
            <a:pPr>
              <a:defRPr/>
            </a:pPr>
            <a:r>
              <a:rPr lang="en-GB" sz="4000" b="1" dirty="0">
                <a:solidFill>
                  <a:srgbClr val="0070C0"/>
                </a:solidFill>
                <a:latin typeface="Arial" panose="020B0604020202020204" pitchFamily="34" charset="0"/>
                <a:cs typeface="Arial" panose="020B0604020202020204" pitchFamily="34" charset="0"/>
              </a:rPr>
              <a:t>Class Exercise</a:t>
            </a:r>
          </a:p>
        </p:txBody>
      </p:sp>
      <p:sp>
        <p:nvSpPr>
          <p:cNvPr id="21507" name="Content Placeholder 2"/>
          <p:cNvSpPr>
            <a:spLocks noGrp="1"/>
          </p:cNvSpPr>
          <p:nvPr>
            <p:ph idx="1"/>
          </p:nvPr>
        </p:nvSpPr>
        <p:spPr>
          <a:xfrm>
            <a:off x="467544" y="1556792"/>
            <a:ext cx="8229600" cy="4144963"/>
          </a:xfrm>
        </p:spPr>
        <p:txBody>
          <a:bodyPr>
            <a:normAutofit/>
          </a:bodyPr>
          <a:lstStyle/>
          <a:p>
            <a:r>
              <a:rPr lang="en-GB" altLang="en-US" sz="2800" b="1" dirty="0">
                <a:latin typeface="Arial" panose="020B0604020202020204" pitchFamily="34" charset="0"/>
                <a:cs typeface="Arial" panose="020B0604020202020204" pitchFamily="34" charset="0"/>
              </a:rPr>
              <a:t>Breakdown Maintenance</a:t>
            </a:r>
          </a:p>
          <a:p>
            <a:r>
              <a:rPr lang="en-GB" altLang="en-US" sz="2800" b="1" dirty="0">
                <a:latin typeface="Arial" panose="020B0604020202020204" pitchFamily="34" charset="0"/>
                <a:cs typeface="Arial" panose="020B0604020202020204" pitchFamily="34" charset="0"/>
              </a:rPr>
              <a:t>Preventive Maintenance</a:t>
            </a:r>
          </a:p>
          <a:p>
            <a:r>
              <a:rPr lang="en-GB" altLang="en-US" sz="2800" b="1" dirty="0">
                <a:latin typeface="Arial" panose="020B0604020202020204" pitchFamily="34" charset="0"/>
                <a:cs typeface="Arial" panose="020B0604020202020204" pitchFamily="34" charset="0"/>
              </a:rPr>
              <a:t>Proactive Maintenance</a:t>
            </a:r>
          </a:p>
          <a:p>
            <a:r>
              <a:rPr lang="en-GB" altLang="en-US" sz="2800" b="1" dirty="0">
                <a:latin typeface="Arial" panose="020B0604020202020204" pitchFamily="34" charset="0"/>
                <a:cs typeface="Arial" panose="020B0604020202020204" pitchFamily="34" charset="0"/>
              </a:rPr>
              <a:t>Shutdown Maintenance</a:t>
            </a:r>
          </a:p>
          <a:p>
            <a:r>
              <a:rPr lang="en-GB" altLang="en-US" sz="2800" b="1" dirty="0">
                <a:latin typeface="Arial" panose="020B0604020202020204" pitchFamily="34" charset="0"/>
                <a:cs typeface="Arial" panose="020B0604020202020204" pitchFamily="34" charset="0"/>
              </a:rPr>
              <a:t>Reliability Centred Maintenance (RCM)</a:t>
            </a:r>
          </a:p>
          <a:p>
            <a:r>
              <a:rPr lang="en-GB" altLang="en-US" sz="2800" b="1" dirty="0">
                <a:latin typeface="Arial" panose="020B0604020202020204" pitchFamily="34" charset="0"/>
                <a:cs typeface="Arial" panose="020B0604020202020204" pitchFamily="34" charset="0"/>
              </a:rPr>
              <a:t>Condition Based Maintenance (CBM)</a:t>
            </a:r>
          </a:p>
          <a:p>
            <a:r>
              <a:rPr lang="en-GB" altLang="en-US" sz="2800" b="1" dirty="0">
                <a:latin typeface="Arial" panose="020B0604020202020204" pitchFamily="34" charset="0"/>
                <a:cs typeface="Arial" panose="020B0604020202020204" pitchFamily="34" charset="0"/>
              </a:rPr>
              <a:t>Unscheduled Maintenance</a:t>
            </a:r>
            <a:endParaRPr lang="en-GB" alt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655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5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fade">
                                      <p:cBhvr>
                                        <p:cTn id="17" dur="500"/>
                                        <p:tgtEl>
                                          <p:spTgt spid="215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fade">
                                      <p:cBhvr>
                                        <p:cTn id="22" dur="500"/>
                                        <p:tgtEl>
                                          <p:spTgt spid="215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507">
                                            <p:txEl>
                                              <p:pRg st="4" end="4"/>
                                            </p:txEl>
                                          </p:spTgt>
                                        </p:tgtEl>
                                        <p:attrNameLst>
                                          <p:attrName>style.visibility</p:attrName>
                                        </p:attrNameLst>
                                      </p:cBhvr>
                                      <p:to>
                                        <p:strVal val="visible"/>
                                      </p:to>
                                    </p:set>
                                    <p:animEffect transition="in" filter="fade">
                                      <p:cBhvr>
                                        <p:cTn id="27" dur="500"/>
                                        <p:tgtEl>
                                          <p:spTgt spid="215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1507">
                                            <p:txEl>
                                              <p:pRg st="5" end="5"/>
                                            </p:txEl>
                                          </p:spTgt>
                                        </p:tgtEl>
                                        <p:attrNameLst>
                                          <p:attrName>style.visibility</p:attrName>
                                        </p:attrNameLst>
                                      </p:cBhvr>
                                      <p:to>
                                        <p:strVal val="visible"/>
                                      </p:to>
                                    </p:set>
                                    <p:animEffect transition="in" filter="fade">
                                      <p:cBhvr>
                                        <p:cTn id="32" dur="500"/>
                                        <p:tgtEl>
                                          <p:spTgt spid="215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1507">
                                            <p:txEl>
                                              <p:pRg st="6" end="6"/>
                                            </p:txEl>
                                          </p:spTgt>
                                        </p:tgtEl>
                                        <p:attrNameLst>
                                          <p:attrName>style.visibility</p:attrName>
                                        </p:attrNameLst>
                                      </p:cBhvr>
                                      <p:to>
                                        <p:strVal val="visible"/>
                                      </p:to>
                                    </p:set>
                                    <p:animEffect transition="in" filter="fade">
                                      <p:cBhvr>
                                        <p:cTn id="37" dur="500"/>
                                        <p:tgtEl>
                                          <p:spTgt spid="215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rmAutofit/>
          </a:bodyPr>
          <a:lstStyle/>
          <a:p>
            <a:r>
              <a:rPr lang="en-GB" sz="4000" b="1" dirty="0">
                <a:solidFill>
                  <a:srgbClr val="0070C0"/>
                </a:solidFill>
                <a:latin typeface="Arial" panose="020B0604020202020204" pitchFamily="34" charset="0"/>
                <a:cs typeface="Arial" panose="020B0604020202020204" pitchFamily="34" charset="0"/>
              </a:rPr>
              <a:t>ANY QUESTIONS?</a:t>
            </a:r>
          </a:p>
        </p:txBody>
      </p:sp>
      <p:pic>
        <p:nvPicPr>
          <p:cNvPr id="1026" name="Picture 2" descr="C:\Users\j.hotchkiss\AppData\Local\Microsoft\Windows\Temporary Internet Files\Content.IE5\SG85AAX3\question-mark-clip-art-01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1844824"/>
            <a:ext cx="4392488" cy="4377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539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040" y="548680"/>
            <a:ext cx="8640960" cy="1143000"/>
          </a:xfrm>
        </p:spPr>
        <p:txBody>
          <a:bodyPr>
            <a:noAutofit/>
          </a:bodyPr>
          <a:lstStyle/>
          <a:p>
            <a:pPr algn="just"/>
            <a:r>
              <a:rPr lang="en-GB" sz="4000" b="1" dirty="0">
                <a:solidFill>
                  <a:srgbClr val="0070C0"/>
                </a:solidFill>
                <a:latin typeface="Arial" panose="020B0604020202020204" pitchFamily="34" charset="0"/>
                <a:cs typeface="Arial" panose="020B0604020202020204" pitchFamily="34" charset="0"/>
              </a:rPr>
              <a:t>ENVIRONMENTAL CONSIDERATIONS</a:t>
            </a:r>
          </a:p>
        </p:txBody>
      </p:sp>
      <p:pic>
        <p:nvPicPr>
          <p:cNvPr id="2051" name="Picture 3" descr="C:\Users\j.hotchkiss\AppData\Local\Microsoft\Windows\Temporary Internet Files\Content.IE5\JIZ27ROH\Environmental_Conservatio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4" y="2060848"/>
            <a:ext cx="5571485" cy="3888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7492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67544" y="548680"/>
            <a:ext cx="8229600" cy="914400"/>
          </a:xfrm>
        </p:spPr>
        <p:txBody>
          <a:bodyPr>
            <a:noAutofit/>
          </a:bodyPr>
          <a:lstStyle/>
          <a:p>
            <a:pPr eaLnBrk="1" hangingPunct="1">
              <a:defRPr/>
            </a:pPr>
            <a:r>
              <a:rPr lang="en-GB" sz="4000" b="1" dirty="0">
                <a:solidFill>
                  <a:srgbClr val="0070C0"/>
                </a:solidFill>
              </a:rPr>
              <a:t>Health &amp; Safety</a:t>
            </a:r>
            <a:br>
              <a:rPr lang="en-GB" sz="4000" b="1" dirty="0">
                <a:solidFill>
                  <a:srgbClr val="0070C0"/>
                </a:solidFill>
              </a:rPr>
            </a:br>
            <a:r>
              <a:rPr lang="en-GB" sz="4000" b="1" dirty="0">
                <a:solidFill>
                  <a:srgbClr val="0070C0"/>
                </a:solidFill>
              </a:rPr>
              <a:t>Environmental Considerations</a:t>
            </a:r>
          </a:p>
        </p:txBody>
      </p:sp>
      <p:sp>
        <p:nvSpPr>
          <p:cNvPr id="2051" name="Rectangle 3"/>
          <p:cNvSpPr>
            <a:spLocks noGrp="1" noChangeArrowheads="1"/>
          </p:cNvSpPr>
          <p:nvPr>
            <p:ph idx="1"/>
          </p:nvPr>
        </p:nvSpPr>
        <p:spPr>
          <a:xfrm>
            <a:off x="467544" y="1916832"/>
            <a:ext cx="8229600" cy="4525963"/>
          </a:xfrm>
        </p:spPr>
        <p:txBody>
          <a:bodyPr>
            <a:normAutofit/>
          </a:bodyPr>
          <a:lstStyle/>
          <a:p>
            <a:pPr eaLnBrk="1" hangingPunct="1">
              <a:defRPr/>
            </a:pPr>
            <a:r>
              <a:rPr lang="en-GB" sz="2800" dirty="0">
                <a:latin typeface="Arial" panose="020B0604020202020204" pitchFamily="34" charset="0"/>
                <a:cs typeface="Arial" panose="020B0604020202020204" pitchFamily="34" charset="0"/>
              </a:rPr>
              <a:t>Legislation – The Environmental Protection Act</a:t>
            </a:r>
          </a:p>
          <a:p>
            <a:pPr eaLnBrk="1" hangingPunct="1">
              <a:defRPr/>
            </a:pPr>
            <a:r>
              <a:rPr lang="en-GB" sz="2800" dirty="0">
                <a:latin typeface="Arial" panose="020B0604020202020204" pitchFamily="34" charset="0"/>
                <a:cs typeface="Arial" panose="020B0604020202020204" pitchFamily="34" charset="0"/>
              </a:rPr>
              <a:t>Maintenance related aspects:</a:t>
            </a:r>
          </a:p>
          <a:p>
            <a:pPr lvl="2" eaLnBrk="1" hangingPunct="1">
              <a:defRPr/>
            </a:pPr>
            <a:r>
              <a:rPr lang="en-GB" sz="2800" dirty="0">
                <a:latin typeface="Arial" panose="020B0604020202020204" pitchFamily="34" charset="0"/>
                <a:cs typeface="Arial" panose="020B0604020202020204" pitchFamily="34" charset="0"/>
              </a:rPr>
              <a:t>Plant &amp; equipment to be maintained to ensure that there are no discharges of toxic and/or hazardous materials into the atmosphere, water courses, etc</a:t>
            </a:r>
          </a:p>
        </p:txBody>
      </p:sp>
    </p:spTree>
    <p:extLst>
      <p:ext uri="{BB962C8B-B14F-4D97-AF65-F5344CB8AC3E}">
        <p14:creationId xmlns:p14="http://schemas.microsoft.com/office/powerpoint/2010/main" val="13588643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500"/>
                                        <p:tgtEl>
                                          <p:spTgt spid="20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 calcmode="lin" valueType="num">
                                      <p:cBhvr additive="base">
                                        <p:cTn id="12" dur="500" fill="hold"/>
                                        <p:tgtEl>
                                          <p:spTgt spid="2051">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51">
                                            <p:txEl>
                                              <p:pRg st="1" end="1"/>
                                            </p:txEl>
                                          </p:spTgt>
                                        </p:tgtEl>
                                        <p:attrNameLst>
                                          <p:attrName>ppt_y</p:attrName>
                                        </p:attrNameLst>
                                      </p:cBhvr>
                                      <p:tavLst>
                                        <p:tav tm="0">
                                          <p:val>
                                            <p:strVal val="1+#ppt_h/2"/>
                                          </p:val>
                                        </p:tav>
                                        <p:tav tm="100000">
                                          <p:val>
                                            <p:strVal val="#ppt_y"/>
                                          </p:val>
                                        </p:tav>
                                      </p:tavLst>
                                    </p:anim>
                                  </p:childTnLst>
                                </p:cTn>
                              </p:par>
                              <p:par>
                                <p:cTn id="14" presetID="10" presetClass="entr" presetSubtype="0" fill="hold" grpId="0" nodeType="withEffect">
                                  <p:stCondLst>
                                    <p:cond delay="0"/>
                                  </p:stCondLst>
                                  <p:childTnLst>
                                    <p:set>
                                      <p:cBhvr>
                                        <p:cTn id="15" dur="1" fill="hold">
                                          <p:stCondLst>
                                            <p:cond delay="0"/>
                                          </p:stCondLst>
                                        </p:cTn>
                                        <p:tgtEl>
                                          <p:spTgt spid="2051">
                                            <p:txEl>
                                              <p:pRg st="2" end="2"/>
                                            </p:txEl>
                                          </p:spTgt>
                                        </p:tgtEl>
                                        <p:attrNameLst>
                                          <p:attrName>style.visibility</p:attrName>
                                        </p:attrNameLst>
                                      </p:cBhvr>
                                      <p:to>
                                        <p:strVal val="visible"/>
                                      </p:to>
                                    </p:set>
                                    <p:animEffect transition="in" filter="fade">
                                      <p:cBhvr>
                                        <p:cTn id="16" dur="500"/>
                                        <p:tgtEl>
                                          <p:spTgt spid="2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7544" y="548680"/>
            <a:ext cx="8229600" cy="914400"/>
          </a:xfrm>
        </p:spPr>
        <p:txBody>
          <a:bodyPr>
            <a:normAutofit/>
          </a:bodyPr>
          <a:lstStyle/>
          <a:p>
            <a:pPr eaLnBrk="1" hangingPunct="1">
              <a:defRPr/>
            </a:pPr>
            <a:r>
              <a:rPr lang="en-GB" sz="4000" b="1" dirty="0">
                <a:solidFill>
                  <a:srgbClr val="0070C0"/>
                </a:solidFill>
                <a:latin typeface="Arial" panose="020B0604020202020204" pitchFamily="34" charset="0"/>
                <a:cs typeface="Arial" panose="020B0604020202020204" pitchFamily="34" charset="0"/>
              </a:rPr>
              <a:t>Safe Disposal of Materials</a:t>
            </a:r>
          </a:p>
        </p:txBody>
      </p:sp>
      <p:sp>
        <p:nvSpPr>
          <p:cNvPr id="3075" name="Rectangle 3"/>
          <p:cNvSpPr>
            <a:spLocks noGrp="1" noChangeArrowheads="1"/>
          </p:cNvSpPr>
          <p:nvPr>
            <p:ph idx="1"/>
          </p:nvPr>
        </p:nvSpPr>
        <p:spPr>
          <a:xfrm>
            <a:off x="323528" y="1628801"/>
            <a:ext cx="8424935" cy="3960440"/>
          </a:xfrm>
        </p:spPr>
        <p:txBody>
          <a:bodyPr>
            <a:noAutofit/>
          </a:bodyPr>
          <a:lstStyle/>
          <a:p>
            <a:pPr eaLnBrk="1" hangingPunct="1">
              <a:lnSpc>
                <a:spcPct val="90000"/>
              </a:lnSpc>
              <a:defRPr/>
            </a:pPr>
            <a:r>
              <a:rPr lang="en-GB" sz="2800" dirty="0">
                <a:latin typeface="Arial" panose="020B0604020202020204" pitchFamily="34" charset="0"/>
                <a:cs typeface="Arial" panose="020B0604020202020204" pitchFamily="34" charset="0"/>
              </a:rPr>
              <a:t>Waste arising from the maintenance activity to be disposed of safely. This is particularly important where toxic and/or hazardous materials are being used in maintenance operations. </a:t>
            </a:r>
          </a:p>
          <a:p>
            <a:pPr eaLnBrk="1" hangingPunct="1">
              <a:lnSpc>
                <a:spcPct val="90000"/>
              </a:lnSpc>
              <a:defRPr/>
            </a:pPr>
            <a:r>
              <a:rPr lang="en-GB" sz="2800" dirty="0">
                <a:latin typeface="Arial" panose="020B0604020202020204" pitchFamily="34" charset="0"/>
                <a:cs typeface="Arial" panose="020B0604020202020204" pitchFamily="34" charset="0"/>
              </a:rPr>
              <a:t>Appropriate procedures and waste handling / disposal equipment may be necessary. Where safe disposal procedures are to be implemented then this should carried out effectively under strict control.</a:t>
            </a:r>
          </a:p>
          <a:p>
            <a:pPr eaLnBrk="1" hangingPunct="1">
              <a:lnSpc>
                <a:spcPct val="90000"/>
              </a:lnSpc>
              <a:buFont typeface="Wingdings" pitchFamily="2" charset="2"/>
              <a:buNone/>
              <a:defRPr/>
            </a:pPr>
            <a:r>
              <a:rPr lang="en-GB" sz="2800" dirty="0"/>
              <a:t>    </a:t>
            </a:r>
          </a:p>
          <a:p>
            <a:pPr eaLnBrk="1" hangingPunct="1">
              <a:lnSpc>
                <a:spcPct val="90000"/>
              </a:lnSpc>
              <a:defRPr/>
            </a:pPr>
            <a:endParaRPr lang="en-GB" sz="2800" dirty="0"/>
          </a:p>
          <a:p>
            <a:pPr eaLnBrk="1" hangingPunct="1">
              <a:lnSpc>
                <a:spcPct val="90000"/>
              </a:lnSpc>
              <a:buFont typeface="Wingdings" pitchFamily="2" charset="2"/>
              <a:buNone/>
              <a:defRPr/>
            </a:pPr>
            <a:endParaRPr lang="en-GB" sz="2800" dirty="0"/>
          </a:p>
        </p:txBody>
      </p:sp>
    </p:spTree>
    <p:extLst>
      <p:ext uri="{BB962C8B-B14F-4D97-AF65-F5344CB8AC3E}">
        <p14:creationId xmlns:p14="http://schemas.microsoft.com/office/powerpoint/2010/main" val="4842229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20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2000"/>
                                        <p:tgtEl>
                                          <p:spTgt spid="30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20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95536" y="764704"/>
            <a:ext cx="8229600" cy="914400"/>
          </a:xfrm>
        </p:spPr>
        <p:txBody>
          <a:bodyPr>
            <a:noAutofit/>
          </a:bodyPr>
          <a:lstStyle/>
          <a:p>
            <a:pPr eaLnBrk="1" hangingPunct="1">
              <a:defRPr/>
            </a:pPr>
            <a:r>
              <a:rPr lang="en-GB" sz="4000" b="1" dirty="0">
                <a:solidFill>
                  <a:srgbClr val="0070C0"/>
                </a:solidFill>
                <a:latin typeface="Arial" panose="020B0604020202020204" pitchFamily="34" charset="0"/>
                <a:cs typeface="Arial" panose="020B0604020202020204" pitchFamily="34" charset="0"/>
              </a:rPr>
              <a:t>Examples of Possible Hazardous Materials</a:t>
            </a:r>
          </a:p>
        </p:txBody>
      </p:sp>
      <p:sp>
        <p:nvSpPr>
          <p:cNvPr id="4099" name="Rectangle 3"/>
          <p:cNvSpPr>
            <a:spLocks noGrp="1" noChangeArrowheads="1"/>
          </p:cNvSpPr>
          <p:nvPr>
            <p:ph idx="1"/>
          </p:nvPr>
        </p:nvSpPr>
        <p:spPr>
          <a:xfrm>
            <a:off x="395288" y="2060574"/>
            <a:ext cx="8229600" cy="3888706"/>
          </a:xfrm>
        </p:spPr>
        <p:txBody>
          <a:bodyPr>
            <a:noAutofit/>
          </a:bodyPr>
          <a:lstStyle/>
          <a:p>
            <a:pPr eaLnBrk="1" hangingPunct="1">
              <a:lnSpc>
                <a:spcPct val="90000"/>
              </a:lnSpc>
              <a:defRPr/>
            </a:pPr>
            <a:r>
              <a:rPr lang="en-GB" sz="2800" dirty="0">
                <a:latin typeface="Arial" panose="020B0604020202020204" pitchFamily="34" charset="0"/>
                <a:cs typeface="Arial" panose="020B0604020202020204" pitchFamily="34" charset="0"/>
              </a:rPr>
              <a:t>Chemicals &amp; solvents used for cleaning</a:t>
            </a:r>
          </a:p>
          <a:p>
            <a:pPr eaLnBrk="1" hangingPunct="1">
              <a:lnSpc>
                <a:spcPct val="90000"/>
              </a:lnSpc>
              <a:defRPr/>
            </a:pPr>
            <a:r>
              <a:rPr lang="en-GB" sz="2800" dirty="0">
                <a:latin typeface="Arial" panose="020B0604020202020204" pitchFamily="34" charset="0"/>
                <a:cs typeface="Arial" panose="020B0604020202020204" pitchFamily="34" charset="0"/>
              </a:rPr>
              <a:t>Oils &amp; petroleum-based waste products after engine, machinery and equipment maintenance</a:t>
            </a:r>
          </a:p>
          <a:p>
            <a:pPr eaLnBrk="1" hangingPunct="1">
              <a:lnSpc>
                <a:spcPct val="90000"/>
              </a:lnSpc>
              <a:defRPr/>
            </a:pPr>
            <a:r>
              <a:rPr lang="en-GB" sz="2800" dirty="0">
                <a:latin typeface="Arial" panose="020B0604020202020204" pitchFamily="34" charset="0"/>
                <a:cs typeface="Arial" panose="020B0604020202020204" pitchFamily="34" charset="0"/>
              </a:rPr>
              <a:t>Fluorescent / discharge lamps contain materials such as mercury and sodium and these must be disposed of safely. Sometimes special ‘lamp crushing’ equipment is used.</a:t>
            </a:r>
          </a:p>
          <a:p>
            <a:pPr eaLnBrk="1" hangingPunct="1">
              <a:lnSpc>
                <a:spcPct val="90000"/>
              </a:lnSpc>
              <a:buFont typeface="Wingdings" pitchFamily="2" charset="2"/>
              <a:buNone/>
              <a:defRPr/>
            </a:pPr>
            <a:r>
              <a:rPr lang="en-GB" sz="2800" dirty="0">
                <a:latin typeface="Arial" panose="020B0604020202020204" pitchFamily="34" charset="0"/>
                <a:cs typeface="Arial" panose="020B0604020202020204" pitchFamily="34" charset="0"/>
              </a:rPr>
              <a:t> </a:t>
            </a:r>
          </a:p>
          <a:p>
            <a:pPr eaLnBrk="1" hangingPunct="1">
              <a:lnSpc>
                <a:spcPct val="90000"/>
              </a:lnSpc>
              <a:buFont typeface="Wingdings" pitchFamily="2" charset="2"/>
              <a:buNone/>
              <a:defRPr/>
            </a:pPr>
            <a:endParaRPr lang="en-GB" sz="2800" dirty="0"/>
          </a:p>
          <a:p>
            <a:pPr eaLnBrk="1" hangingPunct="1">
              <a:lnSpc>
                <a:spcPct val="90000"/>
              </a:lnSpc>
              <a:buFont typeface="Wingdings" pitchFamily="2" charset="2"/>
              <a:buNone/>
              <a:defRPr/>
            </a:pPr>
            <a:r>
              <a:rPr lang="en-GB" sz="2800" dirty="0"/>
              <a:t> </a:t>
            </a:r>
          </a:p>
          <a:p>
            <a:pPr eaLnBrk="1" hangingPunct="1">
              <a:lnSpc>
                <a:spcPct val="90000"/>
              </a:lnSpc>
              <a:defRPr/>
            </a:pPr>
            <a:endParaRPr lang="en-GB" sz="2800" dirty="0"/>
          </a:p>
        </p:txBody>
      </p:sp>
    </p:spTree>
    <p:extLst>
      <p:ext uri="{BB962C8B-B14F-4D97-AF65-F5344CB8AC3E}">
        <p14:creationId xmlns:p14="http://schemas.microsoft.com/office/powerpoint/2010/main" val="4783308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20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20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2000"/>
                                        <p:tgtEl>
                                          <p:spTgt spid="4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fade">
                                      <p:cBhvr>
                                        <p:cTn id="22" dur="2000"/>
                                        <p:tgtEl>
                                          <p:spTgt spid="40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animEffect transition="in" filter="fade">
                                      <p:cBhvr>
                                        <p:cTn id="27" dur="20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914400"/>
          </a:xfrm>
        </p:spPr>
        <p:txBody>
          <a:bodyPr>
            <a:noAutofit/>
          </a:bodyPr>
          <a:lstStyle/>
          <a:p>
            <a:pPr eaLnBrk="1" hangingPunct="1">
              <a:defRPr/>
            </a:pPr>
            <a:r>
              <a:rPr lang="en-GB" sz="4000" b="1" dirty="0">
                <a:solidFill>
                  <a:srgbClr val="0070C0"/>
                </a:solidFill>
              </a:rPr>
              <a:t>Examples of Possible Hazardous Materials</a:t>
            </a:r>
          </a:p>
        </p:txBody>
      </p:sp>
      <p:sp>
        <p:nvSpPr>
          <p:cNvPr id="3" name="Content Placeholder 2"/>
          <p:cNvSpPr>
            <a:spLocks noGrp="1"/>
          </p:cNvSpPr>
          <p:nvPr>
            <p:ph idx="1"/>
          </p:nvPr>
        </p:nvSpPr>
        <p:spPr/>
        <p:txBody>
          <a:bodyPr/>
          <a:lstStyle/>
          <a:p>
            <a:pPr eaLnBrk="1" hangingPunct="1">
              <a:lnSpc>
                <a:spcPct val="90000"/>
              </a:lnSpc>
              <a:defRPr/>
            </a:pPr>
            <a:endParaRPr lang="en-GB" dirty="0"/>
          </a:p>
          <a:p>
            <a:pPr eaLnBrk="1" hangingPunct="1">
              <a:lnSpc>
                <a:spcPct val="90000"/>
              </a:lnSpc>
              <a:defRPr/>
            </a:pPr>
            <a:r>
              <a:rPr lang="en-GB" sz="3200" dirty="0"/>
              <a:t>Some adhesives / glues contain hazardous compounds</a:t>
            </a:r>
          </a:p>
          <a:p>
            <a:pPr eaLnBrk="1" hangingPunct="1">
              <a:lnSpc>
                <a:spcPct val="90000"/>
              </a:lnSpc>
              <a:defRPr/>
            </a:pPr>
            <a:r>
              <a:rPr lang="en-GB" sz="3200" dirty="0"/>
              <a:t>Materials containing asbestos or asbestos by-products</a:t>
            </a:r>
          </a:p>
          <a:p>
            <a:pPr eaLnBrk="1" hangingPunct="1">
              <a:defRPr/>
            </a:pPr>
            <a:endParaRPr lang="en-GB" dirty="0"/>
          </a:p>
        </p:txBody>
      </p:sp>
    </p:spTree>
    <p:extLst>
      <p:ext uri="{BB962C8B-B14F-4D97-AF65-F5344CB8AC3E}">
        <p14:creationId xmlns:p14="http://schemas.microsoft.com/office/powerpoint/2010/main" val="17031075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14400"/>
          </a:xfrm>
        </p:spPr>
        <p:txBody>
          <a:bodyPr>
            <a:normAutofit/>
          </a:bodyPr>
          <a:lstStyle/>
          <a:p>
            <a:r>
              <a:rPr lang="en-GB" sz="4000" b="1" dirty="0">
                <a:solidFill>
                  <a:srgbClr val="0070C0"/>
                </a:solidFill>
                <a:latin typeface="Arial" panose="020B0604020202020204" pitchFamily="34" charset="0"/>
                <a:cs typeface="Arial" panose="020B0604020202020204" pitchFamily="34" charset="0"/>
              </a:rPr>
              <a:t>ENVIRONMENTAL VIDEOS</a:t>
            </a:r>
          </a:p>
        </p:txBody>
      </p:sp>
      <p:sp>
        <p:nvSpPr>
          <p:cNvPr id="4" name="Content Placeholder 3"/>
          <p:cNvSpPr>
            <a:spLocks noGrp="1"/>
          </p:cNvSpPr>
          <p:nvPr>
            <p:ph idx="1"/>
          </p:nvPr>
        </p:nvSpPr>
        <p:spPr/>
        <p:txBody>
          <a:bodyPr/>
          <a:lstStyle/>
          <a:p>
            <a:endParaRPr lang="en-GB" dirty="0">
              <a:hlinkClick r:id="rId2"/>
            </a:endParaRPr>
          </a:p>
          <a:p>
            <a:r>
              <a:rPr lang="en-GB" sz="3200" dirty="0">
                <a:solidFill>
                  <a:schemeClr val="tx1"/>
                </a:solidFill>
                <a:hlinkClick r:id="rId2"/>
              </a:rPr>
              <a:t>world environment</a:t>
            </a:r>
            <a:endParaRPr lang="en-GB" sz="3200" dirty="0">
              <a:solidFill>
                <a:schemeClr val="tx1"/>
              </a:solidFill>
            </a:endParaRPr>
          </a:p>
          <a:p>
            <a:endParaRPr lang="en-GB" dirty="0"/>
          </a:p>
        </p:txBody>
      </p:sp>
    </p:spTree>
    <p:extLst>
      <p:ext uri="{BB962C8B-B14F-4D97-AF65-F5344CB8AC3E}">
        <p14:creationId xmlns:p14="http://schemas.microsoft.com/office/powerpoint/2010/main" val="2611877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rmAutofit/>
          </a:bodyPr>
          <a:lstStyle/>
          <a:p>
            <a:r>
              <a:rPr lang="en-GB" sz="4000" b="1" dirty="0">
                <a:solidFill>
                  <a:srgbClr val="0070C0"/>
                </a:solidFill>
                <a:latin typeface="Arial" panose="020B0604020202020204" pitchFamily="34" charset="0"/>
                <a:cs typeface="Arial" panose="020B0604020202020204" pitchFamily="34" charset="0"/>
              </a:rPr>
              <a:t>ANY QUESTIONS?</a:t>
            </a:r>
          </a:p>
        </p:txBody>
      </p:sp>
      <p:pic>
        <p:nvPicPr>
          <p:cNvPr id="1026" name="Picture 2" descr="C:\Users\j.hotchkiss\AppData\Local\Microsoft\Windows\Temporary Internet Files\Content.IE5\SG85AAX3\question-mark-clip-art-01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1844824"/>
            <a:ext cx="4392488" cy="4377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7107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06" y="332110"/>
            <a:ext cx="8715375" cy="1296690"/>
          </a:xfrm>
        </p:spPr>
        <p:txBody>
          <a:bodyPr>
            <a:noAutofit/>
          </a:bodyPr>
          <a:lstStyle/>
          <a:p>
            <a:pPr>
              <a:spcAft>
                <a:spcPts val="0"/>
              </a:spcAft>
              <a:defRPr/>
            </a:pPr>
            <a:br>
              <a:rPr lang="en-GB" sz="4000" b="1" dirty="0">
                <a:solidFill>
                  <a:srgbClr val="0070C0"/>
                </a:solidFill>
                <a:latin typeface="Arial" panose="020B0604020202020204" pitchFamily="34" charset="0"/>
                <a:ea typeface="Times New Roman"/>
                <a:cs typeface="Arial" panose="020B0604020202020204" pitchFamily="34" charset="0"/>
              </a:rPr>
            </a:br>
            <a:r>
              <a:rPr lang="en-GB" sz="4000" b="1" dirty="0">
                <a:solidFill>
                  <a:srgbClr val="0070C0"/>
                </a:solidFill>
                <a:latin typeface="Arial" panose="020B0604020202020204" pitchFamily="34" charset="0"/>
                <a:ea typeface="Times New Roman"/>
                <a:cs typeface="Arial" panose="020B0604020202020204" pitchFamily="34" charset="0"/>
              </a:rPr>
              <a:t>Engineering Maintenance Procedures and Techniques</a:t>
            </a:r>
            <a:br>
              <a:rPr lang="en-GB" sz="4000" dirty="0">
                <a:solidFill>
                  <a:srgbClr val="0070C0"/>
                </a:solidFill>
                <a:latin typeface="Times New Roman"/>
                <a:ea typeface="Times New Roman"/>
              </a:rPr>
            </a:br>
            <a:endParaRPr lang="en-GB" sz="4000" dirty="0">
              <a:solidFill>
                <a:srgbClr val="0070C0"/>
              </a:solidFill>
              <a:latin typeface="Times New Roman"/>
              <a:ea typeface="Times New Roman"/>
            </a:endParaRPr>
          </a:p>
        </p:txBody>
      </p:sp>
      <p:sp>
        <p:nvSpPr>
          <p:cNvPr id="11267" name="Content Placeholder 2"/>
          <p:cNvSpPr>
            <a:spLocks noGrp="1"/>
          </p:cNvSpPr>
          <p:nvPr>
            <p:ph idx="1"/>
          </p:nvPr>
        </p:nvSpPr>
        <p:spPr>
          <a:xfrm>
            <a:off x="0" y="2060575"/>
            <a:ext cx="9144000" cy="4518025"/>
          </a:xfrm>
        </p:spPr>
        <p:txBody>
          <a:bodyPr/>
          <a:lstStyle/>
          <a:p>
            <a:endParaRPr lang="en-GB" altLang="en-US" sz="2800">
              <a:latin typeface="TimesNewRomanPSMT"/>
              <a:ea typeface="Times New Roman" pitchFamily="18" charset="0"/>
              <a:cs typeface="TimesNewRomanPSMT"/>
            </a:endParaRPr>
          </a:p>
          <a:p>
            <a:endParaRPr lang="en-GB" altLang="en-US" sz="2800">
              <a:ea typeface="Times New Roman" pitchFamily="18" charset="0"/>
              <a:cs typeface="TimesNewRomanPSMT"/>
            </a:endParaRPr>
          </a:p>
          <a:p>
            <a:endParaRPr lang="en-GB" altLang="en-US" sz="2800">
              <a:ea typeface="Times New Roman" pitchFamily="18" charset="0"/>
              <a:cs typeface="TimesNewRomanPSMT"/>
            </a:endParaRPr>
          </a:p>
        </p:txBody>
      </p:sp>
      <p:sp>
        <p:nvSpPr>
          <p:cNvPr id="4" name="Content Placeholder 2"/>
          <p:cNvSpPr txBox="1">
            <a:spLocks/>
          </p:cNvSpPr>
          <p:nvPr/>
        </p:nvSpPr>
        <p:spPr bwMode="auto">
          <a:xfrm>
            <a:off x="179388" y="1628800"/>
            <a:ext cx="8856662" cy="4968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11163" indent="-342900">
              <a:spcBef>
                <a:spcPts val="700"/>
              </a:spcBef>
              <a:buClr>
                <a:schemeClr val="tx2"/>
              </a:buClr>
              <a:buSzPct val="95000"/>
              <a:buFont typeface="Wingdings" pitchFamily="2" charset="2"/>
              <a:buChar char=""/>
              <a:defRPr sz="3000">
                <a:solidFill>
                  <a:schemeClr val="tx1"/>
                </a:solidFill>
                <a:latin typeface="Corbel" pitchFamily="34" charset="0"/>
              </a:defRPr>
            </a:lvl1pPr>
            <a:lvl2pPr marL="739775" indent="-285750">
              <a:spcBef>
                <a:spcPct val="20000"/>
              </a:spcBef>
              <a:buClr>
                <a:schemeClr val="accent2"/>
              </a:buClr>
              <a:buSzPct val="90000"/>
              <a:buFont typeface="Wingdings" pitchFamily="2" charset="2"/>
              <a:buChar char=""/>
              <a:defRPr sz="2600">
                <a:solidFill>
                  <a:schemeClr val="tx1"/>
                </a:solidFill>
                <a:latin typeface="Corbel" pitchFamily="34" charset="0"/>
              </a:defRPr>
            </a:lvl2pPr>
            <a:lvl3pPr marL="995363" indent="-228600">
              <a:spcBef>
                <a:spcPct val="20000"/>
              </a:spcBef>
              <a:buClr>
                <a:schemeClr val="accent2"/>
              </a:buClr>
              <a:buFont typeface="Wingdings 2" pitchFamily="18" charset="2"/>
              <a:buChar char=""/>
              <a:defRPr sz="2400">
                <a:solidFill>
                  <a:schemeClr val="tx1"/>
                </a:solidFill>
                <a:latin typeface="Corbel" pitchFamily="34" charset="0"/>
              </a:defRPr>
            </a:lvl3pPr>
            <a:lvl4pPr marL="1260475" indent="-228600">
              <a:spcBef>
                <a:spcPct val="20000"/>
              </a:spcBef>
              <a:buClr>
                <a:srgbClr val="FEB80A"/>
              </a:buClr>
              <a:buFont typeface="Wingdings 3" pitchFamily="18" charset="2"/>
              <a:buChar char=""/>
              <a:defRPr sz="2200">
                <a:solidFill>
                  <a:schemeClr val="tx1"/>
                </a:solidFill>
                <a:latin typeface="Corbel" pitchFamily="34" charset="0"/>
              </a:defRPr>
            </a:lvl4pPr>
            <a:lvl5pPr marL="1481138" indent="-209550">
              <a:spcBef>
                <a:spcPct val="20000"/>
              </a:spcBef>
              <a:buClr>
                <a:srgbClr val="FEB80A"/>
              </a:buClr>
              <a:buFont typeface="Wingdings 2" pitchFamily="18" charset="2"/>
              <a:buChar char=""/>
              <a:defRPr sz="2000">
                <a:solidFill>
                  <a:schemeClr val="tx1"/>
                </a:solidFill>
                <a:latin typeface="Corbel" pitchFamily="34" charset="0"/>
              </a:defRPr>
            </a:lvl5pPr>
            <a:lvl6pPr marL="1938338" indent="-20955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6pPr>
            <a:lvl7pPr marL="2395538" indent="-20955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7pPr>
            <a:lvl8pPr marL="2852738" indent="-20955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8pPr>
            <a:lvl9pPr marL="3309938" indent="-20955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9pPr>
          </a:lstStyle>
          <a:p>
            <a:r>
              <a:rPr lang="en-GB" altLang="en-US" dirty="0">
                <a:latin typeface="Arial" panose="020B0604020202020204" pitchFamily="34" charset="0"/>
                <a:cs typeface="Arial" panose="020B0604020202020204" pitchFamily="34" charset="0"/>
              </a:rPr>
              <a:t>Aim: To recognise the types of maintenance associated with engineering plant, equipment and systems</a:t>
            </a:r>
          </a:p>
          <a:p>
            <a:pPr marL="68263" indent="0">
              <a:buNone/>
            </a:pPr>
            <a:endParaRPr lang="en-GB" altLang="en-US" dirty="0">
              <a:latin typeface="Arial" panose="020B0604020202020204" pitchFamily="34" charset="0"/>
              <a:cs typeface="Arial" panose="020B0604020202020204" pitchFamily="34" charset="0"/>
            </a:endParaRPr>
          </a:p>
          <a:p>
            <a:r>
              <a:rPr lang="en-GB" altLang="en-US" dirty="0">
                <a:latin typeface="Arial" panose="020B0604020202020204" pitchFamily="34" charset="0"/>
                <a:cs typeface="Arial" panose="020B0604020202020204" pitchFamily="34" charset="0"/>
              </a:rPr>
              <a:t>Learning Objectives:</a:t>
            </a:r>
          </a:p>
          <a:p>
            <a:r>
              <a:rPr lang="en-GB" altLang="en-US" dirty="0">
                <a:latin typeface="Arial" panose="020B0604020202020204" pitchFamily="34" charset="0"/>
                <a:cs typeface="Arial" panose="020B0604020202020204" pitchFamily="34" charset="0"/>
              </a:rPr>
              <a:t>To list and describe types of maintenance</a:t>
            </a:r>
          </a:p>
          <a:p>
            <a:r>
              <a:rPr lang="en-GB" altLang="en-US" dirty="0">
                <a:latin typeface="Arial" panose="020B0604020202020204" pitchFamily="34" charset="0"/>
                <a:cs typeface="Arial" panose="020B0604020202020204" pitchFamily="34" charset="0"/>
              </a:rPr>
              <a:t>To explain the need of maintenance on an engineering equipment within a plant  </a:t>
            </a:r>
          </a:p>
          <a:p>
            <a:endParaRPr lang="en-GB"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23325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5400" b="1" dirty="0">
                <a:solidFill>
                  <a:srgbClr val="0070C0"/>
                </a:solidFill>
                <a:latin typeface="Arial" panose="020B0604020202020204" pitchFamily="34" charset="0"/>
                <a:cs typeface="Arial" panose="020B0604020202020204" pitchFamily="34" charset="0"/>
              </a:rPr>
              <a:t>MAINTENANCE COSTS</a:t>
            </a:r>
          </a:p>
        </p:txBody>
      </p:sp>
      <p:pic>
        <p:nvPicPr>
          <p:cNvPr id="1026" name="Picture 2" descr="C:\Users\j.hotchkiss\AppData\Local\Microsoft\Windows\Temporary Internet Files\Content.IE5\JIZ27ROH\pound[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358849"/>
            <a:ext cx="1955556" cy="297142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j.hotchkiss\AppData\Local\Microsoft\Windows\Temporary Internet Files\Content.IE5\JIZ27ROH\pound[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4222" y="2344153"/>
            <a:ext cx="1955556" cy="2971429"/>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j.hotchkiss\AppData\Local\Microsoft\Windows\Temporary Internet Files\Content.IE5\JIZ27ROH\pound[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349545"/>
            <a:ext cx="1955556" cy="2971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8969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67544" y="692696"/>
            <a:ext cx="8229600" cy="1143000"/>
          </a:xfrm>
        </p:spPr>
        <p:txBody>
          <a:bodyPr>
            <a:normAutofit/>
          </a:bodyPr>
          <a:lstStyle/>
          <a:p>
            <a:pPr eaLnBrk="1" hangingPunct="1"/>
            <a:r>
              <a:rPr lang="en-GB" altLang="en-US" sz="4000" b="1" dirty="0">
                <a:solidFill>
                  <a:srgbClr val="0070C0"/>
                </a:solidFill>
                <a:latin typeface="Arial" panose="020B0604020202020204" pitchFamily="34" charset="0"/>
                <a:cs typeface="Arial" panose="020B0604020202020204" pitchFamily="34" charset="0"/>
              </a:rPr>
              <a:t>Maintenance Costs</a:t>
            </a:r>
          </a:p>
        </p:txBody>
      </p:sp>
      <p:sp>
        <p:nvSpPr>
          <p:cNvPr id="3075" name="Content Placeholder 2"/>
          <p:cNvSpPr>
            <a:spLocks noGrp="1"/>
          </p:cNvSpPr>
          <p:nvPr>
            <p:ph idx="1"/>
          </p:nvPr>
        </p:nvSpPr>
        <p:spPr/>
        <p:txBody>
          <a:bodyPr/>
          <a:lstStyle/>
          <a:p>
            <a:pPr eaLnBrk="1" hangingPunct="1"/>
            <a:endParaRPr lang="en-GB" altLang="en-US" dirty="0"/>
          </a:p>
          <a:p>
            <a:pPr eaLnBrk="1" hangingPunct="1">
              <a:buFont typeface="Wingdings" pitchFamily="2" charset="2"/>
              <a:buNone/>
            </a:pPr>
            <a:endParaRPr lang="en-GB" altLang="en-US" dirty="0"/>
          </a:p>
          <a:p>
            <a:pPr eaLnBrk="1" hangingPunct="1">
              <a:buFont typeface="Wingdings" pitchFamily="2" charset="2"/>
              <a:buNone/>
            </a:pPr>
            <a:r>
              <a:rPr lang="en-GB" altLang="en-US" sz="3200" dirty="0">
                <a:latin typeface="Arial" panose="020B0604020202020204" pitchFamily="34" charset="0"/>
                <a:cs typeface="Arial" panose="020B0604020202020204" pitchFamily="34" charset="0"/>
              </a:rPr>
              <a:t>What  could be considered as Maintenance Costs?</a:t>
            </a:r>
          </a:p>
        </p:txBody>
      </p:sp>
    </p:spTree>
    <p:extLst>
      <p:ext uri="{BB962C8B-B14F-4D97-AF65-F5344CB8AC3E}">
        <p14:creationId xmlns:p14="http://schemas.microsoft.com/office/powerpoint/2010/main" val="3583958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Effect transition="in" filter="fade">
                                      <p:cBhvr>
                                        <p:cTn id="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a:xfrm>
            <a:off x="467544" y="620688"/>
            <a:ext cx="8229600" cy="914400"/>
          </a:xfrm>
        </p:spPr>
        <p:txBody>
          <a:bodyPr>
            <a:normAutofit/>
          </a:bodyPr>
          <a:lstStyle/>
          <a:p>
            <a:pPr eaLnBrk="1" hangingPunct="1"/>
            <a:r>
              <a:rPr lang="en-GB" altLang="en-US" sz="4000" b="1" dirty="0">
                <a:solidFill>
                  <a:srgbClr val="0070C0"/>
                </a:solidFill>
                <a:latin typeface="Arial" panose="020B0604020202020204" pitchFamily="34" charset="0"/>
                <a:cs typeface="Arial" panose="020B0604020202020204" pitchFamily="34" charset="0"/>
              </a:rPr>
              <a:t>Labour Costs</a:t>
            </a:r>
          </a:p>
        </p:txBody>
      </p:sp>
      <p:sp>
        <p:nvSpPr>
          <p:cNvPr id="4099" name="Rectangle 3"/>
          <p:cNvSpPr>
            <a:spLocks noGrp="1" noChangeArrowheads="1"/>
          </p:cNvSpPr>
          <p:nvPr>
            <p:ph idx="1"/>
          </p:nvPr>
        </p:nvSpPr>
        <p:spPr>
          <a:xfrm>
            <a:off x="827584" y="1700808"/>
            <a:ext cx="7693025" cy="4536504"/>
          </a:xfrm>
        </p:spPr>
        <p:txBody>
          <a:bodyPr>
            <a:normAutofit lnSpcReduction="10000"/>
          </a:bodyPr>
          <a:lstStyle/>
          <a:p>
            <a:pPr eaLnBrk="1" hangingPunct="1">
              <a:lnSpc>
                <a:spcPct val="90000"/>
              </a:lnSpc>
            </a:pPr>
            <a:r>
              <a:rPr lang="en-GB" altLang="en-US" sz="2800" dirty="0">
                <a:latin typeface="Arial" panose="020B0604020202020204" pitchFamily="34" charset="0"/>
                <a:cs typeface="Arial" panose="020B0604020202020204" pitchFamily="34" charset="0"/>
              </a:rPr>
              <a:t>In-house labour involved in the maintenance process:</a:t>
            </a:r>
          </a:p>
          <a:p>
            <a:pPr eaLnBrk="1" hangingPunct="1">
              <a:lnSpc>
                <a:spcPct val="90000"/>
              </a:lnSpc>
              <a:buFont typeface="Wingdings" pitchFamily="2" charset="2"/>
              <a:buNone/>
            </a:pPr>
            <a:r>
              <a:rPr lang="en-GB" altLang="en-US" sz="2800" dirty="0">
                <a:latin typeface="Arial" panose="020B0604020202020204" pitchFamily="34" charset="0"/>
                <a:cs typeface="Arial" panose="020B0604020202020204" pitchFamily="34" charset="0"/>
              </a:rPr>
              <a:t>   (a) Management / Supervisory</a:t>
            </a:r>
          </a:p>
          <a:p>
            <a:pPr eaLnBrk="1" hangingPunct="1">
              <a:lnSpc>
                <a:spcPct val="90000"/>
              </a:lnSpc>
              <a:buFont typeface="Wingdings" pitchFamily="2" charset="2"/>
              <a:buNone/>
            </a:pPr>
            <a:r>
              <a:rPr lang="en-GB" altLang="en-US" sz="2800" dirty="0">
                <a:latin typeface="Arial" panose="020B0604020202020204" pitchFamily="34" charset="0"/>
                <a:cs typeface="Arial" panose="020B0604020202020204" pitchFamily="34" charset="0"/>
              </a:rPr>
              <a:t>   (b) Craftsmen / Fitters / Electricians, etc.</a:t>
            </a:r>
          </a:p>
          <a:p>
            <a:pPr eaLnBrk="1" hangingPunct="1">
              <a:lnSpc>
                <a:spcPct val="90000"/>
              </a:lnSpc>
              <a:buFont typeface="Wingdings" pitchFamily="2" charset="2"/>
              <a:buNone/>
            </a:pPr>
            <a:r>
              <a:rPr lang="en-GB" altLang="en-US" sz="2800" dirty="0">
                <a:latin typeface="Arial" panose="020B0604020202020204" pitchFamily="34" charset="0"/>
                <a:cs typeface="Arial" panose="020B0604020202020204" pitchFamily="34" charset="0"/>
              </a:rPr>
              <a:t>   (c) Operational staff carrying out ‘front line</a:t>
            </a:r>
          </a:p>
          <a:p>
            <a:pPr eaLnBrk="1" hangingPunct="1">
              <a:lnSpc>
                <a:spcPct val="90000"/>
              </a:lnSpc>
              <a:buFont typeface="Wingdings" pitchFamily="2" charset="2"/>
              <a:buNone/>
            </a:pPr>
            <a:r>
              <a:rPr lang="en-GB" altLang="en-US" sz="2800" dirty="0">
                <a:latin typeface="Arial" panose="020B0604020202020204" pitchFamily="34" charset="0"/>
                <a:cs typeface="Arial" panose="020B0604020202020204" pitchFamily="34" charset="0"/>
              </a:rPr>
              <a:t>         maintenance’ activities</a:t>
            </a:r>
          </a:p>
          <a:p>
            <a:pPr eaLnBrk="1" hangingPunct="1">
              <a:lnSpc>
                <a:spcPct val="90000"/>
              </a:lnSpc>
              <a:buFont typeface="Wingdings" pitchFamily="2" charset="2"/>
              <a:buNone/>
            </a:pPr>
            <a:r>
              <a:rPr lang="en-GB" altLang="en-US" sz="2800" dirty="0">
                <a:latin typeface="Arial" panose="020B0604020202020204" pitchFamily="34" charset="0"/>
                <a:cs typeface="Arial" panose="020B0604020202020204" pitchFamily="34" charset="0"/>
              </a:rPr>
              <a:t>   (d)  Support and Administration staff</a:t>
            </a:r>
          </a:p>
          <a:p>
            <a:pPr eaLnBrk="1" hangingPunct="1">
              <a:lnSpc>
                <a:spcPct val="90000"/>
              </a:lnSpc>
            </a:pPr>
            <a:r>
              <a:rPr lang="en-GB" altLang="en-US" sz="2800" dirty="0">
                <a:latin typeface="Arial" panose="020B0604020202020204" pitchFamily="34" charset="0"/>
                <a:cs typeface="Arial" panose="020B0604020202020204" pitchFamily="34" charset="0"/>
              </a:rPr>
              <a:t>External labour   	 (a) Contractors</a:t>
            </a:r>
          </a:p>
          <a:p>
            <a:pPr eaLnBrk="1" hangingPunct="1">
              <a:lnSpc>
                <a:spcPct val="90000"/>
              </a:lnSpc>
              <a:buFont typeface="Wingdings" pitchFamily="2" charset="2"/>
              <a:buNone/>
            </a:pPr>
            <a:r>
              <a:rPr lang="en-GB" altLang="en-US" sz="2800" dirty="0">
                <a:latin typeface="Arial" panose="020B0604020202020204" pitchFamily="34" charset="0"/>
                <a:cs typeface="Arial" panose="020B0604020202020204" pitchFamily="34" charset="0"/>
              </a:rPr>
              <a:t>    				 (b) Specialists</a:t>
            </a:r>
          </a:p>
          <a:p>
            <a:pPr eaLnBrk="1" hangingPunct="1">
              <a:lnSpc>
                <a:spcPct val="90000"/>
              </a:lnSpc>
              <a:buFont typeface="Wingdings" pitchFamily="2" charset="2"/>
              <a:buNone/>
            </a:pPr>
            <a:endParaRPr lang="en-GB" altLang="en-US" dirty="0"/>
          </a:p>
          <a:p>
            <a:pPr eaLnBrk="1" hangingPunct="1">
              <a:lnSpc>
                <a:spcPct val="90000"/>
              </a:lnSpc>
              <a:buFont typeface="Wingdings" pitchFamily="2" charset="2"/>
              <a:buNone/>
            </a:pPr>
            <a:endParaRPr lang="en-GB" altLang="en-US" dirty="0"/>
          </a:p>
        </p:txBody>
      </p:sp>
    </p:spTree>
    <p:extLst>
      <p:ext uri="{BB962C8B-B14F-4D97-AF65-F5344CB8AC3E}">
        <p14:creationId xmlns:p14="http://schemas.microsoft.com/office/powerpoint/2010/main" val="3229890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fade">
                                      <p:cBhvr>
                                        <p:cTn id="10" dur="500"/>
                                        <p:tgtEl>
                                          <p:spTgt spid="409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Effect transition="in" filter="fade">
                                      <p:cBhvr>
                                        <p:cTn id="13" dur="500"/>
                                        <p:tgtEl>
                                          <p:spTgt spid="4099">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099">
                                            <p:txEl>
                                              <p:pRg st="3" end="3"/>
                                            </p:txEl>
                                          </p:spTgt>
                                        </p:tgtEl>
                                        <p:attrNameLst>
                                          <p:attrName>style.visibility</p:attrName>
                                        </p:attrNameLst>
                                      </p:cBhvr>
                                      <p:to>
                                        <p:strVal val="visible"/>
                                      </p:to>
                                    </p:set>
                                    <p:animEffect transition="in" filter="fade">
                                      <p:cBhvr>
                                        <p:cTn id="16" dur="500"/>
                                        <p:tgtEl>
                                          <p:spTgt spid="4099">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animEffect transition="in" filter="fade">
                                      <p:cBhvr>
                                        <p:cTn id="19" dur="500"/>
                                        <p:tgtEl>
                                          <p:spTgt spid="4099">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099">
                                            <p:txEl>
                                              <p:pRg st="5" end="5"/>
                                            </p:txEl>
                                          </p:spTgt>
                                        </p:tgtEl>
                                        <p:attrNameLst>
                                          <p:attrName>style.visibility</p:attrName>
                                        </p:attrNameLst>
                                      </p:cBhvr>
                                      <p:to>
                                        <p:strVal val="visible"/>
                                      </p:to>
                                    </p:set>
                                    <p:animEffect transition="in" filter="fade">
                                      <p:cBhvr>
                                        <p:cTn id="22" dur="500"/>
                                        <p:tgtEl>
                                          <p:spTgt spid="409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099">
                                            <p:txEl>
                                              <p:pRg st="6" end="6"/>
                                            </p:txEl>
                                          </p:spTgt>
                                        </p:tgtEl>
                                        <p:attrNameLst>
                                          <p:attrName>style.visibility</p:attrName>
                                        </p:attrNameLst>
                                      </p:cBhvr>
                                      <p:to>
                                        <p:strVal val="visible"/>
                                      </p:to>
                                    </p:set>
                                    <p:animEffect transition="in" filter="fade">
                                      <p:cBhvr>
                                        <p:cTn id="27" dur="500"/>
                                        <p:tgtEl>
                                          <p:spTgt spid="4099">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4099">
                                            <p:txEl>
                                              <p:pRg st="7" end="7"/>
                                            </p:txEl>
                                          </p:spTgt>
                                        </p:tgtEl>
                                        <p:attrNameLst>
                                          <p:attrName>style.visibility</p:attrName>
                                        </p:attrNameLst>
                                      </p:cBhvr>
                                      <p:to>
                                        <p:strVal val="visible"/>
                                      </p:to>
                                    </p:set>
                                    <p:animEffect transition="in" filter="fade">
                                      <p:cBhvr>
                                        <p:cTn id="30" dur="500"/>
                                        <p:tgtEl>
                                          <p:spTgt spid="40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467544" y="548680"/>
            <a:ext cx="8229600" cy="914400"/>
          </a:xfrm>
        </p:spPr>
        <p:txBody>
          <a:bodyPr>
            <a:normAutofit/>
          </a:bodyPr>
          <a:lstStyle/>
          <a:p>
            <a:pPr eaLnBrk="1" hangingPunct="1"/>
            <a:r>
              <a:rPr lang="en-GB" altLang="en-US" sz="4000" b="1" dirty="0">
                <a:solidFill>
                  <a:srgbClr val="0070C0"/>
                </a:solidFill>
                <a:latin typeface="Arial" panose="020B0604020202020204" pitchFamily="34" charset="0"/>
                <a:cs typeface="Arial" panose="020B0604020202020204" pitchFamily="34" charset="0"/>
              </a:rPr>
              <a:t>Equipment Hire &amp; Replacement</a:t>
            </a:r>
          </a:p>
        </p:txBody>
      </p:sp>
      <p:sp>
        <p:nvSpPr>
          <p:cNvPr id="5123" name="Rectangle 3"/>
          <p:cNvSpPr>
            <a:spLocks noGrp="1" noChangeArrowheads="1"/>
          </p:cNvSpPr>
          <p:nvPr>
            <p:ph idx="1"/>
          </p:nvPr>
        </p:nvSpPr>
        <p:spPr>
          <a:xfrm>
            <a:off x="457200" y="1600200"/>
            <a:ext cx="8229600" cy="4709120"/>
          </a:xfrm>
        </p:spPr>
        <p:txBody>
          <a:bodyPr>
            <a:normAutofit/>
          </a:bodyPr>
          <a:lstStyle/>
          <a:p>
            <a:pPr eaLnBrk="1" hangingPunct="1">
              <a:buFont typeface="Wingdings" pitchFamily="2" charset="2"/>
              <a:buNone/>
            </a:pPr>
            <a:r>
              <a:rPr lang="en-GB" altLang="en-US" sz="2800" dirty="0">
                <a:latin typeface="Arial" panose="020B0604020202020204" pitchFamily="34" charset="0"/>
                <a:cs typeface="Arial" panose="020B0604020202020204" pitchFamily="34" charset="0"/>
              </a:rPr>
              <a:t>Examples are:</a:t>
            </a:r>
          </a:p>
          <a:p>
            <a:pPr eaLnBrk="1" hangingPunct="1"/>
            <a:r>
              <a:rPr lang="en-GB" altLang="en-US" sz="2800" dirty="0">
                <a:latin typeface="Arial" panose="020B0604020202020204" pitchFamily="34" charset="0"/>
                <a:cs typeface="Arial" panose="020B0604020202020204" pitchFamily="34" charset="0"/>
              </a:rPr>
              <a:t>Specialist tools &amp; instruments</a:t>
            </a:r>
          </a:p>
          <a:p>
            <a:pPr eaLnBrk="1" hangingPunct="1"/>
            <a:r>
              <a:rPr lang="en-GB" altLang="en-US" sz="2800" dirty="0">
                <a:latin typeface="Arial" panose="020B0604020202020204" pitchFamily="34" charset="0"/>
                <a:cs typeface="Arial" panose="020B0604020202020204" pitchFamily="34" charset="0"/>
              </a:rPr>
              <a:t>Welding equipment</a:t>
            </a:r>
          </a:p>
          <a:p>
            <a:pPr eaLnBrk="1" hangingPunct="1"/>
            <a:r>
              <a:rPr lang="en-GB" altLang="en-US" sz="2800" dirty="0">
                <a:latin typeface="Arial" panose="020B0604020202020204" pitchFamily="34" charset="0"/>
                <a:cs typeface="Arial" panose="020B0604020202020204" pitchFamily="34" charset="0"/>
              </a:rPr>
              <a:t>Specialist lifting &amp; handling aids</a:t>
            </a:r>
          </a:p>
          <a:p>
            <a:pPr eaLnBrk="1" hangingPunct="1"/>
            <a:r>
              <a:rPr lang="en-GB" altLang="en-US" sz="2800" dirty="0">
                <a:latin typeface="Arial" panose="020B0604020202020204" pitchFamily="34" charset="0"/>
                <a:cs typeface="Arial" panose="020B0604020202020204" pitchFamily="34" charset="0"/>
              </a:rPr>
              <a:t>Industrial cleaning equipment</a:t>
            </a:r>
          </a:p>
          <a:p>
            <a:pPr eaLnBrk="1" hangingPunct="1"/>
            <a:r>
              <a:rPr lang="en-GB" altLang="en-US" sz="2800" dirty="0">
                <a:latin typeface="Arial" panose="020B0604020202020204" pitchFamily="34" charset="0"/>
                <a:cs typeface="Arial" panose="020B0604020202020204" pitchFamily="34" charset="0"/>
              </a:rPr>
              <a:t>Scaffolding</a:t>
            </a:r>
          </a:p>
        </p:txBody>
      </p:sp>
    </p:spTree>
    <p:extLst>
      <p:ext uri="{BB962C8B-B14F-4D97-AF65-F5344CB8AC3E}">
        <p14:creationId xmlns:p14="http://schemas.microsoft.com/office/powerpoint/2010/main" val="13453887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fade">
                                      <p:cBhvr>
                                        <p:cTn id="7" dur="500"/>
                                        <p:tgtEl>
                                          <p:spTgt spid="51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2" end="2"/>
                                            </p:txEl>
                                          </p:spTgt>
                                        </p:tgtEl>
                                        <p:attrNameLst>
                                          <p:attrName>style.visibility</p:attrName>
                                        </p:attrNameLst>
                                      </p:cBhvr>
                                      <p:to>
                                        <p:strVal val="visible"/>
                                      </p:to>
                                    </p:set>
                                    <p:animEffect transition="in" filter="fade">
                                      <p:cBhvr>
                                        <p:cTn id="12" dur="500"/>
                                        <p:tgtEl>
                                          <p:spTgt spid="51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3" end="3"/>
                                            </p:txEl>
                                          </p:spTgt>
                                        </p:tgtEl>
                                        <p:attrNameLst>
                                          <p:attrName>style.visibility</p:attrName>
                                        </p:attrNameLst>
                                      </p:cBhvr>
                                      <p:to>
                                        <p:strVal val="visible"/>
                                      </p:to>
                                    </p:set>
                                    <p:animEffect transition="in" filter="fade">
                                      <p:cBhvr>
                                        <p:cTn id="17" dur="500"/>
                                        <p:tgtEl>
                                          <p:spTgt spid="512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3">
                                            <p:txEl>
                                              <p:pRg st="4" end="4"/>
                                            </p:txEl>
                                          </p:spTgt>
                                        </p:tgtEl>
                                        <p:attrNameLst>
                                          <p:attrName>style.visibility</p:attrName>
                                        </p:attrNameLst>
                                      </p:cBhvr>
                                      <p:to>
                                        <p:strVal val="visible"/>
                                      </p:to>
                                    </p:set>
                                    <p:animEffect transition="in" filter="fade">
                                      <p:cBhvr>
                                        <p:cTn id="22" dur="500"/>
                                        <p:tgtEl>
                                          <p:spTgt spid="512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123">
                                            <p:txEl>
                                              <p:pRg st="5" end="5"/>
                                            </p:txEl>
                                          </p:spTgt>
                                        </p:tgtEl>
                                        <p:attrNameLst>
                                          <p:attrName>style.visibility</p:attrName>
                                        </p:attrNameLst>
                                      </p:cBhvr>
                                      <p:to>
                                        <p:strVal val="visible"/>
                                      </p:to>
                                    </p:set>
                                    <p:animEffect transition="in" filter="fade">
                                      <p:cBhvr>
                                        <p:cTn id="27"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1026"/>
          <p:cNvSpPr>
            <a:spLocks noGrp="1" noChangeArrowheads="1"/>
          </p:cNvSpPr>
          <p:nvPr>
            <p:ph type="title"/>
          </p:nvPr>
        </p:nvSpPr>
        <p:spPr>
          <a:xfrm>
            <a:off x="467544" y="692696"/>
            <a:ext cx="8229600" cy="914400"/>
          </a:xfrm>
        </p:spPr>
        <p:txBody>
          <a:bodyPr>
            <a:normAutofit/>
          </a:bodyPr>
          <a:lstStyle/>
          <a:p>
            <a:pPr eaLnBrk="1" hangingPunct="1"/>
            <a:r>
              <a:rPr lang="en-GB" altLang="en-US" sz="4000" b="1" dirty="0">
                <a:solidFill>
                  <a:srgbClr val="0070C0"/>
                </a:solidFill>
                <a:latin typeface="Arial" panose="020B0604020202020204" pitchFamily="34" charset="0"/>
                <a:cs typeface="Arial" panose="020B0604020202020204" pitchFamily="34" charset="0"/>
              </a:rPr>
              <a:t>Safety &amp; Environmental Costs</a:t>
            </a:r>
          </a:p>
        </p:txBody>
      </p:sp>
      <p:sp>
        <p:nvSpPr>
          <p:cNvPr id="6147" name="Rectangle 1027"/>
          <p:cNvSpPr>
            <a:spLocks noGrp="1" noChangeArrowheads="1"/>
          </p:cNvSpPr>
          <p:nvPr>
            <p:ph idx="1"/>
          </p:nvPr>
        </p:nvSpPr>
        <p:spPr/>
        <p:txBody>
          <a:bodyPr>
            <a:normAutofit/>
          </a:bodyPr>
          <a:lstStyle/>
          <a:p>
            <a:pPr eaLnBrk="1" hangingPunct="1">
              <a:lnSpc>
                <a:spcPct val="90000"/>
              </a:lnSpc>
            </a:pPr>
            <a:r>
              <a:rPr lang="en-GB" altLang="en-US" sz="2800" dirty="0">
                <a:latin typeface="Arial" panose="020B0604020202020204" pitchFamily="34" charset="0"/>
                <a:cs typeface="Arial" panose="020B0604020202020204" pitchFamily="34" charset="0"/>
              </a:rPr>
              <a:t>Administration / Documentation including record holding systems</a:t>
            </a:r>
          </a:p>
          <a:p>
            <a:pPr eaLnBrk="1" hangingPunct="1">
              <a:lnSpc>
                <a:spcPct val="90000"/>
              </a:lnSpc>
            </a:pPr>
            <a:r>
              <a:rPr lang="en-GB" altLang="en-US" sz="2800" dirty="0">
                <a:latin typeface="Arial" panose="020B0604020202020204" pitchFamily="34" charset="0"/>
                <a:cs typeface="Arial" panose="020B0604020202020204" pitchFamily="34" charset="0"/>
              </a:rPr>
              <a:t>Provision &amp; maintenance of personal protective equipment</a:t>
            </a:r>
          </a:p>
          <a:p>
            <a:pPr eaLnBrk="1" hangingPunct="1">
              <a:lnSpc>
                <a:spcPct val="90000"/>
              </a:lnSpc>
            </a:pPr>
            <a:r>
              <a:rPr lang="en-GB" altLang="en-US" sz="2800" dirty="0">
                <a:latin typeface="Arial" panose="020B0604020202020204" pitchFamily="34" charset="0"/>
                <a:cs typeface="Arial" panose="020B0604020202020204" pitchFamily="34" charset="0"/>
              </a:rPr>
              <a:t>Accident / medical / emergency facilities</a:t>
            </a:r>
          </a:p>
          <a:p>
            <a:pPr eaLnBrk="1" hangingPunct="1">
              <a:lnSpc>
                <a:spcPct val="90000"/>
              </a:lnSpc>
            </a:pPr>
            <a:r>
              <a:rPr lang="en-GB" altLang="en-US" sz="2800" dirty="0">
                <a:latin typeface="Arial" panose="020B0604020202020204" pitchFamily="34" charset="0"/>
                <a:cs typeface="Arial" panose="020B0604020202020204" pitchFamily="34" charset="0"/>
              </a:rPr>
              <a:t>Safety &amp; Environmental audits &amp; inspections, risk assessments </a:t>
            </a:r>
          </a:p>
        </p:txBody>
      </p:sp>
    </p:spTree>
    <p:extLst>
      <p:ext uri="{BB962C8B-B14F-4D97-AF65-F5344CB8AC3E}">
        <p14:creationId xmlns:p14="http://schemas.microsoft.com/office/powerpoint/2010/main" val="12737025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fade">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fade">
                                      <p:cBhvr>
                                        <p:cTn id="22"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a:xfrm>
            <a:off x="395536" y="620688"/>
            <a:ext cx="8229600" cy="914400"/>
          </a:xfrm>
        </p:spPr>
        <p:txBody>
          <a:bodyPr>
            <a:normAutofit/>
          </a:bodyPr>
          <a:lstStyle/>
          <a:p>
            <a:pPr eaLnBrk="1" hangingPunct="1"/>
            <a:r>
              <a:rPr lang="en-GB" altLang="en-US" sz="4000" b="1" dirty="0">
                <a:solidFill>
                  <a:srgbClr val="0070C0"/>
                </a:solidFill>
                <a:latin typeface="Arial" panose="020B0604020202020204" pitchFamily="34" charset="0"/>
                <a:cs typeface="Arial" panose="020B0604020202020204" pitchFamily="34" charset="0"/>
              </a:rPr>
              <a:t>Downtime / Loss of Production</a:t>
            </a:r>
          </a:p>
        </p:txBody>
      </p:sp>
      <p:sp>
        <p:nvSpPr>
          <p:cNvPr id="7171" name="Rectangle 3"/>
          <p:cNvSpPr>
            <a:spLocks noGrp="1" noChangeArrowheads="1"/>
          </p:cNvSpPr>
          <p:nvPr>
            <p:ph idx="1"/>
          </p:nvPr>
        </p:nvSpPr>
        <p:spPr>
          <a:xfrm>
            <a:off x="467544" y="1916832"/>
            <a:ext cx="8229600" cy="4525963"/>
          </a:xfrm>
        </p:spPr>
        <p:txBody>
          <a:bodyPr>
            <a:normAutofit/>
          </a:bodyPr>
          <a:lstStyle/>
          <a:p>
            <a:pPr eaLnBrk="1" hangingPunct="1"/>
            <a:r>
              <a:rPr lang="en-GB" altLang="en-US" sz="2800" dirty="0">
                <a:latin typeface="Arial" panose="020B0604020202020204" pitchFamily="34" charset="0"/>
                <a:cs typeface="Arial" panose="020B0604020202020204" pitchFamily="34" charset="0"/>
              </a:rPr>
              <a:t>Costs related to the ‘time’ equipment is out of production</a:t>
            </a:r>
          </a:p>
          <a:p>
            <a:pPr eaLnBrk="1" hangingPunct="1"/>
            <a:r>
              <a:rPr lang="en-GB" altLang="en-US" sz="2800" dirty="0">
                <a:latin typeface="Arial" panose="020B0604020202020204" pitchFamily="34" charset="0"/>
                <a:cs typeface="Arial" panose="020B0604020202020204" pitchFamily="34" charset="0"/>
              </a:rPr>
              <a:t>The costs to the company in respect to loss of production</a:t>
            </a:r>
          </a:p>
        </p:txBody>
      </p:sp>
    </p:spTree>
    <p:extLst>
      <p:ext uri="{BB962C8B-B14F-4D97-AF65-F5344CB8AC3E}">
        <p14:creationId xmlns:p14="http://schemas.microsoft.com/office/powerpoint/2010/main" val="41528452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5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a:xfrm>
            <a:off x="467544" y="692696"/>
            <a:ext cx="8229600" cy="914400"/>
          </a:xfrm>
        </p:spPr>
        <p:txBody>
          <a:bodyPr>
            <a:normAutofit/>
          </a:bodyPr>
          <a:lstStyle/>
          <a:p>
            <a:pPr eaLnBrk="1" hangingPunct="1"/>
            <a:r>
              <a:rPr lang="en-GB" altLang="en-US" sz="4000" b="1" dirty="0">
                <a:solidFill>
                  <a:srgbClr val="0070C0"/>
                </a:solidFill>
                <a:latin typeface="Arial" panose="020B0604020202020204" pitchFamily="34" charset="0"/>
                <a:cs typeface="Arial" panose="020B0604020202020204" pitchFamily="34" charset="0"/>
              </a:rPr>
              <a:t>Storage &amp; Spares Holding</a:t>
            </a:r>
          </a:p>
        </p:txBody>
      </p:sp>
      <p:sp>
        <p:nvSpPr>
          <p:cNvPr id="8195" name="Rectangle 3"/>
          <p:cNvSpPr>
            <a:spLocks noGrp="1" noChangeArrowheads="1"/>
          </p:cNvSpPr>
          <p:nvPr>
            <p:ph idx="1"/>
          </p:nvPr>
        </p:nvSpPr>
        <p:spPr>
          <a:xfrm>
            <a:off x="539552" y="2204864"/>
            <a:ext cx="8229600" cy="4525963"/>
          </a:xfrm>
        </p:spPr>
        <p:txBody>
          <a:bodyPr/>
          <a:lstStyle/>
          <a:p>
            <a:pPr eaLnBrk="1" hangingPunct="1"/>
            <a:r>
              <a:rPr lang="en-GB" altLang="en-US" sz="2800" dirty="0">
                <a:latin typeface="Arial" panose="020B0604020202020204" pitchFamily="34" charset="0"/>
                <a:cs typeface="Arial" panose="020B0604020202020204" pitchFamily="34" charset="0"/>
              </a:rPr>
              <a:t>Storage Space</a:t>
            </a:r>
          </a:p>
          <a:p>
            <a:pPr eaLnBrk="1" hangingPunct="1"/>
            <a:r>
              <a:rPr lang="en-GB" altLang="en-US" sz="2800" dirty="0">
                <a:latin typeface="Arial" panose="020B0604020202020204" pitchFamily="34" charset="0"/>
                <a:cs typeface="Arial" panose="020B0604020202020204" pitchFamily="34" charset="0"/>
              </a:rPr>
              <a:t>Security</a:t>
            </a:r>
          </a:p>
          <a:p>
            <a:pPr eaLnBrk="1" hangingPunct="1"/>
            <a:r>
              <a:rPr lang="en-GB" altLang="en-US" sz="2800" dirty="0">
                <a:latin typeface="Arial" panose="020B0604020202020204" pitchFamily="34" charset="0"/>
                <a:cs typeface="Arial" panose="020B0604020202020204" pitchFamily="34" charset="0"/>
              </a:rPr>
              <a:t>Extent of spares holding</a:t>
            </a:r>
          </a:p>
          <a:p>
            <a:pPr eaLnBrk="1" hangingPunct="1">
              <a:buFont typeface="Wingdings" pitchFamily="2" charset="2"/>
              <a:buNone/>
            </a:pPr>
            <a:endParaRPr lang="en-GB" altLang="en-US" dirty="0"/>
          </a:p>
        </p:txBody>
      </p:sp>
    </p:spTree>
    <p:extLst>
      <p:ext uri="{BB962C8B-B14F-4D97-AF65-F5344CB8AC3E}">
        <p14:creationId xmlns:p14="http://schemas.microsoft.com/office/powerpoint/2010/main" val="15693589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5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fade">
                                      <p:cBhvr>
                                        <p:cTn id="17"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395536" y="620688"/>
            <a:ext cx="8229600" cy="914400"/>
          </a:xfrm>
        </p:spPr>
        <p:txBody>
          <a:bodyPr>
            <a:normAutofit/>
          </a:bodyPr>
          <a:lstStyle/>
          <a:p>
            <a:pPr eaLnBrk="1" hangingPunct="1"/>
            <a:r>
              <a:rPr lang="en-GB" altLang="en-US" sz="4000" b="1" dirty="0">
                <a:solidFill>
                  <a:srgbClr val="0070C0"/>
                </a:solidFill>
                <a:latin typeface="Arial" panose="020B0604020202020204" pitchFamily="34" charset="0"/>
                <a:cs typeface="Arial" panose="020B0604020202020204" pitchFamily="34" charset="0"/>
              </a:rPr>
              <a:t>Equipment &amp; Materials Costs</a:t>
            </a:r>
          </a:p>
        </p:txBody>
      </p:sp>
      <p:sp>
        <p:nvSpPr>
          <p:cNvPr id="9219" name="Rectangle 3"/>
          <p:cNvSpPr>
            <a:spLocks noGrp="1" noChangeArrowheads="1"/>
          </p:cNvSpPr>
          <p:nvPr>
            <p:ph idx="1"/>
          </p:nvPr>
        </p:nvSpPr>
        <p:spPr>
          <a:xfrm>
            <a:off x="467544" y="1772816"/>
            <a:ext cx="8229600" cy="4525963"/>
          </a:xfrm>
        </p:spPr>
        <p:txBody>
          <a:bodyPr/>
          <a:lstStyle/>
          <a:p>
            <a:pPr eaLnBrk="1" hangingPunct="1"/>
            <a:r>
              <a:rPr lang="en-GB" altLang="en-US" sz="2800" dirty="0">
                <a:latin typeface="Arial" panose="020B0604020202020204" pitchFamily="34" charset="0"/>
                <a:cs typeface="Arial" panose="020B0604020202020204" pitchFamily="34" charset="0"/>
              </a:rPr>
              <a:t>Maintenance workshop machinery &amp; equipment</a:t>
            </a:r>
          </a:p>
          <a:p>
            <a:pPr eaLnBrk="1" hangingPunct="1"/>
            <a:r>
              <a:rPr lang="en-GB" altLang="en-US" sz="2800" dirty="0">
                <a:latin typeface="Arial" panose="020B0604020202020204" pitchFamily="34" charset="0"/>
                <a:cs typeface="Arial" panose="020B0604020202020204" pitchFamily="34" charset="0"/>
              </a:rPr>
              <a:t>Tools &amp; instruments</a:t>
            </a:r>
          </a:p>
          <a:p>
            <a:pPr eaLnBrk="1" hangingPunct="1"/>
            <a:r>
              <a:rPr lang="en-GB" altLang="en-US" sz="2800" dirty="0">
                <a:latin typeface="Arial" panose="020B0604020202020204" pitchFamily="34" charset="0"/>
                <a:cs typeface="Arial" panose="020B0604020202020204" pitchFamily="34" charset="0"/>
              </a:rPr>
              <a:t>Consumables</a:t>
            </a:r>
          </a:p>
          <a:p>
            <a:pPr eaLnBrk="1" hangingPunct="1"/>
            <a:r>
              <a:rPr lang="en-GB" altLang="en-US" sz="2800" dirty="0">
                <a:latin typeface="Arial" panose="020B0604020202020204" pitchFamily="34" charset="0"/>
                <a:cs typeface="Arial" panose="020B0604020202020204" pitchFamily="34" charset="0"/>
              </a:rPr>
              <a:t>Lifting &amp; handling aids</a:t>
            </a:r>
          </a:p>
          <a:p>
            <a:pPr eaLnBrk="1" hangingPunct="1"/>
            <a:endParaRPr lang="en-GB" altLang="en-US" dirty="0"/>
          </a:p>
          <a:p>
            <a:pPr eaLnBrk="1" hangingPunct="1"/>
            <a:endParaRPr lang="en-GB" altLang="en-US" dirty="0"/>
          </a:p>
          <a:p>
            <a:pPr eaLnBrk="1" hangingPunct="1"/>
            <a:endParaRPr lang="en-GB" altLang="en-US" dirty="0"/>
          </a:p>
        </p:txBody>
      </p:sp>
    </p:spTree>
    <p:extLst>
      <p:ext uri="{BB962C8B-B14F-4D97-AF65-F5344CB8AC3E}">
        <p14:creationId xmlns:p14="http://schemas.microsoft.com/office/powerpoint/2010/main" val="18768803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fade">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fade">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fade">
                                      <p:cBhvr>
                                        <p:cTn id="22"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a:xfrm>
            <a:off x="467544" y="692696"/>
            <a:ext cx="8229600" cy="914400"/>
          </a:xfrm>
        </p:spPr>
        <p:txBody>
          <a:bodyPr>
            <a:noAutofit/>
          </a:bodyPr>
          <a:lstStyle/>
          <a:p>
            <a:pPr eaLnBrk="1" hangingPunct="1"/>
            <a:r>
              <a:rPr lang="en-GB" altLang="en-US" sz="4000" b="1" dirty="0">
                <a:solidFill>
                  <a:srgbClr val="0070C0"/>
                </a:solidFill>
                <a:latin typeface="Arial" panose="020B0604020202020204" pitchFamily="34" charset="0"/>
                <a:cs typeface="Arial" panose="020B0604020202020204" pitchFamily="34" charset="0"/>
              </a:rPr>
              <a:t>Maintenance Costs Related to </a:t>
            </a:r>
            <a:br>
              <a:rPr lang="en-GB" altLang="en-US" sz="4000" b="1" dirty="0">
                <a:solidFill>
                  <a:srgbClr val="0070C0"/>
                </a:solidFill>
                <a:latin typeface="Arial" panose="020B0604020202020204" pitchFamily="34" charset="0"/>
                <a:cs typeface="Arial" panose="020B0604020202020204" pitchFamily="34" charset="0"/>
              </a:rPr>
            </a:br>
            <a:r>
              <a:rPr lang="en-GB" altLang="en-US" sz="4000" b="1" dirty="0">
                <a:solidFill>
                  <a:srgbClr val="0070C0"/>
                </a:solidFill>
                <a:latin typeface="Arial" panose="020B0604020202020204" pitchFamily="34" charset="0"/>
                <a:cs typeface="Arial" panose="020B0604020202020204" pitchFamily="34" charset="0"/>
              </a:rPr>
              <a:t>Company Expenditure</a:t>
            </a:r>
          </a:p>
        </p:txBody>
      </p:sp>
      <p:sp>
        <p:nvSpPr>
          <p:cNvPr id="10243" name="Rectangle 3"/>
          <p:cNvSpPr>
            <a:spLocks noGrp="1" noChangeArrowheads="1"/>
          </p:cNvSpPr>
          <p:nvPr>
            <p:ph idx="1"/>
          </p:nvPr>
        </p:nvSpPr>
        <p:spPr>
          <a:xfrm>
            <a:off x="467544" y="1988840"/>
            <a:ext cx="8229600" cy="4525963"/>
          </a:xfrm>
        </p:spPr>
        <p:txBody>
          <a:bodyPr>
            <a:normAutofit/>
          </a:bodyPr>
          <a:lstStyle/>
          <a:p>
            <a:pPr eaLnBrk="1" hangingPunct="1"/>
            <a:r>
              <a:rPr lang="en-GB" altLang="en-US" sz="2800" dirty="0">
                <a:latin typeface="Arial" panose="020B0604020202020204" pitchFamily="34" charset="0"/>
                <a:cs typeface="Arial" panose="020B0604020202020204" pitchFamily="34" charset="0"/>
              </a:rPr>
              <a:t>Often the overall cost of maintenance is considered as a proportion of a given company’s total annual expenditure. Such a comparison enables the ‘cost effectiveness’ of the overall maintenance activity to be assessed and budgeted for during the next forthcoming financial year.</a:t>
            </a:r>
          </a:p>
          <a:p>
            <a:pPr eaLnBrk="1" hangingPunct="1">
              <a:buFont typeface="Wingdings" pitchFamily="2" charset="2"/>
              <a:buNone/>
            </a:pPr>
            <a:endParaRPr lang="en-GB" altLang="en-US" sz="2800" dirty="0"/>
          </a:p>
        </p:txBody>
      </p:sp>
    </p:spTree>
    <p:extLst>
      <p:ext uri="{BB962C8B-B14F-4D97-AF65-F5344CB8AC3E}">
        <p14:creationId xmlns:p14="http://schemas.microsoft.com/office/powerpoint/2010/main" val="38261661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67544" y="620688"/>
            <a:ext cx="8229600" cy="914400"/>
          </a:xfrm>
        </p:spPr>
        <p:txBody>
          <a:bodyPr>
            <a:normAutofit fontScale="90000"/>
          </a:bodyPr>
          <a:lstStyle/>
          <a:p>
            <a:br>
              <a:rPr lang="en-GB" altLang="en-US" b="1" dirty="0">
                <a:solidFill>
                  <a:srgbClr val="0070C0"/>
                </a:solidFill>
                <a:latin typeface="Arial" panose="020B0604020202020204" pitchFamily="34" charset="0"/>
                <a:cs typeface="Arial" panose="020B0604020202020204" pitchFamily="34" charset="0"/>
              </a:rPr>
            </a:br>
            <a:r>
              <a:rPr lang="en-GB" altLang="en-US" sz="4400" b="1" dirty="0">
                <a:solidFill>
                  <a:srgbClr val="0070C0"/>
                </a:solidFill>
                <a:latin typeface="Arial" panose="020B0604020202020204" pitchFamily="34" charset="0"/>
                <a:cs typeface="Arial" panose="020B0604020202020204" pitchFamily="34" charset="0"/>
              </a:rPr>
              <a:t>Keeping Basic Maintenance Records</a:t>
            </a:r>
            <a:br>
              <a:rPr lang="en-GB" altLang="en-US" dirty="0"/>
            </a:br>
            <a:endParaRPr lang="en-GB" altLang="en-US" dirty="0"/>
          </a:p>
        </p:txBody>
      </p:sp>
      <p:sp>
        <p:nvSpPr>
          <p:cNvPr id="11267" name="Content Placeholder 2"/>
          <p:cNvSpPr>
            <a:spLocks noGrp="1"/>
          </p:cNvSpPr>
          <p:nvPr>
            <p:ph idx="1"/>
          </p:nvPr>
        </p:nvSpPr>
        <p:spPr>
          <a:xfrm>
            <a:off x="467544" y="1772816"/>
            <a:ext cx="8305800" cy="4495800"/>
          </a:xfrm>
        </p:spPr>
        <p:txBody>
          <a:bodyPr>
            <a:normAutofit/>
          </a:bodyPr>
          <a:lstStyle/>
          <a:p>
            <a:r>
              <a:rPr lang="en-GB" altLang="en-US" sz="2800" dirty="0">
                <a:latin typeface="Arial" panose="020B0604020202020204" pitchFamily="34" charset="0"/>
                <a:cs typeface="Arial" panose="020B0604020202020204" pitchFamily="34" charset="0"/>
              </a:rPr>
              <a:t>Maintenance records are important. </a:t>
            </a:r>
          </a:p>
          <a:p>
            <a:r>
              <a:rPr lang="en-GB" altLang="en-US" sz="2800" dirty="0">
                <a:latin typeface="Arial" panose="020B0604020202020204" pitchFamily="34" charset="0"/>
                <a:cs typeface="Arial" panose="020B0604020202020204" pitchFamily="34" charset="0"/>
              </a:rPr>
              <a:t>Why do you think keeping maintenance record is important?</a:t>
            </a:r>
          </a:p>
          <a:p>
            <a:r>
              <a:rPr lang="en-GB" altLang="en-US" sz="2800" dirty="0">
                <a:latin typeface="Arial" panose="020B0604020202020204" pitchFamily="34" charset="0"/>
                <a:cs typeface="Arial" panose="020B0604020202020204" pitchFamily="34" charset="0"/>
              </a:rPr>
              <a:t>They can help technicians spot recurring problems and ensure that work meets the manufacturer’s guidelines. </a:t>
            </a:r>
          </a:p>
          <a:p>
            <a:r>
              <a:rPr lang="en-GB" altLang="en-US" sz="2800" dirty="0">
                <a:latin typeface="Arial" panose="020B0604020202020204" pitchFamily="34" charset="0"/>
                <a:cs typeface="Arial" panose="020B0604020202020204" pitchFamily="34" charset="0"/>
              </a:rPr>
              <a:t>Records also can help keep departments out of court. Even the smallest departments should keep some basic maintenance records.</a:t>
            </a:r>
          </a:p>
          <a:p>
            <a:endParaRPr lang="en-GB" altLang="en-US" sz="2800" dirty="0"/>
          </a:p>
        </p:txBody>
      </p:sp>
    </p:spTree>
    <p:extLst>
      <p:ext uri="{BB962C8B-B14F-4D97-AF65-F5344CB8AC3E}">
        <p14:creationId xmlns:p14="http://schemas.microsoft.com/office/powerpoint/2010/main" val="310922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fade">
                                      <p:cBhvr>
                                        <p:cTn id="17" dur="500"/>
                                        <p:tgtEl>
                                          <p:spTgt spid="112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fade">
                                      <p:cBhvr>
                                        <p:cTn id="22" dur="5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332656"/>
            <a:ext cx="7772400" cy="914400"/>
          </a:xfrm>
        </p:spPr>
        <p:txBody>
          <a:bodyPr>
            <a:normAutofit/>
          </a:bodyPr>
          <a:lstStyle/>
          <a:p>
            <a:pPr>
              <a:defRPr/>
            </a:pPr>
            <a:r>
              <a:rPr lang="en-GB" sz="4000" b="1" dirty="0">
                <a:solidFill>
                  <a:srgbClr val="0070C0"/>
                </a:solidFill>
                <a:latin typeface="Arial" panose="020B0604020202020204" pitchFamily="34" charset="0"/>
                <a:cs typeface="Arial" panose="020B0604020202020204" pitchFamily="34" charset="0"/>
              </a:rPr>
              <a:t>What is Maintenance ?</a:t>
            </a:r>
          </a:p>
        </p:txBody>
      </p:sp>
      <p:pic>
        <p:nvPicPr>
          <p:cNvPr id="614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14188" r="2229"/>
          <a:stretch>
            <a:fillRect/>
          </a:stretch>
        </p:blipFill>
        <p:spPr>
          <a:xfrm>
            <a:off x="5072062" y="1417638"/>
            <a:ext cx="3978275" cy="4719637"/>
          </a:xfrm>
          <a:noFill/>
        </p:spPr>
      </p:pic>
      <p:sp>
        <p:nvSpPr>
          <p:cNvPr id="6148" name="Rectangle 4"/>
          <p:cNvSpPr>
            <a:spLocks noChangeArrowheads="1"/>
          </p:cNvSpPr>
          <p:nvPr/>
        </p:nvSpPr>
        <p:spPr bwMode="auto">
          <a:xfrm>
            <a:off x="-29197" y="1412776"/>
            <a:ext cx="5072063" cy="473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8" charset="0"/>
              </a:defRPr>
            </a:lvl1pPr>
            <a:lvl2pPr marL="914400" indent="-45720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r>
              <a:rPr lang="en-GB" altLang="en-US" dirty="0">
                <a:latin typeface="Arial" panose="020B0604020202020204" pitchFamily="34" charset="0"/>
                <a:cs typeface="Arial" panose="020B0604020202020204" pitchFamily="34" charset="0"/>
              </a:rPr>
              <a:t>Maintenance is:</a:t>
            </a:r>
          </a:p>
          <a:p>
            <a:pPr eaLnBrk="1" hangingPunct="1"/>
            <a:endParaRPr lang="en-GB" altLang="en-US" sz="1400" dirty="0">
              <a:latin typeface="Arial" panose="020B0604020202020204" pitchFamily="34" charset="0"/>
              <a:cs typeface="Arial" panose="020B0604020202020204" pitchFamily="34" charset="0"/>
            </a:endParaRPr>
          </a:p>
          <a:p>
            <a:pPr lvl="1" eaLnBrk="1" hangingPunct="1">
              <a:buFont typeface="Arial" pitchFamily="34" charset="0"/>
              <a:buChar char="•"/>
            </a:pPr>
            <a:r>
              <a:rPr lang="en-GB" altLang="en-US" dirty="0">
                <a:latin typeface="Arial" panose="020B0604020202020204" pitchFamily="34" charset="0"/>
                <a:cs typeface="Arial" panose="020B0604020202020204" pitchFamily="34" charset="0"/>
              </a:rPr>
              <a:t>Keeping plant, machinery, equipment, in working or serviceable order</a:t>
            </a:r>
          </a:p>
          <a:p>
            <a:pPr lvl="1" eaLnBrk="1" hangingPunct="1">
              <a:buFont typeface="Arial" pitchFamily="34" charset="0"/>
              <a:buChar char="•"/>
            </a:pPr>
            <a:r>
              <a:rPr lang="en-GB" altLang="en-US" dirty="0">
                <a:latin typeface="Arial" panose="020B0604020202020204" pitchFamily="34" charset="0"/>
                <a:cs typeface="Arial" panose="020B0604020202020204" pitchFamily="34" charset="0"/>
              </a:rPr>
              <a:t>Restoring plant, machinery, equipment, to an acceptable condition</a:t>
            </a:r>
          </a:p>
          <a:p>
            <a:pPr lvl="1" eaLnBrk="1" hangingPunct="1">
              <a:buFont typeface="Arial" pitchFamily="34" charset="0"/>
              <a:buChar char="•"/>
            </a:pPr>
            <a:r>
              <a:rPr lang="en-GB" altLang="en-US" dirty="0">
                <a:latin typeface="Arial" panose="020B0604020202020204" pitchFamily="34" charset="0"/>
                <a:cs typeface="Arial" panose="020B0604020202020204" pitchFamily="34" charset="0"/>
              </a:rPr>
              <a:t>Taking care of valuable assets</a:t>
            </a:r>
          </a:p>
          <a:p>
            <a:pPr lvl="1" eaLnBrk="1" hangingPunct="1">
              <a:buFont typeface="Arial" pitchFamily="34" charset="0"/>
              <a:buChar char="•"/>
            </a:pPr>
            <a:r>
              <a:rPr lang="en-GB" altLang="en-US" dirty="0">
                <a:latin typeface="Arial" panose="020B0604020202020204" pitchFamily="34" charset="0"/>
                <a:cs typeface="Arial" panose="020B0604020202020204" pitchFamily="34" charset="0"/>
              </a:rPr>
              <a:t>Changes made to a system to fix or enhance its functionality. </a:t>
            </a:r>
          </a:p>
        </p:txBody>
      </p:sp>
    </p:spTree>
    <p:extLst>
      <p:ext uri="{BB962C8B-B14F-4D97-AF65-F5344CB8AC3E}">
        <p14:creationId xmlns:p14="http://schemas.microsoft.com/office/powerpoint/2010/main" val="1490631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Effect transition="in" filter="wipe(down)">
                                      <p:cBhvr>
                                        <p:cTn id="7" dur="500"/>
                                        <p:tgtEl>
                                          <p:spTgt spid="6148">
                                            <p:txEl>
                                              <p:pRg st="0" end="0"/>
                                            </p:txEl>
                                          </p:spTgt>
                                        </p:tgtEl>
                                      </p:cBhvr>
                                    </p:animEffect>
                                  </p:childTnLst>
                                </p:cTn>
                              </p:par>
                              <p:par>
                                <p:cTn id="8" presetID="10" presetClass="entr" presetSubtype="0" fill="hold" nodeType="withEffect">
                                  <p:stCondLst>
                                    <p:cond delay="1000"/>
                                  </p:stCondLst>
                                  <p:childTnLst>
                                    <p:set>
                                      <p:cBhvr>
                                        <p:cTn id="9" dur="1" fill="hold">
                                          <p:stCondLst>
                                            <p:cond delay="0"/>
                                          </p:stCondLst>
                                        </p:cTn>
                                        <p:tgtEl>
                                          <p:spTgt spid="6147"/>
                                        </p:tgtEl>
                                        <p:attrNameLst>
                                          <p:attrName>style.visibility</p:attrName>
                                        </p:attrNameLst>
                                      </p:cBhvr>
                                      <p:to>
                                        <p:strVal val="visible"/>
                                      </p:to>
                                    </p:set>
                                    <p:animEffect transition="in" filter="fade">
                                      <p:cBhvr>
                                        <p:cTn id="10" dur="750"/>
                                        <p:tgtEl>
                                          <p:spTgt spid="614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148">
                                            <p:txEl>
                                              <p:pRg st="2" end="2"/>
                                            </p:txEl>
                                          </p:spTgt>
                                        </p:tgtEl>
                                        <p:attrNameLst>
                                          <p:attrName>style.visibility</p:attrName>
                                        </p:attrNameLst>
                                      </p:cBhvr>
                                      <p:to>
                                        <p:strVal val="visible"/>
                                      </p:to>
                                    </p:set>
                                    <p:animEffect transition="in" filter="fade">
                                      <p:cBhvr>
                                        <p:cTn id="15" dur="500"/>
                                        <p:tgtEl>
                                          <p:spTgt spid="6148">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148">
                                            <p:txEl>
                                              <p:pRg st="3" end="3"/>
                                            </p:txEl>
                                          </p:spTgt>
                                        </p:tgtEl>
                                        <p:attrNameLst>
                                          <p:attrName>style.visibility</p:attrName>
                                        </p:attrNameLst>
                                      </p:cBhvr>
                                      <p:to>
                                        <p:strVal val="visible"/>
                                      </p:to>
                                    </p:set>
                                    <p:animEffect transition="in" filter="wipe(down)">
                                      <p:cBhvr>
                                        <p:cTn id="20" dur="500"/>
                                        <p:tgtEl>
                                          <p:spTgt spid="6148">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148">
                                            <p:txEl>
                                              <p:pRg st="4" end="4"/>
                                            </p:txEl>
                                          </p:spTgt>
                                        </p:tgtEl>
                                        <p:attrNameLst>
                                          <p:attrName>style.visibility</p:attrName>
                                        </p:attrNameLst>
                                      </p:cBhvr>
                                      <p:to>
                                        <p:strVal val="visible"/>
                                      </p:to>
                                    </p:set>
                                    <p:animEffect transition="in" filter="wipe(down)">
                                      <p:cBhvr>
                                        <p:cTn id="25" dur="500"/>
                                        <p:tgtEl>
                                          <p:spTgt spid="6148">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6148">
                                            <p:txEl>
                                              <p:pRg st="5" end="5"/>
                                            </p:txEl>
                                          </p:spTgt>
                                        </p:tgtEl>
                                        <p:attrNameLst>
                                          <p:attrName>style.visibility</p:attrName>
                                        </p:attrNameLst>
                                      </p:cBhvr>
                                      <p:to>
                                        <p:strVal val="visible"/>
                                      </p:to>
                                    </p:set>
                                    <p:animEffect transition="in" filter="wipe(down)">
                                      <p:cBhvr>
                                        <p:cTn id="30" dur="500"/>
                                        <p:tgtEl>
                                          <p:spTgt spid="614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95536" y="692696"/>
            <a:ext cx="8229600" cy="914400"/>
          </a:xfrm>
        </p:spPr>
        <p:txBody>
          <a:bodyPr>
            <a:noAutofit/>
          </a:bodyPr>
          <a:lstStyle/>
          <a:p>
            <a:r>
              <a:rPr lang="en-GB" altLang="en-US" sz="4000" b="1" dirty="0">
                <a:solidFill>
                  <a:srgbClr val="0070C0"/>
                </a:solidFill>
                <a:latin typeface="Arial" panose="020B0604020202020204" pitchFamily="34" charset="0"/>
                <a:cs typeface="Arial" panose="020B0604020202020204" pitchFamily="34" charset="0"/>
              </a:rPr>
              <a:t>Which items need to be maintained? </a:t>
            </a:r>
          </a:p>
        </p:txBody>
      </p:sp>
      <p:sp>
        <p:nvSpPr>
          <p:cNvPr id="12291" name="Content Placeholder 2"/>
          <p:cNvSpPr>
            <a:spLocks noGrp="1"/>
          </p:cNvSpPr>
          <p:nvPr>
            <p:ph idx="1"/>
          </p:nvPr>
        </p:nvSpPr>
        <p:spPr>
          <a:xfrm>
            <a:off x="755576" y="1916832"/>
            <a:ext cx="7693025" cy="4495800"/>
          </a:xfrm>
        </p:spPr>
        <p:txBody>
          <a:bodyPr>
            <a:normAutofit/>
          </a:bodyPr>
          <a:lstStyle/>
          <a:p>
            <a:r>
              <a:rPr lang="en-GB" altLang="en-US" sz="2800" dirty="0">
                <a:latin typeface="Arial" panose="020B0604020202020204" pitchFamily="34" charset="0"/>
                <a:cs typeface="Arial" panose="020B0604020202020204" pitchFamily="34" charset="0"/>
              </a:rPr>
              <a:t>First, every piece of apparatus and equipment should have its own maintenance record. </a:t>
            </a:r>
          </a:p>
          <a:p>
            <a:r>
              <a:rPr lang="en-GB" altLang="en-US" sz="2800" dirty="0">
                <a:latin typeface="Arial" panose="020B0604020202020204" pitchFamily="34" charset="0"/>
                <a:cs typeface="Arial" panose="020B0604020202020204" pitchFamily="34" charset="0"/>
              </a:rPr>
              <a:t>This includes vehicles, generators, rescue tools, hose , compressors, conveyors, and even ground ladders. </a:t>
            </a:r>
          </a:p>
          <a:p>
            <a:r>
              <a:rPr lang="en-GB" altLang="en-US" sz="2800" dirty="0">
                <a:latin typeface="Arial" panose="020B0604020202020204" pitchFamily="34" charset="0"/>
                <a:cs typeface="Arial" panose="020B0604020202020204" pitchFamily="34" charset="0"/>
              </a:rPr>
              <a:t>If something needs to be inspected, maintained, tested or repaired, it needs a separate record. </a:t>
            </a:r>
          </a:p>
        </p:txBody>
      </p:sp>
    </p:spTree>
    <p:extLst>
      <p:ext uri="{BB962C8B-B14F-4D97-AF65-F5344CB8AC3E}">
        <p14:creationId xmlns:p14="http://schemas.microsoft.com/office/powerpoint/2010/main" val="1321587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fade">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fade">
                                      <p:cBhvr>
                                        <p:cTn id="17"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67544" y="620688"/>
            <a:ext cx="8229600" cy="914400"/>
          </a:xfrm>
        </p:spPr>
        <p:txBody>
          <a:bodyPr>
            <a:noAutofit/>
          </a:bodyPr>
          <a:lstStyle/>
          <a:p>
            <a:r>
              <a:rPr lang="en-GB" altLang="en-US" sz="4000" b="1" dirty="0">
                <a:solidFill>
                  <a:srgbClr val="0070C0"/>
                </a:solidFill>
                <a:latin typeface="Arial" panose="020B0604020202020204" pitchFamily="34" charset="0"/>
                <a:cs typeface="Arial" panose="020B0604020202020204" pitchFamily="34" charset="0"/>
              </a:rPr>
              <a:t>Keeping Basic Maintenance Records</a:t>
            </a:r>
          </a:p>
        </p:txBody>
      </p:sp>
      <p:sp>
        <p:nvSpPr>
          <p:cNvPr id="13315" name="Content Placeholder 2"/>
          <p:cNvSpPr>
            <a:spLocks noGrp="1"/>
          </p:cNvSpPr>
          <p:nvPr>
            <p:ph idx="1"/>
          </p:nvPr>
        </p:nvSpPr>
        <p:spPr>
          <a:xfrm>
            <a:off x="827584" y="1772816"/>
            <a:ext cx="7693025" cy="4680520"/>
          </a:xfrm>
        </p:spPr>
        <p:txBody>
          <a:bodyPr>
            <a:noAutofit/>
          </a:bodyPr>
          <a:lstStyle/>
          <a:p>
            <a:r>
              <a:rPr lang="en-GB" altLang="en-US" sz="2800" dirty="0">
                <a:latin typeface="Arial" panose="020B0604020202020204" pitchFamily="34" charset="0"/>
                <a:cs typeface="Arial" panose="020B0604020202020204" pitchFamily="34" charset="0"/>
              </a:rPr>
              <a:t>Second, the maintenance records need to be written or kept in a computer memory with a back-up copy. </a:t>
            </a:r>
          </a:p>
          <a:p>
            <a:r>
              <a:rPr lang="en-GB" altLang="en-US" sz="2800" dirty="0">
                <a:latin typeface="Arial" panose="020B0604020202020204" pitchFamily="34" charset="0"/>
                <a:cs typeface="Arial" panose="020B0604020202020204" pitchFamily="34" charset="0"/>
              </a:rPr>
              <a:t>Undocumented maintenance histories have little or no value in tracking problems, proving warranty claims or defending your department in court. </a:t>
            </a:r>
          </a:p>
          <a:p>
            <a:r>
              <a:rPr lang="en-GB" altLang="en-US" sz="2800" dirty="0">
                <a:latin typeface="Arial" panose="020B0604020202020204" pitchFamily="34" charset="0"/>
                <a:cs typeface="Arial" panose="020B0604020202020204" pitchFamily="34" charset="0"/>
              </a:rPr>
              <a:t>The records should show what work was performed, when it was done and who did the work. </a:t>
            </a:r>
          </a:p>
        </p:txBody>
      </p:sp>
    </p:spTree>
    <p:extLst>
      <p:ext uri="{BB962C8B-B14F-4D97-AF65-F5344CB8AC3E}">
        <p14:creationId xmlns:p14="http://schemas.microsoft.com/office/powerpoint/2010/main" val="59956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fade">
                                      <p:cBhvr>
                                        <p:cTn id="12" dur="5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fade">
                                      <p:cBhvr>
                                        <p:cTn id="17" dur="5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67544" y="620688"/>
            <a:ext cx="8229600" cy="914400"/>
          </a:xfrm>
        </p:spPr>
        <p:txBody>
          <a:bodyPr>
            <a:noAutofit/>
          </a:bodyPr>
          <a:lstStyle/>
          <a:p>
            <a:r>
              <a:rPr lang="en-GB" altLang="en-US" sz="4000" b="1" dirty="0">
                <a:solidFill>
                  <a:srgbClr val="0070C0"/>
                </a:solidFill>
                <a:latin typeface="Arial" panose="020B0604020202020204" pitchFamily="34" charset="0"/>
                <a:cs typeface="Arial" panose="020B0604020202020204" pitchFamily="34" charset="0"/>
              </a:rPr>
              <a:t>Keeping Basic Maintenance Records</a:t>
            </a:r>
          </a:p>
        </p:txBody>
      </p:sp>
      <p:sp>
        <p:nvSpPr>
          <p:cNvPr id="14339" name="Content Placeholder 2"/>
          <p:cNvSpPr>
            <a:spLocks noGrp="1"/>
          </p:cNvSpPr>
          <p:nvPr>
            <p:ph idx="1"/>
          </p:nvPr>
        </p:nvSpPr>
        <p:spPr>
          <a:xfrm>
            <a:off x="827584" y="1772816"/>
            <a:ext cx="7693025" cy="4856014"/>
          </a:xfrm>
        </p:spPr>
        <p:txBody>
          <a:bodyPr>
            <a:normAutofit/>
          </a:bodyPr>
          <a:lstStyle/>
          <a:p>
            <a:r>
              <a:rPr lang="en-GB" altLang="en-US" sz="2800" dirty="0">
                <a:latin typeface="Arial" panose="020B0604020202020204" pitchFamily="34" charset="0"/>
                <a:cs typeface="Arial" panose="020B0604020202020204" pitchFamily="34" charset="0"/>
              </a:rPr>
              <a:t>Third, all the inspections, maintenance and testing must follow the procedures specified by the manufacturer and must be performed as required by the manufacturer. </a:t>
            </a:r>
          </a:p>
          <a:p>
            <a:r>
              <a:rPr lang="en-GB" altLang="en-US" sz="2800" dirty="0">
                <a:latin typeface="Arial" panose="020B0604020202020204" pitchFamily="34" charset="0"/>
                <a:cs typeface="Arial" panose="020B0604020202020204" pitchFamily="34" charset="0"/>
              </a:rPr>
              <a:t>Accurate maintenance records can help show this was done.</a:t>
            </a:r>
          </a:p>
          <a:p>
            <a:r>
              <a:rPr lang="en-GB" altLang="en-US" sz="2800" dirty="0">
                <a:latin typeface="Arial" panose="020B0604020202020204" pitchFamily="34" charset="0"/>
                <a:cs typeface="Arial" panose="020B0604020202020204" pitchFamily="34" charset="0"/>
              </a:rPr>
              <a:t>Keeping good records of tests also can help establish and maintain a department’s Insurance Services Office rating</a:t>
            </a:r>
          </a:p>
          <a:p>
            <a:r>
              <a:rPr lang="en-GB" altLang="en-US" sz="2800" dirty="0">
                <a:latin typeface="Arial" panose="020B0604020202020204" pitchFamily="34" charset="0"/>
                <a:cs typeface="Arial" panose="020B0604020202020204" pitchFamily="34" charset="0"/>
              </a:rPr>
              <a:t>It  can be a requirement</a:t>
            </a:r>
          </a:p>
        </p:txBody>
      </p:sp>
    </p:spTree>
    <p:extLst>
      <p:ext uri="{BB962C8B-B14F-4D97-AF65-F5344CB8AC3E}">
        <p14:creationId xmlns:p14="http://schemas.microsoft.com/office/powerpoint/2010/main" val="3101881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fade">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fade">
                                      <p:cBhvr>
                                        <p:cTn id="17" dur="500"/>
                                        <p:tgtEl>
                                          <p:spTgt spid="143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fade">
                                      <p:cBhvr>
                                        <p:cTn id="22" dur="5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67544" y="620688"/>
            <a:ext cx="8229600" cy="914400"/>
          </a:xfrm>
        </p:spPr>
        <p:txBody>
          <a:bodyPr>
            <a:noAutofit/>
          </a:bodyPr>
          <a:lstStyle/>
          <a:p>
            <a:r>
              <a:rPr lang="en-GB" altLang="en-US" sz="4000" b="1" dirty="0">
                <a:solidFill>
                  <a:srgbClr val="0070C0"/>
                </a:solidFill>
                <a:latin typeface="Arial" panose="020B0604020202020204" pitchFamily="34" charset="0"/>
                <a:cs typeface="Arial" panose="020B0604020202020204" pitchFamily="34" charset="0"/>
              </a:rPr>
              <a:t>Keeping maintenance records can help in other ways</a:t>
            </a:r>
          </a:p>
        </p:txBody>
      </p:sp>
      <p:sp>
        <p:nvSpPr>
          <p:cNvPr id="15363" name="Content Placeholder 2"/>
          <p:cNvSpPr>
            <a:spLocks noGrp="1"/>
          </p:cNvSpPr>
          <p:nvPr>
            <p:ph idx="1"/>
          </p:nvPr>
        </p:nvSpPr>
        <p:spPr>
          <a:xfrm>
            <a:off x="251520" y="1916832"/>
            <a:ext cx="8643937" cy="4281488"/>
          </a:xfrm>
        </p:spPr>
        <p:txBody>
          <a:bodyPr>
            <a:normAutofit/>
          </a:bodyPr>
          <a:lstStyle/>
          <a:p>
            <a:r>
              <a:rPr lang="en-GB" altLang="en-US" sz="2800" dirty="0">
                <a:latin typeface="Arial" panose="020B0604020202020204" pitchFamily="34" charset="0"/>
                <a:cs typeface="Arial" panose="020B0604020202020204" pitchFamily="34" charset="0"/>
              </a:rPr>
              <a:t>They can help mechanics spot recurring problems on the same or similar apparatus and equipment</a:t>
            </a:r>
          </a:p>
          <a:p>
            <a:r>
              <a:rPr lang="en-GB" altLang="en-US" sz="2800" dirty="0">
                <a:latin typeface="Arial" panose="020B0604020202020204" pitchFamily="34" charset="0"/>
                <a:cs typeface="Arial" panose="020B0604020202020204" pitchFamily="34" charset="0"/>
              </a:rPr>
              <a:t>Provide a point to begin troubleshooting, It also may point to a specific solution.</a:t>
            </a:r>
          </a:p>
          <a:p>
            <a:r>
              <a:rPr lang="en-GB" altLang="en-US" sz="2800" dirty="0">
                <a:latin typeface="Arial" panose="020B0604020202020204" pitchFamily="34" charset="0"/>
                <a:cs typeface="Arial" panose="020B0604020202020204" pitchFamily="34" charset="0"/>
              </a:rPr>
              <a:t>A periodic review of maintenance records can also help identify escalating maintenance costs for a certain piece of apparatus or equipment and may be a basis for budgeting a replacement.</a:t>
            </a:r>
          </a:p>
        </p:txBody>
      </p:sp>
    </p:spTree>
    <p:extLst>
      <p:ext uri="{BB962C8B-B14F-4D97-AF65-F5344CB8AC3E}">
        <p14:creationId xmlns:p14="http://schemas.microsoft.com/office/powerpoint/2010/main" val="3436059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fade">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fade">
                                      <p:cBhvr>
                                        <p:cTn id="17"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67544" y="620688"/>
            <a:ext cx="8229600" cy="1143000"/>
          </a:xfrm>
        </p:spPr>
        <p:txBody>
          <a:bodyPr>
            <a:noAutofit/>
          </a:bodyPr>
          <a:lstStyle/>
          <a:p>
            <a:r>
              <a:rPr lang="en-GB" altLang="en-US" sz="4000" b="1" dirty="0">
                <a:solidFill>
                  <a:srgbClr val="0070C0"/>
                </a:solidFill>
                <a:latin typeface="Arial" panose="020B0604020202020204" pitchFamily="34" charset="0"/>
                <a:cs typeface="Arial" panose="020B0604020202020204" pitchFamily="34" charset="0"/>
              </a:rPr>
              <a:t>Keeping maintenance records can help in other ways</a:t>
            </a:r>
          </a:p>
        </p:txBody>
      </p:sp>
      <p:sp>
        <p:nvSpPr>
          <p:cNvPr id="16387" name="Content Placeholder 2"/>
          <p:cNvSpPr>
            <a:spLocks noGrp="1"/>
          </p:cNvSpPr>
          <p:nvPr>
            <p:ph idx="1"/>
          </p:nvPr>
        </p:nvSpPr>
        <p:spPr>
          <a:xfrm>
            <a:off x="285750" y="2362200"/>
            <a:ext cx="8245475" cy="3724275"/>
          </a:xfrm>
        </p:spPr>
        <p:txBody>
          <a:bodyPr/>
          <a:lstStyle/>
          <a:p>
            <a:pPr>
              <a:buFont typeface="Wingdings" pitchFamily="2" charset="2"/>
              <a:buNone/>
            </a:pPr>
            <a:r>
              <a:rPr lang="en-GB" altLang="en-US" sz="2800" dirty="0"/>
              <a:t>5. </a:t>
            </a:r>
            <a:r>
              <a:rPr lang="en-GB" altLang="en-US" sz="2800" dirty="0">
                <a:latin typeface="Arial" panose="020B0604020202020204" pitchFamily="34" charset="0"/>
                <a:cs typeface="Arial" panose="020B0604020202020204" pitchFamily="34" charset="0"/>
              </a:rPr>
              <a:t>The records can provide written proof of the labour, parts and outside services required to keep an older item in service and </a:t>
            </a:r>
          </a:p>
          <a:p>
            <a:pPr>
              <a:buFont typeface="Wingdings" pitchFamily="2" charset="2"/>
              <a:buNone/>
            </a:pPr>
            <a:r>
              <a:rPr lang="en-GB" altLang="en-US" sz="2800" dirty="0">
                <a:latin typeface="Arial" panose="020B0604020202020204" pitchFamily="34" charset="0"/>
                <a:cs typeface="Arial" panose="020B0604020202020204" pitchFamily="34" charset="0"/>
              </a:rPr>
              <a:t>6. Also can demonstrate the amount of time the item was out of service and not available.</a:t>
            </a:r>
          </a:p>
          <a:p>
            <a:endParaRPr lang="en-GB" altLang="en-US" dirty="0"/>
          </a:p>
        </p:txBody>
      </p:sp>
    </p:spTree>
    <p:extLst>
      <p:ext uri="{BB962C8B-B14F-4D97-AF65-F5344CB8AC3E}">
        <p14:creationId xmlns:p14="http://schemas.microsoft.com/office/powerpoint/2010/main" val="281279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fade">
                                      <p:cBhvr>
                                        <p:cTn id="12" dur="500"/>
                                        <p:tgtEl>
                                          <p:spTgt spid="163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rmAutofit/>
          </a:bodyPr>
          <a:lstStyle/>
          <a:p>
            <a:r>
              <a:rPr lang="en-GB" sz="4000" b="1" dirty="0">
                <a:solidFill>
                  <a:srgbClr val="0070C0"/>
                </a:solidFill>
                <a:latin typeface="Arial" panose="020B0604020202020204" pitchFamily="34" charset="0"/>
                <a:cs typeface="Arial" panose="020B0604020202020204" pitchFamily="34" charset="0"/>
              </a:rPr>
              <a:t>ANY QUESTIONS?</a:t>
            </a:r>
          </a:p>
        </p:txBody>
      </p:sp>
      <p:pic>
        <p:nvPicPr>
          <p:cNvPr id="1026" name="Picture 2" descr="C:\Users\j.hotchkiss\AppData\Local\Microsoft\Windows\Temporary Internet Files\Content.IE5\SG85AAX3\question-mark-clip-art-01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1844824"/>
            <a:ext cx="4392488" cy="4377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8805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04664"/>
            <a:ext cx="7772400" cy="714375"/>
          </a:xfrm>
        </p:spPr>
        <p:txBody>
          <a:bodyPr>
            <a:normAutofit/>
          </a:bodyPr>
          <a:lstStyle/>
          <a:p>
            <a:pPr>
              <a:defRPr/>
            </a:pPr>
            <a:r>
              <a:rPr lang="en-GB" sz="4000" b="1" dirty="0">
                <a:solidFill>
                  <a:srgbClr val="0070C0"/>
                </a:solidFill>
                <a:latin typeface="Arial" panose="020B0604020202020204" pitchFamily="34" charset="0"/>
                <a:cs typeface="Arial" panose="020B0604020202020204" pitchFamily="34" charset="0"/>
              </a:rPr>
              <a:t>The Need for Mainte</a:t>
            </a:r>
            <a:r>
              <a:rPr lang="en-GB" b="1" dirty="0">
                <a:solidFill>
                  <a:srgbClr val="0070C0"/>
                </a:solidFill>
                <a:latin typeface="Arial" panose="020B0604020202020204" pitchFamily="34" charset="0"/>
                <a:cs typeface="Arial" panose="020B0604020202020204" pitchFamily="34" charset="0"/>
              </a:rPr>
              <a:t>nance</a:t>
            </a:r>
          </a:p>
        </p:txBody>
      </p:sp>
      <p:pic>
        <p:nvPicPr>
          <p:cNvPr id="15363"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139952" y="1254841"/>
            <a:ext cx="5004048" cy="5143500"/>
          </a:xfrm>
          <a:noFill/>
        </p:spPr>
      </p:pic>
      <p:sp>
        <p:nvSpPr>
          <p:cNvPr id="15364" name="Rectangle 4"/>
          <p:cNvSpPr>
            <a:spLocks noChangeArrowheads="1"/>
          </p:cNvSpPr>
          <p:nvPr/>
        </p:nvSpPr>
        <p:spPr bwMode="auto">
          <a:xfrm>
            <a:off x="114197" y="1340768"/>
            <a:ext cx="4032448"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700"/>
              </a:spcBef>
              <a:buClr>
                <a:schemeClr val="tx2"/>
              </a:buClr>
              <a:buSzPct val="95000"/>
              <a:buFont typeface="Wingdings" pitchFamily="2" charset="2"/>
              <a:buChar char=""/>
              <a:defRPr sz="3000">
                <a:solidFill>
                  <a:schemeClr val="tx1"/>
                </a:solidFill>
                <a:latin typeface="Corbel" pitchFamily="34" charset="0"/>
              </a:defRPr>
            </a:lvl1pPr>
            <a:lvl2pPr marL="742950" indent="-285750">
              <a:spcBef>
                <a:spcPct val="20000"/>
              </a:spcBef>
              <a:buClr>
                <a:schemeClr val="accent2"/>
              </a:buClr>
              <a:buSzPct val="90000"/>
              <a:buFont typeface="Wingdings" pitchFamily="2" charset="2"/>
              <a:buChar char=""/>
              <a:defRPr sz="2600">
                <a:solidFill>
                  <a:schemeClr val="tx1"/>
                </a:solidFill>
                <a:latin typeface="Corbel" pitchFamily="34" charset="0"/>
              </a:defRPr>
            </a:lvl2pPr>
            <a:lvl3pPr marL="1143000" indent="-228600">
              <a:spcBef>
                <a:spcPct val="20000"/>
              </a:spcBef>
              <a:buClr>
                <a:schemeClr val="accent2"/>
              </a:buClr>
              <a:buFont typeface="Wingdings 2" pitchFamily="18" charset="2"/>
              <a:buChar char=""/>
              <a:defRPr sz="2400">
                <a:solidFill>
                  <a:schemeClr val="tx1"/>
                </a:solidFill>
                <a:latin typeface="Corbel" pitchFamily="34" charset="0"/>
              </a:defRPr>
            </a:lvl3pPr>
            <a:lvl4pPr marL="1600200" indent="-228600">
              <a:spcBef>
                <a:spcPct val="20000"/>
              </a:spcBef>
              <a:buClr>
                <a:srgbClr val="FEB80A"/>
              </a:buClr>
              <a:buFont typeface="Wingdings 3" pitchFamily="18" charset="2"/>
              <a:buChar char=""/>
              <a:defRPr sz="2200">
                <a:solidFill>
                  <a:schemeClr val="tx1"/>
                </a:solidFill>
                <a:latin typeface="Corbel" pitchFamily="34" charset="0"/>
              </a:defRPr>
            </a:lvl4pPr>
            <a:lvl5pPr marL="2057400" indent="-228600">
              <a:spcBef>
                <a:spcPct val="20000"/>
              </a:spcBef>
              <a:buClr>
                <a:srgbClr val="FEB80A"/>
              </a:buClr>
              <a:buFont typeface="Wingdings 2" pitchFamily="18" charset="2"/>
              <a:buChar char=""/>
              <a:defRPr sz="2000">
                <a:solidFill>
                  <a:schemeClr val="tx1"/>
                </a:solidFill>
                <a:latin typeface="Corbel" pitchFamily="34" charset="0"/>
              </a:defRPr>
            </a:lvl5pPr>
            <a:lvl6pPr marL="25146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6pPr>
            <a:lvl7pPr marL="29718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7pPr>
            <a:lvl8pPr marL="34290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8pPr>
            <a:lvl9pPr marL="3886200" indent="-228600" eaLnBrk="0" fontAlgn="base" hangingPunct="0">
              <a:spcBef>
                <a:spcPct val="20000"/>
              </a:spcBef>
              <a:spcAft>
                <a:spcPct val="0"/>
              </a:spcAft>
              <a:buClr>
                <a:srgbClr val="FEB80A"/>
              </a:buClr>
              <a:buFont typeface="Wingdings 2" pitchFamily="18" charset="2"/>
              <a:buChar char=""/>
              <a:defRPr sz="2000">
                <a:solidFill>
                  <a:schemeClr val="tx1"/>
                </a:solidFill>
                <a:latin typeface="Corbel" pitchFamily="34" charset="0"/>
              </a:defRPr>
            </a:lvl9pPr>
          </a:lstStyle>
          <a:p>
            <a:pPr eaLnBrk="1" hangingPunct="1">
              <a:spcBef>
                <a:spcPct val="0"/>
              </a:spcBef>
              <a:buClrTx/>
              <a:buSzTx/>
              <a:buFont typeface="Wingdings" pitchFamily="2" charset="2"/>
              <a:buChar char="§"/>
            </a:pPr>
            <a:r>
              <a:rPr lang="en-GB" altLang="en-US" sz="2800" dirty="0">
                <a:latin typeface="Arial" panose="020B0604020202020204" pitchFamily="34" charset="0"/>
                <a:cs typeface="Arial" panose="020B0604020202020204" pitchFamily="34" charset="0"/>
              </a:rPr>
              <a:t>Safety / Legal Requirements</a:t>
            </a:r>
          </a:p>
          <a:p>
            <a:pPr eaLnBrk="1" hangingPunct="1">
              <a:spcBef>
                <a:spcPct val="0"/>
              </a:spcBef>
              <a:buClrTx/>
              <a:buSzTx/>
              <a:buFont typeface="Wingdings" pitchFamily="2" charset="2"/>
              <a:buChar char="§"/>
            </a:pPr>
            <a:r>
              <a:rPr lang="en-GB" altLang="en-US" sz="2800" dirty="0">
                <a:latin typeface="Arial" panose="020B0604020202020204" pitchFamily="34" charset="0"/>
                <a:cs typeface="Arial" panose="020B0604020202020204" pitchFamily="34" charset="0"/>
              </a:rPr>
              <a:t>Reliability / Availability</a:t>
            </a:r>
          </a:p>
          <a:p>
            <a:pPr eaLnBrk="1" hangingPunct="1">
              <a:spcBef>
                <a:spcPct val="0"/>
              </a:spcBef>
              <a:buClrTx/>
              <a:buSzTx/>
              <a:buFont typeface="Wingdings" pitchFamily="2" charset="2"/>
              <a:buChar char="§"/>
            </a:pPr>
            <a:r>
              <a:rPr lang="en-GB" altLang="en-US" sz="2800" dirty="0">
                <a:latin typeface="Arial" panose="020B0604020202020204" pitchFamily="34" charset="0"/>
                <a:cs typeface="Arial" panose="020B0604020202020204" pitchFamily="34" charset="0"/>
              </a:rPr>
              <a:t>Prolong life of equipment and keep plant running for longer</a:t>
            </a:r>
          </a:p>
          <a:p>
            <a:pPr eaLnBrk="1" hangingPunct="1">
              <a:spcBef>
                <a:spcPct val="0"/>
              </a:spcBef>
              <a:buClrTx/>
              <a:buSzTx/>
              <a:buFont typeface="Wingdings" pitchFamily="2" charset="2"/>
              <a:buChar char="§"/>
            </a:pPr>
            <a:r>
              <a:rPr lang="en-GB" altLang="en-US" sz="2800" dirty="0">
                <a:latin typeface="Arial" panose="020B0604020202020204" pitchFamily="34" charset="0"/>
                <a:cs typeface="Arial" panose="020B0604020202020204" pitchFamily="34" charset="0"/>
              </a:rPr>
              <a:t>Improved product quality</a:t>
            </a:r>
          </a:p>
          <a:p>
            <a:pPr eaLnBrk="1" hangingPunct="1">
              <a:spcBef>
                <a:spcPct val="0"/>
              </a:spcBef>
              <a:buClrTx/>
              <a:buSzTx/>
              <a:buFont typeface="Wingdings" pitchFamily="2" charset="2"/>
              <a:buChar char="§"/>
            </a:pPr>
            <a:r>
              <a:rPr lang="en-GB" altLang="en-US" sz="2800" dirty="0">
                <a:latin typeface="Arial" panose="020B0604020202020204" pitchFamily="34" charset="0"/>
                <a:cs typeface="Arial" panose="020B0604020202020204" pitchFamily="34" charset="0"/>
              </a:rPr>
              <a:t>Environmental considerations</a:t>
            </a:r>
          </a:p>
        </p:txBody>
      </p:sp>
    </p:spTree>
    <p:extLst>
      <p:ext uri="{BB962C8B-B14F-4D97-AF65-F5344CB8AC3E}">
        <p14:creationId xmlns:p14="http://schemas.microsoft.com/office/powerpoint/2010/main" val="1944151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5364">
                                            <p:txEl>
                                              <p:pRg st="0" end="0"/>
                                            </p:txEl>
                                          </p:spTgt>
                                        </p:tgtEl>
                                        <p:attrNameLst>
                                          <p:attrName>style.visibility</p:attrName>
                                        </p:attrNameLst>
                                      </p:cBhvr>
                                      <p:to>
                                        <p:strVal val="visible"/>
                                      </p:to>
                                    </p:set>
                                    <p:animEffect transition="in" filter="fade">
                                      <p:cBhvr>
                                        <p:cTn id="7" dur="500"/>
                                        <p:tgtEl>
                                          <p:spTgt spid="15364">
                                            <p:txEl>
                                              <p:pRg st="0" end="0"/>
                                            </p:txEl>
                                          </p:spTgt>
                                        </p:tgtEl>
                                      </p:cBhvr>
                                    </p:animEffect>
                                  </p:childTnLst>
                                </p:cTn>
                              </p:par>
                              <p:par>
                                <p:cTn id="8" presetID="10" presetClass="entr" presetSubtype="0" fill="hold" nodeType="withEffect">
                                  <p:stCondLst>
                                    <p:cond delay="1000"/>
                                  </p:stCondLst>
                                  <p:childTnLst>
                                    <p:set>
                                      <p:cBhvr>
                                        <p:cTn id="9" dur="1" fill="hold">
                                          <p:stCondLst>
                                            <p:cond delay="0"/>
                                          </p:stCondLst>
                                        </p:cTn>
                                        <p:tgtEl>
                                          <p:spTgt spid="15363"/>
                                        </p:tgtEl>
                                        <p:attrNameLst>
                                          <p:attrName>style.visibility</p:attrName>
                                        </p:attrNameLst>
                                      </p:cBhvr>
                                      <p:to>
                                        <p:strVal val="visible"/>
                                      </p:to>
                                    </p:set>
                                    <p:animEffect transition="in" filter="fade">
                                      <p:cBhvr>
                                        <p:cTn id="10" dur="500"/>
                                        <p:tgtEl>
                                          <p:spTgt spid="1536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15364">
                                            <p:txEl>
                                              <p:pRg st="1" end="1"/>
                                            </p:txEl>
                                          </p:spTgt>
                                        </p:tgtEl>
                                        <p:attrNameLst>
                                          <p:attrName>style.visibility</p:attrName>
                                        </p:attrNameLst>
                                      </p:cBhvr>
                                      <p:to>
                                        <p:strVal val="visible"/>
                                      </p:to>
                                    </p:set>
                                    <p:animEffect transition="in" filter="fade">
                                      <p:cBhvr>
                                        <p:cTn id="15" dur="500"/>
                                        <p:tgtEl>
                                          <p:spTgt spid="15364">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15364">
                                            <p:txEl>
                                              <p:pRg st="2" end="2"/>
                                            </p:txEl>
                                          </p:spTgt>
                                        </p:tgtEl>
                                        <p:attrNameLst>
                                          <p:attrName>style.visibility</p:attrName>
                                        </p:attrNameLst>
                                      </p:cBhvr>
                                      <p:to>
                                        <p:strVal val="visible"/>
                                      </p:to>
                                    </p:set>
                                    <p:animEffect transition="in" filter="fade">
                                      <p:cBhvr>
                                        <p:cTn id="20" dur="500"/>
                                        <p:tgtEl>
                                          <p:spTgt spid="15364">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15364">
                                            <p:txEl>
                                              <p:pRg st="3" end="3"/>
                                            </p:txEl>
                                          </p:spTgt>
                                        </p:tgtEl>
                                        <p:attrNameLst>
                                          <p:attrName>style.visibility</p:attrName>
                                        </p:attrNameLst>
                                      </p:cBhvr>
                                      <p:to>
                                        <p:strVal val="visible"/>
                                      </p:to>
                                    </p:set>
                                    <p:animEffect transition="in" filter="fade">
                                      <p:cBhvr>
                                        <p:cTn id="25" dur="500"/>
                                        <p:tgtEl>
                                          <p:spTgt spid="15364">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15364">
                                            <p:txEl>
                                              <p:pRg st="4" end="4"/>
                                            </p:txEl>
                                          </p:spTgt>
                                        </p:tgtEl>
                                        <p:attrNameLst>
                                          <p:attrName>style.visibility</p:attrName>
                                        </p:attrNameLst>
                                      </p:cBhvr>
                                      <p:to>
                                        <p:strVal val="visible"/>
                                      </p:to>
                                    </p:set>
                                    <p:animEffect transition="in" filter="fade">
                                      <p:cBhvr>
                                        <p:cTn id="30" dur="500"/>
                                        <p:tgtEl>
                                          <p:spTgt spid="1536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476672"/>
            <a:ext cx="8228012" cy="1149350"/>
          </a:xfrm>
        </p:spPr>
        <p:txBody>
          <a:bodyPr>
            <a:noAutofit/>
          </a:bodyPr>
          <a:lstStyle/>
          <a:p>
            <a:pPr eaLnBrk="1" fontAlgn="auto" hangingPunct="1">
              <a:spcAft>
                <a:spcPts val="0"/>
              </a:spcAft>
              <a:defRPr/>
            </a:pPr>
            <a:r>
              <a:rPr lang="en-GB" sz="4000" b="1" dirty="0">
                <a:solidFill>
                  <a:srgbClr val="0070C0"/>
                </a:solidFill>
                <a:latin typeface="Arial" panose="020B0604020202020204" pitchFamily="34" charset="0"/>
                <a:cs typeface="Arial" panose="020B0604020202020204" pitchFamily="34" charset="0"/>
              </a:rPr>
              <a:t>Other Maintenance Considerations</a:t>
            </a:r>
          </a:p>
        </p:txBody>
      </p:sp>
      <p:sp>
        <p:nvSpPr>
          <p:cNvPr id="16387" name="Rectangle 3"/>
          <p:cNvSpPr>
            <a:spLocks noGrp="1" noChangeArrowheads="1"/>
          </p:cNvSpPr>
          <p:nvPr>
            <p:ph idx="1"/>
          </p:nvPr>
        </p:nvSpPr>
        <p:spPr/>
        <p:txBody>
          <a:bodyPr>
            <a:noAutofit/>
          </a:bodyPr>
          <a:lstStyle/>
          <a:p>
            <a:pPr eaLnBrk="1" hangingPunct="1"/>
            <a:r>
              <a:rPr lang="en-GB" altLang="en-US" sz="3200" b="1" dirty="0">
                <a:latin typeface="Arial" panose="020B0604020202020204" pitchFamily="34" charset="0"/>
                <a:cs typeface="Arial" panose="020B0604020202020204" pitchFamily="34" charset="0"/>
              </a:rPr>
              <a:t>Efficiency</a:t>
            </a:r>
            <a:r>
              <a:rPr lang="en-GB" altLang="en-US" sz="3200" dirty="0">
                <a:latin typeface="Arial" panose="020B0604020202020204" pitchFamily="34" charset="0"/>
                <a:cs typeface="Arial" panose="020B0604020202020204" pitchFamily="34" charset="0"/>
              </a:rPr>
              <a:t> of plant, machinery &amp; equipment</a:t>
            </a:r>
          </a:p>
          <a:p>
            <a:pPr eaLnBrk="1" hangingPunct="1"/>
            <a:r>
              <a:rPr lang="en-GB" altLang="en-US" sz="3200" b="1" dirty="0">
                <a:latin typeface="Arial" panose="020B0604020202020204" pitchFamily="34" charset="0"/>
                <a:cs typeface="Arial" panose="020B0604020202020204" pitchFamily="34" charset="0"/>
              </a:rPr>
              <a:t>Energy </a:t>
            </a:r>
            <a:r>
              <a:rPr lang="en-GB" altLang="en-US" sz="3200" dirty="0">
                <a:latin typeface="Arial" panose="020B0604020202020204" pitchFamily="34" charset="0"/>
                <a:cs typeface="Arial" panose="020B0604020202020204" pitchFamily="34" charset="0"/>
              </a:rPr>
              <a:t>management</a:t>
            </a:r>
          </a:p>
          <a:p>
            <a:pPr eaLnBrk="1" hangingPunct="1"/>
            <a:r>
              <a:rPr lang="en-GB" altLang="en-US" sz="3200" b="1" dirty="0">
                <a:latin typeface="Arial" panose="020B0604020202020204" pitchFamily="34" charset="0"/>
                <a:cs typeface="Arial" panose="020B0604020202020204" pitchFamily="34" charset="0"/>
              </a:rPr>
              <a:t>Optimum</a:t>
            </a:r>
            <a:r>
              <a:rPr lang="en-GB" altLang="en-US" sz="3200" dirty="0">
                <a:latin typeface="Arial" panose="020B0604020202020204" pitchFamily="34" charset="0"/>
                <a:cs typeface="Arial" panose="020B0604020202020204" pitchFamily="34" charset="0"/>
              </a:rPr>
              <a:t> operation and running costs</a:t>
            </a:r>
          </a:p>
          <a:p>
            <a:pPr eaLnBrk="1" hangingPunct="1"/>
            <a:r>
              <a:rPr lang="en-GB" altLang="en-US" sz="3200" b="1" dirty="0">
                <a:latin typeface="Arial" panose="020B0604020202020204" pitchFamily="34" charset="0"/>
                <a:cs typeface="Arial" panose="020B0604020202020204" pitchFamily="34" charset="0"/>
              </a:rPr>
              <a:t>Visual effects </a:t>
            </a:r>
            <a:r>
              <a:rPr lang="en-GB" altLang="en-US" sz="3200" dirty="0">
                <a:latin typeface="Arial" panose="020B0604020202020204" pitchFamily="34" charset="0"/>
                <a:cs typeface="Arial" panose="020B0604020202020204" pitchFamily="34" charset="0"/>
              </a:rPr>
              <a:t>– lighting systems, retail shopping complexes, display facilities</a:t>
            </a:r>
          </a:p>
          <a:p>
            <a:pPr eaLnBrk="1" hangingPunct="1"/>
            <a:r>
              <a:rPr lang="en-GB" altLang="en-US" sz="3200" b="1" dirty="0">
                <a:latin typeface="Arial" panose="020B0604020202020204" pitchFamily="34" charset="0"/>
                <a:cs typeface="Arial" panose="020B0604020202020204" pitchFamily="34" charset="0"/>
              </a:rPr>
              <a:t>Hygiene </a:t>
            </a:r>
            <a:r>
              <a:rPr lang="en-GB" altLang="en-US" sz="3200" dirty="0">
                <a:latin typeface="Arial" panose="020B0604020202020204" pitchFamily="34" charset="0"/>
                <a:cs typeface="Arial" panose="020B0604020202020204" pitchFamily="34" charset="0"/>
              </a:rPr>
              <a:t>– Hospitals, Medical facilities &amp; laboratories, hazardous areas</a:t>
            </a:r>
          </a:p>
        </p:txBody>
      </p:sp>
    </p:spTree>
    <p:extLst>
      <p:ext uri="{BB962C8B-B14F-4D97-AF65-F5344CB8AC3E}">
        <p14:creationId xmlns:p14="http://schemas.microsoft.com/office/powerpoint/2010/main" val="14371546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fade">
                                      <p:cBhvr>
                                        <p:cTn id="12" dur="500"/>
                                        <p:tgtEl>
                                          <p:spTgt spid="163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fade">
                                      <p:cBhvr>
                                        <p:cTn id="17" dur="500"/>
                                        <p:tgtEl>
                                          <p:spTgt spid="163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fade">
                                      <p:cBhvr>
                                        <p:cTn id="22" dur="500"/>
                                        <p:tgtEl>
                                          <p:spTgt spid="1638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fade">
                                      <p:cBhvr>
                                        <p:cTn id="27"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332656"/>
            <a:ext cx="7772400" cy="914400"/>
          </a:xfrm>
        </p:spPr>
        <p:txBody>
          <a:bodyPr>
            <a:normAutofit fontScale="90000"/>
          </a:bodyPr>
          <a:lstStyle/>
          <a:p>
            <a:pPr>
              <a:defRPr/>
            </a:pPr>
            <a:br>
              <a:rPr lang="en-GB" sz="4000" b="1" dirty="0">
                <a:latin typeface="Arial" panose="020B0604020202020204" pitchFamily="34" charset="0"/>
                <a:cs typeface="Arial" panose="020B0604020202020204" pitchFamily="34" charset="0"/>
              </a:rPr>
            </a:br>
            <a:r>
              <a:rPr lang="en-GB" sz="4400" b="1" dirty="0">
                <a:solidFill>
                  <a:srgbClr val="0070C0"/>
                </a:solidFill>
                <a:latin typeface="Arial" panose="020B0604020202020204" pitchFamily="34" charset="0"/>
                <a:cs typeface="Arial" panose="020B0604020202020204" pitchFamily="34" charset="0"/>
              </a:rPr>
              <a:t>Types of maintenance</a:t>
            </a:r>
            <a:br>
              <a:rPr lang="en-GB" dirty="0"/>
            </a:br>
            <a:endParaRPr lang="en-GB" dirty="0"/>
          </a:p>
        </p:txBody>
      </p:sp>
      <p:sp>
        <p:nvSpPr>
          <p:cNvPr id="17411" name="Content Placeholder 2"/>
          <p:cNvSpPr>
            <a:spLocks noGrp="1"/>
          </p:cNvSpPr>
          <p:nvPr>
            <p:ph idx="1"/>
          </p:nvPr>
        </p:nvSpPr>
        <p:spPr>
          <a:xfrm>
            <a:off x="357188" y="1124744"/>
            <a:ext cx="8786812" cy="5733256"/>
          </a:xfrm>
        </p:spPr>
        <p:txBody>
          <a:bodyPr>
            <a:normAutofit/>
          </a:bodyPr>
          <a:lstStyle/>
          <a:p>
            <a:r>
              <a:rPr lang="en-GB" altLang="en-US" sz="2800" dirty="0">
                <a:latin typeface="Arial" panose="020B0604020202020204" pitchFamily="34" charset="0"/>
                <a:cs typeface="Arial" panose="020B0604020202020204" pitchFamily="34" charset="0"/>
              </a:rPr>
              <a:t>In industry maintenance procedures have been categorised into many different types</a:t>
            </a:r>
          </a:p>
          <a:p>
            <a:r>
              <a:rPr lang="en-GB" altLang="en-US" sz="2800" b="1" dirty="0">
                <a:latin typeface="Arial" panose="020B0604020202020204" pitchFamily="34" charset="0"/>
                <a:cs typeface="Arial" panose="020B0604020202020204" pitchFamily="34" charset="0"/>
              </a:rPr>
              <a:t>Breakdown Maintenance or No Scheduled Maintenance</a:t>
            </a:r>
            <a:r>
              <a:rPr lang="en-GB" altLang="en-US" sz="2800" dirty="0">
                <a:latin typeface="Arial" panose="020B0604020202020204" pitchFamily="34" charset="0"/>
                <a:cs typeface="Arial" panose="020B0604020202020204" pitchFamily="34" charset="0"/>
              </a:rPr>
              <a:t> - an Equipment Maintenance Strategy, where no routine maintenance tasks are performed on the equipment. Also described as a Run-to-Failure strategy</a:t>
            </a:r>
          </a:p>
          <a:p>
            <a:r>
              <a:rPr lang="en-GB" altLang="en-US" sz="2800" b="1" dirty="0">
                <a:latin typeface="Arial" panose="020B0604020202020204" pitchFamily="34" charset="0"/>
                <a:cs typeface="Arial" panose="020B0604020202020204" pitchFamily="34" charset="0"/>
              </a:rPr>
              <a:t>Corrective Maintenance</a:t>
            </a:r>
            <a:r>
              <a:rPr lang="en-GB" altLang="en-US" sz="2800" dirty="0">
                <a:latin typeface="Arial" panose="020B0604020202020204" pitchFamily="34" charset="0"/>
                <a:cs typeface="Arial" panose="020B0604020202020204" pitchFamily="34" charset="0"/>
              </a:rPr>
              <a:t> - Any maintenance activity which is required to correct a failure that has occurred .This activity may consist of repair, restoration or replacement of components</a:t>
            </a:r>
          </a:p>
          <a:p>
            <a:endParaRPr lang="en-GB" altLang="en-US" dirty="0"/>
          </a:p>
        </p:txBody>
      </p:sp>
    </p:spTree>
    <p:extLst>
      <p:ext uri="{BB962C8B-B14F-4D97-AF65-F5344CB8AC3E}">
        <p14:creationId xmlns:p14="http://schemas.microsoft.com/office/powerpoint/2010/main" val="25277046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Effect transition="in" filter="fade">
                                      <p:cBhvr>
                                        <p:cTn id="7" dur="500"/>
                                        <p:tgtEl>
                                          <p:spTgt spid="1741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fade">
                                      <p:cBhvr>
                                        <p:cTn id="12" dur="5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332656"/>
            <a:ext cx="7772400" cy="914400"/>
          </a:xfrm>
        </p:spPr>
        <p:txBody>
          <a:bodyPr>
            <a:normAutofit fontScale="90000"/>
          </a:bodyPr>
          <a:lstStyle/>
          <a:p>
            <a:pPr>
              <a:defRPr/>
            </a:pPr>
            <a:br>
              <a:rPr lang="en-GB" b="1" dirty="0">
                <a:solidFill>
                  <a:srgbClr val="0070C0"/>
                </a:solidFill>
              </a:rPr>
            </a:br>
            <a:r>
              <a:rPr lang="en-GB" sz="4400" b="1" dirty="0">
                <a:solidFill>
                  <a:srgbClr val="0070C0"/>
                </a:solidFill>
                <a:latin typeface="Arial" panose="020B0604020202020204" pitchFamily="34" charset="0"/>
                <a:cs typeface="Arial" panose="020B0604020202020204" pitchFamily="34" charset="0"/>
              </a:rPr>
              <a:t>Types of maintenance</a:t>
            </a:r>
            <a:br>
              <a:rPr lang="en-GB" b="1" dirty="0"/>
            </a:br>
            <a:endParaRPr lang="en-GB" b="1" dirty="0"/>
          </a:p>
        </p:txBody>
      </p:sp>
      <p:sp>
        <p:nvSpPr>
          <p:cNvPr id="18435" name="Content Placeholder 2"/>
          <p:cNvSpPr>
            <a:spLocks noGrp="1"/>
          </p:cNvSpPr>
          <p:nvPr>
            <p:ph idx="1"/>
          </p:nvPr>
        </p:nvSpPr>
        <p:spPr>
          <a:xfrm>
            <a:off x="251520" y="1196752"/>
            <a:ext cx="8786812" cy="5400600"/>
          </a:xfrm>
        </p:spPr>
        <p:txBody>
          <a:bodyPr>
            <a:normAutofit/>
          </a:bodyPr>
          <a:lstStyle/>
          <a:p>
            <a:pPr>
              <a:buFont typeface="Wingdings" pitchFamily="2" charset="2"/>
              <a:buNone/>
            </a:pPr>
            <a:r>
              <a:rPr lang="en-GB" altLang="en-US" sz="2800" b="1" dirty="0">
                <a:latin typeface="Arial" panose="020B0604020202020204" pitchFamily="34" charset="0"/>
                <a:cs typeface="Arial" panose="020B0604020202020204" pitchFamily="34" charset="0"/>
              </a:rPr>
              <a:t>Planned Maintenance</a:t>
            </a:r>
            <a:r>
              <a:rPr lang="en-GB" altLang="en-US" sz="2800" dirty="0">
                <a:latin typeface="Arial" panose="020B0604020202020204" pitchFamily="34" charset="0"/>
                <a:cs typeface="Arial" panose="020B0604020202020204" pitchFamily="34" charset="0"/>
              </a:rPr>
              <a:t> - any maintenance activity for which a pre-determined job procedure has been documented,</a:t>
            </a:r>
          </a:p>
          <a:p>
            <a:pPr>
              <a:buFont typeface="Wingdings" pitchFamily="2" charset="2"/>
              <a:buNone/>
            </a:pPr>
            <a:r>
              <a:rPr lang="en-GB" altLang="en-US" sz="2800" dirty="0">
                <a:latin typeface="Arial" panose="020B0604020202020204" pitchFamily="34" charset="0"/>
                <a:cs typeface="Arial" panose="020B0604020202020204" pitchFamily="34" charset="0"/>
              </a:rPr>
              <a:t> for which all labour, materials, tools, and equipment required to carry out the task have been estimated, and their availability assured before commencement of the task. </a:t>
            </a:r>
          </a:p>
          <a:p>
            <a:r>
              <a:rPr lang="en-GB" altLang="en-US" sz="2800" b="1" dirty="0">
                <a:latin typeface="Arial" panose="020B0604020202020204" pitchFamily="34" charset="0"/>
                <a:cs typeface="Arial" panose="020B0604020202020204" pitchFamily="34" charset="0"/>
              </a:rPr>
              <a:t>Preventive Maintenance (PM)</a:t>
            </a:r>
            <a:r>
              <a:rPr lang="en-GB" altLang="en-US" sz="2800" dirty="0">
                <a:latin typeface="Arial" panose="020B0604020202020204" pitchFamily="34" charset="0"/>
                <a:cs typeface="Arial" panose="020B0604020202020204" pitchFamily="34" charset="0"/>
              </a:rPr>
              <a:t> - an equipment maintenance strategy based on replacing, overhauling or remanufacturing an item at a fixed interval, regardless of its condition at the time</a:t>
            </a:r>
          </a:p>
          <a:p>
            <a:endParaRPr lang="en-GB" altLang="en-US" dirty="0"/>
          </a:p>
        </p:txBody>
      </p:sp>
    </p:spTree>
    <p:extLst>
      <p:ext uri="{BB962C8B-B14F-4D97-AF65-F5344CB8AC3E}">
        <p14:creationId xmlns:p14="http://schemas.microsoft.com/office/powerpoint/2010/main" val="10227822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332656"/>
            <a:ext cx="7772400" cy="914400"/>
          </a:xfrm>
        </p:spPr>
        <p:txBody>
          <a:bodyPr>
            <a:normAutofit/>
          </a:bodyPr>
          <a:lstStyle/>
          <a:p>
            <a:pPr>
              <a:defRPr/>
            </a:pPr>
            <a:r>
              <a:rPr lang="en-GB" sz="4000" b="1" dirty="0">
                <a:solidFill>
                  <a:srgbClr val="0070C0"/>
                </a:solidFill>
                <a:latin typeface="Arial" panose="020B0604020202020204" pitchFamily="34" charset="0"/>
                <a:cs typeface="Arial" panose="020B0604020202020204" pitchFamily="34" charset="0"/>
              </a:rPr>
              <a:t>Types of maintenance</a:t>
            </a:r>
            <a:endParaRPr lang="en-GB" sz="4000" dirty="0">
              <a:solidFill>
                <a:srgbClr val="0070C0"/>
              </a:solidFill>
              <a:latin typeface="Arial" panose="020B0604020202020204" pitchFamily="34" charset="0"/>
              <a:cs typeface="Arial" panose="020B0604020202020204" pitchFamily="34" charset="0"/>
            </a:endParaRPr>
          </a:p>
        </p:txBody>
      </p:sp>
      <p:sp>
        <p:nvSpPr>
          <p:cNvPr id="19459" name="Content Placeholder 2"/>
          <p:cNvSpPr>
            <a:spLocks noGrp="1"/>
          </p:cNvSpPr>
          <p:nvPr>
            <p:ph idx="1"/>
          </p:nvPr>
        </p:nvSpPr>
        <p:spPr>
          <a:xfrm>
            <a:off x="428625" y="1124744"/>
            <a:ext cx="8715375" cy="5544616"/>
          </a:xfrm>
        </p:spPr>
        <p:txBody>
          <a:bodyPr>
            <a:normAutofit/>
          </a:bodyPr>
          <a:lstStyle/>
          <a:p>
            <a:r>
              <a:rPr lang="en-GB" altLang="en-US" sz="2800" b="1" dirty="0">
                <a:latin typeface="Arial" panose="020B0604020202020204" pitchFamily="34" charset="0"/>
                <a:cs typeface="Arial" panose="020B0604020202020204" pitchFamily="34" charset="0"/>
              </a:rPr>
              <a:t>Proactive Maintenance</a:t>
            </a:r>
            <a:r>
              <a:rPr lang="en-GB" altLang="en-US" sz="2800" dirty="0">
                <a:latin typeface="Arial" panose="020B0604020202020204" pitchFamily="34" charset="0"/>
                <a:cs typeface="Arial" panose="020B0604020202020204" pitchFamily="34" charset="0"/>
              </a:rPr>
              <a:t> - Any tasks used to predict or prevent equipment failures. </a:t>
            </a:r>
          </a:p>
          <a:p>
            <a:r>
              <a:rPr lang="en-GB" altLang="en-US" sz="2800" b="1" dirty="0">
                <a:latin typeface="Arial" panose="020B0604020202020204" pitchFamily="34" charset="0"/>
                <a:cs typeface="Arial" panose="020B0604020202020204" pitchFamily="34" charset="0"/>
              </a:rPr>
              <a:t>Shutdown Maintenance</a:t>
            </a:r>
            <a:r>
              <a:rPr lang="en-GB" altLang="en-US" sz="2800" dirty="0">
                <a:latin typeface="Arial" panose="020B0604020202020204" pitchFamily="34" charset="0"/>
                <a:cs typeface="Arial" panose="020B0604020202020204" pitchFamily="34" charset="0"/>
              </a:rPr>
              <a:t> - Maintenance that can only be performed while equipment is shutdown </a:t>
            </a:r>
          </a:p>
          <a:p>
            <a:r>
              <a:rPr lang="en-GB" altLang="en-US" sz="2800" b="1" dirty="0">
                <a:latin typeface="Arial" panose="020B0604020202020204" pitchFamily="34" charset="0"/>
                <a:cs typeface="Arial" panose="020B0604020202020204" pitchFamily="34" charset="0"/>
              </a:rPr>
              <a:t>Reliability Centred Maintenance (RCM)</a:t>
            </a:r>
            <a:r>
              <a:rPr lang="en-GB" altLang="en-US" sz="2800" dirty="0">
                <a:latin typeface="Arial" panose="020B0604020202020204" pitchFamily="34" charset="0"/>
                <a:cs typeface="Arial" panose="020B0604020202020204" pitchFamily="34" charset="0"/>
              </a:rPr>
              <a:t> - A structured process, originally developed in the airline </a:t>
            </a:r>
            <a:r>
              <a:rPr lang="en-GB" altLang="en-US" sz="2800">
                <a:latin typeface="Arial" panose="020B0604020202020204" pitchFamily="34" charset="0"/>
                <a:cs typeface="Arial" panose="020B0604020202020204" pitchFamily="34" charset="0"/>
              </a:rPr>
              <a:t>industry and commonly </a:t>
            </a:r>
            <a:r>
              <a:rPr lang="en-GB" altLang="en-US" sz="2800" dirty="0">
                <a:latin typeface="Arial" panose="020B0604020202020204" pitchFamily="34" charset="0"/>
                <a:cs typeface="Arial" panose="020B0604020202020204" pitchFamily="34" charset="0"/>
              </a:rPr>
              <a:t>used in all industries to determine the equipment maintenance strategies required for any physical asset to ensure that it continues to fulfil its intended functions in its present operating context.</a:t>
            </a:r>
          </a:p>
          <a:p>
            <a:endParaRPr lang="en-GB" altLang="en-US" sz="2800" dirty="0"/>
          </a:p>
        </p:txBody>
      </p:sp>
    </p:spTree>
    <p:extLst>
      <p:ext uri="{BB962C8B-B14F-4D97-AF65-F5344CB8AC3E}">
        <p14:creationId xmlns:p14="http://schemas.microsoft.com/office/powerpoint/2010/main" val="6023987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fade">
                                      <p:cBhvr>
                                        <p:cTn id="12" dur="5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fade">
                                      <p:cBhvr>
                                        <p:cTn id="17" dur="5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914400"/>
          </a:xfrm>
        </p:spPr>
        <p:txBody>
          <a:bodyPr>
            <a:normAutofit/>
          </a:bodyPr>
          <a:lstStyle/>
          <a:p>
            <a:r>
              <a:rPr lang="en-GB" sz="4000" b="1" dirty="0">
                <a:solidFill>
                  <a:srgbClr val="0070C0"/>
                </a:solidFill>
                <a:latin typeface="Arial" panose="020B0604020202020204" pitchFamily="34" charset="0"/>
                <a:cs typeface="Arial" panose="020B0604020202020204" pitchFamily="34" charset="0"/>
              </a:rPr>
              <a:t>Types of maintenance</a:t>
            </a:r>
            <a:endParaRPr lang="en-GB" sz="4000" dirty="0"/>
          </a:p>
        </p:txBody>
      </p:sp>
      <p:sp>
        <p:nvSpPr>
          <p:cNvPr id="19458" name="Content Placeholder 2"/>
          <p:cNvSpPr>
            <a:spLocks noGrp="1"/>
          </p:cNvSpPr>
          <p:nvPr>
            <p:ph idx="1"/>
          </p:nvPr>
        </p:nvSpPr>
        <p:spPr>
          <a:xfrm>
            <a:off x="467544" y="1628800"/>
            <a:ext cx="8229600" cy="4144963"/>
          </a:xfrm>
        </p:spPr>
        <p:txBody>
          <a:bodyPr>
            <a:noAutofit/>
          </a:bodyPr>
          <a:lstStyle/>
          <a:p>
            <a:r>
              <a:rPr lang="en-GB" altLang="en-US" sz="2800" b="1" dirty="0">
                <a:latin typeface="Arial" panose="020B0604020202020204" pitchFamily="34" charset="0"/>
                <a:cs typeface="Arial" panose="020B0604020202020204" pitchFamily="34" charset="0"/>
              </a:rPr>
              <a:t>Condition Based Maintenance (CBM)</a:t>
            </a:r>
            <a:r>
              <a:rPr lang="en-GB" altLang="en-US" sz="2800" dirty="0">
                <a:latin typeface="Arial" panose="020B0604020202020204" pitchFamily="34" charset="0"/>
                <a:cs typeface="Arial" panose="020B0604020202020204" pitchFamily="34" charset="0"/>
              </a:rPr>
              <a:t> - an equipment maintenance strategy based on measuring the condition of equipment in order to assess whether it will fail during some future period, and then taking appropriate action to avoid the consequences of that failure</a:t>
            </a:r>
          </a:p>
          <a:p>
            <a:r>
              <a:rPr lang="en-GB" altLang="en-US" sz="2800" b="1" dirty="0">
                <a:latin typeface="Arial" panose="020B0604020202020204" pitchFamily="34" charset="0"/>
                <a:cs typeface="Arial" panose="020B0604020202020204" pitchFamily="34" charset="0"/>
              </a:rPr>
              <a:t>Unscheduled Maintenance </a:t>
            </a:r>
            <a:r>
              <a:rPr lang="en-GB" altLang="en-US" sz="2800" dirty="0">
                <a:latin typeface="Arial" panose="020B0604020202020204" pitchFamily="34" charset="0"/>
                <a:cs typeface="Arial" panose="020B0604020202020204" pitchFamily="34" charset="0"/>
              </a:rPr>
              <a:t>- any maintenance work that has</a:t>
            </a:r>
            <a:r>
              <a:rPr lang="en-GB" altLang="en-US" sz="2800" b="1" dirty="0">
                <a:latin typeface="Arial" panose="020B0604020202020204" pitchFamily="34" charset="0"/>
                <a:cs typeface="Arial" panose="020B0604020202020204" pitchFamily="34" charset="0"/>
              </a:rPr>
              <a:t> </a:t>
            </a:r>
            <a:r>
              <a:rPr lang="en-GB" altLang="en-US" sz="2800" b="1" u="sng" dirty="0">
                <a:latin typeface="Arial" panose="020B0604020202020204" pitchFamily="34" charset="0"/>
                <a:cs typeface="Arial" panose="020B0604020202020204" pitchFamily="34" charset="0"/>
              </a:rPr>
              <a:t>NOT</a:t>
            </a:r>
            <a:r>
              <a:rPr lang="en-GB" altLang="en-US" sz="2800" b="1" dirty="0">
                <a:latin typeface="Arial" panose="020B0604020202020204" pitchFamily="34" charset="0"/>
                <a:cs typeface="Arial" panose="020B0604020202020204" pitchFamily="34" charset="0"/>
              </a:rPr>
              <a:t> </a:t>
            </a:r>
            <a:r>
              <a:rPr lang="en-GB" altLang="en-US" sz="2800" dirty="0">
                <a:latin typeface="Arial" panose="020B0604020202020204" pitchFamily="34" charset="0"/>
                <a:cs typeface="Arial" panose="020B0604020202020204" pitchFamily="34" charset="0"/>
              </a:rPr>
              <a:t>been included on an approved Maintenance Schedule prior to its commencement</a:t>
            </a:r>
            <a:r>
              <a:rPr lang="en-GB" altLang="en-US" sz="2800" dirty="0"/>
              <a:t>.</a:t>
            </a:r>
          </a:p>
        </p:txBody>
      </p:sp>
    </p:spTree>
    <p:extLst>
      <p:ext uri="{BB962C8B-B14F-4D97-AF65-F5344CB8AC3E}">
        <p14:creationId xmlns:p14="http://schemas.microsoft.com/office/powerpoint/2010/main" val="7772320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fade">
                                      <p:cBhvr>
                                        <p:cTn id="7" dur="500"/>
                                        <p:tgtEl>
                                          <p:spTgt spid="1945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9458">
                                            <p:txEl>
                                              <p:pRg st="1" end="1"/>
                                            </p:txEl>
                                          </p:spTgt>
                                        </p:tgtEl>
                                        <p:attrNameLst>
                                          <p:attrName>style.visibility</p:attrName>
                                        </p:attrNameLst>
                                      </p:cBhvr>
                                      <p:to>
                                        <p:strVal val="visible"/>
                                      </p:to>
                                    </p:set>
                                    <p:animEffect transition="in" filter="fade">
                                      <p:cBhvr>
                                        <p:cTn id="12" dur="500"/>
                                        <p:tgtEl>
                                          <p:spTgt spid="194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cro">
  <a:themeElements>
    <a:clrScheme name="Macro">
      <a:dk1>
        <a:sysClr val="windowText" lastClr="000000"/>
      </a:dk1>
      <a:lt1>
        <a:sysClr val="window" lastClr="FFFFFF"/>
      </a:lt1>
      <a:dk2>
        <a:srgbClr val="3F3F4D"/>
      </a:dk2>
      <a:lt2>
        <a:srgbClr val="DDDDDD"/>
      </a:lt2>
      <a:accent1>
        <a:srgbClr val="A51009"/>
      </a:accent1>
      <a:accent2>
        <a:srgbClr val="DE7014"/>
      </a:accent2>
      <a:accent3>
        <a:srgbClr val="704836"/>
      </a:accent3>
      <a:accent4>
        <a:srgbClr val="F2B431"/>
      </a:accent4>
      <a:accent5>
        <a:srgbClr val="7F221D"/>
      </a:accent5>
      <a:accent6>
        <a:srgbClr val="CDAC77"/>
      </a:accent6>
      <a:hlink>
        <a:srgbClr val="F5B123"/>
      </a:hlink>
      <a:folHlink>
        <a:srgbClr val="E19B0B"/>
      </a:folHlink>
    </a:clrScheme>
    <a:fontScheme name="Macro">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cro">
      <a:fillStyleLst>
        <a:solidFill>
          <a:schemeClr val="phClr"/>
        </a:solidFill>
        <a:gradFill rotWithShape="1">
          <a:gsLst>
            <a:gs pos="0">
              <a:schemeClr val="phClr">
                <a:tint val="65000"/>
                <a:satMod val="300000"/>
              </a:schemeClr>
            </a:gs>
            <a:gs pos="100000">
              <a:schemeClr val="phClr">
                <a:tint val="80000"/>
                <a:satMod val="150000"/>
              </a:schemeClr>
            </a:gs>
          </a:gsLst>
          <a:lin ang="5400000" scaled="0"/>
        </a:gradFill>
        <a:gradFill rotWithShape="1">
          <a:gsLst>
            <a:gs pos="0">
              <a:schemeClr val="phClr">
                <a:shade val="90000"/>
                <a:satMod val="300000"/>
              </a:schemeClr>
            </a:gs>
            <a:gs pos="100000">
              <a:schemeClr val="phClr">
                <a:satMod val="150000"/>
              </a:schemeClr>
            </a:gs>
          </a:gsLst>
          <a:path path="circle">
            <a:fillToRect l="50000" t="100000" r="100000" b="50000"/>
          </a:path>
        </a:gradFill>
      </a:fillStyleLst>
      <a:lnStyleLst>
        <a:ln w="9525" cap="flat" cmpd="sng" algn="ctr">
          <a:solidFill>
            <a:schemeClr val="phClr"/>
          </a:solidFill>
          <a:prstDash val="solid"/>
        </a:ln>
        <a:ln w="13970" cap="flat" cmpd="sng" algn="ctr">
          <a:solidFill>
            <a:schemeClr val="phClr"/>
          </a:solidFill>
          <a:prstDash val="solid"/>
        </a:ln>
        <a:ln w="22225" cap="flat" cmpd="sng" algn="ctr">
          <a:solidFill>
            <a:schemeClr val="phClr"/>
          </a:solidFill>
          <a:prstDash val="solid"/>
        </a:ln>
      </a:lnStyleLst>
      <a:effectStyleLst>
        <a:effectStyle>
          <a:effectLst>
            <a:outerShdw blurRad="50800" dist="25400" dir="5400000" rotWithShape="0">
              <a:srgbClr val="000000">
                <a:alpha val="70000"/>
              </a:srgbClr>
            </a:outerShdw>
          </a:effectLst>
        </a:effectStyle>
        <a:effectStyle>
          <a:effectLst>
            <a:outerShdw blurRad="25400" dist="25400" dir="5400000" rotWithShape="0">
              <a:srgbClr val="000000">
                <a:alpha val="70000"/>
              </a:srgbClr>
            </a:outerShdw>
          </a:effectLst>
          <a:scene3d>
            <a:camera prst="orthographicFront">
              <a:rot lat="0" lon="0" rev="0"/>
            </a:camera>
            <a:lightRig rig="threePt" dir="tl"/>
          </a:scene3d>
          <a:sp3d contourW="15875" prstMaterial="softmetal">
            <a:bevelT w="25400" h="19050" prst="angle"/>
            <a:contourClr>
              <a:schemeClr val="phClr">
                <a:shade val="30000"/>
              </a:schemeClr>
            </a:contourClr>
          </a:sp3d>
        </a:effectStyle>
        <a:effectStyle>
          <a:effectLst>
            <a:outerShdw blurRad="25400" dist="25400" dir="5400000" rotWithShape="0">
              <a:srgbClr val="000000">
                <a:alpha val="40000"/>
              </a:srgbClr>
            </a:outerShdw>
          </a:effectLst>
          <a:scene3d>
            <a:camera prst="orthographicFront">
              <a:rot lat="0" lon="0" rev="0"/>
            </a:camera>
            <a:lightRig rig="threePt" dir="tl"/>
          </a:scene3d>
          <a:sp3d contourW="19050" prstMaterial="metal">
            <a:bevelT w="63500" h="31750" prst="angle"/>
            <a:contourClr>
              <a:schemeClr val="phClr">
                <a:shade val="25000"/>
                <a:satMod val="130000"/>
              </a:schemeClr>
            </a:contourClr>
          </a:sp3d>
        </a:effectStyle>
      </a:effectStyleLst>
      <a:bgFillStyleLst>
        <a:solidFill>
          <a:schemeClr val="phClr"/>
        </a:solidFill>
        <a:gradFill rotWithShape="1">
          <a:gsLst>
            <a:gs pos="0">
              <a:schemeClr val="phClr">
                <a:tint val="67000"/>
                <a:shade val="93000"/>
                <a:satMod val="110000"/>
                <a:lumMod val="90000"/>
              </a:schemeClr>
            </a:gs>
            <a:gs pos="76000">
              <a:schemeClr val="phClr">
                <a:tint val="85000"/>
                <a:shade val="75000"/>
                <a:satMod val="120000"/>
              </a:schemeClr>
            </a:gs>
            <a:gs pos="100000">
              <a:schemeClr val="phClr">
                <a:tint val="86000"/>
                <a:shade val="50000"/>
                <a:satMod val="130000"/>
              </a:schemeClr>
            </a:gs>
          </a:gsLst>
          <a:lin ang="5400000" scaled="0"/>
        </a:gradFill>
        <a:gradFill rotWithShape="1">
          <a:gsLst>
            <a:gs pos="0">
              <a:schemeClr val="phClr">
                <a:tint val="96000"/>
                <a:shade val="35000"/>
                <a:satMod val="146000"/>
                <a:lumMod val="101000"/>
              </a:schemeClr>
            </a:gs>
            <a:gs pos="26000">
              <a:schemeClr val="phClr">
                <a:tint val="96000"/>
                <a:shade val="96000"/>
                <a:satMod val="190000"/>
              </a:schemeClr>
            </a:gs>
            <a:gs pos="100000">
              <a:schemeClr val="phClr">
                <a:tint val="60000"/>
                <a:shade val="90000"/>
                <a:satMod val="220000"/>
                <a:lumMod val="11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TM01859866[[fn=Macro]]</Template>
  <TotalTime>238</TotalTime>
  <Words>1339</Words>
  <Application>Microsoft Office PowerPoint</Application>
  <PresentationFormat>On-screen Show (4:3)</PresentationFormat>
  <Paragraphs>153</Paragraphs>
  <Slides>35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Times</vt:lpstr>
      <vt:lpstr>Times New Roman</vt:lpstr>
      <vt:lpstr>TimesNewRomanPSMT</vt:lpstr>
      <vt:lpstr>Wingdings</vt:lpstr>
      <vt:lpstr>Macro</vt:lpstr>
      <vt:lpstr> ENGINEERING MAINTENANCE </vt:lpstr>
      <vt:lpstr> Engineering Maintenance Procedures and Techniques </vt:lpstr>
      <vt:lpstr>What is Maintenance ?</vt:lpstr>
      <vt:lpstr>The Need for Maintenance</vt:lpstr>
      <vt:lpstr>Other Maintenance Considerations</vt:lpstr>
      <vt:lpstr> Types of maintenance </vt:lpstr>
      <vt:lpstr> Types of maintenance </vt:lpstr>
      <vt:lpstr>Types of maintenance</vt:lpstr>
      <vt:lpstr>Types of maintenance</vt:lpstr>
      <vt:lpstr>Class Exercise</vt:lpstr>
      <vt:lpstr>Class Exercise</vt:lpstr>
      <vt:lpstr>ANY QUESTIONS?</vt:lpstr>
      <vt:lpstr>ENVIRONMENTAL CONSIDERATIONS</vt:lpstr>
      <vt:lpstr>Health &amp; Safety Environmental Considerations</vt:lpstr>
      <vt:lpstr>Safe Disposal of Materials</vt:lpstr>
      <vt:lpstr>Examples of Possible Hazardous Materials</vt:lpstr>
      <vt:lpstr>Examples of Possible Hazardous Materials</vt:lpstr>
      <vt:lpstr>ENVIRONMENTAL VIDEOS</vt:lpstr>
      <vt:lpstr>ANY QUESTIONS?</vt:lpstr>
      <vt:lpstr>MAINTENANCE COSTS</vt:lpstr>
      <vt:lpstr>Maintenance Costs</vt:lpstr>
      <vt:lpstr>Labour Costs</vt:lpstr>
      <vt:lpstr>Equipment Hire &amp; Replacement</vt:lpstr>
      <vt:lpstr>Safety &amp; Environmental Costs</vt:lpstr>
      <vt:lpstr>Downtime / Loss of Production</vt:lpstr>
      <vt:lpstr>Storage &amp; Spares Holding</vt:lpstr>
      <vt:lpstr>Equipment &amp; Materials Costs</vt:lpstr>
      <vt:lpstr>Maintenance Costs Related to  Company Expenditure</vt:lpstr>
      <vt:lpstr> Keeping Basic Maintenance Records </vt:lpstr>
      <vt:lpstr>Which items need to be maintained? </vt:lpstr>
      <vt:lpstr>Keeping Basic Maintenance Records</vt:lpstr>
      <vt:lpstr>Keeping Basic Maintenance Records</vt:lpstr>
      <vt:lpstr>Keeping maintenance records can help in other ways</vt:lpstr>
      <vt:lpstr>Keeping maintenance records can help in other ways</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MAINTENANCE</dc:title>
  <dc:creator>Hotchkiss, John</dc:creator>
  <cp:lastModifiedBy>Ian Griffiths</cp:lastModifiedBy>
  <cp:revision>80</cp:revision>
  <dcterms:created xsi:type="dcterms:W3CDTF">2015-02-18T08:39:39Z</dcterms:created>
  <dcterms:modified xsi:type="dcterms:W3CDTF">2021-11-14T20:20:51Z</dcterms:modified>
</cp:coreProperties>
</file>