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5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9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7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7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5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46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1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5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B8004-57EE-42FC-872B-AC0E288ADE1F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9703-14D5-4A3E-875F-061E117DF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9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eliabilityweb.com/ee-assets/my-uploads/art10/baer_0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frm=1&amp;source=images&amp;cd=&amp;cad=rja&amp;uact=8&amp;docid=H2PWhbldVDMliM&amp;tbnid=yGoeMP8i14L_-M:&amp;ved=0CAcQjRw&amp;url=https://www.bsria.co.uk/services/fm/condition-monitoring/&amp;ei=6N46VN_FNIL2aOy-gtgO&amp;bvm=bv.77161500,d.ZGU&amp;psig=AFQjCNHY5ihUbqZM59Y2OI9olQvoCaTEEQ&amp;ust=14132305446815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1N_2k_qzX6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GS3Kc4HbeX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SWHgoWtxtO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LBoIsJaDBA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 Monitoring</a:t>
            </a:r>
          </a:p>
        </p:txBody>
      </p:sp>
      <p:pic>
        <p:nvPicPr>
          <p:cNvPr id="10242" name="Picture 2" descr="\\college.ac.uk\Staff\Desktop\j.hotchkiss\Desktop\Pictures from web\heart shaped steph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553595" cy="45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9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1638"/>
            <a:ext cx="8229600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Extended Equipment Life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Continuous monitoring together with proactive maintenance checks can enable plant and equipment to remain running within design specification for longer periods thereby extending equipment life.</a:t>
            </a:r>
          </a:p>
        </p:txBody>
      </p:sp>
    </p:spTree>
    <p:extLst>
      <p:ext uri="{BB962C8B-B14F-4D97-AF65-F5344CB8AC3E}">
        <p14:creationId xmlns:p14="http://schemas.microsoft.com/office/powerpoint/2010/main" val="13044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5716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/>
              <a:t>Comprehensive Database&amp; Improved Operations /Maintenance Communication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Continuous monitoring of data from plant and equipment enables a comprehensive database to be established. </a:t>
            </a:r>
          </a:p>
          <a:p>
            <a:pPr eaLnBrk="1" hangingPunct="1">
              <a:defRPr/>
            </a:pPr>
            <a:r>
              <a:rPr lang="en-GB" dirty="0"/>
              <a:t>This may have significant benefits when analysing  operational performance and associated maintenance activity in the future. </a:t>
            </a:r>
          </a:p>
          <a:p>
            <a:pPr eaLnBrk="1" hangingPunct="1">
              <a:defRPr/>
            </a:pPr>
            <a:r>
              <a:rPr lang="en-GB" dirty="0"/>
              <a:t>This in turn improves communication between operations and maintenance personnel.</a:t>
            </a:r>
          </a:p>
        </p:txBody>
      </p:sp>
    </p:spTree>
    <p:extLst>
      <p:ext uri="{BB962C8B-B14F-4D97-AF65-F5344CB8AC3E}">
        <p14:creationId xmlns:p14="http://schemas.microsoft.com/office/powerpoint/2010/main" val="42343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pic>
        <p:nvPicPr>
          <p:cNvPr id="7" name="Picture 2" descr="C:\Users\j.hotchkiss\AppData\Local\Microsoft\Windows\Temporary Internet Files\Content.IE5\SG85AAX3\question-mark-clip-art-0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392488" cy="43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3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889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Objectives of Condition Monitoring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Prevent catastrophic failure through shut down and alarms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Reduce ‘downtime’ of equipment and systems through early warning of potential failure or loss of performance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Provide a basis upon which preventive maintenance requirements may be better organised and optimised</a:t>
            </a:r>
          </a:p>
        </p:txBody>
      </p:sp>
    </p:spTree>
    <p:extLst>
      <p:ext uri="{BB962C8B-B14F-4D97-AF65-F5344CB8AC3E}">
        <p14:creationId xmlns:p14="http://schemas.microsoft.com/office/powerpoint/2010/main" val="42529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Condition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All condition monitoring techniques rely on monitoring some physical characteristic that reflects the condition of the machine. </a:t>
            </a:r>
          </a:p>
          <a:p>
            <a:pPr eaLnBrk="1" hangingPunct="1">
              <a:defRPr/>
            </a:pPr>
            <a:r>
              <a:rPr lang="en-US" dirty="0"/>
              <a:t>A normal running level for that characteristic is established when the machine is in good condition and then any significant deviation from that level gives warning that a fault may be developing.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2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642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Methods of condition</a:t>
            </a:r>
            <a:r>
              <a:rPr lang="en-GB" dirty="0"/>
              <a:t>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816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Before the development of these techniques, condition monitoring was carried out by the operator of a machine who observed the running condition using the senses of sight, hearing, touch and smell. </a:t>
            </a:r>
          </a:p>
          <a:p>
            <a:pPr eaLnBrk="1" hangingPunct="1">
              <a:defRPr/>
            </a:pPr>
            <a:r>
              <a:rPr lang="en-US" dirty="0"/>
              <a:t>In modern industry however, the majority of machines run unattended and although inspection by personnel is still an important element in the monitoring process, </a:t>
            </a:r>
            <a:r>
              <a:rPr lang="en-US" dirty="0" err="1"/>
              <a:t>mechanised</a:t>
            </a:r>
            <a:r>
              <a:rPr lang="en-US" dirty="0"/>
              <a:t> techniques are essential if constant surveillance is to be achieved. 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Methods of condition</a:t>
            </a:r>
            <a:r>
              <a:rPr lang="en-GB" dirty="0"/>
              <a:t>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9001125" cy="17859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/>
              <a:t>Temperature monitoring </a:t>
            </a:r>
            <a:br>
              <a:rPr lang="en-US" b="1" dirty="0"/>
            </a:br>
            <a:r>
              <a:rPr lang="en-US" dirty="0"/>
              <a:t>This is one of the simplest methods available and involves the use of thermocouples or resistance thermometers to measure bearing temperatures.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4" name="Picture 2" descr="http://www.ia.omron.com/resource/applications/include/312/img/IMG_WIN_DPM-25_AP_E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143250"/>
            <a:ext cx="6286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750" y="6286500"/>
            <a:ext cx="664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/>
              <a:t>Temperature Monitoring</a:t>
            </a:r>
            <a:r>
              <a:rPr lang="en-GB" altLang="en-US" sz="1800"/>
              <a:t> for Power Generators and Motor Bearings </a:t>
            </a:r>
          </a:p>
        </p:txBody>
      </p:sp>
    </p:spTree>
    <p:extLst>
      <p:ext uri="{BB962C8B-B14F-4D97-AF65-F5344CB8AC3E}">
        <p14:creationId xmlns:p14="http://schemas.microsoft.com/office/powerpoint/2010/main" val="12128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Temperature monitoring </a:t>
            </a:r>
            <a:endParaRPr lang="en-GB" dirty="0"/>
          </a:p>
        </p:txBody>
      </p:sp>
      <p:pic>
        <p:nvPicPr>
          <p:cNvPr id="7171" name="Content Placeholder 4" descr="Figure 3: A thermographic image of a motor">
            <a:hlinkClick r:id="rId2" tooltip="&quot;Figure #: A thermographic image of a motor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00200"/>
            <a:ext cx="7488238" cy="3844925"/>
          </a:xfrm>
        </p:spPr>
      </p:pic>
    </p:spTree>
    <p:extLst>
      <p:ext uri="{BB962C8B-B14F-4D97-AF65-F5344CB8AC3E}">
        <p14:creationId xmlns:p14="http://schemas.microsoft.com/office/powerpoint/2010/main" val="91617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https://encrypted-tbn2.gstatic.com/images?q=tbn:ANd9GcQ13YfBWm0U2g-iSkEGaTexwndd4EZgXarGvJi-7ogeET7hWa3y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3497262" cy="249713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Temperature monitoring </a:t>
            </a:r>
            <a:endParaRPr lang="en-GB" dirty="0"/>
          </a:p>
        </p:txBody>
      </p:sp>
      <p:pic>
        <p:nvPicPr>
          <p:cNvPr id="8196" name="Picture 5" descr="https://www.bsria.co.uk/resources/asset/image/thermal-image-electrical-insp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399891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535488" y="1644650"/>
            <a:ext cx="4106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This is a method of thermal photography and needs to be completed while the machine is running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428625" y="4249738"/>
            <a:ext cx="41068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It gives an indication to the maintenance team Hazards in the machine and the likelihood of the machine failing</a:t>
            </a:r>
          </a:p>
        </p:txBody>
      </p:sp>
    </p:spTree>
    <p:extLst>
      <p:ext uri="{BB962C8B-B14F-4D97-AF65-F5344CB8AC3E}">
        <p14:creationId xmlns:p14="http://schemas.microsoft.com/office/powerpoint/2010/main" val="19632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Methods of condition</a:t>
            </a:r>
            <a:r>
              <a:rPr lang="en-GB" dirty="0"/>
              <a:t> Monitoring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/>
              <a:t>Spectrographic oil analysis </a:t>
            </a:r>
            <a:br>
              <a:rPr lang="en-US" altLang="en-US" sz="2800" b="1"/>
            </a:br>
            <a:r>
              <a:rPr lang="en-US" altLang="en-US" sz="2800"/>
              <a:t>Samples of lubricating oil can be analysed using a spectrometer and the proportions of metal elements present can be determined.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The oil samples used must be representative of the total contents of the system and should be taken under normal operating conditions</a:t>
            </a:r>
            <a:endParaRPr lang="en-GB" altLang="en-US" sz="2800"/>
          </a:p>
        </p:txBody>
      </p:sp>
      <p:pic>
        <p:nvPicPr>
          <p:cNvPr id="27652" name="Picture 4" descr="http://www.monition.com/images/oil-analysis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876"/>
            <a:ext cx="414340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t2.gstatic.com/images?q=tbn:ANd9GcTznZfYfP25s2MefidiF_CYn39Rq48VWpouSCdWiZQcG18DSh6zMcCTUIZ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4286280" cy="264320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05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of the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33056"/>
          </a:xfrm>
        </p:spPr>
        <p:txBody>
          <a:bodyPr/>
          <a:lstStyle/>
          <a:p>
            <a:r>
              <a:rPr lang="en-GB" dirty="0"/>
              <a:t>To understand the use of condition monitoring methods</a:t>
            </a:r>
          </a:p>
        </p:txBody>
      </p:sp>
    </p:spTree>
    <p:extLst>
      <p:ext uri="{BB962C8B-B14F-4D97-AF65-F5344CB8AC3E}">
        <p14:creationId xmlns:p14="http://schemas.microsoft.com/office/powerpoint/2010/main" val="26159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r>
              <a:rPr lang="en-US" dirty="0"/>
              <a:t>Particle retrieval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715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This technique analyses the wear debris present in the lubricating oil but instead of measuring metal levels it is more concerned with the physical size of the particles. </a:t>
            </a:r>
          </a:p>
          <a:p>
            <a:pPr eaLnBrk="1" hangingPunct="1">
              <a:defRPr/>
            </a:pPr>
            <a:r>
              <a:rPr lang="en-US" dirty="0"/>
              <a:t>Wear debris can be collected by installing magnetic plugs in the system downstream of bearings to catch ferrous particles and by backwashing the oil filter element to collect non-ferrous particles.</a:t>
            </a:r>
          </a:p>
          <a:p>
            <a:pPr eaLnBrk="1" hangingPunct="1">
              <a:defRPr/>
            </a:pPr>
            <a:r>
              <a:rPr lang="en-US" dirty="0"/>
              <a:t>Because this method is based on intermittent sampling, it is not suitable for automatic alarm and shutdown. </a:t>
            </a:r>
            <a:br>
              <a:rPr lang="en-US" dirty="0"/>
            </a:b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en-US" dirty="0"/>
              <a:t>Particle retrieval</a:t>
            </a:r>
            <a:endParaRPr lang="en-GB" dirty="0"/>
          </a:p>
        </p:txBody>
      </p:sp>
      <p:pic>
        <p:nvPicPr>
          <p:cNvPr id="39938" name="Picture 2" descr="http://media.noria.com/sites/archive_images/Backup_200307_LubApp-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83581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0125" y="928688"/>
            <a:ext cx="716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/>
              <a:t>Contamination Control and Oil Analysis</a:t>
            </a:r>
          </a:p>
        </p:txBody>
      </p:sp>
    </p:spTree>
    <p:extLst>
      <p:ext uri="{BB962C8B-B14F-4D97-AF65-F5344CB8AC3E}">
        <p14:creationId xmlns:p14="http://schemas.microsoft.com/office/powerpoint/2010/main" val="42571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Noise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pPr>
              <a:defRPr/>
            </a:pPr>
            <a:r>
              <a:rPr lang="en-US" dirty="0"/>
              <a:t>The noise produced by a machine has traditionally been used as one of the key sources of information about its operating condition. </a:t>
            </a:r>
          </a:p>
          <a:p>
            <a:pPr>
              <a:defRPr/>
            </a:pPr>
            <a:r>
              <a:rPr lang="en-US" dirty="0"/>
              <a:t>This simple process can now be </a:t>
            </a:r>
            <a:r>
              <a:rPr lang="en-US" dirty="0" err="1"/>
              <a:t>systematised</a:t>
            </a:r>
            <a:r>
              <a:rPr lang="en-US" dirty="0"/>
              <a:t> using a microphone, amplifier, meter, and continuous recording equipment. </a:t>
            </a:r>
            <a:endParaRPr lang="en-GB" dirty="0"/>
          </a:p>
        </p:txBody>
      </p:sp>
      <p:pic>
        <p:nvPicPr>
          <p:cNvPr id="8197" name="Picture 5" descr="http://www.hsmsearch.co.uk/images/1208877179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3643314"/>
            <a:ext cx="4500594" cy="3071810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695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4025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>
                <a:effectLst/>
              </a:rPr>
              <a:t>Bearing Monitoring </a:t>
            </a:r>
            <a:br>
              <a:rPr lang="en-GB" altLang="en-US" sz="2800">
                <a:effectLst/>
              </a:rPr>
            </a:br>
            <a:r>
              <a:rPr lang="en-GB" altLang="en-US" sz="2800" u="sng">
                <a:effectLst/>
                <a:hlinkClick r:id="rId2"/>
              </a:rPr>
              <a:t>http://www.youtube.com/watch?v=1N_2k_qzX6Y</a:t>
            </a:r>
            <a:endParaRPr lang="en-GB" altLang="en-US" sz="2800">
              <a:effectLst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" b="8177"/>
          <a:stretch>
            <a:fillRect/>
          </a:stretch>
        </p:blipFill>
        <p:spPr bwMode="auto">
          <a:xfrm>
            <a:off x="468313" y="2133600"/>
            <a:ext cx="81962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5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Vibration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The most widely adopted form of condition monitoring,  which involves the recording and analysis of machine vibration patterns. </a:t>
            </a:r>
          </a:p>
          <a:p>
            <a:pPr>
              <a:defRPr/>
            </a:pPr>
            <a:r>
              <a:rPr lang="en-US" sz="2800" dirty="0"/>
              <a:t>Excessive vibration is a reliable indicator of malfunction and by </a:t>
            </a:r>
            <a:r>
              <a:rPr lang="en-US" sz="2800" dirty="0" err="1"/>
              <a:t>analysing</a:t>
            </a:r>
            <a:r>
              <a:rPr lang="en-US" sz="2800" dirty="0"/>
              <a:t> vibration levels at different frequencies accurate diagnosis of the source of vibration is possible.</a:t>
            </a:r>
          </a:p>
          <a:p>
            <a:pPr>
              <a:defRPr/>
            </a:pPr>
            <a:r>
              <a:rPr lang="en-US" sz="2800" dirty="0"/>
              <a:t>The monitoring equipment may be tuned to record vibration levels at all frequencies </a:t>
            </a:r>
          </a:p>
          <a:p>
            <a:pPr>
              <a:defRPr/>
            </a:pPr>
            <a:r>
              <a:rPr lang="en-US" sz="2800" dirty="0"/>
              <a:t>This method is ideal for continuous monitoring and vibration sensors can be used to initiate automatic alarm and shutdown devices.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149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en-US" dirty="0"/>
              <a:t>Vibration monitoring</a:t>
            </a:r>
            <a:endParaRPr lang="en-GB" dirty="0"/>
          </a:p>
        </p:txBody>
      </p:sp>
      <p:pic>
        <p:nvPicPr>
          <p:cNvPr id="40962" name="Picture 2" descr="http://www.monition.com/ifm_products/graphics/continuous-vibration-monitoring_System_Configu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750" y="6286500"/>
            <a:ext cx="700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/>
              <a:t>Continuous, Intelligent Vibration Monitoring</a:t>
            </a:r>
            <a:r>
              <a:rPr lang="en-GB" altLang="en-US" sz="1800" b="1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29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effectLst/>
              </a:rPr>
              <a:t>SKF bearing monitoring  </a:t>
            </a:r>
            <a:br>
              <a:rPr lang="en-GB" dirty="0">
                <a:effectLst/>
              </a:rPr>
            </a:br>
            <a:r>
              <a:rPr lang="en-GB" sz="2400" u="sng" dirty="0">
                <a:effectLst/>
                <a:hlinkClick r:id="rId2"/>
              </a:rPr>
              <a:t>http://www.youtube.com/watch?v=GS3Kc4HbeXM</a:t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b="6053"/>
          <a:stretch>
            <a:fillRect/>
          </a:stretch>
        </p:blipFill>
        <p:spPr bwMode="auto">
          <a:xfrm>
            <a:off x="755650" y="2636838"/>
            <a:ext cx="73961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92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Advantages of Condition </a:t>
            </a:r>
            <a:br>
              <a:rPr lang="en-GB" dirty="0"/>
            </a:br>
            <a:r>
              <a:rPr lang="en-GB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• Safety is improved by avoiding the development of dangerous situations that may be hazardous to personnel and other plant and equipment. </a:t>
            </a:r>
          </a:p>
          <a:p>
            <a:pPr marL="0" indent="0">
              <a:buNone/>
            </a:pPr>
            <a:r>
              <a:rPr lang="en-US" dirty="0"/>
              <a:t>• Disruption of production schedules can be reduced by preventing unexpected breakdowns.</a:t>
            </a:r>
          </a:p>
          <a:p>
            <a:pPr marL="0" indent="0">
              <a:buNone/>
            </a:pPr>
            <a:r>
              <a:rPr lang="en-US" dirty="0"/>
              <a:t>• By detecting faults before serious failure occurs, damage to plant and equipment is reduced. 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1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016125"/>
          </a:xfrm>
        </p:spPr>
        <p:txBody>
          <a:bodyPr/>
          <a:lstStyle/>
          <a:p>
            <a:pPr>
              <a:defRPr/>
            </a:pPr>
            <a:r>
              <a:rPr lang="en-GB" dirty="0"/>
              <a:t>Wireless Condition Monitoring System </a:t>
            </a:r>
            <a:r>
              <a:rPr lang="en-GB" dirty="0" err="1"/>
              <a:t>Chiller</a:t>
            </a:r>
            <a:r>
              <a:rPr lang="en-GB" dirty="0"/>
              <a:t> Facility</a:t>
            </a:r>
            <a:br>
              <a:rPr lang="en-GB" dirty="0"/>
            </a:br>
            <a:r>
              <a:rPr lang="en-GB" sz="2800" u="sng" dirty="0">
                <a:effectLst/>
                <a:hlinkClick r:id="rId2"/>
              </a:rPr>
              <a:t>http://www.youtube.com/watch?v=SWHgoWtxtO0</a:t>
            </a:r>
            <a:endParaRPr lang="en-GB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2338" b="5823"/>
          <a:stretch>
            <a:fillRect/>
          </a:stretch>
        </p:blipFill>
        <p:spPr bwMode="auto">
          <a:xfrm>
            <a:off x="755650" y="2492375"/>
            <a:ext cx="7645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271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GB" sz="2800" u="sng" dirty="0">
                <a:effectLst/>
                <a:hlinkClick r:id="rId2"/>
              </a:rPr>
            </a:br>
            <a:br>
              <a:rPr lang="en-GB" sz="2800" u="sng" dirty="0">
                <a:effectLst/>
                <a:hlinkClick r:id="rId2"/>
              </a:rPr>
            </a:br>
            <a:r>
              <a:rPr lang="en-GB" dirty="0"/>
              <a:t>Wireless Condition Monitoring</a:t>
            </a:r>
            <a:br>
              <a:rPr lang="en-GB" sz="2800" u="sng" dirty="0">
                <a:effectLst/>
                <a:hlinkClick r:id="rId2"/>
              </a:rPr>
            </a:br>
            <a:r>
              <a:rPr lang="en-GB" sz="2800" u="sng" dirty="0">
                <a:effectLst/>
                <a:hlinkClick r:id="rId2"/>
              </a:rPr>
              <a:t>http://www.youtube.com/watch?v=LBoIsJaDBAk</a:t>
            </a:r>
            <a:br>
              <a:rPr lang="en-GB" dirty="0">
                <a:effectLst/>
              </a:rPr>
            </a:br>
            <a:endParaRPr lang="en-GB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14850"/>
          <a:stretch>
            <a:fillRect/>
          </a:stretch>
        </p:blipFill>
        <p:spPr bwMode="auto">
          <a:xfrm>
            <a:off x="425450" y="2349500"/>
            <a:ext cx="82677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7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/>
              <a:t>Condition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071563"/>
            <a:ext cx="9001125" cy="16430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dirty="0"/>
              <a:t>Condition Monitoring can be defined as the use of advanced technologies in order to determine equipment condition, and potentially predict failure</a:t>
            </a:r>
          </a:p>
        </p:txBody>
      </p:sp>
      <p:pic>
        <p:nvPicPr>
          <p:cNvPr id="3077" name="Picture 5" descr="http://www.sdt.eu/images/content/applications/bearing_condition_monitoring_7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786063"/>
            <a:ext cx="3962722" cy="32146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0721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/>
              <a:t>ultrasound detector for industrial predictive maintenance</a:t>
            </a:r>
          </a:p>
        </p:txBody>
      </p:sp>
      <p:pic>
        <p:nvPicPr>
          <p:cNvPr id="3079" name="Picture 7" descr="http://www.sdt.eu/images/content/produits/VentilatorShaft7983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86063"/>
            <a:ext cx="4606230" cy="32146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1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Advantages of Condition </a:t>
            </a:r>
            <a:br>
              <a:rPr lang="en-GB" dirty="0"/>
            </a:br>
            <a:r>
              <a:rPr lang="en-GB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Condition monitoring eliminates the need to strip down equipment during annual overhaul. As well as indicating when a machine is becoming unserviceable, monitoring also confirms that a machine is operating satisfactorily. </a:t>
            </a:r>
          </a:p>
          <a:p>
            <a:pPr marL="0" indent="0">
              <a:buNone/>
            </a:pPr>
            <a:r>
              <a:rPr lang="en-US" dirty="0"/>
              <a:t>• The equipment can also be used to assist in troubleshooting and to help identify failed components when breakdown does occur.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2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900" dirty="0"/>
            </a:br>
            <a:r>
              <a:rPr lang="en-GB" sz="4900" dirty="0"/>
              <a:t>Condition Monitoring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"/>
          <a:stretch>
            <a:fillRect/>
          </a:stretch>
        </p:blipFill>
        <p:spPr bwMode="auto">
          <a:xfrm>
            <a:off x="457200" y="1735228"/>
            <a:ext cx="8229600" cy="425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007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8013" cy="1076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Monitoring Techniques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/>
              <a:t>Vibration</a:t>
            </a:r>
          </a:p>
          <a:p>
            <a:pPr eaLnBrk="1" hangingPunct="1">
              <a:defRPr/>
            </a:pPr>
            <a:r>
              <a:rPr lang="en-GB" dirty="0"/>
              <a:t>Lubricant analysis</a:t>
            </a:r>
          </a:p>
          <a:p>
            <a:pPr eaLnBrk="1" hangingPunct="1">
              <a:defRPr/>
            </a:pPr>
            <a:r>
              <a:rPr lang="en-GB" dirty="0"/>
              <a:t>Temperature (Thermography)</a:t>
            </a:r>
          </a:p>
          <a:p>
            <a:pPr eaLnBrk="1" hangingPunct="1">
              <a:defRPr/>
            </a:pPr>
            <a:r>
              <a:rPr lang="en-GB" dirty="0"/>
              <a:t>Leak detection</a:t>
            </a:r>
          </a:p>
          <a:p>
            <a:pPr eaLnBrk="1" hangingPunct="1">
              <a:defRPr/>
            </a:pPr>
            <a:r>
              <a:rPr lang="en-GB" dirty="0"/>
              <a:t>Corrosion detection</a:t>
            </a:r>
          </a:p>
          <a:p>
            <a:pPr eaLnBrk="1" hangingPunct="1">
              <a:defRPr/>
            </a:pPr>
            <a:r>
              <a:rPr lang="en-GB" dirty="0"/>
              <a:t>Crack detection</a:t>
            </a:r>
          </a:p>
          <a:p>
            <a:pPr eaLnBrk="1" hangingPunct="1">
              <a:defRPr/>
            </a:pPr>
            <a:r>
              <a:rPr lang="en-GB" dirty="0"/>
              <a:t>Insulation</a:t>
            </a:r>
          </a:p>
          <a:p>
            <a:pPr eaLnBrk="1" hangingPunct="1">
              <a:defRPr/>
            </a:pPr>
            <a:r>
              <a:rPr lang="en-GB" dirty="0"/>
              <a:t>Electrical resistance</a:t>
            </a:r>
          </a:p>
        </p:txBody>
      </p:sp>
    </p:spTree>
    <p:extLst>
      <p:ext uri="{BB962C8B-B14F-4D97-AF65-F5344CB8AC3E}">
        <p14:creationId xmlns:p14="http://schemas.microsoft.com/office/powerpoint/2010/main" val="15429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362950" cy="1366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 dirty="0"/>
            </a:br>
            <a:r>
              <a:rPr lang="en-GB" sz="4000" dirty="0"/>
              <a:t>Example of Monitoring Techniques </a:t>
            </a:r>
            <a:br>
              <a:rPr lang="en-GB" sz="4000" dirty="0"/>
            </a:br>
            <a:r>
              <a:rPr lang="en-GB" sz="4000" dirty="0"/>
              <a:t>on a Large Diesel Engine</a:t>
            </a:r>
            <a:br>
              <a:rPr lang="en-GB" dirty="0"/>
            </a:b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1050"/>
            <a:ext cx="8229600" cy="40449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Piston ring monitoring</a:t>
            </a:r>
          </a:p>
          <a:p>
            <a:pPr eaLnBrk="1" hangingPunct="1">
              <a:defRPr/>
            </a:pPr>
            <a:r>
              <a:rPr lang="en-GB" dirty="0"/>
              <a:t>Temperature monitoring</a:t>
            </a:r>
          </a:p>
          <a:p>
            <a:pPr eaLnBrk="1" hangingPunct="1">
              <a:defRPr/>
            </a:pPr>
            <a:r>
              <a:rPr lang="en-GB" dirty="0"/>
              <a:t>Vibration monitoring</a:t>
            </a:r>
          </a:p>
          <a:p>
            <a:pPr eaLnBrk="1" hangingPunct="1">
              <a:defRPr/>
            </a:pPr>
            <a:r>
              <a:rPr lang="en-GB" dirty="0"/>
              <a:t>Bearing wear down monitoring</a:t>
            </a:r>
          </a:p>
          <a:p>
            <a:pPr eaLnBrk="1" hangingPunct="1">
              <a:defRPr/>
            </a:pPr>
            <a:r>
              <a:rPr lang="en-GB" dirty="0"/>
              <a:t>Performance monitoring</a:t>
            </a:r>
          </a:p>
        </p:txBody>
      </p:sp>
    </p:spTree>
    <p:extLst>
      <p:ext uri="{BB962C8B-B14F-4D97-AF65-F5344CB8AC3E}">
        <p14:creationId xmlns:p14="http://schemas.microsoft.com/office/powerpoint/2010/main" val="14664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pic>
        <p:nvPicPr>
          <p:cNvPr id="7" name="Picture 2" descr="C:\Users\j.hotchkiss\AppData\Local\Microsoft\Windows\Temporary Internet Files\Content.IE5\SG85AAX3\question-mark-clip-art-0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392488" cy="43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1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The Need for Monitoring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Improved safety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Reduction of environmental hazards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Improved product quality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Reduction of downtime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Reduced costs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Extended equipment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Comprehensive database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Improved communication between operations/ maintenance</a:t>
            </a:r>
          </a:p>
        </p:txBody>
      </p:sp>
    </p:spTree>
    <p:extLst>
      <p:ext uri="{BB962C8B-B14F-4D97-AF65-F5344CB8AC3E}">
        <p14:creationId xmlns:p14="http://schemas.microsoft.com/office/powerpoint/2010/main" val="10224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Safety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Continuous monitoring of plant and equipment can enable alarms and possibly automatic safe shutdown to occur in the event of catastrophic failure.</a:t>
            </a:r>
          </a:p>
          <a:p>
            <a:pPr eaLnBrk="1" hangingPunct="1">
              <a:defRPr/>
            </a:pPr>
            <a:r>
              <a:rPr lang="en-GB" dirty="0"/>
              <a:t> This can thereby avoid potential imminent danger and injury. </a:t>
            </a:r>
          </a:p>
          <a:p>
            <a:pPr eaLnBrk="1" hangingPunct="1">
              <a:defRPr/>
            </a:pPr>
            <a:r>
              <a:rPr lang="en-GB" dirty="0"/>
              <a:t>Also, operations and maintenance personnel can become aware of trends to failure before problems arise.</a:t>
            </a:r>
          </a:p>
        </p:txBody>
      </p:sp>
    </p:spTree>
    <p:extLst>
      <p:ext uri="{BB962C8B-B14F-4D97-AF65-F5344CB8AC3E}">
        <p14:creationId xmlns:p14="http://schemas.microsoft.com/office/powerpoint/2010/main" val="29088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Environmental Hazards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As in the case of safety, early warning of the potential release of hazardous materials to the atmosphere or water courses can be detected through monitoring systems e.g.</a:t>
            </a:r>
          </a:p>
          <a:p>
            <a:pPr lvl="2" eaLnBrk="1" hangingPunct="1">
              <a:buFontTx/>
              <a:buNone/>
              <a:defRPr/>
            </a:pPr>
            <a:r>
              <a:rPr lang="en-GB" dirty="0"/>
              <a:t>Emissions from boilers, fluids from pumps, etc.</a:t>
            </a:r>
          </a:p>
        </p:txBody>
      </p:sp>
    </p:spTree>
    <p:extLst>
      <p:ext uri="{BB962C8B-B14F-4D97-AF65-F5344CB8AC3E}">
        <p14:creationId xmlns:p14="http://schemas.microsoft.com/office/powerpoint/2010/main" val="19695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Product Quality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Product quality control can be greatly enhanced through monitoring each stage of the production process, e.g. </a:t>
            </a:r>
          </a:p>
          <a:p>
            <a:pPr lvl="1" eaLnBrk="1" hangingPunct="1">
              <a:defRPr/>
            </a:pPr>
            <a:r>
              <a:rPr lang="en-GB" dirty="0"/>
              <a:t>Assembly line products can be monitored during manufacturing processes.</a:t>
            </a:r>
          </a:p>
          <a:p>
            <a:pPr lvl="1" eaLnBrk="1" hangingPunct="1">
              <a:defRPr/>
            </a:pPr>
            <a:r>
              <a:rPr lang="en-GB" dirty="0"/>
              <a:t>The quality of steam, oil, fluids, chemical products etc. can be monitored in the process industries.</a:t>
            </a:r>
          </a:p>
        </p:txBody>
      </p:sp>
    </p:spTree>
    <p:extLst>
      <p:ext uri="{BB962C8B-B14F-4D97-AF65-F5344CB8AC3E}">
        <p14:creationId xmlns:p14="http://schemas.microsoft.com/office/powerpoint/2010/main" val="9976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Downtime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Reduced downtime of plant, equipment and systems through early warning of potential failure or loss of performance can be provided.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FF0000"/>
                </a:solidFill>
              </a:rPr>
              <a:t>WHAT IS DOWNTIME?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7030A0"/>
                </a:solidFill>
              </a:rPr>
              <a:t>DOWN TIME IS…….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7030A0"/>
                </a:solidFill>
              </a:rPr>
              <a:t> “THE LENGTH OF TIME A MACHINE IS OUT OF PRODUCTION DUE TO MAINTENANCE”.</a:t>
            </a:r>
          </a:p>
          <a:p>
            <a:pPr marL="0" indent="0" eaLnBrk="1" hangingPunct="1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0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Costs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Given the benefits outlined in the previous slides, significant savings can be made in both operational and maintenance costs.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/>
          </a:p>
          <a:p>
            <a:pPr lvl="2">
              <a:lnSpc>
                <a:spcPct val="90000"/>
              </a:lnSpc>
              <a:buNone/>
              <a:defRPr/>
            </a:pPr>
            <a:r>
              <a:rPr lang="en-GB" dirty="0"/>
              <a:t>For Example;</a:t>
            </a:r>
          </a:p>
          <a:p>
            <a:pPr lvl="2">
              <a:lnSpc>
                <a:spcPct val="90000"/>
              </a:lnSpc>
              <a:buNone/>
              <a:defRPr/>
            </a:pPr>
            <a:endParaRPr lang="en-GB" dirty="0"/>
          </a:p>
          <a:p>
            <a:pPr lvl="2">
              <a:lnSpc>
                <a:spcPct val="90000"/>
              </a:lnSpc>
              <a:buNone/>
              <a:defRPr/>
            </a:pPr>
            <a:r>
              <a:rPr lang="en-GB" dirty="0"/>
              <a:t>	  Better quality control</a:t>
            </a:r>
          </a:p>
          <a:p>
            <a:pPr lvl="2">
              <a:lnSpc>
                <a:spcPct val="90000"/>
              </a:lnSpc>
              <a:buNone/>
              <a:defRPr/>
            </a:pPr>
            <a:endParaRPr lang="en-GB" dirty="0"/>
          </a:p>
          <a:p>
            <a:pPr lvl="2">
              <a:lnSpc>
                <a:spcPct val="90000"/>
              </a:lnSpc>
              <a:buNone/>
              <a:defRPr/>
            </a:pPr>
            <a:r>
              <a:rPr lang="en-GB" dirty="0"/>
              <a:t>      Plant &amp; equipment out of service for less time</a:t>
            </a:r>
          </a:p>
          <a:p>
            <a:pPr lvl="2">
              <a:lnSpc>
                <a:spcPct val="90000"/>
              </a:lnSpc>
              <a:buNone/>
              <a:defRPr/>
            </a:pPr>
            <a:endParaRPr lang="en-GB" dirty="0"/>
          </a:p>
          <a:p>
            <a:pPr lvl="2">
              <a:lnSpc>
                <a:spcPct val="90000"/>
              </a:lnSpc>
              <a:buNone/>
              <a:defRPr/>
            </a:pPr>
            <a:r>
              <a:rPr lang="en-GB" dirty="0"/>
              <a:t>      Reduced maintenance activity </a:t>
            </a:r>
            <a:r>
              <a:rPr lang="en-GB" dirty="0" err="1"/>
              <a:t>etc</a:t>
            </a:r>
            <a:endParaRPr lang="en-GB" dirty="0"/>
          </a:p>
          <a:p>
            <a:pPr>
              <a:lnSpc>
                <a:spcPct val="90000"/>
              </a:lnSpc>
              <a:buNone/>
              <a:defRPr/>
            </a:pPr>
            <a:r>
              <a:rPr lang="en-GB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5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1178</Words>
  <Application>Microsoft Office PowerPoint</Application>
  <PresentationFormat>On-screen Show (4:3)</PresentationFormat>
  <Paragraphs>114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Garamond</vt:lpstr>
      <vt:lpstr>Office Theme</vt:lpstr>
      <vt:lpstr>Condition Monitoring</vt:lpstr>
      <vt:lpstr>Objectives of the lesson</vt:lpstr>
      <vt:lpstr>Condition Monitoring</vt:lpstr>
      <vt:lpstr>The Need for Monitoring</vt:lpstr>
      <vt:lpstr>Safety</vt:lpstr>
      <vt:lpstr>Environmental Hazards</vt:lpstr>
      <vt:lpstr>Product Quality</vt:lpstr>
      <vt:lpstr>Downtime</vt:lpstr>
      <vt:lpstr>Costs</vt:lpstr>
      <vt:lpstr>Extended Equipment Life</vt:lpstr>
      <vt:lpstr>Comprehensive Database&amp; Improved Operations /Maintenance Communication </vt:lpstr>
      <vt:lpstr>Any Questions?</vt:lpstr>
      <vt:lpstr>Objectives of Condition Monitoring</vt:lpstr>
      <vt:lpstr>Condition Monitoring</vt:lpstr>
      <vt:lpstr>Methods of condition Monitoring</vt:lpstr>
      <vt:lpstr>Methods of condition Monitoring</vt:lpstr>
      <vt:lpstr>Temperature monitoring </vt:lpstr>
      <vt:lpstr>Temperature monitoring </vt:lpstr>
      <vt:lpstr>Methods of condition Monitoring</vt:lpstr>
      <vt:lpstr> Particle retrieval  </vt:lpstr>
      <vt:lpstr>Particle retrieval</vt:lpstr>
      <vt:lpstr>Noise monitoring</vt:lpstr>
      <vt:lpstr>Bearing Monitoring  http://www.youtube.com/watch?v=1N_2k_qzX6Y</vt:lpstr>
      <vt:lpstr>Vibration monitoring</vt:lpstr>
      <vt:lpstr>Vibration monitoring</vt:lpstr>
      <vt:lpstr>SKF bearing monitoring   http://www.youtube.com/watch?v=GS3Kc4HbeXM </vt:lpstr>
      <vt:lpstr>Advantages of Condition  Monitoring</vt:lpstr>
      <vt:lpstr>Wireless Condition Monitoring System Chiller Facility http://www.youtube.com/watch?v=SWHgoWtxtO0</vt:lpstr>
      <vt:lpstr>  Wireless Condition Monitoring http://www.youtube.com/watch?v=LBoIsJaDBAk </vt:lpstr>
      <vt:lpstr>Advantages of Condition  Monitoring</vt:lpstr>
      <vt:lpstr> Condition Monitoring  </vt:lpstr>
      <vt:lpstr>Monitoring Techniques</vt:lpstr>
      <vt:lpstr> Example of Monitoring Techniques  on a Large Diesel Engine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Diognosis</dc:title>
  <dc:creator>Hotchkiss, John</dc:creator>
  <cp:lastModifiedBy>Ian Griffiths</cp:lastModifiedBy>
  <cp:revision>91</cp:revision>
  <dcterms:created xsi:type="dcterms:W3CDTF">2015-02-23T14:11:14Z</dcterms:created>
  <dcterms:modified xsi:type="dcterms:W3CDTF">2021-11-14T20:39:45Z</dcterms:modified>
</cp:coreProperties>
</file>