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6" r:id="rId3"/>
    <p:sldId id="268" r:id="rId4"/>
    <p:sldId id="278" r:id="rId5"/>
    <p:sldId id="258" r:id="rId6"/>
    <p:sldId id="259" r:id="rId7"/>
    <p:sldId id="260" r:id="rId8"/>
    <p:sldId id="261" r:id="rId9"/>
    <p:sldId id="263" r:id="rId10"/>
    <p:sldId id="273" r:id="rId11"/>
    <p:sldId id="274" r:id="rId12"/>
    <p:sldId id="275" r:id="rId13"/>
    <p:sldId id="276" r:id="rId14"/>
    <p:sldId id="271" r:id="rId15"/>
    <p:sldId id="264" r:id="rId16"/>
    <p:sldId id="265" r:id="rId17"/>
    <p:sldId id="277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2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7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878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00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69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878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04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19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34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2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324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84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>
              <a:buClr>
                <a:srgbClr val="F9B233"/>
              </a:buClr>
              <a:defRPr sz="2400"/>
            </a:lvl1pPr>
            <a:lvl2pPr>
              <a:buClr>
                <a:srgbClr val="F9B233"/>
              </a:buClr>
              <a:defRPr sz="2100"/>
            </a:lvl2pPr>
            <a:lvl3pPr>
              <a:buClr>
                <a:srgbClr val="F9B233"/>
              </a:buClr>
              <a:defRPr sz="1800"/>
            </a:lvl3pPr>
            <a:lvl4pPr>
              <a:buClr>
                <a:srgbClr val="F9B233"/>
              </a:buClr>
              <a:defRPr sz="1500"/>
            </a:lvl4pPr>
            <a:lvl5pPr>
              <a:buClr>
                <a:srgbClr val="F9B233"/>
              </a:buCl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7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9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88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7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3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6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7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8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3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606"/>
            <a:ext cx="9144000" cy="24953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F55BE-5771-484A-B407-D77A88880E9A}" type="datetimeFigureOut">
              <a:rPr lang="en-US" smtClean="0"/>
              <a:pPr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4BABA5-7FD4-4210-A47A-EF8D2D428A9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54015"/>
            <a:ext cx="1532972" cy="10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787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9B233"/>
        </a:buClr>
        <a:buFont typeface="Arial" panose="020B0604020202020204" pitchFamily="34" charset="0"/>
        <a:buChar char="•"/>
        <a:defRPr sz="2800" kern="1200">
          <a:solidFill>
            <a:srgbClr val="87878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2400" kern="1200">
          <a:solidFill>
            <a:srgbClr val="87878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2000" kern="1200">
          <a:solidFill>
            <a:srgbClr val="87878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800" kern="1200">
          <a:solidFill>
            <a:srgbClr val="87878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800" kern="1200">
          <a:solidFill>
            <a:srgbClr val="87878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1425146"/>
          </a:xfrm>
          <a:prstGeom prst="rect">
            <a:avLst/>
          </a:prstGeom>
          <a:solidFill>
            <a:srgbClr val="38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07" y="5715000"/>
            <a:ext cx="1532972" cy="10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878787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878787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878787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878787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878787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15758" cy="1325563"/>
          </a:xfrm>
        </p:spPr>
        <p:txBody>
          <a:bodyPr/>
          <a:lstStyle/>
          <a:p>
            <a:r>
              <a:rPr lang="en-GB" dirty="0"/>
              <a:t>Clutches and Couplings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Couplings and Clutches are power and motion transmission elements.</a:t>
            </a:r>
          </a:p>
          <a:p>
            <a:r>
              <a:rPr lang="en-GB" dirty="0"/>
              <a:t>They’re used to transmit power from one shaft to another shaft.</a:t>
            </a:r>
          </a:p>
          <a:p>
            <a:r>
              <a:rPr lang="en-GB" dirty="0"/>
              <a:t>The brake is a frictional device which is used to control the motion.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t="20297" r="20641" b="3907"/>
          <a:stretch/>
        </p:blipFill>
        <p:spPr bwMode="auto">
          <a:xfrm>
            <a:off x="179512" y="188640"/>
            <a:ext cx="604867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8" t="21282" r="13997" b="47219"/>
          <a:stretch/>
        </p:blipFill>
        <p:spPr bwMode="auto">
          <a:xfrm>
            <a:off x="6228184" y="2276872"/>
            <a:ext cx="2664296" cy="224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6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Protected Type Flange Coupling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7" b="17688"/>
          <a:stretch/>
        </p:blipFill>
        <p:spPr bwMode="auto">
          <a:xfrm>
            <a:off x="0" y="1690689"/>
            <a:ext cx="91440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8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4614" y="-29294"/>
            <a:ext cx="6858000" cy="1325563"/>
          </a:xfrm>
        </p:spPr>
        <p:txBody>
          <a:bodyPr/>
          <a:lstStyle/>
          <a:p>
            <a:r>
              <a:rPr lang="en-GB" dirty="0"/>
              <a:t>Flexible Couplings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239794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Flexible couplings are used to protect the driving and driven machines from effect of shocks, excessive stresses due to deflection and vibration which may arise from misalignment of shafts.</a:t>
            </a:r>
          </a:p>
          <a:p>
            <a:pPr marL="0" indent="0">
              <a:buNone/>
            </a:pPr>
            <a:r>
              <a:rPr lang="en-GB" b="1" u="sng" dirty="0"/>
              <a:t>Bushed pin type flange coupling</a:t>
            </a:r>
          </a:p>
          <a:p>
            <a:r>
              <a:rPr lang="en-GB" sz="2400" dirty="0"/>
              <a:t>This type of coupling allows for imperfect alignment of two joining shaft.</a:t>
            </a:r>
          </a:p>
          <a:p>
            <a:r>
              <a:rPr lang="en-GB" sz="2400" dirty="0"/>
              <a:t>This coupling has pins which works as a coupling bolt. The rubber or leather bushes are used over pins.</a:t>
            </a:r>
          </a:p>
          <a:p>
            <a:r>
              <a:rPr lang="en-GB" sz="2400" dirty="0"/>
              <a:t>Rubber bush absorbs shocks and vibrations during operation.</a:t>
            </a:r>
          </a:p>
          <a:p>
            <a:r>
              <a:rPr lang="en-GB" sz="2400" dirty="0"/>
              <a:t>It is generally used to couple electric motor and machine.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77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11560" y="-171400"/>
            <a:ext cx="6858000" cy="1325563"/>
          </a:xfrm>
        </p:spPr>
        <p:txBody>
          <a:bodyPr/>
          <a:lstStyle/>
          <a:p>
            <a:r>
              <a:rPr lang="en-GB" dirty="0"/>
              <a:t>Pin Bush Type Coupling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7344" r="53126" b="9812"/>
          <a:stretch/>
        </p:blipFill>
        <p:spPr bwMode="auto">
          <a:xfrm>
            <a:off x="395536" y="908720"/>
            <a:ext cx="38884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7" t="11438" r="4400" b="3907"/>
          <a:stretch/>
        </p:blipFill>
        <p:spPr bwMode="auto">
          <a:xfrm>
            <a:off x="4493046" y="902246"/>
            <a:ext cx="4111402" cy="533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339768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25264" r="6560" b="6887"/>
          <a:stretch/>
        </p:blipFill>
        <p:spPr bwMode="auto">
          <a:xfrm>
            <a:off x="395536" y="908720"/>
            <a:ext cx="7848872" cy="44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11560" y="-171400"/>
            <a:ext cx="6858000" cy="1325563"/>
          </a:xfrm>
        </p:spPr>
        <p:txBody>
          <a:bodyPr/>
          <a:lstStyle/>
          <a:p>
            <a:r>
              <a:rPr lang="en-GB" dirty="0"/>
              <a:t>Pin Bush Type Coupling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Oldham’s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r>
              <a:rPr lang="en-GB" dirty="0"/>
              <a:t>Used to connect two parallel shafts whose axis are a small distance apart.</a:t>
            </a:r>
          </a:p>
          <a:p>
            <a:r>
              <a:rPr lang="en-GB" dirty="0"/>
              <a:t>The flanges have projections and a disc is provided with two slots on both sides which are right angle to each other.</a:t>
            </a:r>
          </a:p>
          <a:p>
            <a:r>
              <a:rPr lang="en-GB" dirty="0"/>
              <a:t>The rotation of the drive shaft causes the rotation and sliding of the disc which transmits the motion and power to the driven shaft.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20297" r="13998" b="5876"/>
          <a:stretch/>
        </p:blipFill>
        <p:spPr bwMode="auto">
          <a:xfrm>
            <a:off x="395536" y="476672"/>
            <a:ext cx="741682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598025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Universal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coupling is used to connect two shafts whose axis will intersect.</a:t>
            </a:r>
          </a:p>
          <a:p>
            <a:r>
              <a:rPr lang="en-GB" dirty="0"/>
              <a:t>The angle between the shaft axis may vary slightly during operation.</a:t>
            </a:r>
          </a:p>
          <a:p>
            <a:r>
              <a:rPr lang="en-GB" dirty="0"/>
              <a:t>It is widely used in automobile and machine tools.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8" t="11438" b="59031"/>
          <a:stretch/>
        </p:blipFill>
        <p:spPr bwMode="auto">
          <a:xfrm>
            <a:off x="3563888" y="4293096"/>
            <a:ext cx="4461520" cy="12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52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t="21656" r="20268" b="5502"/>
          <a:stretch/>
        </p:blipFill>
        <p:spPr bwMode="auto">
          <a:xfrm>
            <a:off x="755576" y="332656"/>
            <a:ext cx="66247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7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 of Couplings</a:t>
            </a:r>
          </a:p>
        </p:txBody>
      </p:sp>
      <p:pic>
        <p:nvPicPr>
          <p:cNvPr id="6" name="Picture 4" descr="Classification of Couplings &#10;Couplings &#10;Rigid &#10;Coupling &#10;Sleeve or Muff &#10;Coupling &#10;Split Muff &#10;Coupling &#10;Flange &#10;Coupl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37932" r="3390" b="24137"/>
          <a:stretch/>
        </p:blipFill>
        <p:spPr bwMode="auto">
          <a:xfrm>
            <a:off x="240027" y="2132856"/>
            <a:ext cx="86409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Rigid Couplings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GB" dirty="0"/>
              <a:t>Rigid Couplings are used to connect two shafts which are perfectly in axial alignment.</a:t>
            </a:r>
          </a:p>
          <a:p>
            <a:pPr marL="0" indent="0">
              <a:buNone/>
            </a:pPr>
            <a:r>
              <a:rPr lang="en-GB" b="1" u="sng" dirty="0"/>
              <a:t>Sleeve or Muff Coupling</a:t>
            </a:r>
            <a:endParaRPr lang="en-GB" dirty="0"/>
          </a:p>
          <a:p>
            <a:r>
              <a:rPr lang="en-GB" sz="2400" dirty="0"/>
              <a:t>It Is the simplest type of rigid coupling which is made from cast iron.</a:t>
            </a:r>
          </a:p>
          <a:p>
            <a:r>
              <a:rPr lang="en-GB" sz="2400" dirty="0"/>
              <a:t>The hollow cylinder (muff) is fitted over the ends of the two shafts with the help of tapered sunk key.</a:t>
            </a:r>
          </a:p>
          <a:p>
            <a:r>
              <a:rPr lang="en-GB" sz="2400" dirty="0"/>
              <a:t>Difficult to assemble when there is no perfect alignment.</a:t>
            </a:r>
          </a:p>
        </p:txBody>
      </p:sp>
    </p:spTree>
    <p:extLst>
      <p:ext uri="{BB962C8B-B14F-4D97-AF65-F5344CB8AC3E}">
        <p14:creationId xmlns:p14="http://schemas.microsoft.com/office/powerpoint/2010/main" val="364165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eeve or Muff Coupling 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33274" r="8196" b="19034"/>
          <a:stretch/>
        </p:blipFill>
        <p:spPr bwMode="auto">
          <a:xfrm>
            <a:off x="179512" y="1556791"/>
            <a:ext cx="8752973" cy="35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3568" y="253333"/>
            <a:ext cx="6858000" cy="1325563"/>
          </a:xfrm>
        </p:spPr>
        <p:txBody>
          <a:bodyPr/>
          <a:lstStyle/>
          <a:p>
            <a:r>
              <a:rPr lang="en-GB" dirty="0"/>
              <a:t>Sleeve or Muff Couplings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16758" r="14743" b="6462"/>
          <a:stretch/>
        </p:blipFill>
        <p:spPr bwMode="auto">
          <a:xfrm>
            <a:off x="645890" y="560339"/>
            <a:ext cx="68407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 Muff Coupling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448" y="1684746"/>
            <a:ext cx="7886700" cy="4351338"/>
          </a:xfrm>
        </p:spPr>
        <p:txBody>
          <a:bodyPr/>
          <a:lstStyle/>
          <a:p>
            <a:r>
              <a:rPr lang="en-GB" dirty="0"/>
              <a:t>The muff or sleeve is made into two halves of cast iron.</a:t>
            </a:r>
          </a:p>
          <a:p>
            <a:r>
              <a:rPr lang="en-GB" dirty="0"/>
              <a:t>Both are joined by a nut and bolt.</a:t>
            </a:r>
          </a:p>
          <a:p>
            <a:r>
              <a:rPr lang="en-GB" dirty="0"/>
              <a:t>Assembly and disassembly of the coupling is possible without changing the position of the shaft.</a:t>
            </a:r>
          </a:p>
          <a:p>
            <a:r>
              <a:rPr lang="en-GB" dirty="0"/>
              <a:t>This coupling is used for heavy power transmission at moderate speed.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 and Muff Coupling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30141" r="4400" b="27531"/>
          <a:stretch/>
        </p:blipFill>
        <p:spPr bwMode="auto">
          <a:xfrm>
            <a:off x="70992" y="1693824"/>
            <a:ext cx="90730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17344" r="9567" b="7844"/>
          <a:stretch/>
        </p:blipFill>
        <p:spPr bwMode="auto">
          <a:xfrm>
            <a:off x="323528" y="332656"/>
            <a:ext cx="72008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Flange Coupling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87084"/>
            <a:ext cx="7886700" cy="4351338"/>
          </a:xfrm>
        </p:spPr>
        <p:txBody>
          <a:bodyPr/>
          <a:lstStyle/>
          <a:p>
            <a:r>
              <a:rPr lang="en-GB" dirty="0"/>
              <a:t>This coupling is having two separate cast iron flanges.</a:t>
            </a:r>
          </a:p>
          <a:p>
            <a:r>
              <a:rPr lang="en-GB" dirty="0"/>
              <a:t>The flanges can be of protected type or unprotected type.</a:t>
            </a:r>
          </a:p>
          <a:p>
            <a:r>
              <a:rPr lang="en-GB" dirty="0"/>
              <a:t>The flange couplings are rigid and accurate.</a:t>
            </a:r>
          </a:p>
          <a:p>
            <a:r>
              <a:rPr lang="en-GB" dirty="0"/>
              <a:t>It is used for heavy power transmission at low speed.</a:t>
            </a:r>
          </a:p>
        </p:txBody>
      </p:sp>
    </p:spTree>
    <p:extLst>
      <p:ext uri="{BB962C8B-B14F-4D97-AF65-F5344CB8AC3E}">
        <p14:creationId xmlns:p14="http://schemas.microsoft.com/office/powerpoint/2010/main" val="2982462196"/>
      </p:ext>
    </p:extLst>
  </p:cSld>
  <p:clrMapOvr>
    <a:masterClrMapping/>
  </p:clrMapOvr>
</p:sld>
</file>

<file path=ppt/theme/theme1.xml><?xml version="1.0" encoding="utf-8"?>
<a:theme xmlns:a="http://schemas.openxmlformats.org/drawingml/2006/main" name="ECC Blank Presentation 4.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ECC Blank Presentation 4.3</Template>
  <TotalTime>980</TotalTime>
  <Words>419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ECC Blank Presentation 4.3</vt:lpstr>
      <vt:lpstr>Custom Design</vt:lpstr>
      <vt:lpstr>Clutches and Couplings</vt:lpstr>
      <vt:lpstr>Classification of Couplings</vt:lpstr>
      <vt:lpstr>Rigid Couplings</vt:lpstr>
      <vt:lpstr>Sleeve or Muff Couplings</vt:lpstr>
      <vt:lpstr>PowerPoint Presentation</vt:lpstr>
      <vt:lpstr>Split Muff Coupling</vt:lpstr>
      <vt:lpstr>Split and Muff Coupling</vt:lpstr>
      <vt:lpstr>PowerPoint Presentation</vt:lpstr>
      <vt:lpstr>Flange Coupling</vt:lpstr>
      <vt:lpstr>PowerPoint Presentation</vt:lpstr>
      <vt:lpstr>Protected Type Flange Coupling</vt:lpstr>
      <vt:lpstr>Flexible Couplings</vt:lpstr>
      <vt:lpstr>Pin Bush Type Coupling</vt:lpstr>
      <vt:lpstr>Pin Bush Type Coupling</vt:lpstr>
      <vt:lpstr>Oldham’s Coupling</vt:lpstr>
      <vt:lpstr>PowerPoint Presentation</vt:lpstr>
      <vt:lpstr>Universal Coupling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o.mumuni-timtey</dc:creator>
  <cp:lastModifiedBy>Ian Griffiths</cp:lastModifiedBy>
  <cp:revision>100</cp:revision>
  <dcterms:created xsi:type="dcterms:W3CDTF">2009-09-13T19:40:46Z</dcterms:created>
  <dcterms:modified xsi:type="dcterms:W3CDTF">2022-09-01T10:29:23Z</dcterms:modified>
</cp:coreProperties>
</file>