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1" r:id="rId3"/>
    <p:sldId id="272" r:id="rId4"/>
    <p:sldId id="273" r:id="rId5"/>
    <p:sldId id="274" r:id="rId6"/>
    <p:sldId id="275" r:id="rId7"/>
    <p:sldId id="279" r:id="rId8"/>
    <p:sldId id="285" r:id="rId9"/>
    <p:sldId id="276" r:id="rId10"/>
    <p:sldId id="277" r:id="rId11"/>
    <p:sldId id="280" r:id="rId12"/>
    <p:sldId id="283" r:id="rId13"/>
    <p:sldId id="284" r:id="rId14"/>
    <p:sldId id="278" r:id="rId15"/>
    <p:sldId id="286" r:id="rId16"/>
    <p:sldId id="281" r:id="rId17"/>
    <p:sldId id="282" r:id="rId18"/>
    <p:sldId id="287"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C2338-E181-4220-B5F7-5BD237BA678E}" type="datetimeFigureOut">
              <a:rPr lang="en-GB" smtClean="0"/>
              <a:pPr/>
              <a:t>04/12/2015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A7DD4-D0D5-434F-8622-E77FD37821D9}" type="slidenum">
              <a:rPr lang="en-GB" smtClean="0"/>
              <a:pPr/>
              <a:t>‹#›</a:t>
            </a:fld>
            <a:endParaRPr lang="en-GB"/>
          </a:p>
        </p:txBody>
      </p:sp>
    </p:spTree>
    <p:extLst>
      <p:ext uri="{BB962C8B-B14F-4D97-AF65-F5344CB8AC3E}">
        <p14:creationId xmlns:p14="http://schemas.microsoft.com/office/powerpoint/2010/main" xmlns="" val="279039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D5EC7C-2823-4208-B419-9B77F04CBB87}" type="datetime1">
              <a:rPr lang="en-GB" smtClean="0"/>
              <a:pPr/>
              <a:t>04/12/2015</a:t>
            </a:fld>
            <a:endParaRPr lang="en-GB"/>
          </a:p>
        </p:txBody>
      </p:sp>
      <p:sp>
        <p:nvSpPr>
          <p:cNvPr id="5" name="Footer Placeholder 4"/>
          <p:cNvSpPr>
            <a:spLocks noGrp="1"/>
          </p:cNvSpPr>
          <p:nvPr>
            <p:ph type="ftr" sz="quarter" idx="11"/>
          </p:nvPr>
        </p:nvSpPr>
        <p:spPr/>
        <p:txBody>
          <a:bodyPr/>
          <a:lstStyle/>
          <a:p>
            <a:r>
              <a:rPr lang="en-GB" smtClean="0"/>
              <a:t>Strategic Business Analysis ST2S51</a:t>
            </a:r>
            <a:endParaRPr lang="en-GB"/>
          </a:p>
        </p:txBody>
      </p:sp>
      <p:sp>
        <p:nvSpPr>
          <p:cNvPr id="6" name="Slide Number Placeholder 5"/>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3F3073-DDA6-4993-BEF3-D09190AA1EFF}" type="datetime1">
              <a:rPr lang="en-GB" smtClean="0"/>
              <a:pPr/>
              <a:t>04/12/2015</a:t>
            </a:fld>
            <a:endParaRPr lang="en-GB"/>
          </a:p>
        </p:txBody>
      </p:sp>
      <p:sp>
        <p:nvSpPr>
          <p:cNvPr id="5" name="Footer Placeholder 4"/>
          <p:cNvSpPr>
            <a:spLocks noGrp="1"/>
          </p:cNvSpPr>
          <p:nvPr>
            <p:ph type="ftr" sz="quarter" idx="11"/>
          </p:nvPr>
        </p:nvSpPr>
        <p:spPr/>
        <p:txBody>
          <a:bodyPr/>
          <a:lstStyle/>
          <a:p>
            <a:r>
              <a:rPr lang="en-GB" smtClean="0"/>
              <a:t>Strategic Business Analysis ST2S51</a:t>
            </a:r>
            <a:endParaRPr lang="en-GB"/>
          </a:p>
        </p:txBody>
      </p:sp>
      <p:sp>
        <p:nvSpPr>
          <p:cNvPr id="6" name="Slide Number Placeholder 5"/>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B5849E-EDEE-4576-A7A6-FFA49C6908C9}" type="datetime1">
              <a:rPr lang="en-GB" smtClean="0"/>
              <a:pPr/>
              <a:t>04/12/2015</a:t>
            </a:fld>
            <a:endParaRPr lang="en-GB"/>
          </a:p>
        </p:txBody>
      </p:sp>
      <p:sp>
        <p:nvSpPr>
          <p:cNvPr id="5" name="Footer Placeholder 4"/>
          <p:cNvSpPr>
            <a:spLocks noGrp="1"/>
          </p:cNvSpPr>
          <p:nvPr>
            <p:ph type="ftr" sz="quarter" idx="11"/>
          </p:nvPr>
        </p:nvSpPr>
        <p:spPr/>
        <p:txBody>
          <a:bodyPr/>
          <a:lstStyle/>
          <a:p>
            <a:r>
              <a:rPr lang="en-GB" smtClean="0"/>
              <a:t>Strategic Business Analysis ST2S51</a:t>
            </a:r>
            <a:endParaRPr lang="en-GB"/>
          </a:p>
        </p:txBody>
      </p:sp>
      <p:sp>
        <p:nvSpPr>
          <p:cNvPr id="6" name="Slide Number Placeholder 5"/>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D355F4-6B08-4711-8693-B69098BDF13A}" type="datetime1">
              <a:rPr lang="en-GB" smtClean="0"/>
              <a:pPr/>
              <a:t>04/12/2015</a:t>
            </a:fld>
            <a:endParaRPr lang="en-GB"/>
          </a:p>
        </p:txBody>
      </p:sp>
      <p:sp>
        <p:nvSpPr>
          <p:cNvPr id="5" name="Footer Placeholder 4"/>
          <p:cNvSpPr>
            <a:spLocks noGrp="1"/>
          </p:cNvSpPr>
          <p:nvPr>
            <p:ph type="ftr" sz="quarter" idx="11"/>
          </p:nvPr>
        </p:nvSpPr>
        <p:spPr/>
        <p:txBody>
          <a:bodyPr/>
          <a:lstStyle/>
          <a:p>
            <a:r>
              <a:rPr lang="en-GB" smtClean="0"/>
              <a:t>Strategic Business Analysis ST2S51</a:t>
            </a:r>
            <a:endParaRPr lang="en-GB"/>
          </a:p>
        </p:txBody>
      </p:sp>
      <p:sp>
        <p:nvSpPr>
          <p:cNvPr id="6" name="Slide Number Placeholder 5"/>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5AF30-0B9D-484D-BA3F-D32F372F64C2}" type="datetime1">
              <a:rPr lang="en-GB" smtClean="0"/>
              <a:pPr/>
              <a:t>04/12/2015</a:t>
            </a:fld>
            <a:endParaRPr lang="en-GB"/>
          </a:p>
        </p:txBody>
      </p:sp>
      <p:sp>
        <p:nvSpPr>
          <p:cNvPr id="5" name="Footer Placeholder 4"/>
          <p:cNvSpPr>
            <a:spLocks noGrp="1"/>
          </p:cNvSpPr>
          <p:nvPr>
            <p:ph type="ftr" sz="quarter" idx="11"/>
          </p:nvPr>
        </p:nvSpPr>
        <p:spPr/>
        <p:txBody>
          <a:bodyPr/>
          <a:lstStyle/>
          <a:p>
            <a:r>
              <a:rPr lang="en-GB" smtClean="0"/>
              <a:t>Strategic Business Analysis ST2S51</a:t>
            </a:r>
            <a:endParaRPr lang="en-GB"/>
          </a:p>
        </p:txBody>
      </p:sp>
      <p:sp>
        <p:nvSpPr>
          <p:cNvPr id="6" name="Slide Number Placeholder 5"/>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1B4F3A-3B14-4C31-8A8C-E311AEE8C7C5}" type="datetime1">
              <a:rPr lang="en-GB" smtClean="0"/>
              <a:pPr/>
              <a:t>04/12/2015</a:t>
            </a:fld>
            <a:endParaRPr lang="en-GB"/>
          </a:p>
        </p:txBody>
      </p:sp>
      <p:sp>
        <p:nvSpPr>
          <p:cNvPr id="6" name="Footer Placeholder 5"/>
          <p:cNvSpPr>
            <a:spLocks noGrp="1"/>
          </p:cNvSpPr>
          <p:nvPr>
            <p:ph type="ftr" sz="quarter" idx="11"/>
          </p:nvPr>
        </p:nvSpPr>
        <p:spPr/>
        <p:txBody>
          <a:bodyPr/>
          <a:lstStyle/>
          <a:p>
            <a:r>
              <a:rPr lang="en-GB" smtClean="0"/>
              <a:t>Strategic Business Analysis ST2S51</a:t>
            </a:r>
            <a:endParaRPr lang="en-GB"/>
          </a:p>
        </p:txBody>
      </p:sp>
      <p:sp>
        <p:nvSpPr>
          <p:cNvPr id="7" name="Slide Number Placeholder 6"/>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976F6E-E139-4608-9A14-D90CB61B7704}" type="datetime1">
              <a:rPr lang="en-GB" smtClean="0"/>
              <a:pPr/>
              <a:t>04/12/2015</a:t>
            </a:fld>
            <a:endParaRPr lang="en-GB"/>
          </a:p>
        </p:txBody>
      </p:sp>
      <p:sp>
        <p:nvSpPr>
          <p:cNvPr id="8" name="Footer Placeholder 7"/>
          <p:cNvSpPr>
            <a:spLocks noGrp="1"/>
          </p:cNvSpPr>
          <p:nvPr>
            <p:ph type="ftr" sz="quarter" idx="11"/>
          </p:nvPr>
        </p:nvSpPr>
        <p:spPr/>
        <p:txBody>
          <a:bodyPr/>
          <a:lstStyle/>
          <a:p>
            <a:r>
              <a:rPr lang="en-GB" smtClean="0"/>
              <a:t>Strategic Business Analysis ST2S51</a:t>
            </a:r>
            <a:endParaRPr lang="en-GB"/>
          </a:p>
        </p:txBody>
      </p:sp>
      <p:sp>
        <p:nvSpPr>
          <p:cNvPr id="9" name="Slide Number Placeholder 8"/>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6CADB4-4D6D-4D52-8EC8-305779B54C8A}" type="datetime1">
              <a:rPr lang="en-GB" smtClean="0"/>
              <a:pPr/>
              <a:t>04/12/2015</a:t>
            </a:fld>
            <a:endParaRPr lang="en-GB"/>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54238-9D52-4940-901D-86189CF261E1}" type="datetime1">
              <a:rPr lang="en-GB" smtClean="0"/>
              <a:pPr/>
              <a:t>04/12/2015</a:t>
            </a:fld>
            <a:endParaRPr lang="en-GB"/>
          </a:p>
        </p:txBody>
      </p:sp>
      <p:sp>
        <p:nvSpPr>
          <p:cNvPr id="3" name="Footer Placeholder 2"/>
          <p:cNvSpPr>
            <a:spLocks noGrp="1"/>
          </p:cNvSpPr>
          <p:nvPr>
            <p:ph type="ftr" sz="quarter" idx="11"/>
          </p:nvPr>
        </p:nvSpPr>
        <p:spPr/>
        <p:txBody>
          <a:bodyPr/>
          <a:lstStyle/>
          <a:p>
            <a:r>
              <a:rPr lang="en-GB" smtClean="0"/>
              <a:t>Strategic Business Analysis ST2S51</a:t>
            </a:r>
            <a:endParaRPr lang="en-GB"/>
          </a:p>
        </p:txBody>
      </p:sp>
      <p:sp>
        <p:nvSpPr>
          <p:cNvPr id="4" name="Slide Number Placeholder 3"/>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2FD5B-C196-40B4-8BAB-F501B22506B7}" type="datetime1">
              <a:rPr lang="en-GB" smtClean="0"/>
              <a:pPr/>
              <a:t>04/12/2015</a:t>
            </a:fld>
            <a:endParaRPr lang="en-GB"/>
          </a:p>
        </p:txBody>
      </p:sp>
      <p:sp>
        <p:nvSpPr>
          <p:cNvPr id="6" name="Footer Placeholder 5"/>
          <p:cNvSpPr>
            <a:spLocks noGrp="1"/>
          </p:cNvSpPr>
          <p:nvPr>
            <p:ph type="ftr" sz="quarter" idx="11"/>
          </p:nvPr>
        </p:nvSpPr>
        <p:spPr/>
        <p:txBody>
          <a:bodyPr/>
          <a:lstStyle/>
          <a:p>
            <a:r>
              <a:rPr lang="en-GB" smtClean="0"/>
              <a:t>Strategic Business Analysis ST2S51</a:t>
            </a:r>
            <a:endParaRPr lang="en-GB"/>
          </a:p>
        </p:txBody>
      </p:sp>
      <p:sp>
        <p:nvSpPr>
          <p:cNvPr id="7" name="Slide Number Placeholder 6"/>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71F18-78B3-470C-ADCD-49E7AA1C0B1F}" type="datetime1">
              <a:rPr lang="en-GB" smtClean="0"/>
              <a:pPr/>
              <a:t>04/12/2015</a:t>
            </a:fld>
            <a:endParaRPr lang="en-GB"/>
          </a:p>
        </p:txBody>
      </p:sp>
      <p:sp>
        <p:nvSpPr>
          <p:cNvPr id="6" name="Footer Placeholder 5"/>
          <p:cNvSpPr>
            <a:spLocks noGrp="1"/>
          </p:cNvSpPr>
          <p:nvPr>
            <p:ph type="ftr" sz="quarter" idx="11"/>
          </p:nvPr>
        </p:nvSpPr>
        <p:spPr/>
        <p:txBody>
          <a:bodyPr/>
          <a:lstStyle/>
          <a:p>
            <a:r>
              <a:rPr lang="en-GB" smtClean="0"/>
              <a:t>Strategic Business Analysis ST2S51</a:t>
            </a:r>
            <a:endParaRPr lang="en-GB"/>
          </a:p>
        </p:txBody>
      </p:sp>
      <p:sp>
        <p:nvSpPr>
          <p:cNvPr id="7" name="Slide Number Placeholder 6"/>
          <p:cNvSpPr>
            <a:spLocks noGrp="1"/>
          </p:cNvSpPr>
          <p:nvPr>
            <p:ph type="sldNum" sz="quarter" idx="12"/>
          </p:nvPr>
        </p:nvSpPr>
        <p:spPr/>
        <p:txBody>
          <a:bodyPr/>
          <a:lstStyle/>
          <a:p>
            <a:fld id="{1F400D08-D32F-441F-8425-66E53F9802C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7030A0">
                <a:alpha val="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2B825-407E-4EB9-966E-38FB1E0B9B09}" type="datetime1">
              <a:rPr lang="en-GB" smtClean="0"/>
              <a:pPr/>
              <a:t>04/12/2015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Strategic Business Analysis ST2S51</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00D08-D32F-441F-8425-66E53F9802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lcss.glam.ac.uk/lrc/guides/cit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tail-week.com/SearchResults.aspx?qsearch=1&amp;qkeyword=costa+coffee&amp;x=10&amp;y=14" TargetMode="External"/><Relationship Id="rId2" Type="http://schemas.openxmlformats.org/officeDocument/2006/relationships/hyperlink" Target="http://www.costa.co.uk/" TargetMode="External"/><Relationship Id="rId1" Type="http://schemas.openxmlformats.org/officeDocument/2006/relationships/slideLayout" Target="../slideLayouts/slideLayout2.xml"/><Relationship Id="rId5" Type="http://schemas.openxmlformats.org/officeDocument/2006/relationships/hyperlink" Target="http://www.retailtimes.co.uk/index.php?s=costa+coffee" TargetMode="External"/><Relationship Id="rId4" Type="http://schemas.openxmlformats.org/officeDocument/2006/relationships/hyperlink" Target="http://www.theguardian.com/business/2015/sep/08/costa-coffee-owner-to-raise-prices-in-response-to-national-living-wag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8568952" cy="4392488"/>
          </a:xfrm>
        </p:spPr>
        <p:txBody>
          <a:bodyPr>
            <a:normAutofit fontScale="90000"/>
          </a:bodyPr>
          <a:lstStyle/>
          <a:p>
            <a:r>
              <a:rPr lang="en-GB" sz="3600" b="1" dirty="0" smtClean="0"/>
              <a:t/>
            </a:r>
            <a:br>
              <a:rPr lang="en-GB" sz="3600" b="1" dirty="0" smtClean="0"/>
            </a:br>
            <a:r>
              <a:rPr lang="en-GB" sz="3600" b="1" dirty="0" smtClean="0"/>
              <a:t>Individual Assignment (60%) </a:t>
            </a:r>
            <a:br>
              <a:rPr lang="en-GB" sz="3600" b="1" dirty="0" smtClean="0"/>
            </a:br>
            <a:r>
              <a:rPr lang="en-GB" sz="5000" b="1" dirty="0" smtClean="0"/>
              <a:t/>
            </a:r>
            <a:br>
              <a:rPr lang="en-GB" sz="5000" b="1" dirty="0" smtClean="0"/>
            </a:br>
            <a:r>
              <a:rPr lang="en-GB" sz="5000" b="1" dirty="0" smtClean="0"/>
              <a:t>Strategic Evaluation of </a:t>
            </a:r>
            <a:br>
              <a:rPr lang="en-GB" sz="5000" b="1" dirty="0" smtClean="0"/>
            </a:br>
            <a:r>
              <a:rPr lang="en-GB" sz="5000" b="1" dirty="0" smtClean="0"/>
              <a:t>Costa Coffee</a:t>
            </a:r>
            <a:br>
              <a:rPr lang="en-GB" sz="5000" b="1" dirty="0" smtClean="0"/>
            </a:br>
            <a:r>
              <a:rPr lang="en-GB" sz="3600" dirty="0" smtClean="0"/>
              <a:t>(www.costa.co.uk)</a:t>
            </a:r>
            <a:br>
              <a:rPr lang="en-GB" sz="3600" dirty="0" smtClean="0"/>
            </a:br>
            <a:r>
              <a:rPr lang="en-GB" sz="3600" dirty="0" smtClean="0"/>
              <a:t/>
            </a:r>
            <a:br>
              <a:rPr lang="en-GB" sz="3600" dirty="0" smtClean="0"/>
            </a:br>
            <a:r>
              <a:rPr lang="en-GB" sz="3600" dirty="0" smtClean="0"/>
              <a:t>Final submission date: </a:t>
            </a:r>
            <a:br>
              <a:rPr lang="en-GB" sz="3600" dirty="0" smtClean="0"/>
            </a:br>
            <a:r>
              <a:rPr lang="en-GB" sz="3600" b="1" dirty="0" smtClean="0"/>
              <a:t>Monday 18</a:t>
            </a:r>
            <a:r>
              <a:rPr lang="en-GB" sz="3600" b="1" baseline="30000" dirty="0" smtClean="0"/>
              <a:t>th</a:t>
            </a:r>
            <a:r>
              <a:rPr lang="en-GB" sz="3600" b="1" dirty="0" smtClean="0"/>
              <a:t> January 2016 </a:t>
            </a:r>
            <a:br>
              <a:rPr lang="en-GB" sz="3600" b="1" dirty="0" smtClean="0"/>
            </a:br>
            <a:r>
              <a:rPr lang="en-GB" sz="3600" b="1" dirty="0" smtClean="0"/>
              <a:t/>
            </a:r>
            <a:br>
              <a:rPr lang="en-GB" sz="3600" b="1" dirty="0" smtClean="0"/>
            </a:br>
            <a:r>
              <a:rPr lang="en-GB" sz="3600" b="1" dirty="0" smtClean="0"/>
              <a:t/>
            </a:r>
            <a:br>
              <a:rPr lang="en-GB" sz="3600" b="1" dirty="0" smtClean="0"/>
            </a:br>
            <a:endParaRPr lang="en-GB" sz="3600" b="1" dirty="0"/>
          </a:p>
        </p:txBody>
      </p:sp>
      <p:sp>
        <p:nvSpPr>
          <p:cNvPr id="3" name="Subtitle 2"/>
          <p:cNvSpPr>
            <a:spLocks noGrp="1"/>
          </p:cNvSpPr>
          <p:nvPr>
            <p:ph type="subTitle" idx="1"/>
          </p:nvPr>
        </p:nvSpPr>
        <p:spPr>
          <a:xfrm>
            <a:off x="1403648" y="5229200"/>
            <a:ext cx="6400800" cy="697632"/>
          </a:xfrm>
        </p:spPr>
        <p:txBody>
          <a:bodyPr>
            <a:normAutofit fontScale="85000" lnSpcReduction="20000"/>
          </a:bodyPr>
          <a:lstStyle/>
          <a:p>
            <a:endParaRPr lang="en-GB" sz="2500" dirty="0" smtClean="0"/>
          </a:p>
          <a:p>
            <a:r>
              <a:rPr lang="en-GB" sz="2500" dirty="0" smtClean="0"/>
              <a:t>Module Leader: Dr. Louise Hung</a:t>
            </a:r>
            <a:endParaRPr lang="en-GB" sz="2500" dirty="0"/>
          </a:p>
        </p:txBody>
      </p:sp>
      <p:sp>
        <p:nvSpPr>
          <p:cNvPr id="4" name="Slide Number Placeholder 3"/>
          <p:cNvSpPr>
            <a:spLocks noGrp="1"/>
          </p:cNvSpPr>
          <p:nvPr>
            <p:ph type="sldNum" sz="quarter" idx="12"/>
          </p:nvPr>
        </p:nvSpPr>
        <p:spPr/>
        <p:txBody>
          <a:bodyPr/>
          <a:lstStyle/>
          <a:p>
            <a:fld id="{1F400D08-D32F-441F-8425-66E53F9802C7}" type="slidenum">
              <a:rPr lang="en-GB" smtClean="0"/>
              <a:pPr/>
              <a:t>1</a:t>
            </a:fld>
            <a:endParaRPr lang="en-GB"/>
          </a:p>
        </p:txBody>
      </p:sp>
      <p:sp>
        <p:nvSpPr>
          <p:cNvPr id="5" name="Footer Placeholder 4"/>
          <p:cNvSpPr>
            <a:spLocks noGrp="1"/>
          </p:cNvSpPr>
          <p:nvPr>
            <p:ph type="ftr" sz="quarter" idx="11"/>
          </p:nvPr>
        </p:nvSpPr>
        <p:spPr/>
        <p:txBody>
          <a:bodyPr/>
          <a:lstStyle/>
          <a:p>
            <a:r>
              <a:rPr lang="en-GB" dirty="0" smtClean="0"/>
              <a:t>Strategic Business Analysis ST2S51</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6624"/>
          </a:xfrm>
        </p:spPr>
        <p:txBody>
          <a:bodyPr>
            <a:normAutofit fontScale="92500" lnSpcReduction="20000"/>
          </a:bodyPr>
          <a:lstStyle/>
          <a:p>
            <a:pPr>
              <a:buNone/>
            </a:pPr>
            <a:r>
              <a:rPr lang="en-GB" b="1" u="sng" dirty="0"/>
              <a:t>Structure</a:t>
            </a:r>
            <a:endParaRPr lang="en-GB" u="sng" dirty="0"/>
          </a:p>
          <a:p>
            <a:pPr lvl="0"/>
            <a:r>
              <a:rPr lang="en-GB" dirty="0"/>
              <a:t>The introduction should be brief.  It is </a:t>
            </a:r>
            <a:r>
              <a:rPr lang="en-GB" b="1" dirty="0"/>
              <a:t>not</a:t>
            </a:r>
            <a:r>
              <a:rPr lang="en-GB" dirty="0"/>
              <a:t> meant to provide a history of the company</a:t>
            </a:r>
          </a:p>
          <a:p>
            <a:pPr lvl="0"/>
            <a:r>
              <a:rPr lang="en-GB" dirty="0"/>
              <a:t>Use the first three questions in the assignment brief to structure the report findings</a:t>
            </a:r>
          </a:p>
          <a:p>
            <a:pPr lvl="0"/>
            <a:r>
              <a:rPr lang="en-GB" dirty="0"/>
              <a:t>The Conclusion needs to draw the analysis to a close and comment on the </a:t>
            </a:r>
            <a:r>
              <a:rPr lang="en-GB" b="1" dirty="0"/>
              <a:t>sustainability of the company’s strategic position</a:t>
            </a:r>
            <a:r>
              <a:rPr lang="en-GB" dirty="0"/>
              <a:t>.  Remember you do </a:t>
            </a:r>
            <a:r>
              <a:rPr lang="en-GB" b="1" dirty="0"/>
              <a:t>not</a:t>
            </a:r>
            <a:r>
              <a:rPr lang="en-GB" dirty="0"/>
              <a:t> introduce new findings into the Conclusion</a:t>
            </a:r>
          </a:p>
          <a:p>
            <a:pPr lvl="0"/>
            <a:r>
              <a:rPr lang="en-GB" dirty="0"/>
              <a:t>If you include appendices you </a:t>
            </a:r>
            <a:r>
              <a:rPr lang="en-GB" u="sng" dirty="0"/>
              <a:t>must</a:t>
            </a:r>
            <a:r>
              <a:rPr lang="en-GB" dirty="0"/>
              <a:t> </a:t>
            </a:r>
            <a:r>
              <a:rPr lang="en-GB" dirty="0" smtClean="0"/>
              <a:t>refer to them </a:t>
            </a:r>
            <a:r>
              <a:rPr lang="en-GB" dirty="0"/>
              <a:t>in the relevant section of the report findings</a:t>
            </a:r>
          </a:p>
          <a:p>
            <a:pPr lvl="0"/>
            <a:r>
              <a:rPr lang="en-GB" dirty="0"/>
              <a:t>References should clearly list all the material that has been referred to in the report</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10</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378544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00600"/>
          </a:xfrm>
        </p:spPr>
        <p:txBody>
          <a:bodyPr>
            <a:normAutofit/>
          </a:bodyPr>
          <a:lstStyle/>
          <a:p>
            <a:pPr>
              <a:buNone/>
            </a:pPr>
            <a:r>
              <a:rPr lang="en-GB" sz="4000" b="1" u="sng" dirty="0"/>
              <a:t>Models/Content</a:t>
            </a:r>
            <a:endParaRPr lang="en-GB" sz="4000" u="sng" dirty="0"/>
          </a:p>
          <a:p>
            <a:pPr lvl="0"/>
            <a:r>
              <a:rPr lang="en-GB" sz="3600" dirty="0"/>
              <a:t>Use the models introduced in the course of the module to fully answer the set questions</a:t>
            </a:r>
          </a:p>
          <a:p>
            <a:pPr lvl="0"/>
            <a:r>
              <a:rPr lang="en-GB" sz="3600" dirty="0"/>
              <a:t>Remember to use the models in a ‘dynamic’ way i.e. place relevant examples onto the models.  Do not simply copy and paste ‘generic’ examples from the lecture </a:t>
            </a:r>
            <a:r>
              <a:rPr lang="en-GB" sz="3600" dirty="0" smtClean="0"/>
              <a:t>slides</a:t>
            </a:r>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11</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1600354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496944" cy="5472608"/>
          </a:xfrm>
        </p:spPr>
        <p:txBody>
          <a:bodyPr>
            <a:noAutofit/>
          </a:bodyPr>
          <a:lstStyle/>
          <a:p>
            <a:pPr lvl="0"/>
            <a:r>
              <a:rPr lang="en-GB" sz="2600" b="1" dirty="0" smtClean="0"/>
              <a:t>Words </a:t>
            </a:r>
            <a:r>
              <a:rPr lang="en-GB" sz="2600" b="1" dirty="0"/>
              <a:t>in the models are not included in the word limit unless they are too </a:t>
            </a:r>
            <a:r>
              <a:rPr lang="en-GB" sz="2600" b="1" dirty="0" smtClean="0"/>
              <a:t>descriptive</a:t>
            </a:r>
            <a:r>
              <a:rPr lang="en-GB" sz="2600" dirty="0" smtClean="0"/>
              <a:t>. The </a:t>
            </a:r>
            <a:r>
              <a:rPr lang="en-GB" sz="2600" dirty="0"/>
              <a:t>models, however, lose their value if they are full of text.  They should aid understanding not confuse the reader because too much has been stuffed into </a:t>
            </a:r>
            <a:r>
              <a:rPr lang="en-GB" sz="2600" dirty="0" smtClean="0"/>
              <a:t>them.</a:t>
            </a:r>
            <a:endParaRPr lang="en-GB" sz="2600" dirty="0"/>
          </a:p>
          <a:p>
            <a:pPr lvl="0"/>
            <a:r>
              <a:rPr lang="en-GB" sz="2600" dirty="0"/>
              <a:t>Models should be included in the main body of the report.  Only place them in the appendices if they are close to a full </a:t>
            </a:r>
            <a:r>
              <a:rPr lang="en-GB" sz="2600" dirty="0" smtClean="0"/>
              <a:t>page.</a:t>
            </a:r>
            <a:endParaRPr lang="en-GB" sz="2600" dirty="0"/>
          </a:p>
          <a:p>
            <a:pPr lvl="0"/>
            <a:r>
              <a:rPr lang="en-GB" sz="2600" dirty="0"/>
              <a:t>You may well refer to points made in earlier parts of the report to show the connections in the analysis.  Do not, however, try to force connections e.g. all points in the PEST and 5 Forces models do not need to be directly linked, they are looking at separate things, though examples in the PEST will inform drivers in the 5 </a:t>
            </a:r>
            <a:r>
              <a:rPr lang="en-GB" sz="2600" dirty="0" smtClean="0"/>
              <a:t>forces.</a:t>
            </a:r>
            <a:endParaRPr lang="en-GB" sz="2600"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12</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1600354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544616"/>
          </a:xfrm>
        </p:spPr>
        <p:txBody>
          <a:bodyPr>
            <a:noAutofit/>
          </a:bodyPr>
          <a:lstStyle/>
          <a:p>
            <a:pPr lvl="0"/>
            <a:r>
              <a:rPr lang="en-GB" dirty="0" smtClean="0"/>
              <a:t>You </a:t>
            </a:r>
            <a:r>
              <a:rPr lang="en-GB" dirty="0"/>
              <a:t>will struggle to stay within the word limit so focus on the key strategic elements in your analysis</a:t>
            </a:r>
          </a:p>
          <a:p>
            <a:pPr lvl="0"/>
            <a:r>
              <a:rPr lang="en-GB" dirty="0"/>
              <a:t>You will not be able to use all of the examples if you have done the level of reading required so ‘cherry pick’ those that best illustrate the key drivers</a:t>
            </a:r>
          </a:p>
          <a:p>
            <a:pPr lvl="0"/>
            <a:r>
              <a:rPr lang="en-GB" dirty="0"/>
              <a:t>Facts and figures need to be supported with sources clearly referenced.</a:t>
            </a:r>
          </a:p>
          <a:p>
            <a:r>
              <a:rPr lang="en-GB" dirty="0"/>
              <a:t>This refers to overly long descriptions or even analysis of a company or event</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13</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1600354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363272" cy="5688632"/>
          </a:xfrm>
        </p:spPr>
        <p:txBody>
          <a:bodyPr>
            <a:noAutofit/>
          </a:bodyPr>
          <a:lstStyle/>
          <a:p>
            <a:pPr>
              <a:buNone/>
            </a:pPr>
            <a:r>
              <a:rPr lang="en-GB" sz="2300" b="1" u="sng" dirty="0"/>
              <a:t>Presentation</a:t>
            </a:r>
            <a:endParaRPr lang="en-GB" sz="2300" u="sng" dirty="0"/>
          </a:p>
          <a:p>
            <a:pPr lvl="0"/>
            <a:r>
              <a:rPr lang="en-GB" sz="2300" dirty="0"/>
              <a:t>Be your own independent work and free from plagiarism by ensuring that work that is not your own is clearly referenced</a:t>
            </a:r>
          </a:p>
          <a:p>
            <a:pPr lvl="0"/>
            <a:r>
              <a:rPr lang="en-GB" sz="2300" dirty="0"/>
              <a:t>Use </a:t>
            </a:r>
            <a:r>
              <a:rPr lang="en-GB" sz="2300" b="1" dirty="0"/>
              <a:t>Harvard style </a:t>
            </a:r>
            <a:r>
              <a:rPr lang="en-GB" sz="2300" dirty="0"/>
              <a:t>citation</a:t>
            </a:r>
            <a:r>
              <a:rPr lang="en-GB" sz="2300" b="1" dirty="0"/>
              <a:t> </a:t>
            </a:r>
            <a:r>
              <a:rPr lang="en-GB" sz="2300" dirty="0"/>
              <a:t>and referencing using the Drop-in centre published </a:t>
            </a:r>
            <a:r>
              <a:rPr lang="en-GB" sz="2300" dirty="0" smtClean="0"/>
              <a:t>guidelines. (</a:t>
            </a:r>
            <a:r>
              <a:rPr lang="en-GB" sz="2300" i="1" dirty="0" smtClean="0"/>
              <a:t>Please speak to the librarians if you are not sure where you can find the Harvard referencing study guide</a:t>
            </a:r>
            <a:r>
              <a:rPr lang="en-GB" sz="2300" dirty="0" smtClean="0"/>
              <a:t>.)</a:t>
            </a:r>
            <a:endParaRPr lang="en-GB" sz="2300" dirty="0"/>
          </a:p>
          <a:p>
            <a:pPr lvl="0"/>
            <a:r>
              <a:rPr lang="en-GB" sz="2300" dirty="0"/>
              <a:t>Be written in appropriate academic </a:t>
            </a:r>
            <a:r>
              <a:rPr lang="en-GB" sz="2300" dirty="0" smtClean="0"/>
              <a:t>style. (</a:t>
            </a:r>
            <a:r>
              <a:rPr lang="en-GB" sz="2300" i="1" dirty="0" smtClean="0"/>
              <a:t>Normally, it is in third person</a:t>
            </a:r>
            <a:r>
              <a:rPr lang="en-GB" sz="2300" dirty="0" smtClean="0"/>
              <a:t>)</a:t>
            </a:r>
            <a:endParaRPr lang="en-GB" sz="2300" dirty="0"/>
          </a:p>
          <a:p>
            <a:pPr lvl="0"/>
            <a:r>
              <a:rPr lang="en-GB" sz="2300" dirty="0"/>
              <a:t>Be professionally presented</a:t>
            </a:r>
          </a:p>
          <a:p>
            <a:pPr lvl="0"/>
            <a:r>
              <a:rPr lang="en-GB" sz="2300" dirty="0"/>
              <a:t>Be word processed using font size 12 for the main text and 1.5 line spacing</a:t>
            </a:r>
          </a:p>
          <a:p>
            <a:pPr lvl="0"/>
            <a:r>
              <a:rPr lang="en-GB" sz="2300" dirty="0"/>
              <a:t>Have numbered pages</a:t>
            </a:r>
          </a:p>
          <a:p>
            <a:pPr lvl="0"/>
            <a:r>
              <a:rPr lang="en-GB" sz="2300" dirty="0"/>
              <a:t>Have been spell checked and proof-read</a:t>
            </a:r>
          </a:p>
          <a:p>
            <a:pPr lvl="0"/>
            <a:r>
              <a:rPr lang="en-GB" sz="2300" dirty="0"/>
              <a:t>Be anonymous and have your Student </a:t>
            </a:r>
            <a:r>
              <a:rPr lang="en-GB" sz="2300" dirty="0" smtClean="0"/>
              <a:t>ID </a:t>
            </a:r>
            <a:r>
              <a:rPr lang="en-GB" sz="2300" dirty="0"/>
              <a:t>number on every page </a:t>
            </a:r>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14</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1420387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363272" cy="5472608"/>
          </a:xfrm>
        </p:spPr>
        <p:txBody>
          <a:bodyPr>
            <a:noAutofit/>
          </a:bodyPr>
          <a:lstStyle/>
          <a:p>
            <a:pPr lvl="0">
              <a:buNone/>
            </a:pPr>
            <a:r>
              <a:rPr lang="en-GB" sz="2700" b="1" u="sng" dirty="0" smtClean="0"/>
              <a:t>Presentation</a:t>
            </a:r>
            <a:r>
              <a:rPr lang="en-GB" sz="2700" dirty="0" smtClean="0"/>
              <a:t> (</a:t>
            </a:r>
            <a:r>
              <a:rPr lang="en-GB" sz="2700" dirty="0" err="1" smtClean="0"/>
              <a:t>con’t</a:t>
            </a:r>
            <a:r>
              <a:rPr lang="en-GB" sz="2700" dirty="0" smtClean="0"/>
              <a:t>)</a:t>
            </a:r>
          </a:p>
          <a:p>
            <a:pPr lvl="0"/>
            <a:r>
              <a:rPr lang="en-GB" sz="2700" dirty="0" smtClean="0"/>
              <a:t>Be </a:t>
            </a:r>
            <a:r>
              <a:rPr lang="en-GB" sz="2700" dirty="0"/>
              <a:t>anonymous and have your Student </a:t>
            </a:r>
            <a:r>
              <a:rPr lang="en-GB" sz="2700" dirty="0" smtClean="0"/>
              <a:t>ID </a:t>
            </a:r>
            <a:r>
              <a:rPr lang="en-GB" sz="2700" dirty="0"/>
              <a:t>number on every page </a:t>
            </a:r>
          </a:p>
          <a:p>
            <a:pPr lvl="0"/>
            <a:r>
              <a:rPr lang="en-GB" sz="2700" dirty="0"/>
              <a:t>Please attach an assignment cover sheet to each assignment.  This will include:</a:t>
            </a:r>
          </a:p>
          <a:p>
            <a:pPr lvl="1"/>
            <a:r>
              <a:rPr lang="en-GB" sz="2700" dirty="0"/>
              <a:t>Module name and code</a:t>
            </a:r>
          </a:p>
          <a:p>
            <a:pPr lvl="1"/>
            <a:r>
              <a:rPr lang="en-GB" sz="2700" dirty="0"/>
              <a:t>Assessment name, e.g. Coursework</a:t>
            </a:r>
          </a:p>
          <a:p>
            <a:pPr lvl="1"/>
            <a:r>
              <a:rPr lang="en-GB" sz="2700" dirty="0"/>
              <a:t>Date of </a:t>
            </a:r>
            <a:r>
              <a:rPr lang="en-GB" sz="2700" dirty="0" smtClean="0"/>
              <a:t>submission</a:t>
            </a:r>
          </a:p>
          <a:p>
            <a:pPr lvl="1"/>
            <a:r>
              <a:rPr lang="en-GB" sz="2700" dirty="0"/>
              <a:t>Tutor</a:t>
            </a:r>
          </a:p>
          <a:p>
            <a:pPr lvl="1"/>
            <a:r>
              <a:rPr lang="en-GB" sz="2700" dirty="0"/>
              <a:t>Student number</a:t>
            </a:r>
          </a:p>
          <a:p>
            <a:pPr lvl="0"/>
            <a:r>
              <a:rPr lang="en-GB" sz="2700" b="1" dirty="0"/>
              <a:t>Be submitted via the </a:t>
            </a:r>
            <a:r>
              <a:rPr lang="en-GB" sz="2700" b="1" dirty="0" err="1"/>
              <a:t>Turnitin</a:t>
            </a:r>
            <a:r>
              <a:rPr lang="en-GB" sz="2700" b="1" dirty="0"/>
              <a:t> link on the module Blackboard </a:t>
            </a:r>
            <a:r>
              <a:rPr lang="en-GB" sz="2700" b="1" dirty="0" smtClean="0"/>
              <a:t>site under ‘Assessment’ folder</a:t>
            </a:r>
            <a:endParaRPr lang="en-GB" sz="2700"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15</a:t>
            </a:fld>
            <a:endParaRPr lang="en-GB"/>
          </a:p>
        </p:txBody>
      </p:sp>
      <p:sp>
        <p:nvSpPr>
          <p:cNvPr id="6" name="TextBox 5"/>
          <p:cNvSpPr txBox="1"/>
          <p:nvPr/>
        </p:nvSpPr>
        <p:spPr>
          <a:xfrm>
            <a:off x="755576" y="0"/>
            <a:ext cx="7807330" cy="830997"/>
          </a:xfrm>
          <a:prstGeom prst="rect">
            <a:avLst/>
          </a:prstGeom>
          <a:noFill/>
        </p:spPr>
        <p:txBody>
          <a:bodyPr wrap="none" rtlCol="0">
            <a:spAutoFit/>
          </a:bodyPr>
          <a:lstStyle/>
          <a:p>
            <a:r>
              <a:rPr lang="en-GB" sz="4800" b="1" dirty="0" smtClean="0"/>
              <a:t>General Guidance to Students</a:t>
            </a:r>
            <a:endParaRPr lang="en-GB" sz="4800" b="1" dirty="0"/>
          </a:p>
        </p:txBody>
      </p:sp>
    </p:spTree>
    <p:extLst>
      <p:ext uri="{BB962C8B-B14F-4D97-AF65-F5344CB8AC3E}">
        <p14:creationId xmlns:p14="http://schemas.microsoft.com/office/powerpoint/2010/main" xmlns="" val="1420387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normAutofit fontScale="70000" lnSpcReduction="20000"/>
          </a:bodyPr>
          <a:lstStyle/>
          <a:p>
            <a:pPr>
              <a:buNone/>
            </a:pPr>
            <a:r>
              <a:rPr lang="en-GB" sz="3400" b="1" u="sng" dirty="0"/>
              <a:t>Plagiarism</a:t>
            </a:r>
            <a:endParaRPr lang="en-GB" sz="3400" dirty="0"/>
          </a:p>
          <a:p>
            <a:endParaRPr lang="en-GB" sz="3400" dirty="0" smtClean="0"/>
          </a:p>
          <a:p>
            <a:r>
              <a:rPr lang="en-GB" sz="3400" dirty="0" smtClean="0"/>
              <a:t>You </a:t>
            </a:r>
            <a:r>
              <a:rPr lang="en-GB" sz="3400" dirty="0"/>
              <a:t>are free to quote directly or indirectly from any publication, provided that you give a reference for the author or originator.  In other words, if the research or the views you cite are not your own, then you </a:t>
            </a:r>
            <a:r>
              <a:rPr lang="en-GB" sz="3400" b="1" dirty="0"/>
              <a:t>MUST</a:t>
            </a:r>
            <a:r>
              <a:rPr lang="en-GB" sz="3400" dirty="0"/>
              <a:t> acknowledge your source(s), in accordance with the Harvard style whereby citations are made in the text by author and date, with a full alphabetical listing at the end of the paper.   If you fail to acknowledge your sources, you run the risk of being accused of plagiarism, which is an academic offence.  The University’s guidelines on referencing are available online at: </a:t>
            </a:r>
            <a:r>
              <a:rPr lang="en-GB" sz="3400" u="sng" dirty="0">
                <a:hlinkClick r:id="rId2"/>
              </a:rPr>
              <a:t>http://lcss.glam.ac.uk/lrc/guides/citing/</a:t>
            </a:r>
            <a:endParaRPr lang="en-GB" sz="3400" dirty="0"/>
          </a:p>
          <a:p>
            <a:pPr>
              <a:buNone/>
            </a:pPr>
            <a:endParaRPr lang="en-GB" sz="3400" dirty="0"/>
          </a:p>
          <a:p>
            <a:r>
              <a:rPr lang="en-GB" sz="3400" dirty="0"/>
              <a:t>Please note that tutors cannot read large amounts of material prior to handing in, so please do not ask them to do so.  We can advise on style and overall structure but will not proof read.  Draft assignments cannot be evaluated by module staff.  Exemplar coursework also cannot be provided.</a:t>
            </a:r>
          </a:p>
          <a:p>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16</a:t>
            </a:fld>
            <a:endParaRPr lang="en-GB"/>
          </a:p>
        </p:txBody>
      </p:sp>
    </p:spTree>
    <p:extLst>
      <p:ext uri="{BB962C8B-B14F-4D97-AF65-F5344CB8AC3E}">
        <p14:creationId xmlns:p14="http://schemas.microsoft.com/office/powerpoint/2010/main" xmlns="" val="412966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Autofit/>
          </a:bodyPr>
          <a:lstStyle/>
          <a:p>
            <a:pPr>
              <a:buNone/>
            </a:pPr>
            <a:r>
              <a:rPr lang="en-GB" sz="2800" b="1" u="sng" dirty="0"/>
              <a:t>Late </a:t>
            </a:r>
            <a:r>
              <a:rPr lang="en-GB" sz="2800" b="1" u="sng" dirty="0" smtClean="0"/>
              <a:t>Submission</a:t>
            </a:r>
          </a:p>
          <a:p>
            <a:r>
              <a:rPr lang="en-GB" sz="2800" b="1" u="sng" dirty="0" smtClean="0"/>
              <a:t>LATE </a:t>
            </a:r>
            <a:r>
              <a:rPr lang="en-GB" sz="2800" b="1" u="sng" dirty="0"/>
              <a:t>SUBMISSION</a:t>
            </a:r>
            <a:r>
              <a:rPr lang="en-GB" sz="2800" b="1" i="1" dirty="0"/>
              <a:t>,</a:t>
            </a:r>
            <a:r>
              <a:rPr lang="en-GB" sz="2800" b="1" dirty="0"/>
              <a:t> WILL NOT BE ACCEPTED </a:t>
            </a:r>
            <a:r>
              <a:rPr lang="en-GB" sz="2800" b="1" dirty="0" smtClean="0"/>
              <a:t>IN </a:t>
            </a:r>
            <a:r>
              <a:rPr lang="en-GB" sz="2800" b="1" dirty="0"/>
              <a:t>ACCORDANCE WITH UNIVERSITY </a:t>
            </a:r>
            <a:r>
              <a:rPr lang="en-GB" sz="2800" b="1" dirty="0" smtClean="0"/>
              <a:t>POLICY</a:t>
            </a:r>
          </a:p>
          <a:p>
            <a:r>
              <a:rPr lang="en-GB" sz="2600" dirty="0" smtClean="0"/>
              <a:t>Students are responsible for informing themselves of the assessment regulations as published, for submitting work for assessment as required and on time. If </a:t>
            </a:r>
            <a:r>
              <a:rPr lang="en-GB" sz="2600" dirty="0"/>
              <a:t>students fail without good cause to do this, </a:t>
            </a:r>
            <a:r>
              <a:rPr lang="en-GB" sz="2600" dirty="0" smtClean="0"/>
              <a:t>they </a:t>
            </a:r>
            <a:r>
              <a:rPr lang="en-GB" sz="2600" dirty="0"/>
              <a:t>will be allowed a further </a:t>
            </a:r>
            <a:r>
              <a:rPr lang="en-GB" sz="2600" b="1" dirty="0"/>
              <a:t>five working days </a:t>
            </a:r>
            <a:r>
              <a:rPr lang="en-GB" sz="2600" dirty="0"/>
              <a:t>to submit the </a:t>
            </a:r>
            <a:r>
              <a:rPr lang="en-GB" sz="2600" dirty="0" smtClean="0"/>
              <a:t>work</a:t>
            </a:r>
            <a:r>
              <a:rPr lang="en-GB" sz="2600" baseline="30000" dirty="0"/>
              <a:t> </a:t>
            </a:r>
            <a:r>
              <a:rPr lang="en-GB" sz="2600" dirty="0" smtClean="0"/>
              <a:t>but </a:t>
            </a:r>
            <a:r>
              <a:rPr lang="en-GB" sz="2600" dirty="0"/>
              <a:t>this work will be awarded a maximum mark of 40%. </a:t>
            </a:r>
            <a:r>
              <a:rPr lang="en-GB" sz="2600" dirty="0" smtClean="0"/>
              <a:t>Late submission more than 5 working days will be marked as 0%. The </a:t>
            </a:r>
            <a:r>
              <a:rPr lang="en-GB" sz="2600" dirty="0"/>
              <a:t>regulation applies to coursework, including projects, but does not apply to examinations, in class tests, presentations, clinical practice appraisals and performances. </a:t>
            </a:r>
            <a:endParaRPr lang="en-GB" sz="2600" dirty="0" smtClean="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17</a:t>
            </a:fld>
            <a:endParaRPr lang="en-GB"/>
          </a:p>
        </p:txBody>
      </p:sp>
    </p:spTree>
    <p:extLst>
      <p:ext uri="{BB962C8B-B14F-4D97-AF65-F5344CB8AC3E}">
        <p14:creationId xmlns:p14="http://schemas.microsoft.com/office/powerpoint/2010/main" xmlns="" val="1392018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Optional Assignment Surgery</a:t>
            </a:r>
            <a:endParaRPr lang="en-GB" dirty="0"/>
          </a:p>
        </p:txBody>
      </p:sp>
      <p:sp>
        <p:nvSpPr>
          <p:cNvPr id="3" name="Content Placeholder 2"/>
          <p:cNvSpPr>
            <a:spLocks noGrp="1"/>
          </p:cNvSpPr>
          <p:nvPr>
            <p:ph idx="1"/>
          </p:nvPr>
        </p:nvSpPr>
        <p:spPr>
          <a:xfrm>
            <a:off x="457200" y="1340768"/>
            <a:ext cx="8229600" cy="4785395"/>
          </a:xfrm>
        </p:spPr>
        <p:txBody>
          <a:bodyPr>
            <a:normAutofit/>
          </a:bodyPr>
          <a:lstStyle/>
          <a:p>
            <a:r>
              <a:rPr lang="en-GB" dirty="0" smtClean="0"/>
              <a:t>Surgery 1: </a:t>
            </a:r>
            <a:r>
              <a:rPr lang="en-GB" b="1" dirty="0" smtClean="0"/>
              <a:t>10</a:t>
            </a:r>
            <a:r>
              <a:rPr lang="en-GB" b="1" baseline="30000" dirty="0" smtClean="0"/>
              <a:t>th</a:t>
            </a:r>
            <a:r>
              <a:rPr lang="en-GB" b="1" dirty="0" smtClean="0"/>
              <a:t> December 2015 Thursday</a:t>
            </a:r>
          </a:p>
          <a:p>
            <a:r>
              <a:rPr lang="en-GB" dirty="0" smtClean="0"/>
              <a:t>Surgery 2: </a:t>
            </a:r>
            <a:r>
              <a:rPr lang="en-GB" b="1" dirty="0" smtClean="0"/>
              <a:t>7</a:t>
            </a:r>
            <a:r>
              <a:rPr lang="en-GB" b="1" baseline="30000" dirty="0" smtClean="0"/>
              <a:t>th</a:t>
            </a:r>
            <a:r>
              <a:rPr lang="en-GB" b="1" dirty="0" smtClean="0"/>
              <a:t> January 2016 Thursday</a:t>
            </a:r>
          </a:p>
          <a:p>
            <a:endParaRPr lang="en-GB" dirty="0" smtClean="0"/>
          </a:p>
          <a:p>
            <a:r>
              <a:rPr lang="en-GB" dirty="0" smtClean="0"/>
              <a:t>No class but optional assignment surgery</a:t>
            </a:r>
          </a:p>
          <a:p>
            <a:endParaRPr lang="en-GB" dirty="0" smtClean="0"/>
          </a:p>
          <a:p>
            <a:r>
              <a:rPr lang="en-GB" b="1" dirty="0" smtClean="0"/>
              <a:t>Any questions </a:t>
            </a:r>
            <a:r>
              <a:rPr lang="en-GB" dirty="0" smtClean="0"/>
              <a:t>about:</a:t>
            </a:r>
          </a:p>
          <a:p>
            <a:r>
              <a:rPr lang="en-GB" dirty="0" smtClean="0"/>
              <a:t>Individual Assignment (60%)</a:t>
            </a:r>
          </a:p>
          <a:p>
            <a:r>
              <a:rPr lang="en-GB" dirty="0" smtClean="0"/>
              <a:t>‘Strategic Evaluation of Costa Coffee’</a:t>
            </a:r>
          </a:p>
        </p:txBody>
      </p:sp>
      <p:sp>
        <p:nvSpPr>
          <p:cNvPr id="4" name="Footer Placeholder 3"/>
          <p:cNvSpPr>
            <a:spLocks noGrp="1"/>
          </p:cNvSpPr>
          <p:nvPr>
            <p:ph type="ftr" sz="quarter" idx="11"/>
          </p:nvPr>
        </p:nvSpPr>
        <p:spPr/>
        <p:txBody>
          <a:bodyPr/>
          <a:lstStyle/>
          <a:p>
            <a:r>
              <a:rPr lang="en-GB" dirty="0" smtClean="0"/>
              <a:t>Strategic Business Analysis ST2S51</a:t>
            </a:r>
            <a:endParaRPr lang="en-GB" dirty="0"/>
          </a:p>
        </p:txBody>
      </p:sp>
      <p:sp>
        <p:nvSpPr>
          <p:cNvPr id="5" name="Slide Number Placeholder 4"/>
          <p:cNvSpPr>
            <a:spLocks noGrp="1"/>
          </p:cNvSpPr>
          <p:nvPr>
            <p:ph type="sldNum" sz="quarter" idx="12"/>
          </p:nvPr>
        </p:nvSpPr>
        <p:spPr/>
        <p:txBody>
          <a:bodyPr/>
          <a:lstStyle/>
          <a:p>
            <a:fld id="{1F400D08-D32F-441F-8425-66E53F9802C7}"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8229600" cy="1143000"/>
          </a:xfrm>
        </p:spPr>
        <p:txBody>
          <a:bodyPr>
            <a:noAutofit/>
          </a:bodyPr>
          <a:lstStyle/>
          <a:p>
            <a:r>
              <a:rPr lang="en-GB" sz="8000" b="1" dirty="0" smtClean="0"/>
              <a:t>Any Questions ?</a:t>
            </a:r>
            <a:endParaRPr lang="en-GB" sz="8000"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328592"/>
          </a:xfrm>
        </p:spPr>
        <p:txBody>
          <a:bodyPr>
            <a:normAutofit lnSpcReduction="10000"/>
          </a:bodyPr>
          <a:lstStyle/>
          <a:p>
            <a:r>
              <a:rPr lang="en-GB" sz="4000" b="1" dirty="0" smtClean="0"/>
              <a:t>60</a:t>
            </a:r>
            <a:r>
              <a:rPr lang="en-GB" sz="4000" b="1" dirty="0"/>
              <a:t>% </a:t>
            </a:r>
            <a:r>
              <a:rPr lang="en-GB" sz="4000" dirty="0"/>
              <a:t>of the </a:t>
            </a:r>
            <a:r>
              <a:rPr lang="en-GB" sz="4000" dirty="0" smtClean="0"/>
              <a:t>whole module</a:t>
            </a:r>
          </a:p>
          <a:p>
            <a:r>
              <a:rPr lang="en-GB" sz="4000" dirty="0" smtClean="0"/>
              <a:t>an </a:t>
            </a:r>
            <a:r>
              <a:rPr lang="en-GB" sz="4000" dirty="0"/>
              <a:t>individual piece of coursework of </a:t>
            </a:r>
            <a:r>
              <a:rPr lang="en-GB" sz="4000" b="1" dirty="0"/>
              <a:t>2,500 words, inclusive of appendices </a:t>
            </a:r>
            <a:r>
              <a:rPr lang="en-GB" sz="4000" dirty="0"/>
              <a:t>(+/- 10%).  Please note that ‘descriptive’ text in diagrams or tables </a:t>
            </a:r>
            <a:r>
              <a:rPr lang="en-GB" sz="4000" b="1" dirty="0"/>
              <a:t>does not</a:t>
            </a:r>
            <a:r>
              <a:rPr lang="en-GB" sz="4000" dirty="0"/>
              <a:t> count towards the word count.  </a:t>
            </a:r>
            <a:endParaRPr lang="en-GB" sz="4000" dirty="0" smtClean="0"/>
          </a:p>
          <a:p>
            <a:r>
              <a:rPr lang="en-GB" sz="4000" dirty="0" smtClean="0"/>
              <a:t>List of reference at the end will </a:t>
            </a:r>
            <a:r>
              <a:rPr lang="en-GB" sz="4000" b="1" dirty="0"/>
              <a:t>not </a:t>
            </a:r>
            <a:r>
              <a:rPr lang="en-GB" sz="4000" dirty="0" smtClean="0"/>
              <a:t>count as well.</a:t>
            </a:r>
            <a:endParaRPr lang="en-GB" sz="4000" dirty="0"/>
          </a:p>
          <a:p>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2</a:t>
            </a:fld>
            <a:endParaRPr lang="en-GB"/>
          </a:p>
        </p:txBody>
      </p:sp>
      <p:sp>
        <p:nvSpPr>
          <p:cNvPr id="6" name="TextBox 5"/>
          <p:cNvSpPr txBox="1"/>
          <p:nvPr/>
        </p:nvSpPr>
        <p:spPr>
          <a:xfrm>
            <a:off x="2434417" y="260648"/>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3500310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435280" cy="5328592"/>
          </a:xfrm>
        </p:spPr>
        <p:txBody>
          <a:bodyPr>
            <a:normAutofit fontScale="77500" lnSpcReduction="20000"/>
          </a:bodyPr>
          <a:lstStyle/>
          <a:p>
            <a:r>
              <a:rPr lang="en-GB" sz="3600" dirty="0"/>
              <a:t>Using the </a:t>
            </a:r>
            <a:r>
              <a:rPr lang="en-GB" sz="3600" b="1" dirty="0"/>
              <a:t>models</a:t>
            </a:r>
            <a:r>
              <a:rPr lang="en-GB" sz="3600" dirty="0"/>
              <a:t> introduced to you throughout the module, you are required to provide a </a:t>
            </a:r>
            <a:r>
              <a:rPr lang="en-GB" sz="3600" b="1" dirty="0"/>
              <a:t>strategic evaluation of Costa Coffee</a:t>
            </a:r>
            <a:r>
              <a:rPr lang="en-GB" sz="3600" dirty="0"/>
              <a:t>. The assignment should contain the following:</a:t>
            </a:r>
          </a:p>
          <a:p>
            <a:pPr>
              <a:buNone/>
            </a:pPr>
            <a:r>
              <a:rPr lang="en-GB" sz="3600" dirty="0"/>
              <a:t> </a:t>
            </a:r>
          </a:p>
          <a:p>
            <a:pPr lvl="0"/>
            <a:r>
              <a:rPr lang="en-GB" sz="3600" dirty="0"/>
              <a:t>An analysis of the </a:t>
            </a:r>
            <a:r>
              <a:rPr lang="en-GB" sz="3600" b="1" dirty="0"/>
              <a:t>competition</a:t>
            </a:r>
            <a:r>
              <a:rPr lang="en-GB" sz="3600" dirty="0"/>
              <a:t> within the </a:t>
            </a:r>
            <a:r>
              <a:rPr lang="en-GB" sz="3600" b="1" dirty="0"/>
              <a:t>coffee shop industry </a:t>
            </a:r>
            <a:r>
              <a:rPr lang="en-GB" sz="3600" dirty="0"/>
              <a:t>and the </a:t>
            </a:r>
            <a:r>
              <a:rPr lang="en-GB" sz="3600" b="1" dirty="0"/>
              <a:t>strategic position </a:t>
            </a:r>
            <a:r>
              <a:rPr lang="en-GB" sz="3600" dirty="0"/>
              <a:t>of </a:t>
            </a:r>
            <a:r>
              <a:rPr lang="en-GB" sz="3600" b="1" dirty="0"/>
              <a:t>Costa Coffee</a:t>
            </a:r>
            <a:r>
              <a:rPr lang="en-GB" sz="3600" dirty="0"/>
              <a:t>;</a:t>
            </a:r>
          </a:p>
          <a:p>
            <a:pPr lvl="0"/>
            <a:r>
              <a:rPr lang="en-GB" sz="3600" dirty="0"/>
              <a:t>Analysis of the </a:t>
            </a:r>
            <a:r>
              <a:rPr lang="en-GB" sz="3600" b="1" dirty="0"/>
              <a:t>external business environment </a:t>
            </a:r>
            <a:r>
              <a:rPr lang="en-GB" sz="3600" dirty="0"/>
              <a:t>and </a:t>
            </a:r>
            <a:r>
              <a:rPr lang="en-GB" sz="3600" b="1" dirty="0"/>
              <a:t>how it affects Costa Coffee</a:t>
            </a:r>
            <a:r>
              <a:rPr lang="en-GB" sz="3600" dirty="0"/>
              <a:t>;</a:t>
            </a:r>
          </a:p>
          <a:p>
            <a:pPr lvl="0"/>
            <a:r>
              <a:rPr lang="en-GB" sz="3600" dirty="0"/>
              <a:t>An analysis of </a:t>
            </a:r>
            <a:r>
              <a:rPr lang="en-GB" sz="3600" b="1" dirty="0"/>
              <a:t>how Costa Coffee adds value </a:t>
            </a:r>
            <a:r>
              <a:rPr lang="en-GB" sz="3600" dirty="0"/>
              <a:t>to its </a:t>
            </a:r>
            <a:r>
              <a:rPr lang="en-GB" sz="3600" b="1" dirty="0"/>
              <a:t>strategic position</a:t>
            </a:r>
            <a:r>
              <a:rPr lang="en-GB" sz="3600" dirty="0"/>
              <a:t>;</a:t>
            </a:r>
          </a:p>
          <a:p>
            <a:pPr lvl="0"/>
            <a:r>
              <a:rPr lang="en-GB" sz="3600" dirty="0"/>
              <a:t>A discussion of </a:t>
            </a:r>
            <a:r>
              <a:rPr lang="en-GB" sz="3600" b="1" dirty="0"/>
              <a:t>how sustainable Costa Coffee’s strategic position </a:t>
            </a:r>
            <a:r>
              <a:rPr lang="en-GB" sz="3600" dirty="0"/>
              <a:t>is (pulling together conclusions from your previous analysis</a:t>
            </a:r>
            <a:r>
              <a:rPr lang="en-GB" sz="3600" dirty="0" smtClean="0"/>
              <a:t>.)</a:t>
            </a:r>
            <a:r>
              <a:rPr lang="en-GB" sz="3600" dirty="0"/>
              <a:t> </a:t>
            </a:r>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3</a:t>
            </a:fld>
            <a:endParaRPr lang="en-GB"/>
          </a:p>
        </p:txBody>
      </p:sp>
      <p:sp>
        <p:nvSpPr>
          <p:cNvPr id="6" name="TextBox 5"/>
          <p:cNvSpPr txBox="1"/>
          <p:nvPr/>
        </p:nvSpPr>
        <p:spPr>
          <a:xfrm>
            <a:off x="2339752" y="260648"/>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59744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363272" cy="5400600"/>
          </a:xfrm>
        </p:spPr>
        <p:txBody>
          <a:bodyPr>
            <a:normAutofit fontScale="70000" lnSpcReduction="20000"/>
          </a:bodyPr>
          <a:lstStyle/>
          <a:p>
            <a:r>
              <a:rPr lang="en-GB" dirty="0"/>
              <a:t>Please see below some links which may help to </a:t>
            </a:r>
            <a:r>
              <a:rPr lang="en-GB" b="1" dirty="0">
                <a:solidFill>
                  <a:srgbClr val="FF0000"/>
                </a:solidFill>
              </a:rPr>
              <a:t>start</a:t>
            </a:r>
            <a:r>
              <a:rPr lang="en-GB" b="1" dirty="0"/>
              <a:t> your reading</a:t>
            </a:r>
            <a:r>
              <a:rPr lang="en-GB" dirty="0"/>
              <a:t>:</a:t>
            </a:r>
          </a:p>
          <a:p>
            <a:pPr>
              <a:buNone/>
            </a:pPr>
            <a:endParaRPr lang="en-GB" dirty="0"/>
          </a:p>
          <a:p>
            <a:r>
              <a:rPr lang="en-GB" u="sng" dirty="0">
                <a:hlinkClick r:id="rId2"/>
              </a:rPr>
              <a:t>http://www.costa.co.uk/</a:t>
            </a:r>
            <a:endParaRPr lang="en-GB" dirty="0"/>
          </a:p>
          <a:p>
            <a:r>
              <a:rPr lang="en-GB" dirty="0"/>
              <a:t> </a:t>
            </a:r>
          </a:p>
          <a:p>
            <a:r>
              <a:rPr lang="en-GB" u="sng" dirty="0">
                <a:hlinkClick r:id="rId3"/>
              </a:rPr>
              <a:t>http://www.retail-week.com/SearchResults.aspx?qsearch=1&amp;qkeyword=costa+coffee&amp;x=10&amp;y=14</a:t>
            </a:r>
            <a:endParaRPr lang="en-GB" dirty="0"/>
          </a:p>
          <a:p>
            <a:r>
              <a:rPr lang="en-GB" dirty="0"/>
              <a:t> </a:t>
            </a:r>
          </a:p>
          <a:p>
            <a:r>
              <a:rPr lang="en-GB" u="sng" dirty="0">
                <a:hlinkClick r:id="rId4"/>
              </a:rPr>
              <a:t>http://www.theguardian.com/business/2015/sep/08/costa-coffee-owner-to-raise-prices-in-response-to-national-living-wage</a:t>
            </a:r>
            <a:endParaRPr lang="en-GB" dirty="0"/>
          </a:p>
          <a:p>
            <a:r>
              <a:rPr lang="en-GB" dirty="0"/>
              <a:t> </a:t>
            </a:r>
          </a:p>
          <a:p>
            <a:r>
              <a:rPr lang="en-GB" u="sng" dirty="0">
                <a:hlinkClick r:id="rId5"/>
              </a:rPr>
              <a:t>http://www.retailtimes.co.uk/index.php?s=costa+coffee</a:t>
            </a:r>
            <a:endParaRPr lang="en-GB" dirty="0"/>
          </a:p>
          <a:p>
            <a:r>
              <a:rPr lang="en-GB" dirty="0"/>
              <a:t> </a:t>
            </a:r>
          </a:p>
          <a:p>
            <a:r>
              <a:rPr lang="en-GB" b="1" dirty="0"/>
              <a:t>Mintel </a:t>
            </a:r>
            <a:r>
              <a:rPr lang="en-GB" dirty="0"/>
              <a:t>and </a:t>
            </a:r>
            <a:r>
              <a:rPr lang="en-GB" b="1" dirty="0"/>
              <a:t>Keynote</a:t>
            </a:r>
            <a:r>
              <a:rPr lang="en-GB" dirty="0"/>
              <a:t> reports are also excellent sources of market position and industry information</a:t>
            </a:r>
            <a:r>
              <a:rPr lang="en-GB" dirty="0" smtClean="0"/>
              <a:t>. (</a:t>
            </a:r>
            <a:r>
              <a:rPr lang="en-GB" i="1" dirty="0" smtClean="0"/>
              <a:t>Please speak to the librarians if you are not sure where you can find them from our university library website</a:t>
            </a:r>
            <a:r>
              <a:rPr lang="en-GB" dirty="0" smtClean="0"/>
              <a:t>).</a:t>
            </a:r>
            <a:endParaRPr lang="en-GB" dirty="0"/>
          </a:p>
          <a:p>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4</a:t>
            </a:fld>
            <a:endParaRPr lang="en-GB"/>
          </a:p>
        </p:txBody>
      </p:sp>
      <p:sp>
        <p:nvSpPr>
          <p:cNvPr id="6" name="TextBox 5"/>
          <p:cNvSpPr txBox="1"/>
          <p:nvPr/>
        </p:nvSpPr>
        <p:spPr>
          <a:xfrm>
            <a:off x="1475656" y="188640"/>
            <a:ext cx="6080062" cy="646331"/>
          </a:xfrm>
          <a:prstGeom prst="rect">
            <a:avLst/>
          </a:prstGeom>
          <a:noFill/>
        </p:spPr>
        <p:txBody>
          <a:bodyPr wrap="none" rtlCol="0">
            <a:spAutoFit/>
          </a:bodyPr>
          <a:lstStyle/>
          <a:p>
            <a:pPr algn="ctr"/>
            <a:r>
              <a:rPr lang="en-GB" sz="3600" b="1" dirty="0" smtClean="0"/>
              <a:t>Suggested Reference Materials</a:t>
            </a:r>
            <a:endParaRPr lang="en-GB" sz="3600" dirty="0"/>
          </a:p>
        </p:txBody>
      </p:sp>
    </p:spTree>
    <p:extLst>
      <p:ext uri="{BB962C8B-B14F-4D97-AF65-F5344CB8AC3E}">
        <p14:creationId xmlns:p14="http://schemas.microsoft.com/office/powerpoint/2010/main" xmlns="" val="2575674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72608"/>
          </a:xfrm>
        </p:spPr>
        <p:txBody>
          <a:bodyPr>
            <a:normAutofit fontScale="92500"/>
          </a:bodyPr>
          <a:lstStyle/>
          <a:p>
            <a:r>
              <a:rPr lang="en-GB" sz="3600" dirty="0"/>
              <a:t>It is important that attention be focused on a </a:t>
            </a:r>
            <a:r>
              <a:rPr lang="en-GB" sz="3600" b="1" dirty="0"/>
              <a:t>strategic</a:t>
            </a:r>
            <a:r>
              <a:rPr lang="en-GB" sz="3600" dirty="0"/>
              <a:t> </a:t>
            </a:r>
            <a:r>
              <a:rPr lang="en-GB" sz="3600" b="1" dirty="0"/>
              <a:t>appraisal</a:t>
            </a:r>
            <a:r>
              <a:rPr lang="en-GB" sz="3600" dirty="0"/>
              <a:t> of the company as opposed to providing lots of interesting facts over what interests you or what you find on the internet.  Assessment will focus on students’ </a:t>
            </a:r>
            <a:r>
              <a:rPr lang="en-GB" sz="3600" b="1" dirty="0">
                <a:solidFill>
                  <a:srgbClr val="FF0000"/>
                </a:solidFill>
              </a:rPr>
              <a:t>abilities</a:t>
            </a:r>
            <a:r>
              <a:rPr lang="en-GB" sz="3600" dirty="0"/>
              <a:t> in </a:t>
            </a:r>
            <a:r>
              <a:rPr lang="en-GB" sz="3600" b="1" dirty="0"/>
              <a:t>applying strategic models </a:t>
            </a:r>
            <a:r>
              <a:rPr lang="en-GB" sz="3600" dirty="0"/>
              <a:t>and </a:t>
            </a:r>
            <a:r>
              <a:rPr lang="en-GB" sz="3600" b="1" dirty="0"/>
              <a:t>frameworks</a:t>
            </a:r>
            <a:r>
              <a:rPr lang="en-GB" sz="3600" dirty="0"/>
              <a:t> in a </a:t>
            </a:r>
            <a:r>
              <a:rPr lang="en-GB" sz="3600" b="1" dirty="0">
                <a:solidFill>
                  <a:srgbClr val="FF0000"/>
                </a:solidFill>
              </a:rPr>
              <a:t>coherent</a:t>
            </a:r>
            <a:r>
              <a:rPr lang="en-GB" sz="3600" dirty="0"/>
              <a:t> </a:t>
            </a:r>
            <a:r>
              <a:rPr lang="en-GB" sz="3600" b="1" dirty="0">
                <a:solidFill>
                  <a:srgbClr val="FF0000"/>
                </a:solidFill>
              </a:rPr>
              <a:t>manner</a:t>
            </a:r>
            <a:r>
              <a:rPr lang="en-GB" sz="3600" dirty="0"/>
              <a:t> that enables them to develop a clear strategic view of the strategic position being studied. </a:t>
            </a:r>
            <a:endParaRPr lang="en-GB"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5</a:t>
            </a:fld>
            <a:endParaRPr lang="en-GB"/>
          </a:p>
        </p:txBody>
      </p:sp>
      <p:sp>
        <p:nvSpPr>
          <p:cNvPr id="6" name="TextBox 5"/>
          <p:cNvSpPr txBox="1"/>
          <p:nvPr/>
        </p:nvSpPr>
        <p:spPr>
          <a:xfrm>
            <a:off x="2339752" y="260648"/>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253477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00600"/>
          </a:xfrm>
        </p:spPr>
        <p:txBody>
          <a:bodyPr>
            <a:noAutofit/>
          </a:bodyPr>
          <a:lstStyle/>
          <a:p>
            <a:r>
              <a:rPr lang="en-GB" sz="3100" dirty="0"/>
              <a:t>Submission will follow the conventions normally expected of a </a:t>
            </a:r>
            <a:r>
              <a:rPr lang="en-GB" sz="3100" b="1" dirty="0"/>
              <a:t>business report.  </a:t>
            </a:r>
            <a:r>
              <a:rPr lang="en-GB" sz="3100" dirty="0"/>
              <a:t>There must be </a:t>
            </a:r>
            <a:r>
              <a:rPr lang="en-GB" sz="3100" b="1" dirty="0"/>
              <a:t>no</a:t>
            </a:r>
            <a:r>
              <a:rPr lang="en-GB" sz="3100" dirty="0"/>
              <a:t> evidence of </a:t>
            </a:r>
            <a:r>
              <a:rPr lang="en-GB" sz="3100" b="1" dirty="0"/>
              <a:t>plagiarism</a:t>
            </a:r>
            <a:r>
              <a:rPr lang="en-GB" sz="3100" dirty="0"/>
              <a:t>, and the paper must clearly identify incorporated material from outside </a:t>
            </a:r>
            <a:r>
              <a:rPr lang="en-GB" sz="3100" b="1" dirty="0"/>
              <a:t>sources</a:t>
            </a:r>
            <a:r>
              <a:rPr lang="en-GB" sz="3100" dirty="0"/>
              <a:t>.  The use of the </a:t>
            </a:r>
            <a:r>
              <a:rPr lang="en-GB" sz="3100" b="1" dirty="0"/>
              <a:t>Harvard style </a:t>
            </a:r>
            <a:r>
              <a:rPr lang="en-GB" sz="3100" dirty="0"/>
              <a:t>referencing is a requirement, as is word </a:t>
            </a:r>
            <a:r>
              <a:rPr lang="en-GB" sz="3100" dirty="0" smtClean="0"/>
              <a:t>processing. It </a:t>
            </a:r>
            <a:r>
              <a:rPr lang="en-GB" sz="3100" dirty="0"/>
              <a:t>is </a:t>
            </a:r>
            <a:r>
              <a:rPr lang="en-GB" sz="3100" b="1" dirty="0"/>
              <a:t>suggested</a:t>
            </a:r>
            <a:r>
              <a:rPr lang="en-GB" sz="3100" dirty="0"/>
              <a:t> at the font is </a:t>
            </a:r>
            <a:r>
              <a:rPr lang="en-GB" sz="3100" b="1" dirty="0"/>
              <a:t>Times New Roman size 12</a:t>
            </a:r>
            <a:r>
              <a:rPr lang="en-GB" sz="3100" dirty="0"/>
              <a:t>.  To retain anonymity the </a:t>
            </a:r>
            <a:r>
              <a:rPr lang="en-GB" sz="3100" b="1" dirty="0"/>
              <a:t>student(s) </a:t>
            </a:r>
            <a:r>
              <a:rPr lang="en-GB" sz="3100" b="1" dirty="0" smtClean="0"/>
              <a:t>ID </a:t>
            </a:r>
            <a:r>
              <a:rPr lang="en-GB" sz="3100" dirty="0" smtClean="0"/>
              <a:t>number(s</a:t>
            </a:r>
            <a:r>
              <a:rPr lang="en-GB" sz="3100" dirty="0"/>
              <a:t>) is to be on the top of each page, and </a:t>
            </a:r>
            <a:r>
              <a:rPr lang="en-GB" sz="3100" b="1" dirty="0"/>
              <a:t>each page</a:t>
            </a:r>
            <a:r>
              <a:rPr lang="en-GB" sz="3100" dirty="0"/>
              <a:t> is to be </a:t>
            </a:r>
            <a:r>
              <a:rPr lang="en-GB" sz="3100" b="1" dirty="0"/>
              <a:t>numbered</a:t>
            </a:r>
            <a:r>
              <a:rPr lang="en-GB" sz="3100" dirty="0"/>
              <a:t> on the bottom</a:t>
            </a:r>
            <a:r>
              <a:rPr lang="en-GB" sz="3100" dirty="0" smtClean="0"/>
              <a:t>.</a:t>
            </a:r>
            <a:endParaRPr lang="en-GB" sz="3100" dirty="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6</a:t>
            </a:fld>
            <a:endParaRPr lang="en-GB"/>
          </a:p>
        </p:txBody>
      </p:sp>
      <p:sp>
        <p:nvSpPr>
          <p:cNvPr id="6" name="TextBox 5"/>
          <p:cNvSpPr txBox="1"/>
          <p:nvPr/>
        </p:nvSpPr>
        <p:spPr>
          <a:xfrm>
            <a:off x="2411760" y="188640"/>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2283437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568952" cy="5447631"/>
          </a:xfrm>
        </p:spPr>
        <p:txBody>
          <a:bodyPr>
            <a:noAutofit/>
          </a:bodyPr>
          <a:lstStyle/>
          <a:p>
            <a:r>
              <a:rPr lang="en-GB" sz="2400" dirty="0"/>
              <a:t>The following </a:t>
            </a:r>
            <a:r>
              <a:rPr lang="en-GB" sz="2400" b="1" dirty="0"/>
              <a:t>structure</a:t>
            </a:r>
            <a:r>
              <a:rPr lang="en-GB" sz="2400" dirty="0"/>
              <a:t> is </a:t>
            </a:r>
            <a:r>
              <a:rPr lang="en-GB" sz="2400" b="1" dirty="0">
                <a:solidFill>
                  <a:srgbClr val="FF0000"/>
                </a:solidFill>
              </a:rPr>
              <a:t>suggested</a:t>
            </a:r>
            <a:r>
              <a:rPr lang="en-GB" sz="2400" dirty="0"/>
              <a:t>:</a:t>
            </a:r>
          </a:p>
          <a:p>
            <a:pPr lvl="0"/>
            <a:r>
              <a:rPr lang="en-GB" sz="2400" dirty="0" smtClean="0"/>
              <a:t>1) </a:t>
            </a:r>
            <a:r>
              <a:rPr lang="en-GB" sz="2400" b="1" dirty="0" smtClean="0"/>
              <a:t>Introduce</a:t>
            </a:r>
            <a:r>
              <a:rPr lang="en-GB" sz="2400" dirty="0" smtClean="0"/>
              <a:t> </a:t>
            </a:r>
            <a:r>
              <a:rPr lang="en-GB" sz="2400" dirty="0"/>
              <a:t>the case event and the organisation that features in the situation being examined (200 words*)</a:t>
            </a:r>
          </a:p>
          <a:p>
            <a:pPr lvl="0"/>
            <a:r>
              <a:rPr lang="en-GB" sz="2400" dirty="0" smtClean="0"/>
              <a:t>2) An </a:t>
            </a:r>
            <a:r>
              <a:rPr lang="en-GB" sz="2400" dirty="0"/>
              <a:t>evaluation of the </a:t>
            </a:r>
            <a:r>
              <a:rPr lang="en-GB" sz="2400" b="1" dirty="0"/>
              <a:t>strategic position </a:t>
            </a:r>
            <a:r>
              <a:rPr lang="en-GB" sz="2400" dirty="0"/>
              <a:t>of the company (500 - 600 words*)</a:t>
            </a:r>
          </a:p>
          <a:p>
            <a:pPr lvl="0"/>
            <a:r>
              <a:rPr lang="en-GB" sz="2400" dirty="0" smtClean="0"/>
              <a:t>3) Identification </a:t>
            </a:r>
            <a:r>
              <a:rPr lang="en-GB" sz="2400" dirty="0"/>
              <a:t>of the main </a:t>
            </a:r>
            <a:r>
              <a:rPr lang="en-GB" sz="2400" b="1" dirty="0"/>
              <a:t>external factors </a:t>
            </a:r>
            <a:r>
              <a:rPr lang="en-GB" sz="2400" dirty="0"/>
              <a:t>driving the strategy/ </a:t>
            </a:r>
            <a:r>
              <a:rPr lang="en-GB" sz="2400" dirty="0" err="1"/>
              <a:t>ies</a:t>
            </a:r>
            <a:r>
              <a:rPr lang="en-GB" sz="2400" dirty="0"/>
              <a:t> being explored (800 - 1,000 words*)</a:t>
            </a:r>
          </a:p>
          <a:p>
            <a:pPr lvl="0"/>
            <a:r>
              <a:rPr lang="en-GB" sz="2400" dirty="0" smtClean="0"/>
              <a:t>4) An </a:t>
            </a:r>
            <a:r>
              <a:rPr lang="en-GB" sz="2400" dirty="0"/>
              <a:t>examination of the </a:t>
            </a:r>
            <a:r>
              <a:rPr lang="en-GB" sz="2400" b="1" dirty="0"/>
              <a:t>value adding activities </a:t>
            </a:r>
            <a:r>
              <a:rPr lang="en-GB" sz="2400" dirty="0"/>
              <a:t>being examined in the case (800 - 1,000 words*)</a:t>
            </a:r>
          </a:p>
          <a:p>
            <a:r>
              <a:rPr lang="en-GB" sz="2400" dirty="0" smtClean="0"/>
              <a:t>5) A discussion of </a:t>
            </a:r>
            <a:r>
              <a:rPr lang="en-GB" sz="2400" b="1" dirty="0" smtClean="0"/>
              <a:t>how sustainable Costa Coffee’s strategic position </a:t>
            </a:r>
            <a:r>
              <a:rPr lang="en-GB" sz="2400" dirty="0" smtClean="0"/>
              <a:t>is (200 words*).</a:t>
            </a:r>
          </a:p>
          <a:p>
            <a:r>
              <a:rPr lang="en-GB" sz="2400" dirty="0" smtClean="0"/>
              <a:t>Total word count: </a:t>
            </a:r>
            <a:r>
              <a:rPr lang="en-GB" sz="2400" b="1" dirty="0" smtClean="0"/>
              <a:t>2,500 words </a:t>
            </a:r>
            <a:r>
              <a:rPr lang="en-GB" sz="2400" dirty="0" smtClean="0"/>
              <a:t>(+</a:t>
            </a:r>
            <a:r>
              <a:rPr lang="en-GB" sz="2400" dirty="0" err="1" smtClean="0"/>
              <a:t>ve</a:t>
            </a:r>
            <a:r>
              <a:rPr lang="en-GB" sz="2400" dirty="0" smtClean="0"/>
              <a:t> / -</a:t>
            </a:r>
            <a:r>
              <a:rPr lang="en-GB" sz="2400" dirty="0" err="1" smtClean="0"/>
              <a:t>ve</a:t>
            </a:r>
            <a:r>
              <a:rPr lang="en-GB" sz="2400" dirty="0" smtClean="0"/>
              <a:t> 10% word allowance)</a:t>
            </a:r>
            <a:endParaRPr lang="en-GB" sz="2400" dirty="0"/>
          </a:p>
          <a:p>
            <a:r>
              <a:rPr lang="en-GB" sz="2400" b="1" i="1" dirty="0">
                <a:solidFill>
                  <a:srgbClr val="FF0000"/>
                </a:solidFill>
              </a:rPr>
              <a:t>* Please note that the word guides are indicative</a:t>
            </a:r>
            <a:r>
              <a:rPr lang="en-GB" sz="2400" b="1" dirty="0"/>
              <a:t>. </a:t>
            </a:r>
            <a:endParaRPr lang="en-GB" sz="2400" b="1" dirty="0" smtClean="0"/>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7</a:t>
            </a:fld>
            <a:endParaRPr lang="en-GB"/>
          </a:p>
        </p:txBody>
      </p:sp>
      <p:sp>
        <p:nvSpPr>
          <p:cNvPr id="6" name="TextBox 5"/>
          <p:cNvSpPr txBox="1"/>
          <p:nvPr/>
        </p:nvSpPr>
        <p:spPr>
          <a:xfrm>
            <a:off x="2339752" y="260648"/>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248801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568952" cy="5087591"/>
          </a:xfrm>
        </p:spPr>
        <p:txBody>
          <a:bodyPr>
            <a:noAutofit/>
          </a:bodyPr>
          <a:lstStyle/>
          <a:p>
            <a:r>
              <a:rPr lang="en-GB" sz="4400" dirty="0" smtClean="0"/>
              <a:t>There </a:t>
            </a:r>
            <a:r>
              <a:rPr lang="en-GB" sz="4400" dirty="0"/>
              <a:t>are many styles of report.  You can use your judgment of the most appropriate style for this work.  The Study Skills organization </a:t>
            </a:r>
            <a:r>
              <a:rPr lang="en-GB" sz="4400" dirty="0" smtClean="0"/>
              <a:t>on our library website provides </a:t>
            </a:r>
            <a:r>
              <a:rPr lang="en-GB" sz="4400" dirty="0"/>
              <a:t>lots of information on producing all forms of assessments. </a:t>
            </a:r>
          </a:p>
        </p:txBody>
      </p:sp>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8</a:t>
            </a:fld>
            <a:endParaRPr lang="en-GB"/>
          </a:p>
        </p:txBody>
      </p:sp>
      <p:sp>
        <p:nvSpPr>
          <p:cNvPr id="6" name="TextBox 5"/>
          <p:cNvSpPr txBox="1"/>
          <p:nvPr/>
        </p:nvSpPr>
        <p:spPr>
          <a:xfrm>
            <a:off x="2339752" y="476672"/>
            <a:ext cx="4436343" cy="646331"/>
          </a:xfrm>
          <a:prstGeom prst="rect">
            <a:avLst/>
          </a:prstGeom>
          <a:noFill/>
        </p:spPr>
        <p:txBody>
          <a:bodyPr wrap="none" rtlCol="0">
            <a:spAutoFit/>
          </a:bodyPr>
          <a:lstStyle/>
          <a:p>
            <a:pPr algn="ctr"/>
            <a:r>
              <a:rPr lang="en-GB" sz="3600" b="1" dirty="0" smtClean="0"/>
              <a:t>Individual Assignment</a:t>
            </a:r>
            <a:endParaRPr lang="en-GB" sz="3600" dirty="0"/>
          </a:p>
        </p:txBody>
      </p:sp>
    </p:spTree>
    <p:extLst>
      <p:ext uri="{BB962C8B-B14F-4D97-AF65-F5344CB8AC3E}">
        <p14:creationId xmlns:p14="http://schemas.microsoft.com/office/powerpoint/2010/main" xmlns="" val="248801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1243577253"/>
              </p:ext>
            </p:extLst>
          </p:nvPr>
        </p:nvGraphicFramePr>
        <p:xfrm>
          <a:off x="395536" y="260648"/>
          <a:ext cx="8363272" cy="6138945"/>
        </p:xfrm>
        <a:graphic>
          <a:graphicData uri="http://schemas.openxmlformats.org/drawingml/2006/table">
            <a:tbl>
              <a:tblPr firstRow="1" firstCol="1" lastRow="1" lastCol="1" bandRow="1" bandCol="1"/>
              <a:tblGrid>
                <a:gridCol w="1433051"/>
                <a:gridCol w="5716029"/>
                <a:gridCol w="1214192"/>
              </a:tblGrid>
              <a:tr h="440865">
                <a:tc>
                  <a:txBody>
                    <a:bodyPr/>
                    <a:lstStyle/>
                    <a:p>
                      <a:pPr>
                        <a:spcAft>
                          <a:spcPts val="0"/>
                        </a:spcAft>
                      </a:pPr>
                      <a:r>
                        <a:rPr lang="en-GB" sz="1200" b="1" dirty="0">
                          <a:effectLst/>
                          <a:latin typeface="Times New Roman" panose="02020603050405020304" pitchFamily="18"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1" dirty="0">
                          <a:effectLst/>
                          <a:latin typeface="Times New Roman" panose="02020603050405020304" pitchFamily="18" charset="0"/>
                          <a:ea typeface="Times New Roman" panose="02020603050405020304" pitchFamily="18" charset="0"/>
                        </a:rPr>
                        <a:t>Criteria</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Grade awarded</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2597">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dirty="0">
                          <a:effectLst/>
                          <a:latin typeface="Times New Roman" panose="02020603050405020304" pitchFamily="18" charset="0"/>
                          <a:ea typeface="Times New Roman" panose="02020603050405020304" pitchFamily="18" charset="0"/>
                        </a:rPr>
                        <a:t>Clarity of Structure</a:t>
                      </a:r>
                      <a:endParaRPr lang="en-GB" sz="1600" dirty="0">
                        <a:effectLst/>
                        <a:latin typeface="Times New Roman" panose="02020603050405020304" pitchFamily="18" charset="0"/>
                        <a:ea typeface="Times New Roman" panose="02020603050405020304" pitchFamily="18" charset="0"/>
                      </a:endParaRPr>
                    </a:p>
                    <a:p>
                      <a:pPr algn="just">
                        <a:spcAft>
                          <a:spcPts val="0"/>
                        </a:spcAft>
                      </a:pPr>
                      <a:r>
                        <a:rPr lang="en-GB" sz="1600" dirty="0">
                          <a:effectLst/>
                          <a:latin typeface="Times New Roman" panose="02020603050405020304" pitchFamily="18" charset="0"/>
                          <a:ea typeface="Times New Roman" panose="02020603050405020304" pitchFamily="18" charset="0"/>
                        </a:rPr>
                        <a:t>The report is well organised and logically constructed to satisfy the requirements of cogency and synthesis while being mindful of the needs of the reader.  The structure of strategic analysis introduced in the module should be applied.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299">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25%</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dirty="0">
                          <a:effectLst/>
                          <a:latin typeface="Times New Roman" panose="02020603050405020304" pitchFamily="18" charset="0"/>
                          <a:ea typeface="Times New Roman" panose="02020603050405020304" pitchFamily="18" charset="0"/>
                        </a:rPr>
                        <a:t>Application of Theory (Frameworks and models)</a:t>
                      </a:r>
                      <a:endParaRPr lang="en-GB" sz="1600" dirty="0">
                        <a:effectLst/>
                        <a:latin typeface="Times New Roman" panose="02020603050405020304" pitchFamily="18" charset="0"/>
                        <a:ea typeface="Times New Roman" panose="02020603050405020304" pitchFamily="18" charset="0"/>
                      </a:endParaRPr>
                    </a:p>
                    <a:p>
                      <a:pPr algn="just">
                        <a:spcAft>
                          <a:spcPts val="0"/>
                        </a:spcAft>
                      </a:pPr>
                      <a:r>
                        <a:rPr lang="en-GB" sz="1600" dirty="0">
                          <a:effectLst/>
                          <a:latin typeface="Times New Roman" panose="02020603050405020304" pitchFamily="18" charset="0"/>
                          <a:ea typeface="Times New Roman" panose="02020603050405020304" pitchFamily="18" charset="0"/>
                        </a:rPr>
                        <a:t>Theoretical frameworks and models introduced in the module should be applied.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299">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20%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dirty="0">
                          <a:effectLst/>
                          <a:latin typeface="Times New Roman" panose="02020603050405020304" pitchFamily="18" charset="0"/>
                          <a:ea typeface="Times New Roman" panose="02020603050405020304" pitchFamily="18" charset="0"/>
                        </a:rPr>
                        <a:t>Clarity of Strategic Evaluation.</a:t>
                      </a:r>
                      <a:endParaRPr lang="en-GB" sz="1600" dirty="0">
                        <a:effectLst/>
                        <a:latin typeface="Times New Roman" panose="02020603050405020304" pitchFamily="18" charset="0"/>
                        <a:ea typeface="Times New Roman" panose="02020603050405020304" pitchFamily="18" charset="0"/>
                      </a:endParaRPr>
                    </a:p>
                    <a:p>
                      <a:pPr algn="just">
                        <a:spcAft>
                          <a:spcPts val="0"/>
                        </a:spcAft>
                      </a:pPr>
                      <a:r>
                        <a:rPr lang="en-GB" sz="1600" dirty="0">
                          <a:effectLst/>
                          <a:latin typeface="Times New Roman" panose="02020603050405020304" pitchFamily="18" charset="0"/>
                          <a:ea typeface="Times New Roman" panose="02020603050405020304" pitchFamily="18" charset="0"/>
                        </a:rPr>
                        <a:t>Key strategic factors should be clearly identified and articulated.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p>
                      <a:pPr algn="ct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p>
                      <a:pPr algn="ctr">
                        <a:spcAft>
                          <a:spcPts val="0"/>
                        </a:spcAft>
                      </a:pPr>
                      <a:r>
                        <a:rPr lang="en-GB" sz="1600" b="1">
                          <a:effectLst/>
                          <a:latin typeface="Times New Roman" panose="02020603050405020304" pitchFamily="18" charset="0"/>
                          <a:ea typeface="Times New Roman" panose="02020603050405020304" pitchFamily="18" charset="0"/>
                        </a:rPr>
                        <a:t>20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732">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20%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dirty="0">
                          <a:effectLst/>
                          <a:latin typeface="Times New Roman" panose="02020603050405020304" pitchFamily="18" charset="0"/>
                          <a:ea typeface="Times New Roman" panose="02020603050405020304" pitchFamily="18" charset="0"/>
                        </a:rPr>
                        <a:t>Supporting Evidence. </a:t>
                      </a:r>
                      <a:endParaRPr lang="en-GB" sz="1600" dirty="0">
                        <a:effectLst/>
                        <a:latin typeface="Times New Roman" panose="02020603050405020304" pitchFamily="18" charset="0"/>
                        <a:ea typeface="Times New Roman" panose="02020603050405020304" pitchFamily="18" charset="0"/>
                      </a:endParaRPr>
                    </a:p>
                    <a:p>
                      <a:pPr algn="just">
                        <a:spcAft>
                          <a:spcPts val="0"/>
                        </a:spcAft>
                      </a:pPr>
                      <a:r>
                        <a:rPr lang="en-GB" sz="1600" dirty="0">
                          <a:effectLst/>
                          <a:latin typeface="Times New Roman" panose="02020603050405020304" pitchFamily="18" charset="0"/>
                          <a:ea typeface="Times New Roman" panose="02020603050405020304" pitchFamily="18" charset="0"/>
                        </a:rPr>
                        <a:t>The frameworks and models applied should be supported with evidence from the case and other sources and correctly attributed.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p>
                      <a:pPr algn="ct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p>
                      <a:pPr algn="ctr">
                        <a:spcAft>
                          <a:spcPts val="0"/>
                        </a:spcAft>
                      </a:pPr>
                      <a:r>
                        <a:rPr lang="en-GB" sz="1600" b="1">
                          <a:effectLst/>
                          <a:latin typeface="Times New Roman" panose="02020603050405020304" pitchFamily="18" charset="0"/>
                          <a:ea typeface="Times New Roman" panose="02020603050405020304" pitchFamily="18" charset="0"/>
                        </a:rPr>
                        <a:t>20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2164">
                <a:tc>
                  <a:txBody>
                    <a:bodyPr/>
                    <a:lstStyle/>
                    <a:p>
                      <a:pPr algn="ctr">
                        <a:spcAft>
                          <a:spcPts val="0"/>
                        </a:spcAft>
                      </a:pPr>
                      <a:r>
                        <a:rPr lang="en-GB" sz="1600" b="1">
                          <a:effectLst/>
                          <a:latin typeface="Times New Roman" panose="02020603050405020304" pitchFamily="18" charset="0"/>
                          <a:ea typeface="Times New Roman" panose="02020603050405020304" pitchFamily="18" charset="0"/>
                        </a:rPr>
                        <a:t>10%</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dirty="0">
                          <a:effectLst/>
                          <a:latin typeface="Times New Roman" panose="02020603050405020304" pitchFamily="18" charset="0"/>
                          <a:ea typeface="Times New Roman" panose="02020603050405020304" pitchFamily="18" charset="0"/>
                        </a:rPr>
                        <a:t>Presentation</a:t>
                      </a:r>
                      <a:endParaRPr lang="en-GB" sz="1600" dirty="0">
                        <a:effectLst/>
                        <a:latin typeface="Times New Roman" panose="02020603050405020304" pitchFamily="18" charset="0"/>
                        <a:ea typeface="Times New Roman" panose="02020603050405020304" pitchFamily="18" charset="0"/>
                      </a:endParaRPr>
                    </a:p>
                    <a:p>
                      <a:pPr algn="just">
                        <a:spcAft>
                          <a:spcPts val="0"/>
                        </a:spcAft>
                      </a:pPr>
                      <a:r>
                        <a:rPr lang="en-GB" sz="1600" dirty="0">
                          <a:effectLst/>
                          <a:latin typeface="Times New Roman" panose="02020603050405020304" pitchFamily="18" charset="0"/>
                          <a:ea typeface="Times New Roman" panose="02020603050405020304" pitchFamily="18" charset="0"/>
                        </a:rPr>
                        <a:t>Does the paper remain within the parameters set by the instructions, while paying particular regard to the conventions of report writing, spell checking, grammar and appropriately referenced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732">
                <a:tc>
                  <a:txBody>
                    <a:bodyPr/>
                    <a:lstStyle/>
                    <a:p>
                      <a:pP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p>
                      <a:pPr>
                        <a:spcAft>
                          <a:spcPts val="0"/>
                        </a:spcAft>
                      </a:pPr>
                      <a:r>
                        <a:rPr lang="en-GB" sz="1600" b="1">
                          <a:effectLst/>
                          <a:latin typeface="Times New Roman" panose="02020603050405020304" pitchFamily="18" charset="0"/>
                          <a:ea typeface="Times New Roman" panose="02020603050405020304" pitchFamily="18" charset="0"/>
                        </a:rPr>
                        <a:t>TOTAL GRADE AWARDED</a:t>
                      </a:r>
                      <a:endParaRPr lang="en-GB" sz="1600">
                        <a:effectLst/>
                        <a:latin typeface="Times New Roman" panose="02020603050405020304" pitchFamily="18" charset="0"/>
                        <a:ea typeface="Times New Roman" panose="02020603050405020304" pitchFamily="18" charset="0"/>
                      </a:endParaRPr>
                    </a:p>
                    <a:p>
                      <a:pPr>
                        <a:spcAft>
                          <a:spcPts val="0"/>
                        </a:spcAft>
                      </a:pPr>
                      <a:r>
                        <a:rPr lang="en-GB" sz="1600" b="1">
                          <a:effectLst/>
                          <a:latin typeface="Times New Roman" panose="02020603050405020304" pitchFamily="18" charset="0"/>
                          <a:ea typeface="Times New Roman" panose="02020603050405020304" pitchFamily="18" charset="0"/>
                        </a:rPr>
                        <a:t> </a:t>
                      </a:r>
                      <a:endParaRPr lang="en-GB"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100</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b="1"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smtClean="0"/>
              <a:t>Strategic Business Analysis ST2S51</a:t>
            </a:r>
            <a:endParaRPr lang="en-GB"/>
          </a:p>
        </p:txBody>
      </p:sp>
      <p:sp>
        <p:nvSpPr>
          <p:cNvPr id="5" name="Slide Number Placeholder 4"/>
          <p:cNvSpPr>
            <a:spLocks noGrp="1"/>
          </p:cNvSpPr>
          <p:nvPr>
            <p:ph type="sldNum" sz="quarter" idx="12"/>
          </p:nvPr>
        </p:nvSpPr>
        <p:spPr/>
        <p:txBody>
          <a:bodyPr/>
          <a:lstStyle/>
          <a:p>
            <a:fld id="{1F400D08-D32F-441F-8425-66E53F9802C7}" type="slidenum">
              <a:rPr lang="en-GB" smtClean="0"/>
              <a:pPr/>
              <a:t>9</a:t>
            </a:fld>
            <a:endParaRPr lang="en-GB"/>
          </a:p>
        </p:txBody>
      </p:sp>
    </p:spTree>
    <p:extLst>
      <p:ext uri="{BB962C8B-B14F-4D97-AF65-F5344CB8AC3E}">
        <p14:creationId xmlns:p14="http://schemas.microsoft.com/office/powerpoint/2010/main" xmlns="" val="359977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1576</Words>
  <Application>Microsoft Office PowerPoint</Application>
  <PresentationFormat>On-screen Show (4:3)</PresentationFormat>
  <Paragraphs>176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Individual Assignment (60%)   Strategic Evaluation of  Costa Coffee (www.costa.co.uk)  Final submission date:  Monday 18th January 2016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Optional Assignment Surgery</vt:lpstr>
      <vt:lpstr>Any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Presentation</dc:title>
  <dc:creator>LCSS-IS</dc:creator>
  <cp:lastModifiedBy>louisehung</cp:lastModifiedBy>
  <cp:revision>151</cp:revision>
  <dcterms:created xsi:type="dcterms:W3CDTF">2014-11-10T15:43:05Z</dcterms:created>
  <dcterms:modified xsi:type="dcterms:W3CDTF">2015-12-04T21:47:09Z</dcterms:modified>
</cp:coreProperties>
</file>