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1" r:id="rId7"/>
    <p:sldId id="268" r:id="rId8"/>
    <p:sldId id="269" r:id="rId9"/>
    <p:sldId id="270" r:id="rId10"/>
    <p:sldId id="271" r:id="rId11"/>
    <p:sldId id="272" r:id="rId12"/>
    <p:sldId id="273" r:id="rId13"/>
    <p:sldId id="274" r:id="rId14"/>
    <p:sldId id="266"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8" r:id="rId28"/>
    <p:sldId id="289" r:id="rId29"/>
    <p:sldId id="290"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A57F14-43E3-C112-F0C4-F2B66BA617B6}" v="1" dt="2021-09-17T07:49:44.458"/>
    <p1510:client id="{593A28BE-F68E-4758-88A4-9F373256CAE2}" v="1301" dt="2021-09-17T08:49:34.404"/>
    <p1510:client id="{A776A0C5-7097-932D-2D46-3D8B92FDC8C8}" v="31" dt="2021-09-17T14:25:57.8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385" autoAdjust="0"/>
  </p:normalViewPr>
  <p:slideViewPr>
    <p:cSldViewPr snapToGrid="0">
      <p:cViewPr varScale="1">
        <p:scale>
          <a:sx n="94" d="100"/>
          <a:sy n="94" d="100"/>
        </p:scale>
        <p:origin x="108" y="564"/>
      </p:cViewPr>
      <p:guideLst/>
    </p:cSldViewPr>
  </p:slideViewPr>
  <p:outlineViewPr>
    <p:cViewPr>
      <p:scale>
        <a:sx n="33" d="100"/>
        <a:sy n="33" d="100"/>
      </p:scale>
      <p:origin x="0" y="-298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v</a:t>
            </a:r>
            <a:endParaRPr lang="en-GB" dirty="0"/>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dirty="0"/>
              <a:t>ADRAN </a:t>
            </a:r>
            <a:endParaRPr lang="en-GB" dirty="0"/>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v</a:t>
            </a:r>
            <a:endParaRPr lang="en-GB" dirty="0"/>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v</a:t>
            </a:r>
            <a:endParaRPr lang="en-GB" dirty="0"/>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v</a:t>
            </a:r>
            <a:endParaRPr lang="en-GB" dirty="0"/>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sp>
        <p:nvSpPr>
          <p:cNvPr id="18" name="Rectangle 17">
            <a:extLst>
              <a:ext uri="{FF2B5EF4-FFF2-40B4-BE49-F238E27FC236}">
                <a16:creationId xmlns:a16="http://schemas.microsoft.com/office/drawing/2014/main" id="{836AFAAA-C704-4CF6-8AD4-D3CFEAE53EDC}"/>
              </a:ext>
            </a:extLst>
          </p:cNvPr>
          <p:cNvSpPr/>
          <p:nvPr userDrawn="1"/>
        </p:nvSpPr>
        <p:spPr>
          <a:xfrm>
            <a:off x="2502690"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c</a:t>
            </a:r>
            <a:endParaRPr lang="en-GB" dirty="0"/>
          </a:p>
        </p:txBody>
      </p:sp>
      <p:sp>
        <p:nvSpPr>
          <p:cNvPr id="8" name="Rectangle 7">
            <a:extLst>
              <a:ext uri="{FF2B5EF4-FFF2-40B4-BE49-F238E27FC236}">
                <a16:creationId xmlns:a16="http://schemas.microsoft.com/office/drawing/2014/main" id="{D5C10B4B-80A9-49C4-AE9A-F1BBD8E4B004}"/>
              </a:ext>
            </a:extLst>
          </p:cNvPr>
          <p:cNvSpPr/>
          <p:nvPr userDrawn="1"/>
        </p:nvSpPr>
        <p:spPr>
          <a:xfrm>
            <a:off x="2502690"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D716065F-DB29-431B-96D5-7566F63C5BD0}"/>
              </a:ext>
            </a:extLst>
          </p:cNvPr>
          <p:cNvSpPr/>
          <p:nvPr userDrawn="1"/>
        </p:nvSpPr>
        <p:spPr>
          <a:xfrm>
            <a:off x="8931968" y="1006808"/>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A98B712-F0F2-448E-B93B-9B21C97DD822}"/>
              </a:ext>
            </a:extLst>
          </p:cNvPr>
          <p:cNvSpPr/>
          <p:nvPr userDrawn="1"/>
        </p:nvSpPr>
        <p:spPr>
          <a:xfrm>
            <a:off x="8931968"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5592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1560214" y="2052433"/>
            <a:ext cx="9071570" cy="4485640"/>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t>v</a:t>
            </a:r>
            <a:endParaRPr lang="en-GB" dirty="0"/>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dirty="0"/>
              <a:t>Testun </a:t>
            </a:r>
            <a:endParaRPr lang="en-GB" dirty="0"/>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dirty="0"/>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dirty="0"/>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197-3E63-40F1-A1E2-02EE4B26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dirty="0" err="1"/>
              <a:t>Teitl</a:t>
            </a:r>
            <a:r>
              <a:rPr lang="en-US" dirty="0"/>
              <a:t> Cymraeg</a:t>
            </a:r>
            <a:endParaRPr lang="en-GB" dirty="0"/>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dirty="0"/>
              <a:t>Testun Cymraeg</a:t>
            </a:r>
            <a:endParaRPr lang="en-GB" dirty="0"/>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dirty="0" err="1"/>
              <a:t>English</a:t>
            </a:r>
            <a:r>
              <a:rPr lang="cy-GB" dirty="0"/>
              <a:t> </a:t>
            </a:r>
            <a:r>
              <a:rPr lang="cy-GB" dirty="0" err="1"/>
              <a:t>text</a:t>
            </a:r>
            <a:endParaRPr lang="en-GB" dirty="0"/>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dirty="0" err="1"/>
              <a:t>Teitl</a:t>
            </a:r>
            <a:r>
              <a:rPr lang="en-US" dirty="0"/>
              <a:t> Cymraeg</a:t>
            </a:r>
            <a:br>
              <a:rPr lang="en-US" dirty="0"/>
            </a:br>
            <a:endParaRPr lang="en-GB" dirty="0"/>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dirty="0"/>
              <a:t>Title </a:t>
            </a:r>
            <a:r>
              <a:rPr lang="en-US" dirty="0" err="1"/>
              <a:t>Saesneg</a:t>
            </a:r>
            <a:endParaRPr lang="en-US" dirty="0"/>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66" r:id="rId11"/>
    <p:sldLayoutId id="2147483664" r:id="rId12"/>
    <p:sldLayoutId id="2147483655" r:id="rId13"/>
    <p:sldLayoutId id="2147483653" r:id="rId14"/>
    <p:sldLayoutId id="2147483654" r:id="rId15"/>
    <p:sldLayoutId id="2147483656" r:id="rId16"/>
    <p:sldLayoutId id="2147483657" r:id="rId17"/>
    <p:sldLayoutId id="2147483658" r:id="rId18"/>
    <p:sldLayoutId id="2147483659"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ideo" Target="https://www.youtube.com/embed/EOa92PSKrKY?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3-3/_multi-lang/unit02/01-principles-of-partnership-importance-of-multi-agency-working.html?lang" TargetMode="External"/><Relationship Id="rId2" Type="http://schemas.openxmlformats.org/officeDocument/2006/relationships/hyperlink" Target="http://resource.download.wjec.co.uk.s3-eu-west-1.amazonaws.com/vtc/2018-19/hsc18-19_3-3/_multi-lang/unit02/01-principles-of-partnership-importance-of-multi-agency-working.html?lang=Cy"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3-developing-good-relationships-working-in-ways-that-build-trust.html?lang=Cy"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ideo" Target="https://www.youtube.com/embed/_1JKiy4-6VM?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3-developing-good-relationships-working-in-ways-that-build-trust.html?lang=Cy"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4-respecting-diversity-and-cultural-religious-differences.html?lang=Cy"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1-principles-of-partnership-importance-of-multi-agency-working.html?lang=C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ideo" Target="https://www.youtube.com/embed/ElETqzro3I8?feature=oembed" TargetMode="External"/><Relationship Id="rId1" Type="http://schemas.openxmlformats.org/officeDocument/2006/relationships/video" Target="https://www.youtube.com/embed/7uSrXSGhYV8?feature=oembed"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3/_multi-lang/unit02/02-range-and-roles-of-workers-and-professionals.html?lang=C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7">
            <a:extLst>
              <a:ext uri="{FF2B5EF4-FFF2-40B4-BE49-F238E27FC236}">
                <a16:creationId xmlns:a16="http://schemas.microsoft.com/office/drawing/2014/main" id="{13BD21DA-7E3B-4D0D-82A2-CA80C77C8C85}"/>
              </a:ext>
            </a:extLst>
          </p:cNvPr>
          <p:cNvSpPr txBox="1">
            <a:spLocks noGrp="1"/>
          </p:cNvSpPr>
          <p:nvPr>
            <p:ph type="title" idx="4294967295"/>
          </p:nvPr>
        </p:nvSpPr>
        <p:spPr>
          <a:xfrm>
            <a:off x="766464" y="560675"/>
            <a:ext cx="4839832" cy="30338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4000" b="1" i="0" u="none" strike="noStrike" kern="1200" cap="none" spc="0" normalizeH="0" baseline="0" noProof="0" dirty="0">
                <a:ln>
                  <a:noFill/>
                </a:ln>
                <a:solidFill>
                  <a:schemeClr val="tx1"/>
                </a:solidFill>
                <a:effectLst/>
                <a:uLnTx/>
                <a:uFillTx/>
                <a:latin typeface="Tenorite"/>
                <a:ea typeface="+mj-ea"/>
                <a:cs typeface="+mj-cs"/>
              </a:rPr>
              <a:t>UNED 003</a:t>
            </a:r>
            <a:endParaRPr kumimoji="0" lang="en-US" sz="4000" b="1" i="0" u="none" strike="noStrike" kern="1200" cap="none" spc="0" normalizeH="0" baseline="0" noProof="0" dirty="0">
              <a:ln>
                <a:noFill/>
              </a:ln>
              <a:solidFill>
                <a:schemeClr val="tx1"/>
              </a:solidFill>
              <a:effectLst/>
              <a:uLnTx/>
              <a:uFillTx/>
              <a:latin typeface="Tenorite" panose="020B0604020202020204" pitchFamily="2" charset="0"/>
              <a:ea typeface="+mj-ea"/>
              <a:cs typeface="+mj-cs"/>
            </a:endParaRPr>
          </a:p>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err="1">
                <a:ln>
                  <a:noFill/>
                </a:ln>
                <a:solidFill>
                  <a:schemeClr val="tx1"/>
                </a:solidFill>
                <a:effectLst/>
                <a:uLnTx/>
                <a:uFillTx/>
                <a:latin typeface="+mn-lt"/>
                <a:ea typeface="+mn-lt"/>
                <a:cs typeface="+mn-lt"/>
              </a:rPr>
              <a:t>Ymarfer</a:t>
            </a:r>
            <a:r>
              <a:rPr kumimoji="0" lang="en-US" sz="4000" b="0" i="0" u="none" strike="noStrike" kern="1200" cap="none" spc="0" normalizeH="0" baseline="0" noProof="0" dirty="0">
                <a:ln>
                  <a:noFill/>
                </a:ln>
                <a:solidFill>
                  <a:schemeClr val="tx1"/>
                </a:solidFill>
                <a:effectLst/>
                <a:uLnTx/>
                <a:uFillTx/>
                <a:latin typeface="+mn-lt"/>
                <a:ea typeface="+mn-lt"/>
                <a:cs typeface="+mn-lt"/>
              </a:rPr>
              <a:t> </a:t>
            </a:r>
            <a:r>
              <a:rPr kumimoji="0" lang="en-US" sz="4000" b="0" i="0" u="none" strike="noStrike" kern="1200" cap="none" spc="0" normalizeH="0" baseline="0" noProof="0" dirty="0" err="1">
                <a:ln>
                  <a:noFill/>
                </a:ln>
                <a:solidFill>
                  <a:schemeClr val="tx1"/>
                </a:solidFill>
                <a:effectLst/>
                <a:uLnTx/>
                <a:uFillTx/>
                <a:latin typeface="+mn-lt"/>
                <a:ea typeface="+mn-lt"/>
                <a:cs typeface="+mn-lt"/>
              </a:rPr>
              <a:t>Proffesiynol</a:t>
            </a:r>
            <a:r>
              <a:rPr kumimoji="0" lang="en-US" sz="4000" b="0" i="0" u="none" strike="noStrike" kern="1200" cap="none" spc="0" normalizeH="0" baseline="0" noProof="0" dirty="0">
                <a:ln>
                  <a:noFill/>
                </a:ln>
                <a:solidFill>
                  <a:schemeClr val="tx1"/>
                </a:solidFill>
                <a:effectLst/>
                <a:uLnTx/>
                <a:uFillTx/>
                <a:latin typeface="+mn-lt"/>
                <a:ea typeface="+mn-lt"/>
                <a:cs typeface="+mn-lt"/>
              </a:rPr>
              <a:t> </a:t>
            </a:r>
            <a:r>
              <a:rPr kumimoji="0" lang="en-US" sz="4000" b="0" i="0" u="none" strike="noStrike" kern="1200" cap="none" spc="0" normalizeH="0" baseline="0" noProof="0" dirty="0" err="1">
                <a:ln>
                  <a:noFill/>
                </a:ln>
                <a:solidFill>
                  <a:schemeClr val="tx1"/>
                </a:solidFill>
                <a:effectLst/>
                <a:uLnTx/>
                <a:uFillTx/>
                <a:latin typeface="+mn-lt"/>
                <a:ea typeface="+mn-lt"/>
                <a:cs typeface="+mn-lt"/>
              </a:rPr>
              <a:t>fel</a:t>
            </a:r>
            <a:r>
              <a:rPr kumimoji="0" lang="en-US" sz="4000" b="0" i="0" u="none" strike="noStrike" kern="1200" cap="none" spc="0" normalizeH="0" baseline="0" noProof="0" dirty="0">
                <a:ln>
                  <a:noFill/>
                </a:ln>
                <a:solidFill>
                  <a:schemeClr val="tx1"/>
                </a:solidFill>
                <a:effectLst/>
                <a:uLnTx/>
                <a:uFillTx/>
                <a:latin typeface="+mn-lt"/>
                <a:ea typeface="+mn-lt"/>
                <a:cs typeface="+mn-lt"/>
              </a:rPr>
              <a:t> </a:t>
            </a:r>
            <a:r>
              <a:rPr kumimoji="0" lang="en-US" sz="4000" b="0" i="0" u="none" strike="noStrike" kern="1200" cap="none" spc="0" normalizeH="0" baseline="0" noProof="0" dirty="0" err="1">
                <a:ln>
                  <a:noFill/>
                </a:ln>
                <a:solidFill>
                  <a:schemeClr val="tx1"/>
                </a:solidFill>
                <a:effectLst/>
                <a:uLnTx/>
                <a:uFillTx/>
                <a:latin typeface="+mn-lt"/>
                <a:ea typeface="+mn-lt"/>
                <a:cs typeface="+mn-lt"/>
              </a:rPr>
              <a:t>Gweithiwr</a:t>
            </a:r>
            <a:r>
              <a:rPr kumimoji="0" lang="en-US" sz="4000" b="0" i="0" u="none" strike="noStrike" kern="1200" cap="none" spc="0" normalizeH="0" baseline="0" noProof="0" dirty="0">
                <a:ln>
                  <a:noFill/>
                </a:ln>
                <a:solidFill>
                  <a:schemeClr val="tx1"/>
                </a:solidFill>
                <a:effectLst/>
                <a:uLnTx/>
                <a:uFillTx/>
                <a:latin typeface="+mn-lt"/>
                <a:ea typeface="+mn-lt"/>
                <a:cs typeface="+mn-lt"/>
              </a:rPr>
              <a:t> </a:t>
            </a:r>
            <a:r>
              <a:rPr kumimoji="0" lang="en-US" sz="4000" b="0" i="0" u="none" strike="noStrike" kern="1200" cap="none" spc="0" normalizeH="0" baseline="0" noProof="0" dirty="0" err="1">
                <a:ln>
                  <a:noFill/>
                </a:ln>
                <a:solidFill>
                  <a:schemeClr val="tx1"/>
                </a:solidFill>
                <a:effectLst/>
                <a:uLnTx/>
                <a:uFillTx/>
                <a:latin typeface="+mn-lt"/>
                <a:ea typeface="+mn-lt"/>
                <a:cs typeface="+mn-lt"/>
              </a:rPr>
              <a:t>Blynyddoedd</a:t>
            </a:r>
            <a:r>
              <a:rPr kumimoji="0" lang="en-US" sz="4000" b="0" i="0" u="none" strike="noStrike" kern="1200" cap="none" spc="0" normalizeH="0" baseline="0" noProof="0" dirty="0">
                <a:ln>
                  <a:noFill/>
                </a:ln>
                <a:solidFill>
                  <a:schemeClr val="tx1"/>
                </a:solidFill>
                <a:effectLst/>
                <a:uLnTx/>
                <a:uFillTx/>
                <a:latin typeface="+mn-lt"/>
                <a:ea typeface="+mn-lt"/>
                <a:cs typeface="+mn-lt"/>
              </a:rPr>
              <a:t> </a:t>
            </a:r>
            <a:r>
              <a:rPr kumimoji="0" lang="en-US" sz="4000" b="0" i="0" u="none" strike="noStrike" kern="1200" cap="none" spc="0" normalizeH="0" baseline="0" noProof="0" dirty="0" err="1">
                <a:ln>
                  <a:noFill/>
                </a:ln>
                <a:solidFill>
                  <a:schemeClr val="tx1"/>
                </a:solidFill>
                <a:effectLst/>
                <a:uLnTx/>
                <a:uFillTx/>
                <a:latin typeface="+mn-lt"/>
                <a:ea typeface="+mn-lt"/>
                <a:cs typeface="+mn-lt"/>
              </a:rPr>
              <a:t>Cynnar</a:t>
            </a:r>
            <a:r>
              <a:rPr kumimoji="0" lang="en-US" sz="4000" b="0" i="0" u="none" strike="noStrike" kern="1200" cap="none" spc="0" normalizeH="0" baseline="0" noProof="0" dirty="0">
                <a:ln>
                  <a:noFill/>
                </a:ln>
                <a:solidFill>
                  <a:schemeClr val="tx1"/>
                </a:solidFill>
                <a:effectLst/>
                <a:uLnTx/>
                <a:uFillTx/>
                <a:latin typeface="+mn-lt"/>
                <a:ea typeface="+mn-lt"/>
                <a:cs typeface="+mn-lt"/>
              </a:rPr>
              <a:t> a </a:t>
            </a:r>
            <a:r>
              <a:rPr kumimoji="0" lang="en-US" sz="4000" b="0" i="0" u="none" strike="noStrike" kern="1200" cap="none" spc="0" normalizeH="0" baseline="0" noProof="0" dirty="0" err="1">
                <a:ln>
                  <a:noFill/>
                </a:ln>
                <a:solidFill>
                  <a:schemeClr val="tx1"/>
                </a:solidFill>
                <a:effectLst/>
                <a:uLnTx/>
                <a:uFillTx/>
                <a:latin typeface="+mn-lt"/>
                <a:ea typeface="+mn-lt"/>
                <a:cs typeface="+mn-lt"/>
              </a:rPr>
              <a:t>Gofal</a:t>
            </a:r>
            <a:r>
              <a:rPr kumimoji="0" lang="en-US" sz="4000" b="0" i="0" u="none" strike="noStrike" kern="1200" cap="none" spc="0" normalizeH="0" baseline="0" noProof="0" dirty="0">
                <a:ln>
                  <a:noFill/>
                </a:ln>
                <a:solidFill>
                  <a:schemeClr val="tx1"/>
                </a:solidFill>
                <a:effectLst/>
                <a:uLnTx/>
                <a:uFillTx/>
                <a:latin typeface="+mn-lt"/>
                <a:ea typeface="+mn-lt"/>
                <a:cs typeface="+mn-lt"/>
              </a:rPr>
              <a:t> Plant </a:t>
            </a:r>
            <a:endParaRPr kumimoji="0" lang="en-US" sz="2800" b="0" i="0" u="none" strike="noStrike" kern="1200" cap="none" spc="0" normalizeH="0" baseline="0" noProof="0" dirty="0">
              <a:ln>
                <a:noFill/>
              </a:ln>
              <a:solidFill>
                <a:schemeClr val="tx1"/>
              </a:solidFill>
              <a:effectLst/>
              <a:uLnTx/>
              <a:uFillTx/>
              <a:latin typeface="+mn-lt"/>
              <a:ea typeface="+mj-ea"/>
              <a:cs typeface="+mj-cs"/>
            </a:endParaRPr>
          </a:p>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br>
              <a:rPr kumimoji="0" lang="en-US" sz="4000" b="1" i="0" u="none" strike="noStrike" kern="1200" cap="none" spc="0" normalizeH="0" baseline="0" noProof="0" dirty="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674657" y="2900623"/>
            <a:ext cx="6096000" cy="3170099"/>
          </a:xfrm>
          <a:prstGeom prst="rect">
            <a:avLst/>
          </a:prstGeom>
          <a:noFill/>
        </p:spPr>
        <p:txBody>
          <a:bodyPr wrap="square" lIns="91440" tIns="45720" rIns="91440" bIns="45720" anchor="t">
            <a:spAutoFit/>
          </a:bodyPr>
          <a:lstStyle/>
          <a:p>
            <a:endParaRPr lang="en-US" sz="4000" kern="1200" dirty="0">
              <a:solidFill>
                <a:schemeClr val="accent1">
                  <a:lumMod val="75000"/>
                </a:schemeClr>
              </a:solidFill>
              <a:latin typeface="Tenorite" panose="00000500000000000000" pitchFamily="2" charset="0"/>
              <a:ea typeface="+mj-ea"/>
              <a:cs typeface="+mj-cs"/>
            </a:endParaRPr>
          </a:p>
          <a:p>
            <a:r>
              <a:rPr lang="en-US" sz="4000" b="1" dirty="0">
                <a:solidFill>
                  <a:schemeClr val="accent1">
                    <a:lumMod val="75000"/>
                  </a:schemeClr>
                </a:solidFill>
                <a:latin typeface="Tenorite"/>
                <a:ea typeface="+mj-ea"/>
                <a:cs typeface="+mj-cs"/>
              </a:rPr>
              <a:t>UNIT 003</a:t>
            </a:r>
            <a:endParaRPr lang="en-US" sz="4000" b="1" dirty="0">
              <a:solidFill>
                <a:schemeClr val="accent1">
                  <a:lumMod val="75000"/>
                </a:schemeClr>
              </a:solidFill>
              <a:latin typeface="Tenorite" panose="00000500000000000000" pitchFamily="2" charset="0"/>
              <a:ea typeface="+mj-ea"/>
              <a:cs typeface="+mj-cs"/>
            </a:endParaRPr>
          </a:p>
          <a:p>
            <a:r>
              <a:rPr lang="en-GB" sz="4000" dirty="0">
                <a:solidFill>
                  <a:schemeClr val="accent1">
                    <a:lumMod val="75000"/>
                  </a:schemeClr>
                </a:solidFill>
                <a:latin typeface="Tenorite"/>
                <a:ea typeface="+mj-ea"/>
                <a:cs typeface="+mj-cs"/>
              </a:rPr>
              <a:t>Professional Practice as an Early Years and Childcare Worker </a:t>
            </a:r>
            <a:endParaRPr lang="en-GB" sz="4000" dirty="0">
              <a:solidFill>
                <a:schemeClr val="accent1">
                  <a:lumMod val="75000"/>
                </a:schemeClr>
              </a:solidFill>
              <a:latin typeface="Tenorite" panose="00000500000000000000" pitchFamily="2" charset="0"/>
              <a:ea typeface="+mj-ea"/>
              <a:cs typeface="+mj-cs"/>
            </a:endParaRPr>
          </a:p>
        </p:txBody>
      </p:sp>
      <p:sp>
        <p:nvSpPr>
          <p:cNvPr id="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307736" y="556591"/>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descr="Playground with solid fill">
            <a:extLst>
              <a:ext uri="{FF2B5EF4-FFF2-40B4-BE49-F238E27FC236}">
                <a16:creationId xmlns:a16="http://schemas.microsoft.com/office/drawing/2014/main" id="{BCBF6111-98EF-4AA6-B862-0BE9963945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4589" y="646043"/>
            <a:ext cx="4376104" cy="4376104"/>
          </a:xfrm>
          <a:prstGeom prst="rect">
            <a:avLst/>
          </a:prstGeom>
        </p:spPr>
      </p:pic>
      <p:pic>
        <p:nvPicPr>
          <p:cNvPr id="5" name="Picture 4" descr="Logo'r Coleg Cymraeg Cenedlaethol">
            <a:extLst>
              <a:ext uri="{FF2B5EF4-FFF2-40B4-BE49-F238E27FC236}">
                <a16:creationId xmlns:a16="http://schemas.microsoft.com/office/drawing/2014/main" id="{52DEE5F2-2422-4150-8C35-D882A999E0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15" y="5794516"/>
            <a:ext cx="1898816" cy="822061"/>
          </a:xfrm>
          <a:prstGeom prst="rect">
            <a:avLst/>
          </a:prstGeom>
        </p:spPr>
      </p:pic>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8B1CF6-15DF-4616-80FC-F5CA23F0ED09}"/>
              </a:ext>
            </a:extLst>
          </p:cNvPr>
          <p:cNvSpPr>
            <a:spLocks noGrp="1"/>
          </p:cNvSpPr>
          <p:nvPr>
            <p:ph type="title"/>
          </p:nvPr>
        </p:nvSpPr>
        <p:spPr>
          <a:xfrm>
            <a:off x="269620" y="198463"/>
            <a:ext cx="5460191" cy="709712"/>
          </a:xfrm>
        </p:spPr>
        <p:txBody>
          <a:bodyPr/>
          <a:lstStyle/>
          <a:p>
            <a:r>
              <a:rPr lang="en-GB" sz="4000" dirty="0" err="1">
                <a:latin typeface="Tenorite"/>
              </a:rPr>
              <a:t>Astudiaeth</a:t>
            </a:r>
            <a:r>
              <a:rPr lang="en-GB" sz="4000" dirty="0">
                <a:latin typeface="Tenorite"/>
              </a:rPr>
              <a:t> </a:t>
            </a:r>
            <a:r>
              <a:rPr lang="en-GB" sz="4000" dirty="0" err="1">
                <a:latin typeface="Tenorite"/>
              </a:rPr>
              <a:t>Achos</a:t>
            </a:r>
            <a:r>
              <a:rPr lang="en-GB" b="0" dirty="0">
                <a:latin typeface="Tenorite"/>
              </a:rPr>
              <a:t> </a:t>
            </a:r>
            <a:endParaRPr lang="en-US" dirty="0"/>
          </a:p>
        </p:txBody>
      </p:sp>
      <p:sp>
        <p:nvSpPr>
          <p:cNvPr id="2" name="Content Placeholder 1">
            <a:extLst>
              <a:ext uri="{FF2B5EF4-FFF2-40B4-BE49-F238E27FC236}">
                <a16:creationId xmlns:a16="http://schemas.microsoft.com/office/drawing/2014/main" id="{0E566B9A-E3D8-42FB-8835-77AE9782C142}"/>
              </a:ext>
            </a:extLst>
          </p:cNvPr>
          <p:cNvSpPr>
            <a:spLocks noGrp="1"/>
          </p:cNvSpPr>
          <p:nvPr>
            <p:ph sz="half" idx="1"/>
          </p:nvPr>
        </p:nvSpPr>
        <p:spPr/>
        <p:txBody>
          <a:bodyPr vert="horz" lIns="91440" tIns="45720" rIns="91440" bIns="45720" rtlCol="0" anchor="t">
            <a:normAutofit lnSpcReduction="10000"/>
          </a:bodyPr>
          <a:lstStyle/>
          <a:p>
            <a:r>
              <a:rPr lang="en-GB" dirty="0">
                <a:latin typeface="Tenorite"/>
              </a:rPr>
              <a:t>Mae </a:t>
            </a:r>
            <a:r>
              <a:rPr lang="en-GB" dirty="0" err="1">
                <a:latin typeface="Tenorite"/>
              </a:rPr>
              <a:t>gan</a:t>
            </a:r>
            <a:r>
              <a:rPr lang="en-GB" dirty="0">
                <a:latin typeface="Tenorite"/>
              </a:rPr>
              <a:t> Blake, </a:t>
            </a:r>
            <a:r>
              <a:rPr lang="en-GB" dirty="0" err="1">
                <a:latin typeface="Tenorite"/>
              </a:rPr>
              <a:t>sydd</a:t>
            </a:r>
            <a:r>
              <a:rPr lang="en-GB" dirty="0">
                <a:latin typeface="Tenorite"/>
              </a:rPr>
              <a:t> </a:t>
            </a:r>
            <a:r>
              <a:rPr lang="en-GB" dirty="0" err="1">
                <a:latin typeface="Tenorite"/>
              </a:rPr>
              <a:t>ym</a:t>
            </a:r>
            <a:r>
              <a:rPr lang="en-GB" dirty="0">
                <a:latin typeface="Tenorite"/>
              </a:rPr>
              <a:t> </a:t>
            </a:r>
            <a:r>
              <a:rPr lang="en-GB" dirty="0" err="1">
                <a:latin typeface="Tenorite"/>
              </a:rPr>
              <a:t>Mlwyddyn</a:t>
            </a:r>
            <a:r>
              <a:rPr lang="en-GB" dirty="0">
                <a:latin typeface="Tenorite"/>
              </a:rPr>
              <a:t> 6, </a:t>
            </a:r>
            <a:r>
              <a:rPr lang="en-GB" dirty="0" err="1">
                <a:latin typeface="Tenorite"/>
              </a:rPr>
              <a:t>anawsterau</a:t>
            </a:r>
            <a:r>
              <a:rPr lang="en-GB" dirty="0">
                <a:latin typeface="Tenorite"/>
              </a:rPr>
              <a:t> </a:t>
            </a:r>
            <a:r>
              <a:rPr lang="en-GB" dirty="0" err="1">
                <a:latin typeface="Tenorite"/>
              </a:rPr>
              <a:t>dysgu</a:t>
            </a:r>
            <a:r>
              <a:rPr lang="en-GB" dirty="0">
                <a:latin typeface="Tenorite"/>
              </a:rPr>
              <a:t> </a:t>
            </a:r>
            <a:r>
              <a:rPr lang="en-GB" dirty="0" err="1">
                <a:latin typeface="Tenorite"/>
              </a:rPr>
              <a:t>dwys</a:t>
            </a:r>
            <a:r>
              <a:rPr lang="en-GB" dirty="0">
                <a:latin typeface="Tenorite"/>
              </a:rPr>
              <a:t> a </a:t>
            </a:r>
            <a:r>
              <a:rPr lang="en-GB" dirty="0" err="1">
                <a:latin typeface="Tenorite"/>
              </a:rPr>
              <a:t>lluosog</a:t>
            </a:r>
            <a:r>
              <a:rPr lang="en-GB" dirty="0">
                <a:latin typeface="Tenorite"/>
              </a:rPr>
              <a:t> (PMLD) ac </a:t>
            </a:r>
            <a:r>
              <a:rPr lang="en-GB" dirty="0" err="1">
                <a:latin typeface="Tenorite"/>
              </a:rPr>
              <a:t>anghenion</a:t>
            </a:r>
            <a:r>
              <a:rPr lang="en-GB" dirty="0">
                <a:latin typeface="Tenorite"/>
              </a:rPr>
              <a:t> iechyd </a:t>
            </a:r>
            <a:r>
              <a:rPr lang="en-GB" dirty="0" err="1">
                <a:latin typeface="Tenorite"/>
              </a:rPr>
              <a:t>cymhleth</a:t>
            </a:r>
            <a:r>
              <a:rPr lang="en-GB" dirty="0">
                <a:latin typeface="Tenorite"/>
              </a:rPr>
              <a:t>. Yn </a:t>
            </a:r>
            <a:r>
              <a:rPr lang="en-GB" dirty="0" err="1">
                <a:latin typeface="Tenorite"/>
              </a:rPr>
              <a:t>ei</a:t>
            </a:r>
            <a:r>
              <a:rPr lang="en-GB" dirty="0">
                <a:latin typeface="Tenorite"/>
              </a:rPr>
              <a:t> </a:t>
            </a:r>
            <a:r>
              <a:rPr lang="en-GB" dirty="0" err="1">
                <a:latin typeface="Tenorite"/>
              </a:rPr>
              <a:t>ysgol</a:t>
            </a:r>
            <a:r>
              <a:rPr lang="en-GB" dirty="0">
                <a:latin typeface="Tenorite"/>
              </a:rPr>
              <a:t> </a:t>
            </a:r>
            <a:r>
              <a:rPr lang="en-GB" dirty="0" err="1">
                <a:latin typeface="Tenorite"/>
              </a:rPr>
              <a:t>arbennig</a:t>
            </a:r>
            <a:r>
              <a:rPr lang="en-GB" dirty="0">
                <a:latin typeface="Tenorite"/>
              </a:rPr>
              <a:t> ac </a:t>
            </a:r>
            <a:r>
              <a:rPr lang="en-GB" dirty="0" err="1">
                <a:latin typeface="Tenorite"/>
              </a:rPr>
              <a:t>yn</a:t>
            </a:r>
            <a:r>
              <a:rPr lang="en-GB" dirty="0">
                <a:latin typeface="Tenorite"/>
              </a:rPr>
              <a:t> y </a:t>
            </a:r>
            <a:r>
              <a:rPr lang="en-GB" dirty="0" err="1">
                <a:latin typeface="Tenorite"/>
              </a:rPr>
              <a:t>cartref</a:t>
            </a:r>
            <a:r>
              <a:rPr lang="en-GB" dirty="0">
                <a:latin typeface="Tenorite"/>
              </a:rPr>
              <a:t>, </a:t>
            </a:r>
            <a:r>
              <a:rPr lang="en-GB" dirty="0" err="1">
                <a:latin typeface="Tenorite"/>
              </a:rPr>
              <a:t>mae</a:t>
            </a:r>
            <a:r>
              <a:rPr lang="en-GB" dirty="0">
                <a:latin typeface="Tenorite"/>
              </a:rPr>
              <a:t> Blake </a:t>
            </a:r>
            <a:r>
              <a:rPr lang="en-GB" dirty="0" err="1">
                <a:latin typeface="Tenorite"/>
              </a:rPr>
              <a:t>yng</a:t>
            </a:r>
            <a:r>
              <a:rPr lang="en-GB" dirty="0">
                <a:latin typeface="Tenorite"/>
              </a:rPr>
              <a:t> </a:t>
            </a:r>
            <a:r>
              <a:rPr lang="en-GB" dirty="0" err="1">
                <a:latin typeface="Tenorite"/>
              </a:rPr>
              <a:t>nghanol</a:t>
            </a:r>
            <a:r>
              <a:rPr lang="en-GB" dirty="0">
                <a:latin typeface="Tenorite"/>
              </a:rPr>
              <a:t> </a:t>
            </a:r>
            <a:r>
              <a:rPr lang="en-GB" dirty="0" err="1">
                <a:latin typeface="Tenorite"/>
              </a:rPr>
              <a:t>tîm</a:t>
            </a:r>
            <a:r>
              <a:rPr lang="en-GB" dirty="0">
                <a:latin typeface="Tenorite"/>
              </a:rPr>
              <a:t> </a:t>
            </a:r>
            <a:r>
              <a:rPr lang="en-GB" dirty="0" err="1">
                <a:latin typeface="Tenorite"/>
              </a:rPr>
              <a:t>amlasiantaethol</a:t>
            </a:r>
            <a:r>
              <a:rPr lang="en-GB" dirty="0">
                <a:latin typeface="Tenorite"/>
              </a:rPr>
              <a:t>, </a:t>
            </a:r>
            <a:r>
              <a:rPr lang="en-GB" dirty="0" err="1">
                <a:latin typeface="Tenorite"/>
              </a:rPr>
              <a:t>sy'n</a:t>
            </a:r>
            <a:r>
              <a:rPr lang="en-GB" dirty="0">
                <a:latin typeface="Tenorite"/>
              </a:rPr>
              <a:t> </a:t>
            </a:r>
            <a:r>
              <a:rPr lang="en-GB" dirty="0" err="1">
                <a:latin typeface="Tenorite"/>
              </a:rPr>
              <a:t>cefnogi</a:t>
            </a:r>
            <a:r>
              <a:rPr lang="en-GB" dirty="0">
                <a:latin typeface="Tenorite"/>
              </a:rPr>
              <a:t> </a:t>
            </a:r>
            <a:r>
              <a:rPr lang="en-GB" dirty="0" err="1">
                <a:latin typeface="Tenorite"/>
              </a:rPr>
              <a:t>ei</a:t>
            </a:r>
            <a:r>
              <a:rPr lang="en-GB" dirty="0">
                <a:latin typeface="Tenorite"/>
              </a:rPr>
              <a:t> </a:t>
            </a:r>
            <a:r>
              <a:rPr lang="en-GB" dirty="0" err="1">
                <a:latin typeface="Tenorite"/>
              </a:rPr>
              <a:t>anghenion</a:t>
            </a:r>
            <a:r>
              <a:rPr lang="en-GB" dirty="0">
                <a:latin typeface="Tenorite"/>
              </a:rPr>
              <a:t> ac </a:t>
            </a:r>
            <a:r>
              <a:rPr lang="en-GB" dirty="0" err="1">
                <a:latin typeface="Tenorite"/>
              </a:rPr>
              <a:t>yn</a:t>
            </a:r>
            <a:r>
              <a:rPr lang="en-GB" dirty="0">
                <a:latin typeface="Tenorite"/>
              </a:rPr>
              <a:t> </a:t>
            </a:r>
            <a:r>
              <a:rPr lang="en-GB" dirty="0" err="1">
                <a:latin typeface="Tenorite"/>
              </a:rPr>
              <a:t>ei</a:t>
            </a:r>
            <a:r>
              <a:rPr lang="en-GB" dirty="0">
                <a:latin typeface="Tenorite"/>
              </a:rPr>
              <a:t> </a:t>
            </a:r>
            <a:r>
              <a:rPr lang="en-GB" dirty="0" err="1">
                <a:latin typeface="Tenorite"/>
              </a:rPr>
              <a:t>alluogi</a:t>
            </a:r>
            <a:r>
              <a:rPr lang="en-GB" dirty="0">
                <a:latin typeface="Tenorite"/>
              </a:rPr>
              <a:t> </a:t>
            </a:r>
            <a:r>
              <a:rPr lang="en-GB" dirty="0" err="1">
                <a:latin typeface="Tenorite"/>
              </a:rPr>
              <a:t>i</a:t>
            </a:r>
            <a:r>
              <a:rPr lang="en-GB" dirty="0">
                <a:latin typeface="Tenorite"/>
              </a:rPr>
              <a:t> </a:t>
            </a:r>
            <a:r>
              <a:rPr lang="en-GB" dirty="0" err="1">
                <a:latin typeface="Tenorite"/>
              </a:rPr>
              <a:t>gyflawni</a:t>
            </a:r>
            <a:r>
              <a:rPr lang="en-GB" dirty="0">
                <a:latin typeface="Tenorite"/>
              </a:rPr>
              <a:t> a </a:t>
            </a:r>
            <a:r>
              <a:rPr lang="en-GB" dirty="0" err="1">
                <a:latin typeface="Tenorite"/>
              </a:rPr>
              <a:t>gwneud</a:t>
            </a:r>
            <a:r>
              <a:rPr lang="en-GB" dirty="0">
                <a:latin typeface="Tenorite"/>
              </a:rPr>
              <a:t> </a:t>
            </a:r>
            <a:r>
              <a:rPr lang="en-GB" dirty="0" err="1">
                <a:latin typeface="Tenorite"/>
              </a:rPr>
              <a:t>cynnydd</a:t>
            </a:r>
            <a:r>
              <a:rPr lang="en-GB" dirty="0">
                <a:latin typeface="Tenorite"/>
              </a:rPr>
              <a:t>. Yn y clip </a:t>
            </a:r>
            <a:r>
              <a:rPr lang="en-GB" dirty="0" err="1">
                <a:latin typeface="Tenorite"/>
              </a:rPr>
              <a:t>ar</a:t>
            </a:r>
            <a:r>
              <a:rPr lang="en-GB" dirty="0">
                <a:latin typeface="Tenorite"/>
              </a:rPr>
              <a:t> y </a:t>
            </a:r>
            <a:r>
              <a:rPr lang="en-GB" dirty="0" err="1">
                <a:latin typeface="Tenorite"/>
              </a:rPr>
              <a:t>sleid</a:t>
            </a:r>
            <a:r>
              <a:rPr lang="en-GB" dirty="0">
                <a:latin typeface="Tenorite"/>
              </a:rPr>
              <a:t> </a:t>
            </a:r>
            <a:r>
              <a:rPr lang="en-GB" dirty="0" err="1">
                <a:latin typeface="Tenorite"/>
              </a:rPr>
              <a:t>nesaf</a:t>
            </a:r>
            <a:r>
              <a:rPr lang="en-GB" dirty="0">
                <a:latin typeface="Tenorite"/>
              </a:rPr>
              <a:t>, </a:t>
            </a:r>
            <a:r>
              <a:rPr lang="en-GB" dirty="0" err="1">
                <a:latin typeface="Tenorite"/>
              </a:rPr>
              <a:t>mae</a:t>
            </a:r>
            <a:r>
              <a:rPr lang="en-GB" dirty="0">
                <a:latin typeface="Tenorite"/>
              </a:rPr>
              <a:t> </a:t>
            </a:r>
            <a:r>
              <a:rPr lang="en-GB" dirty="0" err="1">
                <a:latin typeface="Tenorite"/>
              </a:rPr>
              <a:t>gofalwr</a:t>
            </a:r>
            <a:r>
              <a:rPr lang="en-GB" dirty="0">
                <a:latin typeface="Tenorite"/>
              </a:rPr>
              <a:t> Blake, staff </a:t>
            </a:r>
            <a:r>
              <a:rPr lang="en-GB" dirty="0" err="1">
                <a:latin typeface="Tenorite"/>
              </a:rPr>
              <a:t>yr</a:t>
            </a:r>
            <a:r>
              <a:rPr lang="en-GB" dirty="0">
                <a:latin typeface="Tenorite"/>
              </a:rPr>
              <a:t> </a:t>
            </a:r>
            <a:r>
              <a:rPr lang="en-GB" dirty="0" err="1">
                <a:latin typeface="Tenorite"/>
              </a:rPr>
              <a:t>ysgol</a:t>
            </a:r>
            <a:r>
              <a:rPr lang="en-GB" dirty="0">
                <a:latin typeface="Tenorite"/>
              </a:rPr>
              <a:t> </a:t>
            </a:r>
            <a:r>
              <a:rPr lang="en-GB" dirty="0" err="1">
                <a:latin typeface="Tenorite"/>
              </a:rPr>
              <a:t>a'i</a:t>
            </a:r>
            <a:r>
              <a:rPr lang="en-GB" dirty="0">
                <a:latin typeface="Tenorite"/>
              </a:rPr>
              <a:t> </a:t>
            </a:r>
            <a:r>
              <a:rPr lang="en-GB" dirty="0" err="1">
                <a:latin typeface="Tenorite"/>
              </a:rPr>
              <a:t>ffisiotherapydd</a:t>
            </a:r>
            <a:r>
              <a:rPr lang="en-GB" dirty="0">
                <a:latin typeface="Tenorite"/>
              </a:rPr>
              <a:t> </a:t>
            </a:r>
            <a:r>
              <a:rPr lang="en-GB" dirty="0" err="1">
                <a:latin typeface="Tenorite"/>
              </a:rPr>
              <a:t>yn</a:t>
            </a:r>
            <a:r>
              <a:rPr lang="en-GB" dirty="0">
                <a:latin typeface="Tenorite"/>
              </a:rPr>
              <a:t> </a:t>
            </a:r>
            <a:r>
              <a:rPr lang="en-GB" dirty="0" err="1">
                <a:latin typeface="Tenorite"/>
              </a:rPr>
              <a:t>esbonio</a:t>
            </a:r>
            <a:r>
              <a:rPr lang="en-GB" dirty="0">
                <a:latin typeface="Tenorite"/>
              </a:rPr>
              <a:t> pam </a:t>
            </a:r>
            <a:r>
              <a:rPr lang="en-GB" dirty="0" err="1">
                <a:latin typeface="Tenorite"/>
              </a:rPr>
              <a:t>ei</a:t>
            </a:r>
            <a:r>
              <a:rPr lang="en-GB" dirty="0">
                <a:latin typeface="Tenorite"/>
              </a:rPr>
              <a:t> bod </a:t>
            </a:r>
            <a:r>
              <a:rPr lang="en-GB" dirty="0" err="1">
                <a:latin typeface="Tenorite"/>
              </a:rPr>
              <a:t>yn</a:t>
            </a:r>
            <a:r>
              <a:rPr lang="en-GB" dirty="0">
                <a:latin typeface="Tenorite"/>
              </a:rPr>
              <a:t> </a:t>
            </a:r>
            <a:r>
              <a:rPr lang="en-GB" dirty="0" err="1">
                <a:latin typeface="Tenorite"/>
              </a:rPr>
              <a:t>bwysig</a:t>
            </a:r>
            <a:r>
              <a:rPr lang="en-GB" dirty="0">
                <a:latin typeface="Tenorite"/>
              </a:rPr>
              <a:t> bod </a:t>
            </a:r>
            <a:r>
              <a:rPr lang="en-GB" dirty="0" err="1">
                <a:latin typeface="Tenorite"/>
              </a:rPr>
              <a:t>pawb</a:t>
            </a:r>
            <a:r>
              <a:rPr lang="en-GB" dirty="0">
                <a:latin typeface="Tenorite"/>
              </a:rPr>
              <a:t> </a:t>
            </a:r>
            <a:r>
              <a:rPr lang="en-GB" dirty="0" err="1">
                <a:latin typeface="Tenorite"/>
              </a:rPr>
              <a:t>yn</a:t>
            </a:r>
            <a:r>
              <a:rPr lang="en-GB" dirty="0">
                <a:latin typeface="Tenorite"/>
              </a:rPr>
              <a:t> </a:t>
            </a:r>
            <a:r>
              <a:rPr lang="en-GB" dirty="0" err="1">
                <a:latin typeface="Tenorite"/>
              </a:rPr>
              <a:t>gweithio</a:t>
            </a:r>
            <a:r>
              <a:rPr lang="en-GB" dirty="0">
                <a:latin typeface="Tenorite"/>
              </a:rPr>
              <a:t> </a:t>
            </a:r>
            <a:r>
              <a:rPr lang="en-GB" dirty="0" err="1">
                <a:latin typeface="Tenorite"/>
              </a:rPr>
              <a:t>gyda'i</a:t>
            </a:r>
            <a:r>
              <a:rPr lang="en-GB" dirty="0">
                <a:latin typeface="Tenorite"/>
              </a:rPr>
              <a:t> </a:t>
            </a:r>
            <a:r>
              <a:rPr lang="en-GB" dirty="0" err="1">
                <a:latin typeface="Tenorite"/>
              </a:rPr>
              <a:t>gilydd</a:t>
            </a:r>
            <a:r>
              <a:rPr lang="en-GB" dirty="0">
                <a:latin typeface="Tenorite"/>
              </a:rPr>
              <a:t> er </a:t>
            </a:r>
            <a:r>
              <a:rPr lang="en-GB" dirty="0" err="1">
                <a:latin typeface="Tenorite"/>
              </a:rPr>
              <a:t>lles</a:t>
            </a:r>
            <a:r>
              <a:rPr lang="en-GB" dirty="0">
                <a:latin typeface="Tenorite"/>
              </a:rPr>
              <a:t> Blake.</a:t>
            </a:r>
            <a:r>
              <a:rPr lang="en-US" dirty="0">
                <a:latin typeface="Tenorite"/>
              </a:rPr>
              <a:t> </a:t>
            </a:r>
            <a:endParaRPr lang="en-US"/>
          </a:p>
        </p:txBody>
      </p:sp>
      <p:sp>
        <p:nvSpPr>
          <p:cNvPr id="5" name="Text Placeholder 4">
            <a:extLst>
              <a:ext uri="{FF2B5EF4-FFF2-40B4-BE49-F238E27FC236}">
                <a16:creationId xmlns:a16="http://schemas.microsoft.com/office/drawing/2014/main" id="{B56946D2-659C-4402-A33F-B6FF6CC39B14}"/>
              </a:ext>
            </a:extLst>
          </p:cNvPr>
          <p:cNvSpPr>
            <a:spLocks noGrp="1"/>
          </p:cNvSpPr>
          <p:nvPr>
            <p:ph type="body" sz="quarter" idx="10"/>
          </p:nvPr>
        </p:nvSpPr>
        <p:spPr>
          <a:xfrm>
            <a:off x="6493420" y="197135"/>
            <a:ext cx="5335932" cy="856409"/>
          </a:xfrm>
        </p:spPr>
        <p:txBody>
          <a:bodyPr vert="horz" lIns="91440" tIns="45720" rIns="91440" bIns="45720" rtlCol="0" anchor="t">
            <a:normAutofit/>
          </a:bodyPr>
          <a:lstStyle/>
          <a:p>
            <a:r>
              <a:rPr lang="en-GB" sz="4400" dirty="0">
                <a:solidFill>
                  <a:schemeClr val="accent1">
                    <a:lumMod val="75000"/>
                  </a:schemeClr>
                </a:solidFill>
                <a:latin typeface="Tenorite"/>
              </a:rPr>
              <a:t>Case Study</a:t>
            </a:r>
            <a:r>
              <a:rPr lang="en-US" b="0" dirty="0">
                <a:latin typeface="Tenorite"/>
              </a:rPr>
              <a:t> </a:t>
            </a:r>
            <a:endParaRPr lang="en-US"/>
          </a:p>
        </p:txBody>
      </p:sp>
      <p:sp>
        <p:nvSpPr>
          <p:cNvPr id="3" name="Content Placeholder 2">
            <a:extLst>
              <a:ext uri="{FF2B5EF4-FFF2-40B4-BE49-F238E27FC236}">
                <a16:creationId xmlns:a16="http://schemas.microsoft.com/office/drawing/2014/main" id="{8D8E50EB-5692-4FCB-9078-124DB189AA9E}"/>
              </a:ext>
            </a:extLst>
          </p:cNvPr>
          <p:cNvSpPr>
            <a:spLocks noGrp="1"/>
          </p:cNvSpPr>
          <p:nvPr>
            <p:ph sz="half" idx="2"/>
          </p:nvPr>
        </p:nvSpPr>
        <p:spPr/>
        <p:txBody>
          <a:bodyPr vert="horz" lIns="91440" tIns="45720" rIns="91440" bIns="45720" rtlCol="0" anchor="t">
            <a:normAutofit lnSpcReduction="10000"/>
          </a:bodyPr>
          <a:lstStyle/>
          <a:p>
            <a:r>
              <a:rPr lang="en-GB" dirty="0">
                <a:latin typeface="Tenorite"/>
              </a:rPr>
              <a:t>Blake, who is in Year 6, has profound and multiple learning difficulties (PMLD) and complex health needs. In his special school and at home, Blake is at the centre of a multi-agency team, which supports his needs and enables him to achieve and make progress. In the clip on the next slide, Blake's carer, school staff and his physiotherapist explain why it is important that everybody works together in Blake's best interest.</a:t>
            </a:r>
            <a:r>
              <a:rPr lang="en-US" dirty="0">
                <a:latin typeface="Tenorite"/>
              </a:rPr>
              <a:t> </a:t>
            </a:r>
            <a:endParaRPr lang="en-US"/>
          </a:p>
        </p:txBody>
      </p:sp>
    </p:spTree>
    <p:extLst>
      <p:ext uri="{BB962C8B-B14F-4D97-AF65-F5344CB8AC3E}">
        <p14:creationId xmlns:p14="http://schemas.microsoft.com/office/powerpoint/2010/main" val="256457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89DF8240-41E4-4493-B04A-8BDAE1C5DA7F}"/>
              </a:ext>
            </a:extLst>
          </p:cNvPr>
          <p:cNvSpPr>
            <a:spLocks noGrp="1"/>
          </p:cNvSpPr>
          <p:nvPr>
            <p:ph type="title"/>
          </p:nvPr>
        </p:nvSpPr>
        <p:spPr>
          <a:xfrm>
            <a:off x="277482" y="137933"/>
            <a:ext cx="5441830" cy="1845004"/>
          </a:xfrm>
        </p:spPr>
        <p:txBody>
          <a:bodyPr>
            <a:normAutofit/>
          </a:bodyPr>
          <a:lstStyle/>
          <a:p>
            <a:r>
              <a:rPr lang="en-GB" sz="3100" b="0" dirty="0" err="1">
                <a:latin typeface="Tenorite"/>
              </a:rPr>
              <a:t>Gwyliwch</a:t>
            </a:r>
            <a:r>
              <a:rPr lang="en-GB" sz="3100" b="0" dirty="0">
                <a:latin typeface="Tenorite"/>
              </a:rPr>
              <a:t> y clip </a:t>
            </a:r>
            <a:r>
              <a:rPr lang="en-GB" sz="3100" b="0" dirty="0" err="1">
                <a:latin typeface="Tenorite"/>
              </a:rPr>
              <a:t>fideo</a:t>
            </a:r>
            <a:r>
              <a:rPr lang="en-GB" sz="3100" b="0" dirty="0">
                <a:latin typeface="Tenorite"/>
              </a:rPr>
              <a:t> </a:t>
            </a:r>
            <a:r>
              <a:rPr lang="en-GB" sz="3100" b="0" dirty="0" err="1">
                <a:latin typeface="Tenorite"/>
              </a:rPr>
              <a:t>canlynol</a:t>
            </a:r>
            <a:r>
              <a:rPr lang="en-GB" sz="3100" b="0" dirty="0">
                <a:latin typeface="Tenorite"/>
              </a:rPr>
              <a:t> </a:t>
            </a:r>
            <a:r>
              <a:rPr lang="en-GB" sz="3100" b="0" dirty="0" err="1">
                <a:latin typeface="Tenorite"/>
              </a:rPr>
              <a:t>gan</a:t>
            </a:r>
            <a:r>
              <a:rPr lang="en-GB" sz="3100" b="0" dirty="0">
                <a:latin typeface="Tenorite"/>
              </a:rPr>
              <a:t> </a:t>
            </a:r>
            <a:r>
              <a:rPr lang="en-GB" sz="3100" b="0" dirty="0" err="1">
                <a:latin typeface="Tenorite"/>
              </a:rPr>
              <a:t>nasen</a:t>
            </a:r>
            <a:r>
              <a:rPr lang="en-GB" sz="3100" b="0" dirty="0">
                <a:latin typeface="Tenorite"/>
              </a:rPr>
              <a:t> </a:t>
            </a:r>
            <a:r>
              <a:rPr lang="en-GB" sz="3100" b="0" dirty="0" err="1">
                <a:latin typeface="Tenorite"/>
              </a:rPr>
              <a:t>sy'n</a:t>
            </a:r>
            <a:r>
              <a:rPr lang="en-GB" sz="3100" b="0" dirty="0">
                <a:latin typeface="Tenorite"/>
              </a:rPr>
              <a:t> </a:t>
            </a:r>
            <a:r>
              <a:rPr lang="en-GB" sz="3100" b="0" dirty="0" err="1">
                <a:latin typeface="Tenorite"/>
              </a:rPr>
              <a:t>dangos</a:t>
            </a:r>
            <a:r>
              <a:rPr lang="en-GB" sz="3100" b="0" dirty="0">
                <a:latin typeface="Tenorite"/>
              </a:rPr>
              <a:t> y </a:t>
            </a:r>
            <a:r>
              <a:rPr lang="en-GB" sz="3100" b="0" dirty="0" err="1">
                <a:latin typeface="Tenorite"/>
              </a:rPr>
              <a:t>tîm</a:t>
            </a:r>
            <a:r>
              <a:rPr lang="en-GB" sz="3100" b="0" dirty="0">
                <a:latin typeface="Tenorite"/>
              </a:rPr>
              <a:t> </a:t>
            </a:r>
            <a:r>
              <a:rPr lang="en-US" sz="3100" b="0" dirty="0">
                <a:latin typeface="Tenorite"/>
              </a:rPr>
              <a:t> </a:t>
            </a:r>
            <a:r>
              <a:rPr lang="en-GB" sz="3100" b="0" dirty="0" err="1">
                <a:latin typeface="Tenorite"/>
              </a:rPr>
              <a:t>amlasiantaethol</a:t>
            </a:r>
            <a:r>
              <a:rPr lang="en-GB" sz="3100" b="0" dirty="0">
                <a:latin typeface="Tenorite"/>
              </a:rPr>
              <a:t> </a:t>
            </a:r>
            <a:r>
              <a:rPr lang="en-GB" sz="3100" b="0" dirty="0" err="1">
                <a:latin typeface="Tenorite"/>
              </a:rPr>
              <a:t>sydd</a:t>
            </a:r>
            <a:r>
              <a:rPr lang="en-GB" sz="3100" b="0" dirty="0">
                <a:latin typeface="Tenorite"/>
              </a:rPr>
              <a:t> </a:t>
            </a:r>
            <a:r>
              <a:rPr lang="en-GB" sz="3100" b="0" dirty="0" err="1">
                <a:latin typeface="Tenorite"/>
              </a:rPr>
              <a:t>yn</a:t>
            </a:r>
            <a:r>
              <a:rPr lang="en-GB" sz="3100" b="0" dirty="0">
                <a:latin typeface="Tenorite"/>
              </a:rPr>
              <a:t> </a:t>
            </a:r>
            <a:r>
              <a:rPr lang="en-GB" sz="3100" b="0" dirty="0" err="1">
                <a:latin typeface="Tenorite"/>
              </a:rPr>
              <a:t>gweithio</a:t>
            </a:r>
            <a:r>
              <a:rPr lang="en-GB" sz="3100" b="0" dirty="0">
                <a:latin typeface="Tenorite"/>
              </a:rPr>
              <a:t> </a:t>
            </a:r>
            <a:r>
              <a:rPr lang="en-GB" sz="3100" b="0" dirty="0" err="1">
                <a:latin typeface="Tenorite"/>
              </a:rPr>
              <a:t>gyda</a:t>
            </a:r>
            <a:r>
              <a:rPr lang="en-GB" sz="3100" b="0" dirty="0">
                <a:latin typeface="Tenorite"/>
              </a:rPr>
              <a:t> Blake. </a:t>
            </a:r>
            <a:endParaRPr lang="en-US" sz="3100" dirty="0"/>
          </a:p>
        </p:txBody>
      </p:sp>
      <p:pic>
        <p:nvPicPr>
          <p:cNvPr id="5" name="Picture 5" descr="Fideo YouTube 'Working in Partnership: BLAKE' NASEN">
            <a:hlinkClick r:id="" action="ppaction://media"/>
            <a:extLst>
              <a:ext uri="{FF2B5EF4-FFF2-40B4-BE49-F238E27FC236}">
                <a16:creationId xmlns:a16="http://schemas.microsoft.com/office/drawing/2014/main" id="{54B07562-EA28-480C-953E-AD1362BAB23F}"/>
              </a:ext>
            </a:extLst>
          </p:cNvPr>
          <p:cNvPicPr>
            <a:picLocks noGrp="1" noRot="1" noChangeAspect="1"/>
          </p:cNvPicPr>
          <p:nvPr>
            <p:ph sz="half" idx="1"/>
            <a:videoFile r:link="rId1"/>
          </p:nvPr>
        </p:nvPicPr>
        <p:blipFill>
          <a:blip r:embed="rId3"/>
          <a:stretch>
            <a:fillRect/>
          </a:stretch>
        </p:blipFill>
        <p:spPr>
          <a:xfrm>
            <a:off x="3176530" y="2103877"/>
            <a:ext cx="5838939" cy="4356253"/>
          </a:xfrm>
        </p:spPr>
      </p:pic>
      <p:sp>
        <p:nvSpPr>
          <p:cNvPr id="4" name="Dalfan Testun 3">
            <a:extLst>
              <a:ext uri="{FF2B5EF4-FFF2-40B4-BE49-F238E27FC236}">
                <a16:creationId xmlns:a16="http://schemas.microsoft.com/office/drawing/2014/main" id="{81ED92FB-0B48-4D52-A748-E1BEF252458D}"/>
              </a:ext>
            </a:extLst>
          </p:cNvPr>
          <p:cNvSpPr>
            <a:spLocks noGrp="1"/>
          </p:cNvSpPr>
          <p:nvPr>
            <p:ph type="body" sz="quarter" idx="10"/>
          </p:nvPr>
        </p:nvSpPr>
        <p:spPr>
          <a:xfrm>
            <a:off x="6262688" y="137933"/>
            <a:ext cx="5651500" cy="1845543"/>
          </a:xfrm>
        </p:spPr>
        <p:txBody>
          <a:bodyPr vert="horz" lIns="91440" tIns="45720" rIns="91440" bIns="45720" rtlCol="0" anchor="t">
            <a:normAutofit fontScale="92500" lnSpcReduction="10000"/>
          </a:bodyPr>
          <a:lstStyle/>
          <a:p>
            <a:r>
              <a:rPr lang="en-GB" b="0" dirty="0">
                <a:latin typeface="Tenorite"/>
              </a:rPr>
              <a:t>Watch the following video clip by </a:t>
            </a:r>
            <a:r>
              <a:rPr lang="en-GB" b="0" dirty="0" err="1">
                <a:latin typeface="Tenorite"/>
              </a:rPr>
              <a:t>nasen</a:t>
            </a:r>
            <a:r>
              <a:rPr lang="en-GB" b="0" dirty="0">
                <a:latin typeface="Tenorite"/>
              </a:rPr>
              <a:t> which shows the multi-disciplinary teams working with Blake.</a:t>
            </a:r>
            <a:r>
              <a:rPr lang="cy-GB" b="0" dirty="0">
                <a:latin typeface="Tenorite"/>
              </a:rPr>
              <a:t> </a:t>
            </a:r>
            <a:endParaRPr lang="en-US"/>
          </a:p>
        </p:txBody>
      </p:sp>
    </p:spTree>
    <p:extLst>
      <p:ext uri="{BB962C8B-B14F-4D97-AF65-F5344CB8AC3E}">
        <p14:creationId xmlns:p14="http://schemas.microsoft.com/office/powerpoint/2010/main" val="3446978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AB5EACE-9674-4BD8-87F9-30B8A861CCD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400" dirty="0"/>
              <a:t>Tasg ar gyfer meini prawf 2.2</a:t>
            </a:r>
          </a:p>
        </p:txBody>
      </p:sp>
      <p:sp>
        <p:nvSpPr>
          <p:cNvPr id="2" name="Content Placeholder 1">
            <a:extLst>
              <a:ext uri="{FF2B5EF4-FFF2-40B4-BE49-F238E27FC236}">
                <a16:creationId xmlns:a16="http://schemas.microsoft.com/office/drawing/2014/main" id="{09EFE8E9-3341-4E36-948C-5F8DF5780AAE}"/>
              </a:ext>
            </a:extLst>
          </p:cNvPr>
          <p:cNvSpPr>
            <a:spLocks noGrp="1"/>
          </p:cNvSpPr>
          <p:nvPr>
            <p:ph sz="half" idx="1"/>
          </p:nvPr>
        </p:nvSpPr>
        <p:spPr/>
        <p:txBody>
          <a:bodyPr vert="horz" lIns="91440" tIns="45720" rIns="91440" bIns="45720" rtlCol="0" anchor="t">
            <a:normAutofit fontScale="550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2.2</a:t>
            </a:r>
            <a:r>
              <a:rPr lang="en-US" u="sng" dirty="0">
                <a:latin typeface="Tenorite"/>
              </a:rPr>
              <a:t> </a:t>
            </a:r>
            <a:endParaRPr lang="en-US" dirty="0"/>
          </a:p>
          <a:p>
            <a:r>
              <a:rPr lang="en-GB" b="1" dirty="0">
                <a:latin typeface="Tenorite"/>
              </a:rPr>
              <a:t> </a:t>
            </a:r>
            <a:r>
              <a:rPr lang="en-US" dirty="0">
                <a:latin typeface="Tenorite"/>
              </a:rPr>
              <a:t> </a:t>
            </a:r>
            <a:endParaRPr lang="en-US" dirty="0"/>
          </a:p>
          <a:p>
            <a:r>
              <a:rPr lang="en-US" dirty="0">
                <a:latin typeface="Tenorite"/>
              </a:rPr>
              <a:t>a)</a:t>
            </a:r>
            <a:r>
              <a:rPr lang="en-US" dirty="0" err="1">
                <a:latin typeface="Tenorite"/>
              </a:rPr>
              <a:t>Esboniwch</a:t>
            </a:r>
            <a:r>
              <a:rPr lang="en-US" dirty="0">
                <a:latin typeface="Tenorite"/>
              </a:rPr>
              <a:t> </a:t>
            </a:r>
            <a:r>
              <a:rPr lang="en-US" dirty="0" err="1">
                <a:latin typeface="Tenorite"/>
              </a:rPr>
              <a:t>amrywiaeth</a:t>
            </a:r>
            <a:r>
              <a:rPr lang="en-US" dirty="0">
                <a:latin typeface="Tenorite"/>
              </a:rPr>
              <a:t> (</a:t>
            </a:r>
            <a:r>
              <a:rPr lang="en-US" i="1" dirty="0">
                <a:latin typeface="Tenorite"/>
              </a:rPr>
              <a:t>range</a:t>
            </a:r>
            <a:r>
              <a:rPr lang="en-US" dirty="0">
                <a:latin typeface="Tenorite"/>
              </a:rPr>
              <a:t>) a </a:t>
            </a:r>
            <a:r>
              <a:rPr lang="en-US" dirty="0" err="1">
                <a:latin typeface="Tenorite"/>
              </a:rPr>
              <a:t>rolau</a:t>
            </a:r>
            <a:r>
              <a:rPr lang="en-US" dirty="0">
                <a:latin typeface="Tenorite"/>
              </a:rPr>
              <a:t> </a:t>
            </a:r>
            <a:r>
              <a:rPr lang="en-US" dirty="0" err="1">
                <a:latin typeface="Tenorite"/>
              </a:rPr>
              <a:t>gweithwyr</a:t>
            </a:r>
            <a:r>
              <a:rPr lang="en-US" dirty="0">
                <a:latin typeface="Tenorite"/>
              </a:rPr>
              <a:t> a </a:t>
            </a:r>
            <a:r>
              <a:rPr lang="en-US" dirty="0" err="1">
                <a:latin typeface="Tenorite"/>
              </a:rPr>
              <a:t>gweithwyr</a:t>
            </a:r>
            <a:r>
              <a:rPr lang="en-US" dirty="0">
                <a:latin typeface="Tenorite"/>
              </a:rPr>
              <a:t> </a:t>
            </a:r>
            <a:r>
              <a:rPr lang="en-US" dirty="0" err="1">
                <a:latin typeface="Tenorite"/>
              </a:rPr>
              <a:t>proffesiynol</a:t>
            </a:r>
            <a:r>
              <a:rPr lang="en-US" dirty="0">
                <a:latin typeface="Tenorite"/>
              </a:rPr>
              <a:t> </a:t>
            </a:r>
            <a:r>
              <a:rPr lang="en-US" dirty="0" err="1">
                <a:latin typeface="Tenorite"/>
              </a:rPr>
              <a:t>eraill</a:t>
            </a:r>
            <a:r>
              <a:rPr lang="en-US" dirty="0">
                <a:latin typeface="Tenorite"/>
              </a:rPr>
              <a:t> </a:t>
            </a:r>
            <a:r>
              <a:rPr lang="en-US" dirty="0" err="1">
                <a:latin typeface="Tenorite"/>
              </a:rPr>
              <a:t>ym</a:t>
            </a:r>
            <a:r>
              <a:rPr lang="en-US" dirty="0">
                <a:latin typeface="Tenorite"/>
              </a:rPr>
              <a:t> </a:t>
            </a:r>
            <a:r>
              <a:rPr lang="en-US" dirty="0" err="1">
                <a:latin typeface="Tenorite"/>
              </a:rPr>
              <a:t>meysydd</a:t>
            </a:r>
            <a:r>
              <a:rPr lang="en-US" dirty="0">
                <a:latin typeface="Tenorite"/>
              </a:rPr>
              <a:t> y </a:t>
            </a:r>
            <a:r>
              <a:rPr lang="en-US" dirty="0" err="1">
                <a:latin typeface="Tenorite"/>
              </a:rPr>
              <a:t>blynyddoedd</a:t>
            </a:r>
            <a:r>
              <a:rPr lang="en-US" dirty="0">
                <a:latin typeface="Tenorite"/>
              </a:rPr>
              <a:t> </a:t>
            </a:r>
            <a:r>
              <a:rPr lang="en-US" dirty="0" err="1">
                <a:latin typeface="Tenorite"/>
              </a:rPr>
              <a:t>cynnar</a:t>
            </a:r>
            <a:r>
              <a:rPr lang="en-US" dirty="0">
                <a:latin typeface="Tenorite"/>
              </a:rPr>
              <a:t> a </a:t>
            </a:r>
            <a:r>
              <a:rPr lang="en-US" dirty="0" err="1">
                <a:latin typeface="Tenorite"/>
              </a:rPr>
              <a:t>gofal</a:t>
            </a:r>
            <a:r>
              <a:rPr lang="en-US" dirty="0">
                <a:latin typeface="Tenorite"/>
              </a:rPr>
              <a:t> plant. </a:t>
            </a:r>
            <a:endParaRPr lang="en-US" dirty="0"/>
          </a:p>
          <a:p>
            <a:r>
              <a:rPr lang="en-US" dirty="0">
                <a:latin typeface="Tenorite"/>
              </a:rPr>
              <a:t>  </a:t>
            </a:r>
            <a:endParaRPr lang="en-US" dirty="0"/>
          </a:p>
          <a:p>
            <a:r>
              <a:rPr lang="en-US" dirty="0">
                <a:latin typeface="Tenorite"/>
              </a:rPr>
              <a:t>b)</a:t>
            </a:r>
            <a:r>
              <a:rPr lang="en-US" dirty="0" err="1">
                <a:latin typeface="Tenorite"/>
              </a:rPr>
              <a:t>Rhestrwch</a:t>
            </a:r>
            <a:r>
              <a:rPr lang="en-US" dirty="0">
                <a:latin typeface="Tenorite"/>
              </a:rPr>
              <a:t> </a:t>
            </a:r>
            <a:r>
              <a:rPr lang="en-US" dirty="0" err="1">
                <a:latin typeface="Tenorite"/>
              </a:rPr>
              <a:t>yr</a:t>
            </a:r>
            <a:r>
              <a:rPr lang="en-US" dirty="0">
                <a:latin typeface="Tenorite"/>
              </a:rPr>
              <a:t> </a:t>
            </a:r>
            <a:r>
              <a:rPr lang="en-US" dirty="0" err="1">
                <a:latin typeface="Tenorite"/>
              </a:rPr>
              <a:t>holl</a:t>
            </a:r>
            <a:r>
              <a:rPr lang="en-US" dirty="0">
                <a:latin typeface="Tenorite"/>
              </a:rPr>
              <a:t> </a:t>
            </a:r>
            <a:r>
              <a:rPr lang="en-US" dirty="0" err="1">
                <a:latin typeface="Tenorite"/>
              </a:rPr>
              <a:t>ymarferwyr</a:t>
            </a:r>
            <a:r>
              <a:rPr lang="en-US" dirty="0">
                <a:latin typeface="Tenorite"/>
              </a:rPr>
              <a:t> </a:t>
            </a:r>
            <a:r>
              <a:rPr lang="en-US" dirty="0" err="1">
                <a:latin typeface="Tenorite"/>
              </a:rPr>
              <a:t>allai</a:t>
            </a:r>
            <a:r>
              <a:rPr lang="en-US" dirty="0">
                <a:latin typeface="Tenorite"/>
              </a:rPr>
              <a:t> </a:t>
            </a:r>
            <a:r>
              <a:rPr lang="en-US" dirty="0" err="1">
                <a:latin typeface="Tenorite"/>
              </a:rPr>
              <a:t>fod</a:t>
            </a:r>
            <a:r>
              <a:rPr lang="en-US" dirty="0">
                <a:latin typeface="Tenorite"/>
              </a:rPr>
              <a:t> </a:t>
            </a:r>
            <a:r>
              <a:rPr lang="en-US" dirty="0" err="1">
                <a:latin typeface="Tenorite"/>
              </a:rPr>
              <a:t>ynghlwm</a:t>
            </a:r>
            <a:r>
              <a:rPr lang="en-US" dirty="0">
                <a:latin typeface="Tenorite"/>
              </a:rPr>
              <a:t> â </a:t>
            </a:r>
            <a:r>
              <a:rPr lang="en-US" dirty="0" err="1">
                <a:latin typeface="Tenorite"/>
              </a:rPr>
              <a:t>gofal</a:t>
            </a:r>
            <a:r>
              <a:rPr lang="en-US" dirty="0">
                <a:latin typeface="Tenorite"/>
              </a:rPr>
              <a:t> ac </a:t>
            </a:r>
            <a:r>
              <a:rPr lang="en-US" dirty="0" err="1">
                <a:latin typeface="Tenorite"/>
              </a:rPr>
              <a:t>addysg</a:t>
            </a:r>
            <a:r>
              <a:rPr lang="en-US" dirty="0">
                <a:latin typeface="Tenorite"/>
              </a:rPr>
              <a:t> </a:t>
            </a:r>
            <a:r>
              <a:rPr lang="en-US" dirty="0" err="1">
                <a:latin typeface="Tenorite"/>
              </a:rPr>
              <a:t>plentyn</a:t>
            </a:r>
            <a:r>
              <a:rPr lang="en-US" dirty="0">
                <a:latin typeface="Tenorite"/>
              </a:rPr>
              <a:t> </a:t>
            </a:r>
            <a:r>
              <a:rPr lang="en-US" dirty="0" err="1">
                <a:latin typeface="Tenorite"/>
              </a:rPr>
              <a:t>fel</a:t>
            </a:r>
            <a:r>
              <a:rPr lang="en-US" dirty="0">
                <a:latin typeface="Tenorite"/>
              </a:rPr>
              <a:t> Blake. </a:t>
            </a:r>
            <a:endParaRPr lang="en-US" dirty="0"/>
          </a:p>
          <a:p>
            <a:r>
              <a:rPr lang="en-US" dirty="0">
                <a:latin typeface="Tenorite"/>
              </a:rPr>
              <a:t>  </a:t>
            </a:r>
            <a:endParaRPr lang="en-US" dirty="0"/>
          </a:p>
          <a:p>
            <a:r>
              <a:rPr lang="en-US" dirty="0" err="1">
                <a:latin typeface="Tenorite"/>
              </a:rPr>
              <a:t>Nodwch</a:t>
            </a:r>
            <a:r>
              <a:rPr lang="en-US" dirty="0">
                <a:latin typeface="Tenorite"/>
              </a:rPr>
              <a:t> </a:t>
            </a:r>
            <a:r>
              <a:rPr lang="en-US" dirty="0" err="1">
                <a:latin typeface="Tenorite"/>
              </a:rPr>
              <a:t>pwy</a:t>
            </a:r>
            <a:r>
              <a:rPr lang="en-US" dirty="0">
                <a:latin typeface="Tenorite"/>
              </a:rPr>
              <a:t> </a:t>
            </a:r>
            <a:r>
              <a:rPr lang="en-US" dirty="0" err="1">
                <a:latin typeface="Tenorite"/>
              </a:rPr>
              <a:t>ydynt</a:t>
            </a:r>
            <a:r>
              <a:rPr lang="en-US" dirty="0">
                <a:latin typeface="Tenorite"/>
              </a:rPr>
              <a:t> a </a:t>
            </a:r>
            <a:r>
              <a:rPr lang="en-US" dirty="0" err="1">
                <a:latin typeface="Tenorite"/>
              </a:rPr>
              <a:t>beth</a:t>
            </a:r>
            <a:r>
              <a:rPr lang="en-US" dirty="0">
                <a:latin typeface="Tenorite"/>
              </a:rPr>
              <a:t> </a:t>
            </a:r>
            <a:r>
              <a:rPr lang="en-US" dirty="0" err="1">
                <a:latin typeface="Tenorite"/>
              </a:rPr>
              <a:t>yw</a:t>
            </a:r>
            <a:r>
              <a:rPr lang="en-US" dirty="0">
                <a:latin typeface="Tenorite"/>
              </a:rPr>
              <a:t> </a:t>
            </a:r>
            <a:r>
              <a:rPr lang="en-US" dirty="0" err="1">
                <a:latin typeface="Tenorite"/>
              </a:rPr>
              <a:t>eu</a:t>
            </a:r>
            <a:r>
              <a:rPr lang="en-US" dirty="0">
                <a:latin typeface="Tenorite"/>
              </a:rPr>
              <a:t> </a:t>
            </a:r>
            <a:r>
              <a:rPr lang="en-US" dirty="0" err="1">
                <a:latin typeface="Tenorite"/>
              </a:rPr>
              <a:t>rôl</a:t>
            </a:r>
            <a:r>
              <a:rPr lang="en-US" dirty="0">
                <a:latin typeface="Tenorite"/>
              </a:rPr>
              <a:t> </a:t>
            </a:r>
            <a:r>
              <a:rPr lang="en-US" dirty="0" err="1">
                <a:latin typeface="Tenorite"/>
              </a:rPr>
              <a:t>wrth</a:t>
            </a:r>
            <a:r>
              <a:rPr lang="en-US" dirty="0">
                <a:latin typeface="Tenorite"/>
              </a:rPr>
              <a:t> </a:t>
            </a:r>
            <a:r>
              <a:rPr lang="en-US" dirty="0" err="1">
                <a:latin typeface="Tenorite"/>
              </a:rPr>
              <a:t>weithio</a:t>
            </a:r>
            <a:r>
              <a:rPr lang="en-US" dirty="0">
                <a:latin typeface="Tenorite"/>
              </a:rPr>
              <a:t> </a:t>
            </a:r>
            <a:r>
              <a:rPr lang="en-US" dirty="0" err="1">
                <a:latin typeface="Tenorite"/>
              </a:rPr>
              <a:t>gyda</a:t>
            </a:r>
            <a:r>
              <a:rPr lang="en-US" dirty="0">
                <a:latin typeface="Tenorite"/>
              </a:rPr>
              <a:t> </a:t>
            </a:r>
            <a:r>
              <a:rPr lang="en-US" dirty="0" err="1">
                <a:latin typeface="Tenorite"/>
              </a:rPr>
              <a:t>phlentyn</a:t>
            </a:r>
            <a:r>
              <a:rPr lang="en-US" dirty="0">
                <a:latin typeface="Tenorite"/>
              </a:rPr>
              <a:t>. </a:t>
            </a:r>
            <a:r>
              <a:rPr lang="en-US" dirty="0" err="1">
                <a:latin typeface="Tenorite"/>
              </a:rPr>
              <a:t>Ymchwiliwch</a:t>
            </a:r>
            <a:r>
              <a:rPr lang="en-US" dirty="0">
                <a:latin typeface="Tenorite"/>
              </a:rPr>
              <a:t> ac </a:t>
            </a:r>
            <a:r>
              <a:rPr lang="en-US" dirty="0" err="1">
                <a:latin typeface="Tenorite"/>
              </a:rPr>
              <a:t>ystyriwch</a:t>
            </a:r>
            <a:r>
              <a:rPr lang="en-US" dirty="0">
                <a:latin typeface="Tenorite"/>
              </a:rPr>
              <a:t> </a:t>
            </a:r>
            <a:r>
              <a:rPr lang="en-US" dirty="0" err="1">
                <a:latin typeface="Tenorite"/>
              </a:rPr>
              <a:t>eich</a:t>
            </a:r>
            <a:r>
              <a:rPr lang="en-US" dirty="0">
                <a:latin typeface="Tenorite"/>
              </a:rPr>
              <a:t> </a:t>
            </a:r>
            <a:r>
              <a:rPr lang="en-US" dirty="0" err="1">
                <a:latin typeface="Tenorite"/>
              </a:rPr>
              <a:t>arsylwadau</a:t>
            </a:r>
            <a:r>
              <a:rPr lang="en-US" dirty="0">
                <a:latin typeface="Tenorite"/>
              </a:rPr>
              <a:t> </a:t>
            </a:r>
            <a:r>
              <a:rPr lang="en-US" dirty="0" err="1">
                <a:latin typeface="Tenorite"/>
              </a:rPr>
              <a:t>o’ch</a:t>
            </a:r>
            <a:r>
              <a:rPr lang="en-US" dirty="0">
                <a:latin typeface="Tenorite"/>
              </a:rPr>
              <a:t> </a:t>
            </a:r>
            <a:r>
              <a:rPr lang="en-US" dirty="0" err="1">
                <a:latin typeface="Tenorite"/>
              </a:rPr>
              <a:t>profiadau</a:t>
            </a:r>
            <a:r>
              <a:rPr lang="en-US" dirty="0">
                <a:latin typeface="Tenorite"/>
              </a:rPr>
              <a:t> </a:t>
            </a:r>
            <a:r>
              <a:rPr lang="en-US" dirty="0" err="1">
                <a:latin typeface="Tenorite"/>
              </a:rPr>
              <a:t>lleoliad</a:t>
            </a:r>
            <a:r>
              <a:rPr lang="en-US" dirty="0">
                <a:latin typeface="Tenorite"/>
              </a:rPr>
              <a:t> </a:t>
            </a:r>
            <a:r>
              <a:rPr lang="en-US" dirty="0" err="1">
                <a:latin typeface="Tenorite"/>
              </a:rPr>
              <a:t>gwaith</a:t>
            </a:r>
            <a:r>
              <a:rPr lang="en-US" dirty="0">
                <a:latin typeface="Tenorite"/>
              </a:rPr>
              <a:t>.</a:t>
            </a:r>
            <a:endParaRPr lang="en-US" dirty="0"/>
          </a:p>
        </p:txBody>
      </p:sp>
      <p:sp>
        <p:nvSpPr>
          <p:cNvPr id="3" name="Content Placeholder 2">
            <a:extLst>
              <a:ext uri="{FF2B5EF4-FFF2-40B4-BE49-F238E27FC236}">
                <a16:creationId xmlns:a16="http://schemas.microsoft.com/office/drawing/2014/main" id="{FF60A15D-2E74-45EB-9B90-57D885EDFD3E}"/>
              </a:ext>
            </a:extLst>
          </p:cNvPr>
          <p:cNvSpPr>
            <a:spLocks noGrp="1"/>
          </p:cNvSpPr>
          <p:nvPr>
            <p:ph sz="half" idx="2"/>
          </p:nvPr>
        </p:nvSpPr>
        <p:spPr/>
        <p:txBody>
          <a:bodyPr vert="horz" lIns="91440" tIns="45720" rIns="91440" bIns="45720" rtlCol="0" anchor="t">
            <a:normAutofit fontScale="55000" lnSpcReduction="20000"/>
          </a:bodyPr>
          <a:lstStyle/>
          <a:p>
            <a:r>
              <a:rPr lang="en-GB" b="1" u="sng" dirty="0">
                <a:latin typeface="Tenorite"/>
              </a:rPr>
              <a:t>Task for assessment criteria 2.2</a:t>
            </a:r>
            <a:r>
              <a:rPr lang="en-US" u="sng" dirty="0">
                <a:latin typeface="Tenorite"/>
              </a:rPr>
              <a:t> </a:t>
            </a:r>
            <a:endParaRPr lang="en-US" dirty="0"/>
          </a:p>
          <a:p>
            <a:r>
              <a:rPr lang="en-GB" dirty="0">
                <a:latin typeface="Tenorite"/>
              </a:rPr>
              <a:t> </a:t>
            </a:r>
            <a:r>
              <a:rPr lang="en-US" dirty="0">
                <a:latin typeface="Tenorite"/>
              </a:rPr>
              <a:t> </a:t>
            </a:r>
            <a:endParaRPr lang="en-US" dirty="0"/>
          </a:p>
          <a:p>
            <a:r>
              <a:rPr lang="en-GB" dirty="0"/>
              <a:t>a)Explain the diversity (range) and roles of other workers and professionals in the areas of the </a:t>
            </a:r>
            <a:endParaRPr lang="en-US" dirty="0"/>
          </a:p>
          <a:p>
            <a:r>
              <a:rPr lang="en-GB" dirty="0">
                <a:latin typeface="Tenorite"/>
              </a:rPr>
              <a:t>early years and childcare.</a:t>
            </a:r>
            <a:r>
              <a:rPr lang="en-US" dirty="0">
                <a:latin typeface="Tenorite"/>
              </a:rPr>
              <a:t> </a:t>
            </a:r>
            <a:endParaRPr lang="en-US" dirty="0"/>
          </a:p>
          <a:p>
            <a:r>
              <a:rPr lang="en-GB" dirty="0">
                <a:latin typeface="Tenorite"/>
              </a:rPr>
              <a:t> </a:t>
            </a:r>
            <a:r>
              <a:rPr lang="en-US" dirty="0">
                <a:latin typeface="Tenorite"/>
              </a:rPr>
              <a:t> </a:t>
            </a:r>
            <a:endParaRPr lang="en-US" dirty="0"/>
          </a:p>
          <a:p>
            <a:r>
              <a:rPr lang="en-GB" dirty="0"/>
              <a:t>b)List all practitioners who may be involved in the care and education of a child such as Blake. </a:t>
            </a:r>
            <a:endParaRPr lang="en-US" dirty="0"/>
          </a:p>
          <a:p>
            <a:r>
              <a:rPr lang="en-GB" dirty="0">
                <a:latin typeface="Tenorite"/>
              </a:rPr>
              <a:t> </a:t>
            </a:r>
            <a:r>
              <a:rPr lang="en-US" dirty="0">
                <a:latin typeface="Tenorite"/>
              </a:rPr>
              <a:t> </a:t>
            </a:r>
            <a:endParaRPr lang="en-US" dirty="0"/>
          </a:p>
          <a:p>
            <a:r>
              <a:rPr lang="en-GB" dirty="0">
                <a:latin typeface="Tenorite"/>
              </a:rPr>
              <a:t>Identify who they are and what their role is when working with a child</a:t>
            </a:r>
            <a:r>
              <a:rPr lang="en-US" dirty="0">
                <a:latin typeface="Tenorite"/>
              </a:rPr>
              <a:t> </a:t>
            </a:r>
            <a:r>
              <a:rPr lang="en-GB" dirty="0">
                <a:latin typeface="Tenorite"/>
              </a:rPr>
              <a:t>Research and explore your observations of your work placement experiences.</a:t>
            </a:r>
            <a:endParaRPr lang="en-US" dirty="0">
              <a:latin typeface="Tenorite"/>
            </a:endParaRPr>
          </a:p>
        </p:txBody>
      </p:sp>
    </p:spTree>
    <p:extLst>
      <p:ext uri="{BB962C8B-B14F-4D97-AF65-F5344CB8AC3E}">
        <p14:creationId xmlns:p14="http://schemas.microsoft.com/office/powerpoint/2010/main" val="3178716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A5F1-6C0F-4F8A-9200-C1A18A87CC80}"/>
              </a:ext>
            </a:extLst>
          </p:cNvPr>
          <p:cNvSpPr>
            <a:spLocks noGrp="1"/>
          </p:cNvSpPr>
          <p:nvPr>
            <p:ph type="title"/>
          </p:nvPr>
        </p:nvSpPr>
        <p:spPr/>
        <p:txBody>
          <a:bodyPr/>
          <a:lstStyle/>
          <a:p>
            <a:r>
              <a:rPr lang="en-US" dirty="0">
                <a:latin typeface="Tenorite"/>
              </a:rPr>
              <a:t>ADRAN 3</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D5CB5356-96CA-483B-921D-96B06E728357}"/>
              </a:ext>
            </a:extLst>
          </p:cNvPr>
          <p:cNvSpPr>
            <a:spLocks noGrp="1"/>
          </p:cNvSpPr>
          <p:nvPr>
            <p:ph sz="half" idx="1"/>
          </p:nvPr>
        </p:nvSpPr>
        <p:spPr/>
        <p:txBody>
          <a:bodyPr vert="horz" lIns="91440" tIns="45720" rIns="91440" bIns="45720" rtlCol="0" anchor="t">
            <a:normAutofit/>
          </a:bodyPr>
          <a:lstStyle/>
          <a:p>
            <a:r>
              <a:rPr lang="en-US" b="1" dirty="0" err="1">
                <a:latin typeface="Tenorite"/>
              </a:rPr>
              <a:t>Meini</a:t>
            </a:r>
            <a:r>
              <a:rPr lang="en-US" b="1" dirty="0">
                <a:latin typeface="Tenorite"/>
              </a:rPr>
              <a:t> </a:t>
            </a:r>
            <a:r>
              <a:rPr lang="en-US" b="1" dirty="0" err="1">
                <a:latin typeface="Tenorite"/>
              </a:rPr>
              <a:t>Prawf</a:t>
            </a:r>
            <a:r>
              <a:rPr lang="en-US" b="1" dirty="0">
                <a:latin typeface="Tenorite"/>
              </a:rPr>
              <a:t> 2.3</a:t>
            </a:r>
            <a:r>
              <a:rPr lang="en-US" dirty="0">
                <a:latin typeface="Tenorite"/>
              </a:rPr>
              <a:t> </a:t>
            </a:r>
            <a:endParaRPr lang="en-US" dirty="0"/>
          </a:p>
          <a:p>
            <a:r>
              <a:rPr lang="en-GB" i="1" dirty="0" err="1">
                <a:latin typeface="Tenorite"/>
              </a:rPr>
              <a:t>Pwysigrwydd</a:t>
            </a:r>
            <a:r>
              <a:rPr lang="en-GB" i="1" dirty="0">
                <a:latin typeface="Tenorite"/>
              </a:rPr>
              <a:t> </a:t>
            </a:r>
            <a:r>
              <a:rPr lang="en-GB" i="1" dirty="0" err="1">
                <a:latin typeface="Tenorite"/>
              </a:rPr>
              <a:t>gwaith</a:t>
            </a:r>
            <a:r>
              <a:rPr lang="en-GB" i="1" dirty="0">
                <a:latin typeface="Tenorite"/>
              </a:rPr>
              <a:t> </a:t>
            </a:r>
            <a:r>
              <a:rPr lang="en-GB" i="1" dirty="0" err="1">
                <a:latin typeface="Tenorite"/>
              </a:rPr>
              <a:t>aml-asiantaethol</a:t>
            </a:r>
            <a:r>
              <a:rPr lang="en-US" i="1" dirty="0">
                <a:latin typeface="Tenorite"/>
              </a:rPr>
              <a:t> </a:t>
            </a:r>
            <a:endParaRPr lang="en-US" i="1" dirty="0"/>
          </a:p>
        </p:txBody>
      </p:sp>
      <p:sp>
        <p:nvSpPr>
          <p:cNvPr id="4" name="Content Placeholder 3">
            <a:extLst>
              <a:ext uri="{FF2B5EF4-FFF2-40B4-BE49-F238E27FC236}">
                <a16:creationId xmlns:a16="http://schemas.microsoft.com/office/drawing/2014/main" id="{255C83AD-F80E-4991-832D-F2E86392A4B4}"/>
              </a:ext>
            </a:extLst>
          </p:cNvPr>
          <p:cNvSpPr>
            <a:spLocks noGrp="1"/>
          </p:cNvSpPr>
          <p:nvPr>
            <p:ph sz="half" idx="2"/>
          </p:nvPr>
        </p:nvSpPr>
        <p:spPr/>
        <p:txBody>
          <a:bodyPr vert="horz" lIns="91440" tIns="45720" rIns="91440" bIns="45720" rtlCol="0" anchor="t">
            <a:normAutofit/>
          </a:bodyPr>
          <a:lstStyle/>
          <a:p>
            <a:r>
              <a:rPr lang="en-US" b="1" dirty="0">
                <a:latin typeface="Tenorite"/>
              </a:rPr>
              <a:t>Assessment Criteria 3.3</a:t>
            </a:r>
            <a:r>
              <a:rPr lang="en-US" dirty="0">
                <a:latin typeface="Tenorite"/>
              </a:rPr>
              <a:t> </a:t>
            </a:r>
            <a:endParaRPr lang="en-US" dirty="0"/>
          </a:p>
          <a:p>
            <a:r>
              <a:rPr lang="en-GB" i="1" dirty="0">
                <a:latin typeface="Tenorite"/>
              </a:rPr>
              <a:t>The importance of multi-agency working</a:t>
            </a:r>
            <a:r>
              <a:rPr lang="en-US" i="1" dirty="0">
                <a:latin typeface="Tenorite"/>
              </a:rPr>
              <a:t> </a:t>
            </a:r>
            <a:endParaRPr lang="en-US" i="1" dirty="0"/>
          </a:p>
        </p:txBody>
      </p:sp>
      <p:sp>
        <p:nvSpPr>
          <p:cNvPr id="6" name="Title 1">
            <a:extLst>
              <a:ext uri="{FF2B5EF4-FFF2-40B4-BE49-F238E27FC236}">
                <a16:creationId xmlns:a16="http://schemas.microsoft.com/office/drawing/2014/main" id="{8B1FDF3D-2D92-4D03-9BC0-98AFF73CCE99}"/>
              </a:ext>
            </a:extLst>
          </p:cNvPr>
          <p:cNvSpPr txBox="1">
            <a:spLocks/>
          </p:cNvSpPr>
          <p:nvPr/>
        </p:nvSpPr>
        <p:spPr>
          <a:xfrm>
            <a:off x="6470798" y="1773517"/>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US" dirty="0">
                <a:solidFill>
                  <a:schemeClr val="accent1">
                    <a:lumMod val="75000"/>
                  </a:schemeClr>
                </a:solidFill>
                <a:latin typeface="Tenorite"/>
              </a:rPr>
              <a:t>SECTION 3</a:t>
            </a:r>
            <a:r>
              <a:rPr lang="en-US" b="0" dirty="0">
                <a:latin typeface="Tenorite"/>
              </a:rPr>
              <a:t>  </a:t>
            </a:r>
            <a:endParaRPr lang="en-US"/>
          </a:p>
        </p:txBody>
      </p:sp>
    </p:spTree>
    <p:extLst>
      <p:ext uri="{BB962C8B-B14F-4D97-AF65-F5344CB8AC3E}">
        <p14:creationId xmlns:p14="http://schemas.microsoft.com/office/powerpoint/2010/main" val="1504912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E78E-8891-4C5C-B9A6-959D1AF86AF6}"/>
              </a:ext>
            </a:extLst>
          </p:cNvPr>
          <p:cNvSpPr>
            <a:spLocks noGrp="1"/>
          </p:cNvSpPr>
          <p:nvPr>
            <p:ph type="title"/>
          </p:nvPr>
        </p:nvSpPr>
        <p:spPr/>
        <p:txBody>
          <a:bodyPr vert="horz" lIns="91440" tIns="45720" rIns="91440" bIns="45720" rtlCol="0" anchor="t">
            <a:noAutofit/>
          </a:bodyPr>
          <a:lstStyle/>
          <a:p>
            <a:r>
              <a:rPr lang="en-GB" sz="2000" b="0" dirty="0" err="1">
                <a:latin typeface="Tenorite"/>
              </a:rPr>
              <a:t>Cliciwch</a:t>
            </a:r>
            <a:r>
              <a:rPr lang="en-GB" sz="2000" b="0" dirty="0">
                <a:latin typeface="Tenorite"/>
              </a:rPr>
              <a:t> </a:t>
            </a:r>
            <a:r>
              <a:rPr lang="en-GB" sz="2000" b="0" dirty="0" err="1">
                <a:latin typeface="Tenorite"/>
              </a:rPr>
              <a:t>yma</a:t>
            </a:r>
            <a:r>
              <a:rPr lang="en-GB" sz="2000" b="0" dirty="0">
                <a:latin typeface="Tenorite"/>
              </a:rPr>
              <a:t> </a:t>
            </a:r>
            <a:r>
              <a:rPr lang="en-GB" sz="2000" b="0" dirty="0" err="1">
                <a:latin typeface="Tenorite"/>
              </a:rPr>
              <a:t>i</a:t>
            </a:r>
            <a:r>
              <a:rPr lang="en-GB" sz="2000" b="0" dirty="0">
                <a:latin typeface="Tenorite"/>
              </a:rPr>
              <a:t> </a:t>
            </a:r>
            <a:r>
              <a:rPr lang="en-GB" sz="2000" b="0" dirty="0" err="1">
                <a:latin typeface="Tenorite"/>
              </a:rPr>
              <a:t>ddod</a:t>
            </a:r>
            <a:r>
              <a:rPr lang="en-GB" sz="2000" b="0" dirty="0">
                <a:latin typeface="Tenorite"/>
              </a:rPr>
              <a:t> o </a:t>
            </a:r>
            <a:r>
              <a:rPr lang="en-GB" sz="2000" b="0" dirty="0" err="1">
                <a:latin typeface="Tenorite"/>
              </a:rPr>
              <a:t>hyd</a:t>
            </a:r>
            <a:r>
              <a:rPr lang="en-GB" sz="2000" b="0" dirty="0">
                <a:latin typeface="Tenorite"/>
              </a:rPr>
              <a:t> </a:t>
            </a:r>
            <a:r>
              <a:rPr lang="en-GB" sz="2000" b="0" dirty="0" err="1">
                <a:latin typeface="Tenorite"/>
              </a:rPr>
              <a:t>i</a:t>
            </a:r>
            <a:r>
              <a:rPr lang="en-GB" sz="2000" b="0" dirty="0">
                <a:latin typeface="Tenorite"/>
              </a:rPr>
              <a:t> </a:t>
            </a:r>
            <a:r>
              <a:rPr lang="en-GB" sz="2000" b="0" dirty="0" err="1">
                <a:latin typeface="Tenorite"/>
              </a:rPr>
              <a:t>wybodaeth</a:t>
            </a:r>
            <a:r>
              <a:rPr lang="en-GB" sz="2000" b="0" dirty="0">
                <a:latin typeface="Tenorite"/>
              </a:rPr>
              <a:t> </a:t>
            </a:r>
            <a:r>
              <a:rPr lang="en-GB" sz="2000" b="0" dirty="0" err="1">
                <a:latin typeface="Tenorite"/>
              </a:rPr>
              <a:t>berthnasol</a:t>
            </a:r>
            <a:r>
              <a:rPr lang="en-GB" sz="2000" b="0" dirty="0">
                <a:latin typeface="Tenorite"/>
              </a:rPr>
              <a:t> </a:t>
            </a:r>
            <a:r>
              <a:rPr lang="en-GB" sz="2000" b="0" dirty="0" err="1">
                <a:latin typeface="Tenorite"/>
              </a:rPr>
              <a:t>ar</a:t>
            </a:r>
            <a:r>
              <a:rPr lang="en-GB" sz="2000" b="0" dirty="0">
                <a:latin typeface="Tenorite"/>
              </a:rPr>
              <a:t> </a:t>
            </a:r>
            <a:r>
              <a:rPr lang="en-GB" sz="2000" b="0" dirty="0" err="1">
                <a:latin typeface="Tenorite"/>
              </a:rPr>
              <a:t>wefan</a:t>
            </a:r>
            <a:r>
              <a:rPr lang="en-GB" sz="2000" b="0" dirty="0">
                <a:latin typeface="Tenorite"/>
              </a:rPr>
              <a:t> </a:t>
            </a:r>
            <a:r>
              <a:rPr lang="en-GB" sz="2000" b="0" dirty="0" err="1">
                <a:latin typeface="Tenorite"/>
              </a:rPr>
              <a:t>Dysgu</a:t>
            </a:r>
            <a:r>
              <a:rPr lang="en-GB" sz="2000" b="0" dirty="0">
                <a:latin typeface="Tenorite"/>
              </a:rPr>
              <a:t> Iechyd Cymru</a:t>
            </a:r>
            <a:r>
              <a:rPr lang="en-US" sz="2000" b="0" dirty="0">
                <a:latin typeface="Tenorite"/>
              </a:rPr>
              <a:t> </a:t>
            </a:r>
            <a:endParaRPr lang="en-US" sz="2000" dirty="0"/>
          </a:p>
          <a:p>
            <a:r>
              <a:rPr lang="en-GB" sz="2000" b="0" u="sng" dirty="0">
                <a:latin typeface="Tenorite"/>
                <a:hlinkClick r:id="rId2"/>
              </a:rPr>
              <a:t>Gwefan Dysgu Iechyd Cymru</a:t>
            </a:r>
            <a:r>
              <a:rPr lang="en-US" sz="2000" b="0" dirty="0">
                <a:latin typeface="Tenorite"/>
              </a:rPr>
              <a:t> </a:t>
            </a:r>
            <a:endParaRPr lang="en-US" sz="2000" dirty="0"/>
          </a:p>
        </p:txBody>
      </p:sp>
      <p:sp>
        <p:nvSpPr>
          <p:cNvPr id="3" name="Content Placeholder 2">
            <a:extLst>
              <a:ext uri="{FF2B5EF4-FFF2-40B4-BE49-F238E27FC236}">
                <a16:creationId xmlns:a16="http://schemas.microsoft.com/office/drawing/2014/main" id="{8BB66349-D14B-45E4-8043-94EC94BD7283}"/>
              </a:ext>
            </a:extLst>
          </p:cNvPr>
          <p:cNvSpPr>
            <a:spLocks noGrp="1"/>
          </p:cNvSpPr>
          <p:nvPr>
            <p:ph sz="half" idx="1"/>
          </p:nvPr>
        </p:nvSpPr>
        <p:spPr/>
        <p:txBody>
          <a:bodyPr vert="horz" lIns="91440" tIns="45720" rIns="91440" bIns="45720" rtlCol="0" anchor="t">
            <a:normAutofit fontScale="77500" lnSpcReduction="20000"/>
          </a:bodyPr>
          <a:lstStyle/>
          <a:p>
            <a:r>
              <a:rPr lang="en-US" dirty="0" err="1">
                <a:latin typeface="Tenorite"/>
              </a:rPr>
              <a:t>Defnyddir</a:t>
            </a:r>
            <a:r>
              <a:rPr lang="en-US" dirty="0">
                <a:latin typeface="Tenorite"/>
              </a:rPr>
              <a:t> y term </a:t>
            </a:r>
            <a:r>
              <a:rPr lang="en-US" dirty="0" err="1">
                <a:latin typeface="Tenorite"/>
              </a:rPr>
              <a:t>aml-asiantaethol</a:t>
            </a:r>
            <a:r>
              <a:rPr lang="en-US" dirty="0">
                <a:latin typeface="Tenorite"/>
              </a:rPr>
              <a:t> </a:t>
            </a:r>
            <a:r>
              <a:rPr lang="en-US" dirty="0" err="1">
                <a:latin typeface="Tenorite"/>
              </a:rPr>
              <a:t>i</a:t>
            </a:r>
            <a:r>
              <a:rPr lang="en-US" dirty="0">
                <a:latin typeface="Tenorite"/>
              </a:rPr>
              <a:t> </a:t>
            </a:r>
            <a:r>
              <a:rPr lang="en-US" dirty="0" err="1">
                <a:latin typeface="Tenorite"/>
              </a:rPr>
              <a:t>ddisgrifio'r</a:t>
            </a:r>
            <a:r>
              <a:rPr lang="en-US" dirty="0">
                <a:latin typeface="Tenorite"/>
              </a:rPr>
              <a:t> </a:t>
            </a:r>
            <a:r>
              <a:rPr lang="en-US" dirty="0" err="1">
                <a:latin typeface="Tenorite"/>
              </a:rPr>
              <a:t>modd</a:t>
            </a:r>
            <a:r>
              <a:rPr lang="en-US" dirty="0">
                <a:latin typeface="Tenorite"/>
              </a:rPr>
              <a:t> </a:t>
            </a:r>
            <a:r>
              <a:rPr lang="en-US" dirty="0" err="1">
                <a:latin typeface="Tenorite"/>
              </a:rPr>
              <a:t>mae</a:t>
            </a:r>
            <a:r>
              <a:rPr lang="en-US" dirty="0">
                <a:latin typeface="Tenorite"/>
              </a:rPr>
              <a:t> </a:t>
            </a:r>
            <a:r>
              <a:rPr lang="en-US" dirty="0" err="1">
                <a:latin typeface="Tenorite"/>
              </a:rPr>
              <a:t>lleoliadau</a:t>
            </a:r>
            <a:r>
              <a:rPr lang="en-US" dirty="0">
                <a:latin typeface="Tenorite"/>
              </a:rPr>
              <a:t> </a:t>
            </a:r>
            <a:r>
              <a:rPr lang="en-US" dirty="0" err="1">
                <a:latin typeface="Tenorite"/>
              </a:rPr>
              <a:t>gofal</a:t>
            </a:r>
            <a:r>
              <a:rPr lang="en-US" dirty="0">
                <a:latin typeface="Tenorite"/>
              </a:rPr>
              <a:t> plant </a:t>
            </a:r>
            <a:r>
              <a:rPr lang="en-US" dirty="0" err="1">
                <a:latin typeface="Tenorite"/>
              </a:rPr>
              <a:t>yn</a:t>
            </a:r>
            <a:r>
              <a:rPr lang="en-US" dirty="0">
                <a:latin typeface="Tenorite"/>
              </a:rPr>
              <a:t> </a:t>
            </a:r>
            <a:r>
              <a:rPr lang="en-US" dirty="0" err="1">
                <a:latin typeface="Tenorite"/>
              </a:rPr>
              <a:t>gweithio’n</a:t>
            </a:r>
            <a:r>
              <a:rPr lang="en-US" dirty="0">
                <a:latin typeface="Tenorite"/>
              </a:rPr>
              <a:t> </a:t>
            </a:r>
            <a:r>
              <a:rPr lang="en-US" dirty="0" err="1">
                <a:latin typeface="Tenorite"/>
              </a:rPr>
              <a:t>agos</a:t>
            </a:r>
            <a:r>
              <a:rPr lang="en-US" dirty="0">
                <a:latin typeface="Tenorite"/>
              </a:rPr>
              <a:t> </a:t>
            </a:r>
            <a:r>
              <a:rPr lang="en-US" dirty="0" err="1">
                <a:latin typeface="Tenorite"/>
              </a:rPr>
              <a:t>gydag</a:t>
            </a:r>
            <a:r>
              <a:rPr lang="en-US" dirty="0">
                <a:latin typeface="Tenorite"/>
              </a:rPr>
              <a:t> </a:t>
            </a:r>
            <a:r>
              <a:rPr lang="en-US" dirty="0" err="1">
                <a:latin typeface="Tenorite"/>
              </a:rPr>
              <a:t>eraill</a:t>
            </a:r>
            <a:r>
              <a:rPr lang="en-US" dirty="0">
                <a:latin typeface="Tenorite"/>
              </a:rPr>
              <a:t> </a:t>
            </a:r>
            <a:r>
              <a:rPr lang="en-US" dirty="0" err="1">
                <a:latin typeface="Tenorite"/>
              </a:rPr>
              <a:t>i</a:t>
            </a:r>
            <a:r>
              <a:rPr lang="en-US" dirty="0">
                <a:latin typeface="Tenorite"/>
              </a:rPr>
              <a:t> </a:t>
            </a:r>
            <a:r>
              <a:rPr lang="en-US" dirty="0" err="1">
                <a:latin typeface="Tenorite"/>
              </a:rPr>
              <a:t>ddiwallu</a:t>
            </a:r>
            <a:r>
              <a:rPr lang="en-US" dirty="0">
                <a:latin typeface="Tenorite"/>
              </a:rPr>
              <a:t> </a:t>
            </a:r>
            <a:r>
              <a:rPr lang="en-US" dirty="0" err="1">
                <a:latin typeface="Tenorite"/>
              </a:rPr>
              <a:t>anghenion</a:t>
            </a:r>
            <a:r>
              <a:rPr lang="en-US" dirty="0">
                <a:latin typeface="Tenorite"/>
              </a:rPr>
              <a:t> plant </a:t>
            </a:r>
            <a:r>
              <a:rPr lang="en-US" dirty="0" err="1">
                <a:latin typeface="Tenorite"/>
              </a:rPr>
              <a:t>a’u</a:t>
            </a:r>
            <a:r>
              <a:rPr lang="en-US" dirty="0">
                <a:latin typeface="Tenorite"/>
              </a:rPr>
              <a:t> </a:t>
            </a:r>
            <a:r>
              <a:rPr lang="en-US" dirty="0" err="1">
                <a:latin typeface="Tenorite"/>
              </a:rPr>
              <a:t>teuluoedd</a:t>
            </a:r>
            <a:r>
              <a:rPr lang="en-US" dirty="0">
                <a:latin typeface="Tenorite"/>
              </a:rPr>
              <a:t>/</a:t>
            </a:r>
            <a:r>
              <a:rPr lang="en-US" dirty="0" err="1">
                <a:latin typeface="Tenorite"/>
              </a:rPr>
              <a:t>gofalwyr</a:t>
            </a:r>
            <a:r>
              <a:rPr lang="en-US" dirty="0">
                <a:latin typeface="Tenorite"/>
              </a:rPr>
              <a:t>. Yn </a:t>
            </a:r>
            <a:r>
              <a:rPr lang="en-US" dirty="0" err="1">
                <a:latin typeface="Tenorite"/>
              </a:rPr>
              <a:t>ogystal</a:t>
            </a:r>
            <a:r>
              <a:rPr lang="en-US" dirty="0">
                <a:latin typeface="Tenorite"/>
              </a:rPr>
              <a:t> â </a:t>
            </a:r>
            <a:r>
              <a:rPr lang="en-US" dirty="0" err="1">
                <a:latin typeface="Tenorite"/>
              </a:rPr>
              <a:t>datblygu</a:t>
            </a:r>
            <a:r>
              <a:rPr lang="en-US" dirty="0">
                <a:latin typeface="Tenorite"/>
              </a:rPr>
              <a:t> </a:t>
            </a:r>
            <a:r>
              <a:rPr lang="en-US" dirty="0" err="1">
                <a:latin typeface="Tenorite"/>
              </a:rPr>
              <a:t>sgiliau</a:t>
            </a:r>
            <a:r>
              <a:rPr lang="en-US" dirty="0">
                <a:latin typeface="Tenorite"/>
              </a:rPr>
              <a:t> </a:t>
            </a:r>
            <a:r>
              <a:rPr lang="en-US" dirty="0" err="1">
                <a:latin typeface="Tenorite"/>
              </a:rPr>
              <a:t>i</a:t>
            </a:r>
            <a:r>
              <a:rPr lang="en-US" dirty="0">
                <a:latin typeface="Tenorite"/>
              </a:rPr>
              <a:t> </a:t>
            </a:r>
            <a:r>
              <a:rPr lang="en-US" dirty="0" err="1">
                <a:latin typeface="Tenorite"/>
              </a:rPr>
              <a:t>weithio</a:t>
            </a:r>
            <a:r>
              <a:rPr lang="en-US" dirty="0">
                <a:latin typeface="Tenorite"/>
              </a:rPr>
              <a:t> </a:t>
            </a:r>
            <a:r>
              <a:rPr lang="en-US" dirty="0" err="1">
                <a:latin typeface="Tenorite"/>
              </a:rPr>
              <a:t>gyda</a:t>
            </a:r>
            <a:r>
              <a:rPr lang="en-US" dirty="0">
                <a:latin typeface="Tenorite"/>
              </a:rPr>
              <a:t> </a:t>
            </a:r>
            <a:r>
              <a:rPr lang="en-US" dirty="0" err="1">
                <a:latin typeface="Tenorite"/>
              </a:rPr>
              <a:t>phlant</a:t>
            </a:r>
            <a:r>
              <a:rPr lang="en-US" dirty="0">
                <a:latin typeface="Tenorite"/>
              </a:rPr>
              <a:t>, </a:t>
            </a:r>
            <a:r>
              <a:rPr lang="en-US" dirty="0" err="1">
                <a:latin typeface="Tenorite"/>
              </a:rPr>
              <a:t>mae</a:t>
            </a:r>
            <a:r>
              <a:rPr lang="en-US" dirty="0">
                <a:latin typeface="Tenorite"/>
              </a:rPr>
              <a:t> </a:t>
            </a:r>
            <a:r>
              <a:rPr lang="en-US" dirty="0" err="1">
                <a:latin typeface="Tenorite"/>
              </a:rPr>
              <a:t>angen</a:t>
            </a:r>
            <a:r>
              <a:rPr lang="en-US" dirty="0">
                <a:latin typeface="Tenorite"/>
              </a:rPr>
              <a:t> </a:t>
            </a:r>
            <a:r>
              <a:rPr lang="en-US" dirty="0" err="1">
                <a:latin typeface="Tenorite"/>
              </a:rPr>
              <a:t>datblygu</a:t>
            </a:r>
            <a:r>
              <a:rPr lang="en-US" dirty="0">
                <a:latin typeface="Tenorite"/>
              </a:rPr>
              <a:t> </a:t>
            </a:r>
            <a:r>
              <a:rPr lang="en-US" dirty="0" err="1">
                <a:latin typeface="Tenorite"/>
              </a:rPr>
              <a:t>strategaethau</a:t>
            </a:r>
            <a:r>
              <a:rPr lang="en-US" dirty="0">
                <a:latin typeface="Tenorite"/>
              </a:rPr>
              <a:t> </a:t>
            </a:r>
            <a:r>
              <a:rPr lang="en-US" dirty="0" err="1">
                <a:latin typeface="Tenorite"/>
              </a:rPr>
              <a:t>i</a:t>
            </a:r>
            <a:r>
              <a:rPr lang="en-US" dirty="0">
                <a:latin typeface="Tenorite"/>
              </a:rPr>
              <a:t> </a:t>
            </a:r>
            <a:r>
              <a:rPr lang="en-US" dirty="0" err="1">
                <a:latin typeface="Tenorite"/>
              </a:rPr>
              <a:t>allu</a:t>
            </a:r>
            <a:r>
              <a:rPr lang="en-US" dirty="0">
                <a:latin typeface="Tenorite"/>
              </a:rPr>
              <a:t> </a:t>
            </a:r>
            <a:r>
              <a:rPr lang="en-US" dirty="0" err="1">
                <a:latin typeface="Tenorite"/>
              </a:rPr>
              <a:t>gweithio</a:t>
            </a:r>
            <a:r>
              <a:rPr lang="en-US" dirty="0">
                <a:latin typeface="Tenorite"/>
              </a:rPr>
              <a:t> </a:t>
            </a:r>
            <a:r>
              <a:rPr lang="en-US" dirty="0" err="1">
                <a:latin typeface="Tenorite"/>
              </a:rPr>
              <a:t>gyda</a:t>
            </a:r>
            <a:r>
              <a:rPr lang="en-US" dirty="0">
                <a:latin typeface="Tenorite"/>
              </a:rPr>
              <a:t> </a:t>
            </a:r>
            <a:r>
              <a:rPr lang="en-US" dirty="0" err="1">
                <a:latin typeface="Tenorite"/>
              </a:rPr>
              <a:t>rhieni</a:t>
            </a:r>
            <a:r>
              <a:rPr lang="en-US" dirty="0">
                <a:latin typeface="Tenorite"/>
              </a:rPr>
              <a:t>/</a:t>
            </a:r>
            <a:r>
              <a:rPr lang="en-US" dirty="0" err="1">
                <a:latin typeface="Tenorite"/>
              </a:rPr>
              <a:t>gofalwyr</a:t>
            </a:r>
            <a:r>
              <a:rPr lang="en-US" dirty="0">
                <a:latin typeface="Tenorite"/>
              </a:rPr>
              <a:t>, </a:t>
            </a:r>
            <a:r>
              <a:rPr lang="en-US" dirty="0" err="1">
                <a:latin typeface="Tenorite"/>
              </a:rPr>
              <a:t>cyd-weithwyr</a:t>
            </a:r>
            <a:r>
              <a:rPr lang="en-US" dirty="0">
                <a:latin typeface="Tenorite"/>
              </a:rPr>
              <a:t> a </a:t>
            </a:r>
            <a:r>
              <a:rPr lang="en-US" dirty="0" err="1">
                <a:latin typeface="Tenorite"/>
              </a:rPr>
              <a:t>chyd-weithwyr</a:t>
            </a:r>
            <a:r>
              <a:rPr lang="en-US" dirty="0">
                <a:latin typeface="Tenorite"/>
              </a:rPr>
              <a:t> </a:t>
            </a:r>
            <a:r>
              <a:rPr lang="en-US" dirty="0" err="1">
                <a:latin typeface="Tenorite"/>
              </a:rPr>
              <a:t>proffesiynol</a:t>
            </a:r>
            <a:r>
              <a:rPr lang="en-US" dirty="0">
                <a:latin typeface="Tenorite"/>
              </a:rPr>
              <a:t> </a:t>
            </a:r>
            <a:r>
              <a:rPr lang="en-US" dirty="0" err="1">
                <a:latin typeface="Tenorite"/>
              </a:rPr>
              <a:t>eraill</a:t>
            </a:r>
            <a:r>
              <a:rPr lang="en-US" dirty="0">
                <a:latin typeface="Tenorite"/>
              </a:rPr>
              <a:t>. </a:t>
            </a:r>
            <a:endParaRPr lang="en-US"/>
          </a:p>
          <a:p>
            <a:r>
              <a:rPr lang="en-US" dirty="0" err="1">
                <a:latin typeface="Tenorite"/>
              </a:rPr>
              <a:t>Ystyriwch</a:t>
            </a:r>
            <a:r>
              <a:rPr lang="en-US" dirty="0">
                <a:latin typeface="Tenorite"/>
              </a:rPr>
              <a:t> </a:t>
            </a:r>
            <a:r>
              <a:rPr lang="en-US" dirty="0" err="1">
                <a:latin typeface="Tenorite"/>
              </a:rPr>
              <a:t>eto’r</a:t>
            </a:r>
            <a:r>
              <a:rPr lang="en-US" dirty="0">
                <a:latin typeface="Tenorite"/>
              </a:rPr>
              <a:t> </a:t>
            </a:r>
            <a:r>
              <a:rPr lang="en-US" dirty="0" err="1">
                <a:latin typeface="Tenorite"/>
              </a:rPr>
              <a:t>wybodaeth</a:t>
            </a:r>
            <a:r>
              <a:rPr lang="en-US" dirty="0">
                <a:latin typeface="Tenorite"/>
              </a:rPr>
              <a:t> a </a:t>
            </a:r>
            <a:r>
              <a:rPr lang="en-US" dirty="0" err="1">
                <a:latin typeface="Tenorite"/>
              </a:rPr>
              <a:t>gawsoch</a:t>
            </a:r>
            <a:r>
              <a:rPr lang="en-US" dirty="0">
                <a:latin typeface="Tenorite"/>
              </a:rPr>
              <a:t> </a:t>
            </a:r>
            <a:r>
              <a:rPr lang="en-US" dirty="0" err="1">
                <a:latin typeface="Tenorite"/>
              </a:rPr>
              <a:t>yn</a:t>
            </a:r>
            <a:r>
              <a:rPr lang="en-US" dirty="0">
                <a:latin typeface="Tenorite"/>
              </a:rPr>
              <a:t> </a:t>
            </a:r>
            <a:r>
              <a:rPr lang="en-US" dirty="0" err="1">
                <a:latin typeface="Tenorite"/>
              </a:rPr>
              <a:t>yr</a:t>
            </a:r>
            <a:r>
              <a:rPr lang="en-US" dirty="0">
                <a:latin typeface="Tenorite"/>
              </a:rPr>
              <a:t> </a:t>
            </a:r>
            <a:r>
              <a:rPr lang="en-US" dirty="0" err="1">
                <a:latin typeface="Tenorite"/>
              </a:rPr>
              <a:t>adnodd</a:t>
            </a:r>
            <a:r>
              <a:rPr lang="en-US" dirty="0">
                <a:latin typeface="Tenorite"/>
              </a:rPr>
              <a:t> </a:t>
            </a:r>
            <a:r>
              <a:rPr lang="en-US" dirty="0" err="1">
                <a:latin typeface="Tenorite"/>
              </a:rPr>
              <a:t>dysgu</a:t>
            </a:r>
            <a:r>
              <a:rPr lang="en-US" dirty="0">
                <a:latin typeface="Tenorite"/>
              </a:rPr>
              <a:t> </a:t>
            </a:r>
            <a:endParaRPr lang="en-US" dirty="0"/>
          </a:p>
          <a:p>
            <a:r>
              <a:rPr lang="en-GB" dirty="0">
                <a:latin typeface="Tenorite"/>
                <a:hlinkClick r:id="rId2"/>
              </a:rPr>
              <a:t>Ymarfer Proffesiynol fel Gweithiwr Gofal Plant: Egwyddorion gweithio mewn partneriaeth ag eraill a phwysigrwydd gwaith amlasiantaethol</a:t>
            </a:r>
            <a:r>
              <a:rPr lang="en-GB" dirty="0">
                <a:latin typeface="Tenorite"/>
              </a:rPr>
              <a:t> </a:t>
            </a:r>
            <a:endParaRPr lang="en-US"/>
          </a:p>
          <a:p>
            <a:r>
              <a:rPr lang="en-GB" dirty="0" err="1">
                <a:latin typeface="Tenorite"/>
              </a:rPr>
              <a:t>cyn</a:t>
            </a:r>
            <a:r>
              <a:rPr lang="en-GB" dirty="0">
                <a:latin typeface="Tenorite"/>
              </a:rPr>
              <a:t> </a:t>
            </a:r>
            <a:r>
              <a:rPr lang="en-GB" dirty="0" err="1">
                <a:latin typeface="Tenorite"/>
              </a:rPr>
              <a:t>symud</a:t>
            </a:r>
            <a:r>
              <a:rPr lang="en-GB" dirty="0">
                <a:latin typeface="Tenorite"/>
              </a:rPr>
              <a:t> </a:t>
            </a:r>
            <a:r>
              <a:rPr lang="en-GB" dirty="0" err="1">
                <a:latin typeface="Tenorite"/>
              </a:rPr>
              <a:t>ymlaen</a:t>
            </a:r>
            <a:r>
              <a:rPr lang="en-GB" dirty="0">
                <a:latin typeface="Tenorite"/>
              </a:rPr>
              <a:t> </a:t>
            </a:r>
            <a:r>
              <a:rPr lang="en-GB" dirty="0" err="1">
                <a:latin typeface="Tenorite"/>
              </a:rPr>
              <a:t>i</a:t>
            </a:r>
            <a:r>
              <a:rPr lang="en-GB" dirty="0">
                <a:latin typeface="Tenorite"/>
              </a:rPr>
              <a:t> </a:t>
            </a:r>
            <a:r>
              <a:rPr lang="en-GB" dirty="0" err="1">
                <a:latin typeface="Tenorite"/>
              </a:rPr>
              <a:t>gwblhau’r</a:t>
            </a:r>
            <a:r>
              <a:rPr lang="en-GB" dirty="0">
                <a:latin typeface="Tenorite"/>
              </a:rPr>
              <a:t> </a:t>
            </a:r>
            <a:r>
              <a:rPr lang="en-GB" dirty="0" err="1">
                <a:latin typeface="Tenorite"/>
              </a:rPr>
              <a:t>dasg</a:t>
            </a:r>
            <a:r>
              <a:rPr lang="en-GB" dirty="0">
                <a:latin typeface="Tenorite"/>
              </a:rPr>
              <a:t>.</a:t>
            </a:r>
            <a:r>
              <a:rPr lang="en-US" dirty="0">
                <a:latin typeface="Tenorite"/>
              </a:rPr>
              <a:t> </a:t>
            </a:r>
            <a:endParaRPr lang="en-US"/>
          </a:p>
        </p:txBody>
      </p:sp>
      <p:sp>
        <p:nvSpPr>
          <p:cNvPr id="4" name="Content Placeholder 3">
            <a:extLst>
              <a:ext uri="{FF2B5EF4-FFF2-40B4-BE49-F238E27FC236}">
                <a16:creationId xmlns:a16="http://schemas.microsoft.com/office/drawing/2014/main" id="{35C4EDF2-5322-4C18-BFC2-D1736B8D0DF8}"/>
              </a:ext>
            </a:extLst>
          </p:cNvPr>
          <p:cNvSpPr>
            <a:spLocks noGrp="1"/>
          </p:cNvSpPr>
          <p:nvPr>
            <p:ph sz="half" idx="2"/>
          </p:nvPr>
        </p:nvSpPr>
        <p:spPr/>
        <p:txBody>
          <a:bodyPr vert="horz" lIns="91440" tIns="45720" rIns="91440" bIns="45720" rtlCol="0" anchor="t">
            <a:normAutofit fontScale="85000" lnSpcReduction="20000"/>
          </a:bodyPr>
          <a:lstStyle/>
          <a:p>
            <a:r>
              <a:rPr lang="en-US" dirty="0">
                <a:latin typeface="Tenorite"/>
              </a:rPr>
              <a:t>The term multi-agency is used to describe the way childcare settings work closely with others to meet the needs of children and their families/</a:t>
            </a:r>
            <a:r>
              <a:rPr lang="en-US" dirty="0" err="1">
                <a:latin typeface="Tenorite"/>
              </a:rPr>
              <a:t>carers</a:t>
            </a:r>
            <a:r>
              <a:rPr lang="en-US" dirty="0">
                <a:latin typeface="Tenorite"/>
              </a:rPr>
              <a:t>. As well as developing skills to work with children, strategies need to be developed to be able to work with parents/</a:t>
            </a:r>
            <a:r>
              <a:rPr lang="en-US" dirty="0" err="1">
                <a:latin typeface="Tenorite"/>
              </a:rPr>
              <a:t>carers</a:t>
            </a:r>
            <a:r>
              <a:rPr lang="en-US" dirty="0">
                <a:latin typeface="Tenorite"/>
              </a:rPr>
              <a:t>, colleagues and other professionals. </a:t>
            </a:r>
            <a:endParaRPr lang="en-US"/>
          </a:p>
          <a:p>
            <a:r>
              <a:rPr lang="en-US" b="1" dirty="0">
                <a:latin typeface="Tenorite"/>
              </a:rPr>
              <a:t> </a:t>
            </a:r>
            <a:r>
              <a:rPr lang="en-US" dirty="0">
                <a:latin typeface="Tenorite"/>
              </a:rPr>
              <a:t>Consider again the information you received in the learning resource </a:t>
            </a:r>
            <a:r>
              <a:rPr lang="en-US" u="sng" dirty="0">
                <a:latin typeface="Tenorite"/>
                <a:hlinkClick r:id="rId3"/>
              </a:rPr>
              <a:t>Professional Practice as a Childcare Worker: Principles of working in partnership with others and the importance of multi-agency working</a:t>
            </a:r>
            <a:r>
              <a:rPr lang="en-US" dirty="0">
                <a:latin typeface="Tenorite"/>
              </a:rPr>
              <a:t> before moving on to complete the task.</a:t>
            </a:r>
          </a:p>
        </p:txBody>
      </p:sp>
      <p:sp>
        <p:nvSpPr>
          <p:cNvPr id="5" name="Text Placeholder 4">
            <a:extLst>
              <a:ext uri="{FF2B5EF4-FFF2-40B4-BE49-F238E27FC236}">
                <a16:creationId xmlns:a16="http://schemas.microsoft.com/office/drawing/2014/main" id="{E07FF0D0-9DA5-4954-9782-0B2185B06F6D}"/>
              </a:ext>
            </a:extLst>
          </p:cNvPr>
          <p:cNvSpPr>
            <a:spLocks noGrp="1"/>
          </p:cNvSpPr>
          <p:nvPr>
            <p:ph type="body" sz="quarter" idx="10"/>
          </p:nvPr>
        </p:nvSpPr>
        <p:spPr/>
        <p:txBody>
          <a:bodyPr vert="horz" lIns="91440" tIns="45720" rIns="91440" bIns="45720" rtlCol="0" anchor="t">
            <a:normAutofit fontScale="70000" lnSpcReduction="20000"/>
          </a:bodyPr>
          <a:lstStyle/>
          <a:p>
            <a:r>
              <a:rPr lang="en-GB" b="0" dirty="0">
                <a:latin typeface="Tenorite"/>
              </a:rPr>
              <a:t>Click here to find relevant information on the Health Learning Wales website</a:t>
            </a:r>
            <a:r>
              <a:rPr lang="en-US" b="0" dirty="0">
                <a:latin typeface="Tenorite"/>
              </a:rPr>
              <a:t> </a:t>
            </a:r>
            <a:endParaRPr lang="en-US" dirty="0"/>
          </a:p>
          <a:p>
            <a:r>
              <a:rPr lang="en-GB" b="0" dirty="0">
                <a:latin typeface="Tenorite"/>
                <a:hlinkClick r:id="rId2"/>
              </a:rPr>
              <a:t>Health Learning Wales website</a:t>
            </a:r>
            <a:r>
              <a:rPr lang="en-US" b="0" dirty="0">
                <a:latin typeface="Tenorite"/>
              </a:rPr>
              <a:t> </a:t>
            </a:r>
            <a:endParaRPr lang="en-US"/>
          </a:p>
        </p:txBody>
      </p:sp>
    </p:spTree>
    <p:extLst>
      <p:ext uri="{BB962C8B-B14F-4D97-AF65-F5344CB8AC3E}">
        <p14:creationId xmlns:p14="http://schemas.microsoft.com/office/powerpoint/2010/main" val="256587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4A512EB1-19A6-49B1-85C3-0EDC567E240B}"/>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500" dirty="0"/>
              <a:t>Tasg ar gyfer meini prawf 2.3</a:t>
            </a:r>
          </a:p>
        </p:txBody>
      </p:sp>
      <p:sp>
        <p:nvSpPr>
          <p:cNvPr id="2" name="Content Placeholder 1">
            <a:extLst>
              <a:ext uri="{FF2B5EF4-FFF2-40B4-BE49-F238E27FC236}">
                <a16:creationId xmlns:a16="http://schemas.microsoft.com/office/drawing/2014/main" id="{B99AF020-DB0C-495F-9D87-1304406AFE15}"/>
              </a:ext>
            </a:extLst>
          </p:cNvPr>
          <p:cNvSpPr>
            <a:spLocks noGrp="1"/>
          </p:cNvSpPr>
          <p:nvPr>
            <p:ph sz="half" idx="1"/>
          </p:nvPr>
        </p:nvSpPr>
        <p:spPr/>
        <p:txBody>
          <a:bodyPr vert="horz" lIns="91440" tIns="45720" rIns="91440" bIns="45720" rtlCol="0" anchor="t">
            <a:normAutofit fontScale="775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2.3 </a:t>
            </a:r>
            <a:endParaRPr lang="en-US" dirty="0"/>
          </a:p>
          <a:p>
            <a:r>
              <a:rPr lang="en-GB" dirty="0">
                <a:latin typeface="Tenorite"/>
              </a:rPr>
              <a:t> </a:t>
            </a:r>
            <a:r>
              <a:rPr lang="en-US" dirty="0">
                <a:latin typeface="Tenorite"/>
              </a:rPr>
              <a:t> </a:t>
            </a:r>
            <a:endParaRPr lang="en-US" dirty="0"/>
          </a:p>
          <a:p>
            <a:r>
              <a:rPr lang="en-GB" dirty="0">
                <a:latin typeface="Tenorite"/>
              </a:rPr>
              <a:t>a)</a:t>
            </a:r>
            <a:r>
              <a:rPr lang="en-GB" dirty="0" err="1">
                <a:latin typeface="Tenorite"/>
              </a:rPr>
              <a:t>Esboniwch</a:t>
            </a:r>
            <a:r>
              <a:rPr lang="en-GB" dirty="0">
                <a:latin typeface="Tenorite"/>
              </a:rPr>
              <a:t> </a:t>
            </a:r>
            <a:r>
              <a:rPr lang="en-GB" dirty="0" err="1">
                <a:latin typeface="Tenorite"/>
              </a:rPr>
              <a:t>bwysigrwydd</a:t>
            </a:r>
            <a:r>
              <a:rPr lang="en-GB" dirty="0">
                <a:latin typeface="Tenorite"/>
              </a:rPr>
              <a:t> </a:t>
            </a:r>
            <a:r>
              <a:rPr lang="en-GB" dirty="0" err="1">
                <a:latin typeface="Tenorite"/>
              </a:rPr>
              <a:t>gwaith</a:t>
            </a:r>
            <a:r>
              <a:rPr lang="en-GB" dirty="0">
                <a:latin typeface="Tenorite"/>
              </a:rPr>
              <a:t> </a:t>
            </a:r>
            <a:r>
              <a:rPr lang="en-GB" dirty="0" err="1">
                <a:latin typeface="Tenorite"/>
              </a:rPr>
              <a:t>aml-asiantaethol</a:t>
            </a:r>
            <a:r>
              <a:rPr lang="en-GB" dirty="0">
                <a:latin typeface="Tenorite"/>
              </a:rPr>
              <a:t> </a:t>
            </a:r>
            <a:r>
              <a:rPr lang="en-US" dirty="0">
                <a:latin typeface="Tenorite"/>
              </a:rPr>
              <a:t> </a:t>
            </a:r>
            <a:r>
              <a:rPr lang="en-GB" dirty="0">
                <a:latin typeface="Tenorite"/>
              </a:rPr>
              <a:t>(</a:t>
            </a:r>
            <a:r>
              <a:rPr lang="en-GB" i="1" dirty="0">
                <a:latin typeface="Tenorite"/>
              </a:rPr>
              <a:t>multi-agency working</a:t>
            </a:r>
            <a:r>
              <a:rPr lang="en-GB" dirty="0">
                <a:latin typeface="Tenorite"/>
              </a:rPr>
              <a:t>).</a:t>
            </a:r>
            <a:r>
              <a:rPr lang="en-US" dirty="0">
                <a:latin typeface="Tenorite"/>
              </a:rPr>
              <a:t>  </a:t>
            </a:r>
            <a:endParaRPr lang="en-US" dirty="0"/>
          </a:p>
          <a:p>
            <a:r>
              <a:rPr lang="en-US" dirty="0">
                <a:latin typeface="Tenorite"/>
              </a:rPr>
              <a:t>  </a:t>
            </a:r>
            <a:endParaRPr lang="en-US" dirty="0"/>
          </a:p>
          <a:p>
            <a:r>
              <a:rPr lang="en-GB" dirty="0">
                <a:latin typeface="Tenorite"/>
              </a:rPr>
              <a:t>b)Pam </a:t>
            </a:r>
            <a:r>
              <a:rPr lang="en-GB" dirty="0" err="1">
                <a:latin typeface="Tenorite"/>
              </a:rPr>
              <a:t>mae</a:t>
            </a:r>
            <a:r>
              <a:rPr lang="en-GB" dirty="0">
                <a:latin typeface="Tenorite"/>
              </a:rPr>
              <a:t> </a:t>
            </a:r>
            <a:r>
              <a:rPr lang="en-GB" dirty="0" err="1">
                <a:latin typeface="Tenorite"/>
              </a:rPr>
              <a:t>hi'n</a:t>
            </a:r>
            <a:r>
              <a:rPr lang="en-GB" dirty="0">
                <a:latin typeface="Tenorite"/>
              </a:rPr>
              <a:t> </a:t>
            </a:r>
            <a:r>
              <a:rPr lang="en-GB" dirty="0" err="1">
                <a:latin typeface="Tenorite"/>
              </a:rPr>
              <a:t>bwysig</a:t>
            </a:r>
            <a:r>
              <a:rPr lang="en-GB" dirty="0">
                <a:latin typeface="Tenorite"/>
              </a:rPr>
              <a:t> bod </a:t>
            </a:r>
            <a:r>
              <a:rPr lang="en-GB" dirty="0" err="1">
                <a:latin typeface="Tenorite"/>
              </a:rPr>
              <a:t>cydweithio</a:t>
            </a:r>
            <a:r>
              <a:rPr lang="en-GB" dirty="0">
                <a:latin typeface="Tenorite"/>
              </a:rPr>
              <a:t> da </a:t>
            </a:r>
            <a:r>
              <a:rPr lang="en-GB" dirty="0" err="1">
                <a:latin typeface="Tenorite"/>
              </a:rPr>
              <a:t>rhwng</a:t>
            </a:r>
            <a:r>
              <a:rPr lang="en-GB" dirty="0">
                <a:latin typeface="Tenorite"/>
              </a:rPr>
              <a:t> </a:t>
            </a:r>
            <a:r>
              <a:rPr lang="en-GB" dirty="0" err="1">
                <a:latin typeface="Tenorite"/>
              </a:rPr>
              <a:t>pob</a:t>
            </a:r>
            <a:r>
              <a:rPr lang="en-GB" dirty="0">
                <a:latin typeface="Tenorite"/>
              </a:rPr>
              <a:t> </a:t>
            </a:r>
            <a:r>
              <a:rPr lang="en-GB" dirty="0" err="1">
                <a:latin typeface="Tenorite"/>
              </a:rPr>
              <a:t>ymarferydd</a:t>
            </a:r>
            <a:r>
              <a:rPr lang="en-GB" dirty="0">
                <a:latin typeface="Tenorite"/>
              </a:rPr>
              <a:t> </a:t>
            </a:r>
            <a:r>
              <a:rPr lang="en-GB" dirty="0" err="1">
                <a:latin typeface="Tenorite"/>
              </a:rPr>
              <a:t>sy'n</a:t>
            </a:r>
            <a:r>
              <a:rPr lang="en-GB" dirty="0">
                <a:latin typeface="Tenorite"/>
              </a:rPr>
              <a:t> </a:t>
            </a:r>
            <a:r>
              <a:rPr lang="en-GB" dirty="0" err="1">
                <a:latin typeface="Tenorite"/>
              </a:rPr>
              <a:t>gweithio</a:t>
            </a:r>
            <a:r>
              <a:rPr lang="en-GB" dirty="0">
                <a:latin typeface="Tenorite"/>
              </a:rPr>
              <a:t> </a:t>
            </a:r>
            <a:r>
              <a:rPr lang="en-GB" dirty="0" err="1">
                <a:latin typeface="Tenorite"/>
              </a:rPr>
              <a:t>gyda</a:t>
            </a:r>
            <a:r>
              <a:rPr lang="en-GB" dirty="0">
                <a:latin typeface="Tenorite"/>
              </a:rPr>
              <a:t> </a:t>
            </a:r>
            <a:r>
              <a:rPr lang="en-GB" dirty="0" err="1">
                <a:latin typeface="Tenorite"/>
              </a:rPr>
              <a:t>phlentyn</a:t>
            </a:r>
            <a:r>
              <a:rPr lang="en-GB" dirty="0">
                <a:latin typeface="Tenorite"/>
              </a:rPr>
              <a:t> </a:t>
            </a:r>
            <a:r>
              <a:rPr lang="en-GB" dirty="0" err="1">
                <a:latin typeface="Tenorite"/>
              </a:rPr>
              <a:t>a’r</a:t>
            </a:r>
            <a:r>
              <a:rPr lang="en-GB" dirty="0">
                <a:latin typeface="Tenorite"/>
              </a:rPr>
              <a:t> </a:t>
            </a:r>
            <a:r>
              <a:rPr lang="en-GB" dirty="0" err="1">
                <a:latin typeface="Tenorite"/>
              </a:rPr>
              <a:t>teulu</a:t>
            </a:r>
            <a:r>
              <a:rPr lang="en-GB" dirty="0">
                <a:latin typeface="Tenorite"/>
              </a:rPr>
              <a:t>?</a:t>
            </a:r>
            <a:r>
              <a:rPr lang="en-US" dirty="0">
                <a:latin typeface="Tenorite"/>
              </a:rPr>
              <a:t>  </a:t>
            </a:r>
            <a:endParaRPr lang="en-US" dirty="0"/>
          </a:p>
        </p:txBody>
      </p:sp>
      <p:sp>
        <p:nvSpPr>
          <p:cNvPr id="3" name="Content Placeholder 2">
            <a:extLst>
              <a:ext uri="{FF2B5EF4-FFF2-40B4-BE49-F238E27FC236}">
                <a16:creationId xmlns:a16="http://schemas.microsoft.com/office/drawing/2014/main" id="{6A42FAFE-FCC9-48F6-9D10-045A9BECDF1F}"/>
              </a:ext>
            </a:extLst>
          </p:cNvPr>
          <p:cNvSpPr>
            <a:spLocks noGrp="1"/>
          </p:cNvSpPr>
          <p:nvPr>
            <p:ph sz="half" idx="2"/>
          </p:nvPr>
        </p:nvSpPr>
        <p:spPr/>
        <p:txBody>
          <a:bodyPr vert="horz" lIns="91440" tIns="45720" rIns="91440" bIns="45720" rtlCol="0" anchor="t">
            <a:noAutofit/>
          </a:bodyPr>
          <a:lstStyle/>
          <a:p>
            <a:r>
              <a:rPr lang="en-GB" sz="2000" b="1" u="sng" dirty="0">
                <a:latin typeface="Tenorite"/>
              </a:rPr>
              <a:t>Task for assessment criteria 2.3 </a:t>
            </a:r>
            <a:endParaRPr lang="en-US" sz="2000" dirty="0"/>
          </a:p>
          <a:p>
            <a:r>
              <a:rPr lang="en-GB" sz="2000" dirty="0">
                <a:latin typeface="Tenorite"/>
              </a:rPr>
              <a:t> </a:t>
            </a:r>
            <a:r>
              <a:rPr lang="en-US" sz="2000" dirty="0">
                <a:latin typeface="Tenorite"/>
              </a:rPr>
              <a:t> </a:t>
            </a:r>
            <a:endParaRPr lang="en-US" sz="2000" dirty="0"/>
          </a:p>
          <a:p>
            <a:r>
              <a:rPr lang="en-GB" sz="2000" dirty="0">
                <a:latin typeface="Tenorite"/>
              </a:rPr>
              <a:t>a)Explain the importance of multi-agency working.</a:t>
            </a:r>
            <a:r>
              <a:rPr lang="en-US" sz="2000" dirty="0">
                <a:latin typeface="Tenorite"/>
              </a:rPr>
              <a:t> </a:t>
            </a:r>
            <a:endParaRPr lang="en-US" sz="2000" dirty="0"/>
          </a:p>
          <a:p>
            <a:endParaRPr lang="en-GB" sz="2000" dirty="0"/>
          </a:p>
          <a:p>
            <a:r>
              <a:rPr lang="en-GB" sz="2000" dirty="0">
                <a:latin typeface="Tenorite"/>
              </a:rPr>
              <a:t>b)Why is it important that there is good collaboration between all practitioners working with a child and the family?</a:t>
            </a:r>
            <a:endParaRPr lang="en-US" sz="2000" dirty="0">
              <a:latin typeface="Tenorite"/>
            </a:endParaRPr>
          </a:p>
        </p:txBody>
      </p:sp>
    </p:spTree>
    <p:extLst>
      <p:ext uri="{BB962C8B-B14F-4D97-AF65-F5344CB8AC3E}">
        <p14:creationId xmlns:p14="http://schemas.microsoft.com/office/powerpoint/2010/main" val="79390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B789-EAF2-4D2A-A190-18BB18D88473}"/>
              </a:ext>
            </a:extLst>
          </p:cNvPr>
          <p:cNvSpPr>
            <a:spLocks noGrp="1"/>
          </p:cNvSpPr>
          <p:nvPr>
            <p:ph type="title"/>
          </p:nvPr>
        </p:nvSpPr>
        <p:spPr/>
        <p:txBody>
          <a:bodyPr>
            <a:normAutofit/>
          </a:bodyPr>
          <a:lstStyle/>
          <a:p>
            <a:r>
              <a:rPr lang="en-GB" dirty="0">
                <a:latin typeface="Tenorite"/>
              </a:rPr>
              <a:t>ADRAN 4</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3FE3732C-25B9-49CA-A4D9-802C05EDFD07}"/>
              </a:ext>
            </a:extLst>
          </p:cNvPr>
          <p:cNvSpPr>
            <a:spLocks noGrp="1"/>
          </p:cNvSpPr>
          <p:nvPr>
            <p:ph sz="half" idx="1"/>
          </p:nvPr>
        </p:nvSpPr>
        <p:spPr/>
        <p:txBody>
          <a:bodyPr vert="horz" lIns="91440" tIns="45720" rIns="91440" bIns="45720" rtlCol="0" anchor="t">
            <a:normAutofit fontScale="62500" lnSpcReduction="20000"/>
          </a:bodyPr>
          <a:lstStyle/>
          <a:p>
            <a:r>
              <a:rPr lang="en-GB" sz="4500" b="1" dirty="0" err="1">
                <a:latin typeface="Tenorite"/>
              </a:rPr>
              <a:t>Meini</a:t>
            </a:r>
            <a:r>
              <a:rPr lang="en-GB" sz="4500" b="1" dirty="0">
                <a:latin typeface="Tenorite"/>
              </a:rPr>
              <a:t> </a:t>
            </a:r>
            <a:r>
              <a:rPr lang="en-GB" sz="4500" b="1" dirty="0" err="1">
                <a:latin typeface="Tenorite"/>
              </a:rPr>
              <a:t>Prawf</a:t>
            </a:r>
            <a:r>
              <a:rPr lang="en-GB" sz="4500" b="1" dirty="0">
                <a:latin typeface="Tenorite"/>
              </a:rPr>
              <a:t> 2.4</a:t>
            </a:r>
            <a:r>
              <a:rPr lang="en-US" sz="4500" dirty="0">
                <a:latin typeface="Tenorite"/>
              </a:rPr>
              <a:t> </a:t>
            </a:r>
            <a:endParaRPr lang="en-US" sz="4500" dirty="0"/>
          </a:p>
          <a:p>
            <a:r>
              <a:rPr lang="en-GB" i="1" dirty="0" err="1">
                <a:latin typeface="Tenorite"/>
              </a:rPr>
              <a:t>pwysigrwydd</a:t>
            </a:r>
            <a:r>
              <a:rPr lang="en-GB" i="1" dirty="0">
                <a:latin typeface="Tenorite"/>
              </a:rPr>
              <a:t> </a:t>
            </a:r>
            <a:r>
              <a:rPr lang="en-GB" i="1" dirty="0" err="1">
                <a:latin typeface="Tenorite"/>
              </a:rPr>
              <a:t>meithrin</a:t>
            </a:r>
            <a:r>
              <a:rPr lang="en-GB" i="1" dirty="0">
                <a:latin typeface="Tenorite"/>
              </a:rPr>
              <a:t> </a:t>
            </a:r>
            <a:r>
              <a:rPr lang="en-GB" i="1" dirty="0" err="1">
                <a:latin typeface="Tenorite"/>
              </a:rPr>
              <a:t>perthnasoedd</a:t>
            </a:r>
            <a:r>
              <a:rPr lang="en-GB" i="1" dirty="0">
                <a:latin typeface="Tenorite"/>
              </a:rPr>
              <a:t> </a:t>
            </a:r>
            <a:r>
              <a:rPr lang="en-GB" i="1" dirty="0" err="1">
                <a:latin typeface="Tenorite"/>
              </a:rPr>
              <a:t>effeithiol</a:t>
            </a:r>
            <a:r>
              <a:rPr lang="en-GB" i="1" dirty="0">
                <a:latin typeface="Tenorite"/>
              </a:rPr>
              <a:t> </a:t>
            </a:r>
          </a:p>
          <a:p>
            <a:r>
              <a:rPr lang="en-GB" i="1" dirty="0" err="1">
                <a:latin typeface="Tenorite"/>
              </a:rPr>
              <a:t>wrth</a:t>
            </a:r>
            <a:r>
              <a:rPr lang="en-GB" i="1" dirty="0">
                <a:latin typeface="Tenorite"/>
              </a:rPr>
              <a:t> </a:t>
            </a:r>
            <a:r>
              <a:rPr lang="en-GB" i="1" dirty="0" err="1">
                <a:latin typeface="Tenorite"/>
              </a:rPr>
              <a:t>weithio</a:t>
            </a:r>
            <a:r>
              <a:rPr lang="en-GB" i="1" dirty="0">
                <a:latin typeface="Tenorite"/>
              </a:rPr>
              <a:t> </a:t>
            </a:r>
            <a:r>
              <a:rPr lang="en-GB" i="1" dirty="0" err="1">
                <a:latin typeface="Tenorite"/>
              </a:rPr>
              <a:t>gyda</a:t>
            </a:r>
            <a:r>
              <a:rPr lang="en-GB" i="1" dirty="0">
                <a:latin typeface="Tenorite"/>
              </a:rPr>
              <a:t> </a:t>
            </a:r>
            <a:r>
              <a:rPr lang="en-GB" i="1" dirty="0" err="1">
                <a:latin typeface="Tenorite"/>
              </a:rPr>
              <a:t>gweithwyr</a:t>
            </a:r>
            <a:r>
              <a:rPr lang="en-GB" i="1" dirty="0">
                <a:latin typeface="Tenorite"/>
              </a:rPr>
              <a:t> a </a:t>
            </a:r>
            <a:r>
              <a:rPr lang="en-GB" i="1" dirty="0" err="1">
                <a:latin typeface="Tenorite"/>
              </a:rPr>
              <a:t>gweithwyr</a:t>
            </a:r>
            <a:r>
              <a:rPr lang="en-GB" i="1" dirty="0">
                <a:latin typeface="Tenorite"/>
              </a:rPr>
              <a:t> </a:t>
            </a:r>
            <a:endParaRPr lang="en-US" i="1" dirty="0"/>
          </a:p>
          <a:p>
            <a:r>
              <a:rPr lang="en-GB" i="1" dirty="0" err="1">
                <a:latin typeface="Tenorite"/>
              </a:rPr>
              <a:t>proffesiynol</a:t>
            </a:r>
            <a:r>
              <a:rPr lang="en-GB" i="1" dirty="0">
                <a:latin typeface="Tenorite"/>
              </a:rPr>
              <a:t> </a:t>
            </a:r>
            <a:r>
              <a:rPr lang="en-GB" i="1" dirty="0" err="1">
                <a:latin typeface="Tenorite"/>
              </a:rPr>
              <a:t>eraill</a:t>
            </a:r>
            <a:r>
              <a:rPr lang="en-GB" i="1" dirty="0">
                <a:latin typeface="Tenorite"/>
              </a:rPr>
              <a:t>, </a:t>
            </a:r>
            <a:r>
              <a:rPr lang="en-GB" i="1" dirty="0" err="1">
                <a:latin typeface="Tenorite"/>
              </a:rPr>
              <a:t>gofalwyr</a:t>
            </a:r>
            <a:r>
              <a:rPr lang="en-GB" i="1" dirty="0">
                <a:latin typeface="Tenorite"/>
              </a:rPr>
              <a:t> a </a:t>
            </a:r>
            <a:r>
              <a:rPr lang="en-GB" i="1" dirty="0" err="1">
                <a:latin typeface="Tenorite"/>
              </a:rPr>
              <a:t>theuluoedd</a:t>
            </a:r>
            <a:r>
              <a:rPr lang="en-GB" i="1" dirty="0">
                <a:latin typeface="Tenorite"/>
              </a:rPr>
              <a:t> </a:t>
            </a:r>
            <a:r>
              <a:rPr lang="en-GB" i="1" dirty="0" err="1">
                <a:latin typeface="Tenorite"/>
              </a:rPr>
              <a:t>yn</a:t>
            </a:r>
            <a:r>
              <a:rPr lang="en-GB" i="1" dirty="0">
                <a:latin typeface="Tenorite"/>
              </a:rPr>
              <a:t> </a:t>
            </a:r>
            <a:endParaRPr lang="en-US" i="1" dirty="0"/>
          </a:p>
          <a:p>
            <a:r>
              <a:rPr lang="en-GB" i="1" dirty="0" err="1">
                <a:latin typeface="Tenorite"/>
              </a:rPr>
              <a:t>ogystal</a:t>
            </a:r>
            <a:r>
              <a:rPr lang="en-GB" i="1" dirty="0">
                <a:latin typeface="Tenorite"/>
              </a:rPr>
              <a:t> </a:t>
            </a:r>
            <a:r>
              <a:rPr lang="en-GB" i="1" dirty="0" err="1">
                <a:latin typeface="Tenorite"/>
              </a:rPr>
              <a:t>â'r</a:t>
            </a:r>
            <a:r>
              <a:rPr lang="en-GB" i="1" dirty="0">
                <a:latin typeface="Tenorite"/>
              </a:rPr>
              <a:t> </a:t>
            </a:r>
            <a:r>
              <a:rPr lang="en-GB" i="1" dirty="0" err="1">
                <a:latin typeface="Tenorite"/>
              </a:rPr>
              <a:t>unigolyn</a:t>
            </a:r>
            <a:r>
              <a:rPr lang="en-GB" i="1" dirty="0">
                <a:latin typeface="Tenorite"/>
              </a:rPr>
              <a:t> </a:t>
            </a:r>
            <a:endParaRPr lang="en-US" i="1" dirty="0"/>
          </a:p>
        </p:txBody>
      </p:sp>
      <p:sp>
        <p:nvSpPr>
          <p:cNvPr id="4" name="Content Placeholder 3">
            <a:extLst>
              <a:ext uri="{FF2B5EF4-FFF2-40B4-BE49-F238E27FC236}">
                <a16:creationId xmlns:a16="http://schemas.microsoft.com/office/drawing/2014/main" id="{8EA9C939-273B-4A9A-8FAA-0B6B8251D3C3}"/>
              </a:ext>
            </a:extLst>
          </p:cNvPr>
          <p:cNvSpPr>
            <a:spLocks noGrp="1"/>
          </p:cNvSpPr>
          <p:nvPr>
            <p:ph sz="half" idx="2"/>
          </p:nvPr>
        </p:nvSpPr>
        <p:spPr/>
        <p:txBody>
          <a:bodyPr vert="horz" lIns="91440" tIns="45720" rIns="91440" bIns="45720" rtlCol="0" anchor="t">
            <a:normAutofit fontScale="77500" lnSpcReduction="20000"/>
          </a:bodyPr>
          <a:lstStyle/>
          <a:p>
            <a:r>
              <a:rPr lang="en-GB" sz="3600" b="1" dirty="0">
                <a:latin typeface="Tenorite"/>
              </a:rPr>
              <a:t>Assessment Criteria 2.4</a:t>
            </a:r>
            <a:r>
              <a:rPr lang="en-US" sz="3600" b="1" dirty="0">
                <a:latin typeface="Tenorite"/>
              </a:rPr>
              <a:t> </a:t>
            </a:r>
            <a:endParaRPr lang="en-US" sz="3600" b="1" dirty="0"/>
          </a:p>
          <a:p>
            <a:r>
              <a:rPr lang="en-GB" i="1" dirty="0">
                <a:latin typeface="Tenorite"/>
              </a:rPr>
              <a:t>the importance of building effective relationships when working with professional workers and other professionals, carers and families as</a:t>
            </a:r>
            <a:r>
              <a:rPr lang="en-US" i="1" dirty="0">
                <a:latin typeface="Tenorite"/>
              </a:rPr>
              <a:t> </a:t>
            </a:r>
            <a:r>
              <a:rPr lang="en-GB" i="1" dirty="0">
                <a:latin typeface="Tenorite"/>
              </a:rPr>
              <a:t>well as the individual </a:t>
            </a:r>
            <a:endParaRPr lang="en-US" i="1" dirty="0"/>
          </a:p>
        </p:txBody>
      </p:sp>
      <p:sp>
        <p:nvSpPr>
          <p:cNvPr id="6" name="Title 1">
            <a:extLst>
              <a:ext uri="{FF2B5EF4-FFF2-40B4-BE49-F238E27FC236}">
                <a16:creationId xmlns:a16="http://schemas.microsoft.com/office/drawing/2014/main" id="{7BBBE068-10D1-4807-AC46-37C09E2D4A2A}"/>
              </a:ext>
            </a:extLst>
          </p:cNvPr>
          <p:cNvSpPr txBox="1">
            <a:spLocks/>
          </p:cNvSpPr>
          <p:nvPr/>
        </p:nvSpPr>
        <p:spPr>
          <a:xfrm>
            <a:off x="6474470" y="1777190"/>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4</a:t>
            </a:r>
            <a:r>
              <a:rPr lang="en-US" b="0" dirty="0">
                <a:latin typeface="Tenorite"/>
              </a:rPr>
              <a:t>  </a:t>
            </a:r>
            <a:endParaRPr lang="en-US"/>
          </a:p>
        </p:txBody>
      </p:sp>
    </p:spTree>
    <p:extLst>
      <p:ext uri="{BB962C8B-B14F-4D97-AF65-F5344CB8AC3E}">
        <p14:creationId xmlns:p14="http://schemas.microsoft.com/office/powerpoint/2010/main" val="1564233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F4F11999-95EB-4986-9DC6-FE92CB31D78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600" dirty="0"/>
              <a:t>Meithrin Perthnasoedd Effeithiol</a:t>
            </a:r>
          </a:p>
        </p:txBody>
      </p:sp>
      <p:sp>
        <p:nvSpPr>
          <p:cNvPr id="2" name="Content Placeholder 1">
            <a:extLst>
              <a:ext uri="{FF2B5EF4-FFF2-40B4-BE49-F238E27FC236}">
                <a16:creationId xmlns:a16="http://schemas.microsoft.com/office/drawing/2014/main" id="{52F390B1-1B5F-4378-BD7B-5F2CEECB41B6}"/>
              </a:ext>
            </a:extLst>
          </p:cNvPr>
          <p:cNvSpPr>
            <a:spLocks noGrp="1"/>
          </p:cNvSpPr>
          <p:nvPr>
            <p:ph sz="half" idx="1"/>
          </p:nvPr>
        </p:nvSpPr>
        <p:spPr/>
        <p:txBody>
          <a:bodyPr vert="horz" lIns="91440" tIns="45720" rIns="91440" bIns="45720" rtlCol="0" anchor="t">
            <a:normAutofit fontScale="92500" lnSpcReduction="20000"/>
          </a:bodyPr>
          <a:lstStyle/>
          <a:p>
            <a:r>
              <a:rPr lang="en-GB" dirty="0">
                <a:latin typeface="Tenorite"/>
              </a:rPr>
              <a:t>Mae </a:t>
            </a:r>
            <a:r>
              <a:rPr lang="en-GB" dirty="0" err="1">
                <a:latin typeface="Tenorite"/>
              </a:rPr>
              <a:t>datblygu</a:t>
            </a:r>
            <a:r>
              <a:rPr lang="en-GB" dirty="0">
                <a:latin typeface="Tenorite"/>
              </a:rPr>
              <a:t> </a:t>
            </a:r>
            <a:r>
              <a:rPr lang="en-GB" dirty="0" err="1">
                <a:latin typeface="Tenorite"/>
              </a:rPr>
              <a:t>cydberthnasau</a:t>
            </a:r>
            <a:r>
              <a:rPr lang="en-GB" dirty="0">
                <a:latin typeface="Tenorite"/>
              </a:rPr>
              <a:t> </a:t>
            </a:r>
            <a:r>
              <a:rPr lang="en-GB" dirty="0" err="1">
                <a:latin typeface="Tenorite"/>
              </a:rPr>
              <a:t>effeithiol</a:t>
            </a:r>
            <a:r>
              <a:rPr lang="en-GB" dirty="0">
                <a:latin typeface="Tenorite"/>
              </a:rPr>
              <a:t> </a:t>
            </a:r>
            <a:r>
              <a:rPr lang="en-GB" dirty="0" err="1">
                <a:latin typeface="Tenorite"/>
              </a:rPr>
              <a:t>yn</a:t>
            </a:r>
            <a:r>
              <a:rPr lang="en-GB" dirty="0">
                <a:latin typeface="Tenorite"/>
              </a:rPr>
              <a:t> </a:t>
            </a:r>
            <a:r>
              <a:rPr lang="en-GB" dirty="0" err="1">
                <a:latin typeface="Tenorite"/>
              </a:rPr>
              <a:t>caniatáu</a:t>
            </a:r>
            <a:r>
              <a:rPr lang="en-GB" dirty="0">
                <a:latin typeface="Tenorite"/>
              </a:rPr>
              <a:t> </a:t>
            </a:r>
            <a:r>
              <a:rPr lang="en-GB" dirty="0" err="1">
                <a:latin typeface="Tenorite"/>
              </a:rPr>
              <a:t>i</a:t>
            </a:r>
            <a:r>
              <a:rPr lang="en-GB" dirty="0">
                <a:latin typeface="Tenorite"/>
              </a:rPr>
              <a:t> </a:t>
            </a:r>
            <a:r>
              <a:rPr lang="en-GB" dirty="0" err="1">
                <a:latin typeface="Tenorite"/>
              </a:rPr>
              <a:t>bawb</a:t>
            </a:r>
            <a:r>
              <a:rPr lang="en-GB" dirty="0">
                <a:latin typeface="Tenorite"/>
              </a:rPr>
              <a:t> </a:t>
            </a:r>
            <a:r>
              <a:rPr lang="en-GB" dirty="0" err="1">
                <a:latin typeface="Tenorite"/>
              </a:rPr>
              <a:t>weithio</a:t>
            </a:r>
            <a:r>
              <a:rPr lang="en-GB" dirty="0">
                <a:latin typeface="Tenorite"/>
              </a:rPr>
              <a:t> </a:t>
            </a:r>
            <a:r>
              <a:rPr lang="en-GB" dirty="0" err="1">
                <a:latin typeface="Tenorite"/>
              </a:rPr>
              <a:t>gyda’i</a:t>
            </a:r>
            <a:r>
              <a:rPr lang="en-GB" dirty="0">
                <a:latin typeface="Tenorite"/>
              </a:rPr>
              <a:t> </a:t>
            </a:r>
            <a:r>
              <a:rPr lang="en-GB" dirty="0" err="1">
                <a:latin typeface="Tenorite"/>
              </a:rPr>
              <a:t>gilydd</a:t>
            </a:r>
            <a:r>
              <a:rPr lang="en-GB" dirty="0">
                <a:latin typeface="Tenorite"/>
              </a:rPr>
              <a:t> </a:t>
            </a:r>
            <a:r>
              <a:rPr lang="en-GB" dirty="0" err="1">
                <a:latin typeface="Tenorite"/>
              </a:rPr>
              <a:t>yn</a:t>
            </a:r>
            <a:r>
              <a:rPr lang="en-GB" dirty="0">
                <a:latin typeface="Tenorite"/>
              </a:rPr>
              <a:t> </a:t>
            </a:r>
            <a:r>
              <a:rPr lang="en-GB" dirty="0" err="1">
                <a:latin typeface="Tenorite"/>
              </a:rPr>
              <a:t>llwyddiannus</a:t>
            </a:r>
            <a:r>
              <a:rPr lang="en-GB" dirty="0">
                <a:latin typeface="Tenorite"/>
              </a:rPr>
              <a:t> </a:t>
            </a:r>
            <a:r>
              <a:rPr lang="en-GB" dirty="0" err="1">
                <a:latin typeface="Tenorite"/>
              </a:rPr>
              <a:t>gyda’r</a:t>
            </a:r>
            <a:r>
              <a:rPr lang="en-GB" dirty="0">
                <a:latin typeface="Tenorite"/>
              </a:rPr>
              <a:t> nod o </a:t>
            </a:r>
            <a:r>
              <a:rPr lang="en-GB" dirty="0" err="1">
                <a:latin typeface="Tenorite"/>
              </a:rPr>
              <a:t>ddiwallu</a:t>
            </a:r>
            <a:r>
              <a:rPr lang="en-GB" dirty="0">
                <a:latin typeface="Tenorite"/>
              </a:rPr>
              <a:t> </a:t>
            </a:r>
            <a:r>
              <a:rPr lang="en-GB" dirty="0" err="1">
                <a:latin typeface="Tenorite"/>
              </a:rPr>
              <a:t>anghenion</a:t>
            </a:r>
            <a:r>
              <a:rPr lang="en-GB" dirty="0">
                <a:latin typeface="Tenorite"/>
              </a:rPr>
              <a:t> plant </a:t>
            </a:r>
            <a:r>
              <a:rPr lang="en-GB" dirty="0" err="1">
                <a:latin typeface="Tenorite"/>
              </a:rPr>
              <a:t>a’u</a:t>
            </a:r>
            <a:r>
              <a:rPr lang="en-GB" dirty="0">
                <a:latin typeface="Tenorite"/>
              </a:rPr>
              <a:t> </a:t>
            </a:r>
            <a:r>
              <a:rPr lang="en-GB" dirty="0" err="1">
                <a:latin typeface="Tenorite"/>
              </a:rPr>
              <a:t>teuluoedd</a:t>
            </a:r>
            <a:r>
              <a:rPr lang="en-GB" dirty="0">
                <a:latin typeface="Tenorite"/>
              </a:rPr>
              <a:t>/</a:t>
            </a:r>
            <a:r>
              <a:rPr lang="en-GB" dirty="0" err="1">
                <a:latin typeface="Tenorite"/>
              </a:rPr>
              <a:t>gofalwyr</a:t>
            </a:r>
            <a:r>
              <a:rPr lang="en-GB" dirty="0">
                <a:latin typeface="Tenorite"/>
              </a:rPr>
              <a:t>.  </a:t>
            </a:r>
            <a:endParaRPr lang="en-US"/>
          </a:p>
          <a:p>
            <a:endParaRPr lang="en-US">
              <a:latin typeface="Tenorite"/>
            </a:endParaRPr>
          </a:p>
          <a:p>
            <a:r>
              <a:rPr lang="en-US" dirty="0" err="1">
                <a:latin typeface="Tenorite"/>
              </a:rPr>
              <a:t>Mae'r</a:t>
            </a:r>
            <a:r>
              <a:rPr lang="en-US" dirty="0">
                <a:latin typeface="Tenorite"/>
              </a:rPr>
              <a:t> </a:t>
            </a:r>
            <a:r>
              <a:rPr lang="en-US" dirty="0" err="1">
                <a:latin typeface="Tenorite"/>
              </a:rPr>
              <a:t>adnodd</a:t>
            </a:r>
            <a:r>
              <a:rPr lang="en-US" dirty="0">
                <a:latin typeface="Tenorite"/>
              </a:rPr>
              <a:t> </a:t>
            </a:r>
            <a:r>
              <a:rPr lang="en-US" dirty="0" err="1">
                <a:latin typeface="Tenorite"/>
              </a:rPr>
              <a:t>dysgu</a:t>
            </a:r>
            <a:r>
              <a:rPr lang="en-US" dirty="0">
                <a:latin typeface="Tenorite"/>
              </a:rPr>
              <a:t> </a:t>
            </a:r>
            <a:r>
              <a:rPr lang="en-US" dirty="0" err="1">
                <a:latin typeface="Tenorite"/>
              </a:rPr>
              <a:t>ganlynol</a:t>
            </a:r>
            <a:r>
              <a:rPr lang="en-US" dirty="0">
                <a:latin typeface="Tenorite"/>
              </a:rPr>
              <a:t> </a:t>
            </a:r>
            <a:r>
              <a:rPr lang="en-US" dirty="0" err="1">
                <a:latin typeface="Tenorite"/>
              </a:rPr>
              <a:t>gan</a:t>
            </a:r>
            <a:r>
              <a:rPr lang="en-US" dirty="0">
                <a:latin typeface="Tenorite"/>
              </a:rPr>
              <a:t> CBAC </a:t>
            </a:r>
            <a:r>
              <a:rPr lang="en-US" dirty="0" err="1">
                <a:latin typeface="Tenorite"/>
              </a:rPr>
              <a:t>ar</a:t>
            </a:r>
            <a:r>
              <a:rPr lang="en-US" dirty="0">
                <a:latin typeface="Tenorite"/>
              </a:rPr>
              <a:t> </a:t>
            </a:r>
            <a:r>
              <a:rPr lang="en-US" dirty="0" err="1">
                <a:latin typeface="Tenorite"/>
              </a:rPr>
              <a:t>wefan</a:t>
            </a:r>
            <a:r>
              <a:rPr lang="en-US" dirty="0">
                <a:latin typeface="Tenorite"/>
              </a:rPr>
              <a:t> </a:t>
            </a:r>
            <a:r>
              <a:rPr lang="en-US" dirty="0" err="1">
                <a:latin typeface="Tenorite"/>
              </a:rPr>
              <a:t>Dysgu</a:t>
            </a:r>
            <a:r>
              <a:rPr lang="en-US" dirty="0">
                <a:latin typeface="Tenorite"/>
              </a:rPr>
              <a:t> Iechyd Cymru </a:t>
            </a:r>
            <a:r>
              <a:rPr lang="en-US" dirty="0" err="1">
                <a:latin typeface="Tenorite"/>
              </a:rPr>
              <a:t>yn</a:t>
            </a:r>
            <a:r>
              <a:rPr lang="en-US" dirty="0">
                <a:latin typeface="Tenorite"/>
              </a:rPr>
              <a:t> </a:t>
            </a:r>
            <a:r>
              <a:rPr lang="en-US" dirty="0" err="1">
                <a:latin typeface="Tenorite"/>
              </a:rPr>
              <a:t>edrych</a:t>
            </a:r>
            <a:r>
              <a:rPr lang="en-US" dirty="0">
                <a:latin typeface="Tenorite"/>
              </a:rPr>
              <a:t> </a:t>
            </a:r>
            <a:r>
              <a:rPr lang="en-US" dirty="0" err="1">
                <a:latin typeface="Tenorite"/>
              </a:rPr>
              <a:t>ar</a:t>
            </a:r>
            <a:r>
              <a:rPr lang="en-US" dirty="0">
                <a:latin typeface="Tenorite"/>
              </a:rPr>
              <a:t> </a:t>
            </a:r>
            <a:r>
              <a:rPr lang="en-GB" dirty="0" err="1">
                <a:latin typeface="Tenorite"/>
              </a:rPr>
              <a:t>bwysigrwydd</a:t>
            </a:r>
            <a:r>
              <a:rPr lang="en-GB" dirty="0">
                <a:latin typeface="Tenorite"/>
              </a:rPr>
              <a:t> </a:t>
            </a:r>
            <a:r>
              <a:rPr lang="en-GB" dirty="0" err="1">
                <a:latin typeface="Tenorite"/>
              </a:rPr>
              <a:t>meithrin</a:t>
            </a:r>
            <a:r>
              <a:rPr lang="en-GB" dirty="0">
                <a:latin typeface="Tenorite"/>
              </a:rPr>
              <a:t> </a:t>
            </a:r>
            <a:r>
              <a:rPr lang="en-GB" dirty="0" err="1">
                <a:latin typeface="Tenorite"/>
              </a:rPr>
              <a:t>perthnasoedd</a:t>
            </a:r>
            <a:r>
              <a:rPr lang="en-GB" dirty="0">
                <a:latin typeface="Tenorite"/>
              </a:rPr>
              <a:t> </a:t>
            </a:r>
            <a:r>
              <a:rPr lang="en-GB" dirty="0" err="1">
                <a:latin typeface="Tenorite"/>
              </a:rPr>
              <a:t>effeithiol</a:t>
            </a:r>
            <a:r>
              <a:rPr lang="en-GB" dirty="0">
                <a:latin typeface="Tenorite"/>
              </a:rPr>
              <a:t> </a:t>
            </a:r>
            <a:r>
              <a:rPr lang="en-GB" dirty="0" err="1">
                <a:latin typeface="Tenorite"/>
              </a:rPr>
              <a:t>wrth</a:t>
            </a:r>
            <a:r>
              <a:rPr lang="en-GB" dirty="0">
                <a:latin typeface="Tenorite"/>
              </a:rPr>
              <a:t> </a:t>
            </a:r>
            <a:r>
              <a:rPr lang="en-GB" dirty="0" err="1">
                <a:latin typeface="Tenorite"/>
              </a:rPr>
              <a:t>weithio</a:t>
            </a:r>
            <a:r>
              <a:rPr lang="en-GB" dirty="0">
                <a:latin typeface="Tenorite"/>
              </a:rPr>
              <a:t> </a:t>
            </a:r>
            <a:r>
              <a:rPr lang="en-GB" dirty="0" err="1">
                <a:latin typeface="Tenorite"/>
              </a:rPr>
              <a:t>gyda</a:t>
            </a:r>
            <a:r>
              <a:rPr lang="en-GB" dirty="0">
                <a:latin typeface="Tenorite"/>
              </a:rPr>
              <a:t> </a:t>
            </a:r>
            <a:r>
              <a:rPr lang="en-GB" dirty="0" err="1">
                <a:latin typeface="Tenorite"/>
              </a:rPr>
              <a:t>gweithwyr</a:t>
            </a:r>
            <a:r>
              <a:rPr lang="en-GB" dirty="0">
                <a:latin typeface="Tenorite"/>
              </a:rPr>
              <a:t> a </a:t>
            </a:r>
            <a:r>
              <a:rPr lang="en-GB" dirty="0" err="1">
                <a:latin typeface="Tenorite"/>
              </a:rPr>
              <a:t>gweithwyr</a:t>
            </a:r>
            <a:r>
              <a:rPr lang="en-GB" dirty="0">
                <a:latin typeface="Tenorite"/>
              </a:rPr>
              <a:t> </a:t>
            </a:r>
            <a:r>
              <a:rPr lang="en-GB" dirty="0" err="1">
                <a:latin typeface="Tenorite"/>
              </a:rPr>
              <a:t>proffesiynol</a:t>
            </a:r>
            <a:r>
              <a:rPr lang="en-GB" dirty="0">
                <a:latin typeface="Tenorite"/>
              </a:rPr>
              <a:t> </a:t>
            </a:r>
            <a:r>
              <a:rPr lang="en-GB" dirty="0" err="1">
                <a:latin typeface="Tenorite"/>
              </a:rPr>
              <a:t>eraill</a:t>
            </a:r>
            <a:r>
              <a:rPr lang="en-GB" dirty="0">
                <a:latin typeface="Tenorite"/>
              </a:rPr>
              <a:t>, </a:t>
            </a:r>
            <a:r>
              <a:rPr lang="en-GB" dirty="0" err="1">
                <a:latin typeface="Tenorite"/>
              </a:rPr>
              <a:t>gofalwyr</a:t>
            </a:r>
            <a:r>
              <a:rPr lang="en-GB" dirty="0">
                <a:latin typeface="Tenorite"/>
              </a:rPr>
              <a:t> a </a:t>
            </a:r>
            <a:r>
              <a:rPr lang="en-GB" dirty="0" err="1">
                <a:latin typeface="Tenorite"/>
              </a:rPr>
              <a:t>theuluoedd</a:t>
            </a:r>
            <a:r>
              <a:rPr lang="en-GB" dirty="0">
                <a:latin typeface="Tenorite"/>
              </a:rPr>
              <a:t> </a:t>
            </a:r>
            <a:r>
              <a:rPr lang="en-GB" dirty="0" err="1">
                <a:latin typeface="Tenorite"/>
              </a:rPr>
              <a:t>yn</a:t>
            </a:r>
            <a:r>
              <a:rPr lang="en-GB" dirty="0">
                <a:latin typeface="Tenorite"/>
              </a:rPr>
              <a:t> </a:t>
            </a:r>
            <a:r>
              <a:rPr lang="en-GB" dirty="0" err="1">
                <a:latin typeface="Tenorite"/>
              </a:rPr>
              <a:t>ogystal</a:t>
            </a:r>
            <a:r>
              <a:rPr lang="en-GB" dirty="0">
                <a:latin typeface="Tenorite"/>
              </a:rPr>
              <a:t> </a:t>
            </a:r>
            <a:r>
              <a:rPr lang="en-GB" dirty="0" err="1">
                <a:latin typeface="Tenorite"/>
              </a:rPr>
              <a:t>â'r</a:t>
            </a:r>
            <a:r>
              <a:rPr lang="en-GB" dirty="0">
                <a:latin typeface="Tenorite"/>
              </a:rPr>
              <a:t> </a:t>
            </a:r>
            <a:r>
              <a:rPr lang="en-GB" dirty="0" err="1">
                <a:latin typeface="Tenorite"/>
              </a:rPr>
              <a:t>unigolyn</a:t>
            </a:r>
            <a:r>
              <a:rPr lang="en-GB" dirty="0">
                <a:latin typeface="Tenorite"/>
              </a:rPr>
              <a:t> </a:t>
            </a:r>
            <a:endParaRPr lang="en-US"/>
          </a:p>
          <a:p>
            <a:r>
              <a:rPr lang="en-GB" dirty="0">
                <a:latin typeface="Tenorite"/>
                <a:hlinkClick r:id="rId2"/>
              </a:rPr>
              <a:t>Meithrin perthnasoedd effeithiol wrth weithio gydag eraill a sut i weithio i feithrin ymddiriedaeth</a:t>
            </a:r>
            <a:r>
              <a:rPr lang="en-US" dirty="0">
                <a:latin typeface="Tenorite"/>
              </a:rPr>
              <a:t> </a:t>
            </a:r>
            <a:endParaRPr lang="en-US" dirty="0"/>
          </a:p>
        </p:txBody>
      </p:sp>
      <p:sp>
        <p:nvSpPr>
          <p:cNvPr id="3" name="Content Placeholder 2">
            <a:extLst>
              <a:ext uri="{FF2B5EF4-FFF2-40B4-BE49-F238E27FC236}">
                <a16:creationId xmlns:a16="http://schemas.microsoft.com/office/drawing/2014/main" id="{31007B17-A0FE-41AC-8D5C-8D03211FDCEC}"/>
              </a:ext>
            </a:extLst>
          </p:cNvPr>
          <p:cNvSpPr>
            <a:spLocks noGrp="1"/>
          </p:cNvSpPr>
          <p:nvPr>
            <p:ph sz="half" idx="2"/>
          </p:nvPr>
        </p:nvSpPr>
        <p:spPr/>
        <p:txBody>
          <a:bodyPr vert="horz" lIns="91440" tIns="45720" rIns="91440" bIns="45720" rtlCol="0" anchor="t">
            <a:normAutofit fontScale="92500" lnSpcReduction="20000"/>
          </a:bodyPr>
          <a:lstStyle/>
          <a:p>
            <a:r>
              <a:rPr lang="en-GB" dirty="0">
                <a:latin typeface="Tenorite"/>
              </a:rPr>
              <a:t>Developing effective relationships allows everybody to work together successfully with the aim of meeting the needs of children and their families/carers.</a:t>
            </a:r>
            <a:r>
              <a:rPr lang="en-US" dirty="0">
                <a:latin typeface="Tenorite"/>
              </a:rPr>
              <a:t> </a:t>
            </a:r>
            <a:endParaRPr lang="en-US"/>
          </a:p>
          <a:p>
            <a:endParaRPr lang="en-US" dirty="0">
              <a:latin typeface="Tenorite"/>
            </a:endParaRPr>
          </a:p>
          <a:p>
            <a:r>
              <a:rPr lang="en-US" dirty="0">
                <a:latin typeface="Tenorite"/>
              </a:rPr>
              <a:t>The following WJEC learning resource on the Health Learning Wales website looks at the importance of building effective relationships when working with professional workers and other professionals, </a:t>
            </a:r>
            <a:r>
              <a:rPr lang="en-US" dirty="0" err="1">
                <a:latin typeface="Tenorite"/>
              </a:rPr>
              <a:t>carers</a:t>
            </a:r>
            <a:r>
              <a:rPr lang="en-US" dirty="0">
                <a:latin typeface="Tenorite"/>
              </a:rPr>
              <a:t> and families as well as the individual </a:t>
            </a:r>
            <a:endParaRPr lang="en-US" dirty="0"/>
          </a:p>
          <a:p>
            <a:r>
              <a:rPr lang="en-US" dirty="0"/>
              <a:t>  </a:t>
            </a:r>
            <a:r>
              <a:rPr lang="en-GB" dirty="0">
                <a:hlinkClick r:id="rId2"/>
              </a:rPr>
              <a:t>Developing good relationships when working with other workers and families/carers in ways that build trust</a:t>
            </a:r>
            <a:endParaRPr lang="en-US"/>
          </a:p>
        </p:txBody>
      </p:sp>
    </p:spTree>
    <p:extLst>
      <p:ext uri="{BB962C8B-B14F-4D97-AF65-F5344CB8AC3E}">
        <p14:creationId xmlns:p14="http://schemas.microsoft.com/office/powerpoint/2010/main" val="1377816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F61A-D44D-43BC-91AF-BA9998E612B9}"/>
              </a:ext>
            </a:extLst>
          </p:cNvPr>
          <p:cNvSpPr>
            <a:spLocks noGrp="1"/>
          </p:cNvSpPr>
          <p:nvPr>
            <p:ph type="title"/>
          </p:nvPr>
        </p:nvSpPr>
        <p:spPr>
          <a:xfrm>
            <a:off x="121410" y="55307"/>
            <a:ext cx="5441830" cy="1101366"/>
          </a:xfrm>
        </p:spPr>
        <p:txBody>
          <a:bodyPr vert="horz" lIns="91440" tIns="45720" rIns="91440" bIns="45720" rtlCol="0" anchor="t">
            <a:noAutofit/>
          </a:bodyPr>
          <a:lstStyle/>
          <a:p>
            <a:r>
              <a:rPr lang="en-US" sz="1400" b="0" dirty="0" err="1">
                <a:latin typeface="Tenorite"/>
              </a:rPr>
              <a:t>Mae'r</a:t>
            </a:r>
            <a:r>
              <a:rPr lang="en-US" sz="1400" b="0" dirty="0">
                <a:latin typeface="Tenorite"/>
              </a:rPr>
              <a:t> </a:t>
            </a:r>
            <a:r>
              <a:rPr lang="en-US" sz="1400" b="0" dirty="0" err="1">
                <a:latin typeface="Tenorite"/>
              </a:rPr>
              <a:t>fideo</a:t>
            </a:r>
            <a:r>
              <a:rPr lang="en-US" sz="1400" b="0" dirty="0">
                <a:latin typeface="Tenorite"/>
              </a:rPr>
              <a:t> </a:t>
            </a:r>
            <a:r>
              <a:rPr lang="en-US" sz="1400" b="0" dirty="0" err="1">
                <a:latin typeface="Tenorite"/>
              </a:rPr>
              <a:t>byr</a:t>
            </a:r>
            <a:r>
              <a:rPr lang="en-US" sz="1400" b="0" dirty="0">
                <a:latin typeface="Tenorite"/>
              </a:rPr>
              <a:t> </a:t>
            </a:r>
            <a:r>
              <a:rPr lang="en-US" sz="1400" b="0" dirty="0" err="1">
                <a:latin typeface="Tenorite"/>
              </a:rPr>
              <a:t>canlynol</a:t>
            </a:r>
            <a:r>
              <a:rPr lang="en-US" sz="1400" b="0" dirty="0">
                <a:latin typeface="Tenorite"/>
              </a:rPr>
              <a:t> </a:t>
            </a:r>
            <a:r>
              <a:rPr lang="en-US" sz="1400" b="0" dirty="0" err="1">
                <a:latin typeface="Tenorite"/>
              </a:rPr>
              <a:t>yn</a:t>
            </a:r>
            <a:r>
              <a:rPr lang="en-US" sz="1400" b="0" dirty="0">
                <a:latin typeface="Tenorite"/>
              </a:rPr>
              <a:t> </a:t>
            </a:r>
            <a:r>
              <a:rPr lang="en-US" sz="1400" b="0" dirty="0" err="1">
                <a:latin typeface="Tenorite"/>
              </a:rPr>
              <a:t>dangos</a:t>
            </a:r>
            <a:r>
              <a:rPr lang="en-US" sz="1400" b="0" dirty="0">
                <a:latin typeface="Tenorite"/>
              </a:rPr>
              <a:t> </a:t>
            </a:r>
            <a:r>
              <a:rPr lang="en-US" sz="1400" b="0" dirty="0" err="1">
                <a:latin typeface="Tenorite"/>
              </a:rPr>
              <a:t>sut</a:t>
            </a:r>
            <a:r>
              <a:rPr lang="en-US" sz="1400" b="0" dirty="0">
                <a:latin typeface="Tenorite"/>
              </a:rPr>
              <a:t> </a:t>
            </a:r>
            <a:r>
              <a:rPr lang="en-US" sz="1400" b="0" dirty="0" err="1">
                <a:latin typeface="Tenorite"/>
              </a:rPr>
              <a:t>mae</a:t>
            </a:r>
            <a:r>
              <a:rPr lang="en-US" sz="1400" b="0" dirty="0">
                <a:latin typeface="Tenorite"/>
              </a:rPr>
              <a:t> Ysgol Palmerston </a:t>
            </a:r>
            <a:r>
              <a:rPr lang="en-US" sz="1400" b="0" dirty="0" err="1">
                <a:latin typeface="Tenorite"/>
              </a:rPr>
              <a:t>yn</a:t>
            </a:r>
            <a:r>
              <a:rPr lang="en-US" sz="1400" b="0" dirty="0">
                <a:latin typeface="Tenorite"/>
              </a:rPr>
              <a:t> </a:t>
            </a:r>
            <a:r>
              <a:rPr lang="en-US" sz="1400" b="0" dirty="0" err="1">
                <a:latin typeface="Tenorite"/>
              </a:rPr>
              <a:t>Lerpwl</a:t>
            </a:r>
            <a:r>
              <a:rPr lang="en-US" sz="1400" b="0" dirty="0">
                <a:latin typeface="Tenorite"/>
              </a:rPr>
              <a:t>, y DU </a:t>
            </a:r>
            <a:r>
              <a:rPr lang="en-US" sz="1400" b="0" dirty="0" err="1">
                <a:latin typeface="Tenorite"/>
              </a:rPr>
              <a:t>yn</a:t>
            </a:r>
            <a:r>
              <a:rPr lang="en-US" sz="1400" b="0" dirty="0">
                <a:latin typeface="Tenorite"/>
              </a:rPr>
              <a:t> </a:t>
            </a:r>
            <a:r>
              <a:rPr lang="en-US" sz="1400" b="0" dirty="0" err="1">
                <a:latin typeface="Tenorite"/>
              </a:rPr>
              <a:t>defnyddio</a:t>
            </a:r>
            <a:r>
              <a:rPr lang="en-US" sz="1400" b="0" dirty="0">
                <a:latin typeface="Tenorite"/>
              </a:rPr>
              <a:t> </a:t>
            </a:r>
            <a:r>
              <a:rPr lang="en-US" sz="1400" b="0" dirty="0" err="1">
                <a:latin typeface="Tenorite"/>
              </a:rPr>
              <a:t>Tystiolaeth</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gyfer</a:t>
            </a:r>
            <a:r>
              <a:rPr lang="en-US" sz="1400" b="0" dirty="0">
                <a:latin typeface="Tenorite"/>
              </a:rPr>
              <a:t> </a:t>
            </a:r>
            <a:r>
              <a:rPr lang="en-US" sz="1400" b="0" dirty="0" err="1">
                <a:latin typeface="Tenorite"/>
              </a:rPr>
              <a:t>Dysgu</a:t>
            </a:r>
            <a:r>
              <a:rPr lang="en-US" sz="1400" b="0" dirty="0">
                <a:latin typeface="Tenorite"/>
              </a:rPr>
              <a:t> </a:t>
            </a:r>
            <a:r>
              <a:rPr lang="en-US" sz="1400" b="0" dirty="0" err="1">
                <a:latin typeface="Tenorite"/>
              </a:rPr>
              <a:t>gyda’r</a:t>
            </a:r>
            <a:r>
              <a:rPr lang="en-US" sz="1400" b="0" dirty="0">
                <a:latin typeface="Tenorite"/>
              </a:rPr>
              <a:t> Dull </a:t>
            </a:r>
            <a:r>
              <a:rPr lang="en-US" sz="1400" b="0" dirty="0" err="1">
                <a:latin typeface="Tenorite"/>
              </a:rPr>
              <a:t>Ffynnu</a:t>
            </a:r>
            <a:r>
              <a:rPr lang="en-US" sz="1400" b="0" dirty="0">
                <a:latin typeface="Tenorite"/>
              </a:rPr>
              <a:t> </a:t>
            </a:r>
            <a:r>
              <a:rPr lang="en-US" sz="1400" b="0" dirty="0" err="1">
                <a:latin typeface="Tenorite"/>
              </a:rPr>
              <a:t>i</a:t>
            </a:r>
            <a:r>
              <a:rPr lang="en-US" sz="1400" b="0" dirty="0">
                <a:latin typeface="Tenorite"/>
              </a:rPr>
              <a:t> </a:t>
            </a:r>
            <a:r>
              <a:rPr lang="en-US" sz="1400" b="0" dirty="0" err="1">
                <a:latin typeface="Tenorite"/>
              </a:rPr>
              <a:t>ddatblygu</a:t>
            </a:r>
            <a:r>
              <a:rPr lang="en-US" sz="1400" b="0" dirty="0">
                <a:latin typeface="Tenorite"/>
              </a:rPr>
              <a:t> plant </a:t>
            </a:r>
            <a:r>
              <a:rPr lang="en-US" sz="1400" b="0" dirty="0" err="1">
                <a:latin typeface="Tenorite"/>
              </a:rPr>
              <a:t>iach</a:t>
            </a:r>
            <a:r>
              <a:rPr lang="en-US" sz="1400" b="0" dirty="0">
                <a:latin typeface="Tenorite"/>
              </a:rPr>
              <a:t>, </a:t>
            </a:r>
            <a:r>
              <a:rPr lang="en-US" sz="1400" b="0" dirty="0" err="1">
                <a:latin typeface="Tenorite"/>
              </a:rPr>
              <a:t>hapus</a:t>
            </a:r>
            <a:r>
              <a:rPr lang="en-US" sz="1400" b="0" dirty="0">
                <a:latin typeface="Tenorite"/>
              </a:rPr>
              <a:t> a </a:t>
            </a:r>
            <a:r>
              <a:rPr lang="en-US" sz="1400" b="0" dirty="0" err="1">
                <a:latin typeface="Tenorite"/>
              </a:rPr>
              <a:t>hyderus</a:t>
            </a:r>
            <a:r>
              <a:rPr lang="en-US" sz="1400" b="0" dirty="0">
                <a:latin typeface="Tenorite"/>
              </a:rPr>
              <a:t> </a:t>
            </a:r>
            <a:r>
              <a:rPr lang="en-US" sz="1400" b="0" dirty="0" err="1">
                <a:latin typeface="Tenorite"/>
              </a:rPr>
              <a:t>sy'n</a:t>
            </a:r>
            <a:r>
              <a:rPr lang="en-US" sz="1400" b="0" dirty="0">
                <a:latin typeface="Tenorite"/>
              </a:rPr>
              <a:t> </a:t>
            </a:r>
            <a:r>
              <a:rPr lang="en-US" sz="1400" b="0" dirty="0" err="1">
                <a:latin typeface="Tenorite"/>
              </a:rPr>
              <a:t>barod</a:t>
            </a:r>
            <a:r>
              <a:rPr lang="en-US" sz="1400" b="0" dirty="0">
                <a:latin typeface="Tenorite"/>
              </a:rPr>
              <a:t> ac </a:t>
            </a:r>
            <a:r>
              <a:rPr lang="en-US" sz="1400" b="0" dirty="0" err="1">
                <a:latin typeface="Tenorite"/>
              </a:rPr>
              <a:t>yn</a:t>
            </a:r>
            <a:r>
              <a:rPr lang="en-US" sz="1400" b="0" dirty="0">
                <a:latin typeface="Tenorite"/>
              </a:rPr>
              <a:t> </a:t>
            </a:r>
            <a:r>
              <a:rPr lang="en-US" sz="1400" b="0" dirty="0" err="1">
                <a:latin typeface="Tenorite"/>
              </a:rPr>
              <a:t>agored</a:t>
            </a:r>
            <a:r>
              <a:rPr lang="en-US" sz="1400" b="0" dirty="0">
                <a:latin typeface="Tenorite"/>
              </a:rPr>
              <a:t> </a:t>
            </a:r>
            <a:r>
              <a:rPr lang="en-US" sz="1400" b="0" dirty="0" err="1">
                <a:latin typeface="Tenorite"/>
              </a:rPr>
              <a:t>i</a:t>
            </a:r>
            <a:r>
              <a:rPr lang="en-US" sz="1400" b="0" dirty="0">
                <a:latin typeface="Tenorite"/>
              </a:rPr>
              <a:t> </a:t>
            </a:r>
            <a:r>
              <a:rPr lang="en-US" sz="1400" b="0" dirty="0" err="1">
                <a:latin typeface="Tenorite"/>
              </a:rPr>
              <a:t>ddysgu</a:t>
            </a:r>
            <a:r>
              <a:rPr lang="en-US" sz="1400" b="0" dirty="0">
                <a:latin typeface="Tenorite"/>
              </a:rPr>
              <a:t>. </a:t>
            </a:r>
            <a:r>
              <a:rPr lang="en-US" sz="1400" b="0" dirty="0" err="1">
                <a:latin typeface="Tenorite"/>
              </a:rPr>
              <a:t>Mae'r</a:t>
            </a:r>
            <a:r>
              <a:rPr lang="en-US" sz="1400" b="0" dirty="0">
                <a:latin typeface="Tenorite"/>
              </a:rPr>
              <a:t> </a:t>
            </a:r>
            <a:r>
              <a:rPr lang="en-US" sz="1400" b="0" dirty="0" err="1">
                <a:latin typeface="Tenorite"/>
              </a:rPr>
              <a:t>fideo'n</a:t>
            </a:r>
            <a:r>
              <a:rPr lang="en-US" sz="1400" b="0" dirty="0">
                <a:latin typeface="Tenorite"/>
              </a:rPr>
              <a:t> </a:t>
            </a:r>
            <a:r>
              <a:rPr lang="en-US" sz="1400" b="0" dirty="0" err="1">
                <a:latin typeface="Tenorite"/>
              </a:rPr>
              <a:t>edrych</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sut</a:t>
            </a:r>
            <a:r>
              <a:rPr lang="en-US" sz="1400" b="0" dirty="0">
                <a:latin typeface="Tenorite"/>
              </a:rPr>
              <a:t> </a:t>
            </a:r>
            <a:r>
              <a:rPr lang="en-US" sz="1400" b="0" dirty="0" err="1">
                <a:latin typeface="Tenorite"/>
              </a:rPr>
              <a:t>mae</a:t>
            </a:r>
            <a:r>
              <a:rPr lang="en-US" sz="1400" b="0" dirty="0">
                <a:latin typeface="Tenorite"/>
              </a:rPr>
              <a:t> </a:t>
            </a:r>
            <a:r>
              <a:rPr lang="en-US" sz="1400" b="0" dirty="0" err="1">
                <a:latin typeface="Tenorite"/>
              </a:rPr>
              <a:t>Tystiolaeth</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gyfer</a:t>
            </a:r>
            <a:r>
              <a:rPr lang="en-US" sz="1400" b="0" dirty="0">
                <a:latin typeface="Tenorite"/>
              </a:rPr>
              <a:t> </a:t>
            </a:r>
            <a:r>
              <a:rPr lang="en-US" sz="1400" b="0" dirty="0" err="1">
                <a:latin typeface="Tenorite"/>
              </a:rPr>
              <a:t>Dysgu</a:t>
            </a:r>
            <a:r>
              <a:rPr lang="en-US" sz="1400" b="0" dirty="0">
                <a:latin typeface="Tenorite"/>
              </a:rPr>
              <a:t> </a:t>
            </a:r>
            <a:r>
              <a:rPr lang="en-US" sz="1400" b="0" dirty="0" err="1">
                <a:latin typeface="Tenorite"/>
              </a:rPr>
              <a:t>yn</a:t>
            </a:r>
            <a:r>
              <a:rPr lang="en-US" sz="1400" b="0" dirty="0">
                <a:latin typeface="Tenorite"/>
              </a:rPr>
              <a:t> </a:t>
            </a:r>
            <a:r>
              <a:rPr lang="en-US" sz="1400" b="0" dirty="0" err="1">
                <a:latin typeface="Tenorite"/>
              </a:rPr>
              <a:t>hwyluso</a:t>
            </a:r>
            <a:r>
              <a:rPr lang="en-US" sz="1400" b="0" dirty="0">
                <a:latin typeface="Tenorite"/>
              </a:rPr>
              <a:t> dull </a:t>
            </a:r>
            <a:r>
              <a:rPr lang="en-US" sz="1400" b="0" dirty="0" err="1">
                <a:latin typeface="Tenorite"/>
              </a:rPr>
              <a:t>amlasiantaethol</a:t>
            </a:r>
            <a:r>
              <a:rPr lang="en-US" sz="1400" b="0" dirty="0">
                <a:latin typeface="Tenorite"/>
              </a:rPr>
              <a:t> </a:t>
            </a:r>
            <a:r>
              <a:rPr lang="en-US" sz="1400" b="0" dirty="0" err="1">
                <a:latin typeface="Tenorite"/>
              </a:rPr>
              <a:t>gwirioneddol</a:t>
            </a:r>
            <a:r>
              <a:rPr lang="en-US" sz="1400" b="0" dirty="0">
                <a:latin typeface="Tenorite"/>
              </a:rPr>
              <a:t> o </a:t>
            </a:r>
            <a:r>
              <a:rPr lang="en-US" sz="1400" b="0" dirty="0" err="1">
                <a:latin typeface="Tenorite"/>
              </a:rPr>
              <a:t>gefnogi</a:t>
            </a:r>
            <a:r>
              <a:rPr lang="en-US" sz="1400" b="0" dirty="0">
                <a:latin typeface="Tenorite"/>
              </a:rPr>
              <a:t> </a:t>
            </a:r>
            <a:r>
              <a:rPr lang="en-US" sz="1400" b="0" dirty="0" err="1">
                <a:latin typeface="Tenorite"/>
              </a:rPr>
              <a:t>dysgwyr</a:t>
            </a:r>
            <a:r>
              <a:rPr lang="en-US" sz="1400" b="0" dirty="0">
                <a:latin typeface="Tenorite"/>
              </a:rPr>
              <a:t> </a:t>
            </a:r>
            <a:r>
              <a:rPr lang="en-US" sz="1400" b="0" dirty="0" err="1">
                <a:latin typeface="Tenorite"/>
              </a:rPr>
              <a:t>sy'n</a:t>
            </a:r>
            <a:r>
              <a:rPr lang="en-US" sz="1400" b="0" dirty="0">
                <a:latin typeface="Tenorite"/>
              </a:rPr>
              <a:t> </a:t>
            </a:r>
            <a:r>
              <a:rPr lang="en-US" sz="1400" b="0" dirty="0" err="1">
                <a:latin typeface="Tenorite"/>
              </a:rPr>
              <a:t>seiliedig</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ymgysylltu</a:t>
            </a:r>
            <a:r>
              <a:rPr lang="en-US" sz="1400" b="0" dirty="0">
                <a:latin typeface="Tenorite"/>
              </a:rPr>
              <a:t> a </a:t>
            </a:r>
            <a:r>
              <a:rPr lang="en-US" sz="1400" b="0" dirty="0" err="1">
                <a:latin typeface="Tenorite"/>
              </a:rPr>
              <a:t>phroses</a:t>
            </a:r>
            <a:r>
              <a:rPr lang="en-US" sz="1400" b="0" dirty="0">
                <a:latin typeface="Tenorite"/>
              </a:rPr>
              <a:t> o </a:t>
            </a:r>
            <a:r>
              <a:rPr lang="en-US" sz="1400" b="0" dirty="0" err="1">
                <a:latin typeface="Tenorite"/>
              </a:rPr>
              <a:t>Ymchwilio</a:t>
            </a:r>
            <a:r>
              <a:rPr lang="en-US" sz="1400" b="0" dirty="0">
                <a:latin typeface="Tenorite"/>
              </a:rPr>
              <a:t> a </a:t>
            </a:r>
            <a:r>
              <a:rPr lang="en-US" sz="1400" b="0" dirty="0" err="1">
                <a:latin typeface="Tenorite"/>
              </a:rPr>
              <a:t>chydweithredu</a:t>
            </a:r>
            <a:r>
              <a:rPr lang="en-US" sz="1400" b="0" dirty="0">
                <a:latin typeface="Tenorite"/>
              </a:rPr>
              <a:t>. </a:t>
            </a:r>
            <a:r>
              <a:rPr lang="en-US" sz="1400" b="0" dirty="0" err="1">
                <a:latin typeface="Tenorite"/>
              </a:rPr>
              <a:t>Mae'n</a:t>
            </a:r>
            <a:r>
              <a:rPr lang="en-US" sz="1400" b="0" dirty="0">
                <a:latin typeface="Tenorite"/>
              </a:rPr>
              <a:t> </a:t>
            </a:r>
            <a:r>
              <a:rPr lang="en-US" sz="1400" b="0" dirty="0" err="1">
                <a:latin typeface="Tenorite"/>
              </a:rPr>
              <a:t>cynnwys</a:t>
            </a:r>
            <a:r>
              <a:rPr lang="en-US" sz="1400" b="0" dirty="0">
                <a:latin typeface="Tenorite"/>
              </a:rPr>
              <a:t> </a:t>
            </a:r>
            <a:r>
              <a:rPr lang="en-US" sz="1400" b="0" dirty="0" err="1">
                <a:latin typeface="Tenorite"/>
              </a:rPr>
              <a:t>cyfweliadau</a:t>
            </a:r>
            <a:r>
              <a:rPr lang="en-US" sz="1400" b="0" dirty="0">
                <a:latin typeface="Tenorite"/>
              </a:rPr>
              <a:t> </a:t>
            </a:r>
            <a:r>
              <a:rPr lang="en-US" sz="1400" b="0" dirty="0" err="1">
                <a:latin typeface="Tenorite"/>
              </a:rPr>
              <a:t>gyda</a:t>
            </a:r>
            <a:r>
              <a:rPr lang="en-US" sz="1400" b="0" dirty="0">
                <a:latin typeface="Tenorite"/>
              </a:rPr>
              <a:t> </a:t>
            </a:r>
            <a:r>
              <a:rPr lang="en-US" sz="1400" b="0" dirty="0" err="1">
                <a:latin typeface="Tenorite"/>
              </a:rPr>
              <a:t>rhieni</a:t>
            </a:r>
            <a:r>
              <a:rPr lang="en-US" sz="1400" b="0" dirty="0">
                <a:latin typeface="Tenorite"/>
              </a:rPr>
              <a:t> yn </a:t>
            </a:r>
            <a:r>
              <a:rPr lang="en-US" sz="1400" b="0" dirty="0" err="1">
                <a:latin typeface="Tenorite"/>
              </a:rPr>
              <a:t>rhannu</a:t>
            </a:r>
            <a:r>
              <a:rPr lang="en-US" sz="1400" b="0" dirty="0">
                <a:latin typeface="Tenorite"/>
              </a:rPr>
              <a:t> </a:t>
            </a:r>
            <a:r>
              <a:rPr lang="en-US" sz="1400" b="0" dirty="0" err="1">
                <a:latin typeface="Tenorite"/>
              </a:rPr>
              <a:t>eu</a:t>
            </a:r>
            <a:r>
              <a:rPr lang="en-US" sz="1400" b="0" dirty="0">
                <a:latin typeface="Tenorite"/>
              </a:rPr>
              <a:t> </a:t>
            </a:r>
            <a:r>
              <a:rPr lang="en-US" sz="1400" b="0" dirty="0" err="1">
                <a:latin typeface="Tenorite"/>
              </a:rPr>
              <a:t>profiadau</a:t>
            </a:r>
            <a:r>
              <a:rPr lang="en-US" sz="1400" b="0" dirty="0">
                <a:latin typeface="Tenorite"/>
              </a:rPr>
              <a:t> ac yn </a:t>
            </a:r>
            <a:r>
              <a:rPr lang="en-US" sz="1400" b="0" dirty="0" err="1">
                <a:latin typeface="Tenorite"/>
              </a:rPr>
              <a:t>pwysleisio</a:t>
            </a:r>
            <a:r>
              <a:rPr lang="en-US" sz="1400" b="0" dirty="0">
                <a:latin typeface="Tenorite"/>
              </a:rPr>
              <a:t> </a:t>
            </a:r>
            <a:r>
              <a:rPr lang="en-US" sz="1400" b="0" dirty="0" err="1">
                <a:latin typeface="Tenorite"/>
              </a:rPr>
              <a:t>eu</a:t>
            </a:r>
            <a:r>
              <a:rPr lang="en-US" sz="1400" b="0" dirty="0">
                <a:latin typeface="Tenorite"/>
              </a:rPr>
              <a:t> </a:t>
            </a:r>
            <a:r>
              <a:rPr lang="en-US" sz="1400" b="0" dirty="0" err="1">
                <a:latin typeface="Tenorite"/>
              </a:rPr>
              <a:t>safbwyntiau</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ddysgu</a:t>
            </a:r>
            <a:r>
              <a:rPr lang="en-US" sz="1400" b="0" dirty="0">
                <a:latin typeface="Tenorite"/>
              </a:rPr>
              <a:t> a </a:t>
            </a:r>
            <a:r>
              <a:rPr lang="en-US" sz="1400" b="0" dirty="0" err="1">
                <a:latin typeface="Tenorite"/>
              </a:rPr>
              <a:t>lles</a:t>
            </a:r>
            <a:r>
              <a:rPr lang="en-US" sz="1400" b="0" dirty="0">
                <a:latin typeface="Tenorite"/>
              </a:rPr>
              <a:t> </a:t>
            </a:r>
            <a:r>
              <a:rPr lang="en-US" sz="1400" b="0" dirty="0" err="1">
                <a:latin typeface="Tenorite"/>
              </a:rPr>
              <a:t>eu</a:t>
            </a:r>
            <a:r>
              <a:rPr lang="en-US" sz="1400" b="0" dirty="0">
                <a:latin typeface="Tenorite"/>
              </a:rPr>
              <a:t> plant </a:t>
            </a:r>
            <a:r>
              <a:rPr lang="en-US" sz="1400" b="0" dirty="0" err="1">
                <a:latin typeface="Tenorite"/>
              </a:rPr>
              <a:t>a'u</a:t>
            </a:r>
            <a:r>
              <a:rPr lang="en-US" sz="1400" b="0" dirty="0">
                <a:latin typeface="Tenorite"/>
              </a:rPr>
              <a:t> </a:t>
            </a:r>
            <a:r>
              <a:rPr lang="en-US" sz="1400" b="0" dirty="0" err="1">
                <a:latin typeface="Tenorite"/>
              </a:rPr>
              <a:t>dyheadau</a:t>
            </a:r>
            <a:r>
              <a:rPr lang="en-US" sz="1400" b="0" dirty="0">
                <a:latin typeface="Tenorite"/>
              </a:rPr>
              <a:t> </a:t>
            </a:r>
            <a:r>
              <a:rPr lang="en-US" sz="1400" b="0" dirty="0" err="1">
                <a:latin typeface="Tenorite"/>
              </a:rPr>
              <a:t>ar</a:t>
            </a:r>
            <a:r>
              <a:rPr lang="en-US" sz="1400" b="0" dirty="0">
                <a:latin typeface="Tenorite"/>
              </a:rPr>
              <a:t> </a:t>
            </a:r>
            <a:r>
              <a:rPr lang="en-US" sz="1400" b="0" dirty="0" err="1">
                <a:latin typeface="Tenorite"/>
              </a:rPr>
              <a:t>gyfer</a:t>
            </a:r>
            <a:r>
              <a:rPr lang="en-US" sz="1400" b="0" dirty="0">
                <a:latin typeface="Tenorite"/>
              </a:rPr>
              <a:t> iechyd ac </a:t>
            </a:r>
            <a:r>
              <a:rPr lang="en-US" sz="1400" b="0" dirty="0" err="1">
                <a:latin typeface="Tenorite"/>
              </a:rPr>
              <a:t>annibyniaeth</a:t>
            </a:r>
            <a:r>
              <a:rPr lang="en-US" sz="1400" b="0" dirty="0">
                <a:latin typeface="Tenorite"/>
              </a:rPr>
              <a:t> </a:t>
            </a:r>
            <a:r>
              <a:rPr lang="en-US" sz="1400" b="0" dirty="0" err="1">
                <a:latin typeface="Tenorite"/>
              </a:rPr>
              <a:t>gymdeithasol</a:t>
            </a:r>
            <a:r>
              <a:rPr lang="en-US" sz="1400" b="0" dirty="0">
                <a:latin typeface="Tenorite"/>
              </a:rPr>
              <a:t>, </a:t>
            </a:r>
            <a:r>
              <a:rPr lang="en-US" sz="1400" b="0" dirty="0" err="1">
                <a:latin typeface="Tenorite"/>
              </a:rPr>
              <a:t>emosiynol</a:t>
            </a:r>
            <a:r>
              <a:rPr lang="en-US" sz="1400" b="0" dirty="0">
                <a:latin typeface="Tenorite"/>
              </a:rPr>
              <a:t> a </a:t>
            </a:r>
            <a:r>
              <a:rPr lang="en-US" sz="1400" b="0" dirty="0" err="1">
                <a:latin typeface="Tenorite"/>
              </a:rPr>
              <a:t>meddyliol</a:t>
            </a:r>
            <a:r>
              <a:rPr lang="en-US" sz="1400" b="0" dirty="0">
                <a:latin typeface="Tenorite"/>
              </a:rPr>
              <a:t> y </a:t>
            </a:r>
            <a:r>
              <a:rPr lang="en-US" sz="1400" b="0" dirty="0" err="1">
                <a:latin typeface="Tenorite"/>
              </a:rPr>
              <a:t>plentyn</a:t>
            </a:r>
            <a:r>
              <a:rPr lang="en-US" sz="1400" b="0" dirty="0">
                <a:latin typeface="Tenorite"/>
              </a:rPr>
              <a:t>. </a:t>
            </a:r>
            <a:endParaRPr lang="en-US" sz="1400" dirty="0"/>
          </a:p>
        </p:txBody>
      </p:sp>
      <p:pic>
        <p:nvPicPr>
          <p:cNvPr id="5" name="Picture 5" descr="Fideo YouTube 'SEMH: Creating a multi-agency approach to the development of Social, Emotional and Mental Health' Evidence for Learning">
            <a:hlinkClick r:id="" action="ppaction://media"/>
            <a:extLst>
              <a:ext uri="{FF2B5EF4-FFF2-40B4-BE49-F238E27FC236}">
                <a16:creationId xmlns:a16="http://schemas.microsoft.com/office/drawing/2014/main" id="{EA5550E4-429A-41BB-B50A-FEE163B4EE1A}"/>
              </a:ext>
            </a:extLst>
          </p:cNvPr>
          <p:cNvPicPr>
            <a:picLocks noGrp="1" noRot="1" noChangeAspect="1"/>
          </p:cNvPicPr>
          <p:nvPr>
            <p:ph sz="half" idx="1"/>
            <a:videoFile r:link="rId1"/>
          </p:nvPr>
        </p:nvPicPr>
        <p:blipFill>
          <a:blip r:embed="rId3"/>
          <a:stretch>
            <a:fillRect/>
          </a:stretch>
        </p:blipFill>
        <p:spPr>
          <a:xfrm>
            <a:off x="3112265" y="2094697"/>
            <a:ext cx="5967469" cy="4356253"/>
          </a:xfrm>
        </p:spPr>
      </p:pic>
      <p:sp>
        <p:nvSpPr>
          <p:cNvPr id="4" name="Text Placeholder 3">
            <a:extLst>
              <a:ext uri="{FF2B5EF4-FFF2-40B4-BE49-F238E27FC236}">
                <a16:creationId xmlns:a16="http://schemas.microsoft.com/office/drawing/2014/main" id="{4597FDD2-4E54-46D4-BFDD-791AE89855B5}"/>
              </a:ext>
            </a:extLst>
          </p:cNvPr>
          <p:cNvSpPr>
            <a:spLocks noGrp="1"/>
          </p:cNvSpPr>
          <p:nvPr>
            <p:ph type="body" sz="quarter" idx="10"/>
          </p:nvPr>
        </p:nvSpPr>
        <p:spPr>
          <a:xfrm>
            <a:off x="6262688" y="137933"/>
            <a:ext cx="5651500" cy="2194410"/>
          </a:xfrm>
        </p:spPr>
        <p:txBody>
          <a:bodyPr vert="horz" lIns="91440" tIns="45720" rIns="91440" bIns="45720" rtlCol="0" anchor="t">
            <a:normAutofit fontScale="40000" lnSpcReduction="20000"/>
          </a:bodyPr>
          <a:lstStyle/>
          <a:p>
            <a:r>
              <a:rPr lang="en-GB" b="0" dirty="0">
                <a:latin typeface="Tenorite"/>
              </a:rPr>
              <a:t>The following short video shows how Palmerston School in Liverpool, UK is using Evidence for Learning with the Thrive Approach to develop healthy, happy, confident children who are ready and open to learning. The video looks at how Evidence for Learning facilitates a genuine multi-agency approach to supporting learners that is built on engagement and a process of Inquiry and collaboration. It includes interviews with parents sharing their experiences and emphasising their perspectives on their children's learning and well-being and </a:t>
            </a:r>
            <a:r>
              <a:rPr lang="en-GB" b="0">
                <a:latin typeface="Tenorite"/>
              </a:rPr>
              <a:t>their aspirations for the child's social, emotional and mental health and independence.</a:t>
            </a:r>
            <a:r>
              <a:rPr lang="en-US" b="0" dirty="0">
                <a:latin typeface="Tenorite"/>
              </a:rPr>
              <a:t> </a:t>
            </a:r>
            <a:endParaRPr lang="en-US"/>
          </a:p>
        </p:txBody>
      </p:sp>
    </p:spTree>
    <p:extLst>
      <p:ext uri="{BB962C8B-B14F-4D97-AF65-F5344CB8AC3E}">
        <p14:creationId xmlns:p14="http://schemas.microsoft.com/office/powerpoint/2010/main" val="374560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B3D9AD7-B620-4CE6-A616-E4C9D50E520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500" dirty="0"/>
              <a:t>Tasg ar gyfer Meini Prawf 2.4</a:t>
            </a:r>
          </a:p>
        </p:txBody>
      </p:sp>
      <p:sp>
        <p:nvSpPr>
          <p:cNvPr id="2" name="Content Placeholder 1">
            <a:extLst>
              <a:ext uri="{FF2B5EF4-FFF2-40B4-BE49-F238E27FC236}">
                <a16:creationId xmlns:a16="http://schemas.microsoft.com/office/drawing/2014/main" id="{3F7768CA-9D25-43F6-9863-B4CC50961A2A}"/>
              </a:ext>
            </a:extLst>
          </p:cNvPr>
          <p:cNvSpPr>
            <a:spLocks noGrp="1"/>
          </p:cNvSpPr>
          <p:nvPr>
            <p:ph sz="half" idx="1"/>
          </p:nvPr>
        </p:nvSpPr>
        <p:spPr/>
        <p:txBody>
          <a:bodyPr vert="horz" lIns="91440" tIns="45720" rIns="91440" bIns="45720" rtlCol="0" anchor="t">
            <a:normAutofit fontScale="700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2.4</a:t>
            </a:r>
            <a:r>
              <a:rPr lang="en-US" u="sng" dirty="0">
                <a:latin typeface="Tenorite"/>
              </a:rPr>
              <a:t> </a:t>
            </a:r>
            <a:endParaRPr lang="en-US" dirty="0"/>
          </a:p>
          <a:p>
            <a:r>
              <a:rPr lang="en-GB" dirty="0">
                <a:latin typeface="Tenorite"/>
              </a:rPr>
              <a:t> </a:t>
            </a:r>
            <a:r>
              <a:rPr lang="en-US" dirty="0">
                <a:latin typeface="Tenorite"/>
              </a:rPr>
              <a:t> </a:t>
            </a:r>
            <a:endParaRPr lang="en-US" dirty="0"/>
          </a:p>
          <a:p>
            <a:r>
              <a:rPr lang="en-GB" dirty="0">
                <a:latin typeface="Tenorite"/>
              </a:rPr>
              <a:t>Gan </a:t>
            </a:r>
            <a:r>
              <a:rPr lang="en-GB" dirty="0" err="1">
                <a:latin typeface="Tenorite"/>
              </a:rPr>
              <a:t>ystyried</a:t>
            </a:r>
            <a:r>
              <a:rPr lang="en-GB" dirty="0">
                <a:latin typeface="Tenorite"/>
              </a:rPr>
              <a:t> y clip </a:t>
            </a:r>
            <a:r>
              <a:rPr lang="en-GB" dirty="0" err="1">
                <a:latin typeface="Tenorite"/>
              </a:rPr>
              <a:t>fideo</a:t>
            </a:r>
            <a:r>
              <a:rPr lang="en-GB" dirty="0">
                <a:latin typeface="Tenorite"/>
              </a:rPr>
              <a:t> </a:t>
            </a:r>
            <a:r>
              <a:rPr lang="en-GB" dirty="0" err="1">
                <a:latin typeface="Tenorite"/>
              </a:rPr>
              <a:t>yn</a:t>
            </a:r>
            <a:r>
              <a:rPr lang="en-GB" dirty="0">
                <a:latin typeface="Tenorite"/>
              </a:rPr>
              <a:t> </a:t>
            </a:r>
            <a:r>
              <a:rPr lang="en-GB" dirty="0" err="1">
                <a:latin typeface="Tenorite"/>
              </a:rPr>
              <a:t>ogystal</a:t>
            </a:r>
            <a:r>
              <a:rPr lang="en-GB" dirty="0">
                <a:latin typeface="Tenorite"/>
              </a:rPr>
              <a:t> </a:t>
            </a:r>
            <a:r>
              <a:rPr lang="en-GB" dirty="0" err="1">
                <a:latin typeface="Tenorite"/>
              </a:rPr>
              <a:t>â’ch</a:t>
            </a:r>
            <a:r>
              <a:rPr lang="en-GB" dirty="0">
                <a:latin typeface="Tenorite"/>
              </a:rPr>
              <a:t> </a:t>
            </a:r>
            <a:r>
              <a:rPr lang="en-GB" dirty="0" err="1">
                <a:latin typeface="Tenorite"/>
              </a:rPr>
              <a:t>profiadau</a:t>
            </a:r>
            <a:r>
              <a:rPr lang="en-GB" dirty="0">
                <a:latin typeface="Tenorite"/>
              </a:rPr>
              <a:t> </a:t>
            </a:r>
            <a:r>
              <a:rPr lang="en-GB" dirty="0" err="1">
                <a:latin typeface="Tenorite"/>
              </a:rPr>
              <a:t>o'ch</a:t>
            </a:r>
            <a:r>
              <a:rPr lang="en-GB" dirty="0">
                <a:latin typeface="Tenorite"/>
              </a:rPr>
              <a:t> </a:t>
            </a:r>
            <a:r>
              <a:rPr lang="en-GB" dirty="0" err="1">
                <a:latin typeface="Tenorite"/>
              </a:rPr>
              <a:t>lleoliadau</a:t>
            </a:r>
            <a:r>
              <a:rPr lang="en-GB" dirty="0">
                <a:latin typeface="Tenorite"/>
              </a:rPr>
              <a:t> </a:t>
            </a:r>
            <a:r>
              <a:rPr lang="en-GB" dirty="0" err="1">
                <a:latin typeface="Tenorite"/>
              </a:rPr>
              <a:t>gwaith</a:t>
            </a:r>
            <a:r>
              <a:rPr lang="en-GB" dirty="0">
                <a:latin typeface="Tenorite"/>
              </a:rPr>
              <a:t>, </a:t>
            </a:r>
            <a:r>
              <a:rPr lang="en-GB" dirty="0" err="1">
                <a:latin typeface="Tenorite"/>
              </a:rPr>
              <a:t>beth</a:t>
            </a:r>
            <a:r>
              <a:rPr lang="en-GB" dirty="0">
                <a:latin typeface="Tenorite"/>
              </a:rPr>
              <a:t> </a:t>
            </a:r>
            <a:r>
              <a:rPr lang="en-GB" dirty="0" err="1">
                <a:latin typeface="Tenorite"/>
              </a:rPr>
              <a:t>ydy</a:t>
            </a:r>
            <a:r>
              <a:rPr lang="en-GB" dirty="0">
                <a:latin typeface="Tenorite"/>
              </a:rPr>
              <a:t> </a:t>
            </a:r>
            <a:r>
              <a:rPr lang="en-GB" dirty="0" err="1">
                <a:latin typeface="Tenorite"/>
              </a:rPr>
              <a:t>pwysigrwydd</a:t>
            </a:r>
            <a:r>
              <a:rPr lang="en-GB" dirty="0">
                <a:latin typeface="Tenorite"/>
              </a:rPr>
              <a:t> </a:t>
            </a:r>
            <a:r>
              <a:rPr lang="en-GB" dirty="0" err="1">
                <a:latin typeface="Tenorite"/>
              </a:rPr>
              <a:t>meithrin</a:t>
            </a:r>
            <a:r>
              <a:rPr lang="en-GB" dirty="0">
                <a:latin typeface="Tenorite"/>
              </a:rPr>
              <a:t> </a:t>
            </a:r>
            <a:r>
              <a:rPr lang="en-GB" dirty="0" err="1">
                <a:latin typeface="Tenorite"/>
              </a:rPr>
              <a:t>perthnasoedd</a:t>
            </a:r>
            <a:r>
              <a:rPr lang="en-GB" dirty="0">
                <a:latin typeface="Tenorite"/>
              </a:rPr>
              <a:t> </a:t>
            </a:r>
            <a:r>
              <a:rPr lang="en-GB" dirty="0" err="1">
                <a:latin typeface="Tenorite"/>
              </a:rPr>
              <a:t>effeithiol</a:t>
            </a:r>
            <a:r>
              <a:rPr lang="en-GB" dirty="0">
                <a:latin typeface="Tenorite"/>
              </a:rPr>
              <a:t> </a:t>
            </a:r>
            <a:r>
              <a:rPr lang="en-GB" dirty="0" err="1">
                <a:latin typeface="Tenorite"/>
              </a:rPr>
              <a:t>wrth</a:t>
            </a:r>
            <a:r>
              <a:rPr lang="en-GB" dirty="0">
                <a:latin typeface="Tenorite"/>
              </a:rPr>
              <a:t> </a:t>
            </a:r>
            <a:r>
              <a:rPr lang="en-GB" dirty="0" err="1">
                <a:latin typeface="Tenorite"/>
              </a:rPr>
              <a:t>weithio</a:t>
            </a:r>
            <a:r>
              <a:rPr lang="en-GB" dirty="0">
                <a:latin typeface="Tenorite"/>
              </a:rPr>
              <a:t> </a:t>
            </a:r>
            <a:r>
              <a:rPr lang="en-GB" dirty="0" err="1">
                <a:latin typeface="Tenorite"/>
              </a:rPr>
              <a:t>gyda</a:t>
            </a:r>
            <a:r>
              <a:rPr lang="en-GB" dirty="0">
                <a:latin typeface="Tenorite"/>
              </a:rPr>
              <a:t> </a:t>
            </a:r>
            <a:r>
              <a:rPr lang="en-GB" dirty="0" err="1">
                <a:latin typeface="Tenorite"/>
              </a:rPr>
              <a:t>gweithwyr</a:t>
            </a:r>
            <a:r>
              <a:rPr lang="en-GB" dirty="0">
                <a:latin typeface="Tenorite"/>
              </a:rPr>
              <a:t> a </a:t>
            </a:r>
            <a:r>
              <a:rPr lang="en-GB" dirty="0" err="1">
                <a:latin typeface="Tenorite"/>
              </a:rPr>
              <a:t>gweithwyr</a:t>
            </a:r>
            <a:r>
              <a:rPr lang="en-GB" dirty="0">
                <a:latin typeface="Tenorite"/>
              </a:rPr>
              <a:t> </a:t>
            </a:r>
            <a:r>
              <a:rPr lang="en-GB" dirty="0" err="1">
                <a:latin typeface="Tenorite"/>
              </a:rPr>
              <a:t>proffesiynol</a:t>
            </a:r>
            <a:r>
              <a:rPr lang="en-GB" dirty="0">
                <a:latin typeface="Tenorite"/>
              </a:rPr>
              <a:t> </a:t>
            </a:r>
            <a:r>
              <a:rPr lang="en-GB" dirty="0" err="1">
                <a:latin typeface="Tenorite"/>
              </a:rPr>
              <a:t>eraill</a:t>
            </a:r>
            <a:r>
              <a:rPr lang="en-GB" dirty="0">
                <a:latin typeface="Tenorite"/>
              </a:rPr>
              <a:t>, </a:t>
            </a:r>
            <a:r>
              <a:rPr lang="en-GB" dirty="0" err="1">
                <a:latin typeface="Tenorite"/>
              </a:rPr>
              <a:t>gofalwyr</a:t>
            </a:r>
            <a:r>
              <a:rPr lang="en-GB" dirty="0">
                <a:latin typeface="Tenorite"/>
              </a:rPr>
              <a:t> a </a:t>
            </a:r>
            <a:r>
              <a:rPr lang="en-GB" dirty="0" err="1">
                <a:latin typeface="Tenorite"/>
              </a:rPr>
              <a:t>theuluoedd</a:t>
            </a:r>
            <a:r>
              <a:rPr lang="en-GB" dirty="0">
                <a:latin typeface="Tenorite"/>
              </a:rPr>
              <a:t> </a:t>
            </a:r>
            <a:r>
              <a:rPr lang="en-GB" dirty="0" err="1">
                <a:latin typeface="Tenorite"/>
              </a:rPr>
              <a:t>yn</a:t>
            </a:r>
            <a:r>
              <a:rPr lang="en-GB" dirty="0">
                <a:latin typeface="Tenorite"/>
              </a:rPr>
              <a:t> </a:t>
            </a:r>
            <a:r>
              <a:rPr lang="en-GB" dirty="0" err="1">
                <a:latin typeface="Tenorite"/>
              </a:rPr>
              <a:t>ogystal</a:t>
            </a:r>
            <a:r>
              <a:rPr lang="en-GB" dirty="0">
                <a:latin typeface="Tenorite"/>
              </a:rPr>
              <a:t> </a:t>
            </a:r>
            <a:r>
              <a:rPr lang="en-GB" dirty="0" err="1">
                <a:latin typeface="Tenorite"/>
              </a:rPr>
              <a:t>â'r</a:t>
            </a:r>
            <a:r>
              <a:rPr lang="en-GB" dirty="0">
                <a:latin typeface="Tenorite"/>
              </a:rPr>
              <a:t> </a:t>
            </a:r>
            <a:r>
              <a:rPr lang="en-GB" dirty="0" err="1">
                <a:latin typeface="Tenorite"/>
              </a:rPr>
              <a:t>unigolyn</a:t>
            </a:r>
            <a:r>
              <a:rPr lang="en-GB" dirty="0">
                <a:latin typeface="Tenorite"/>
              </a:rPr>
              <a:t>?</a:t>
            </a:r>
            <a:r>
              <a:rPr lang="en-US" dirty="0">
                <a:latin typeface="Tenorite"/>
              </a:rPr>
              <a:t> </a:t>
            </a:r>
            <a:endParaRPr lang="en-US" dirty="0"/>
          </a:p>
          <a:p>
            <a:r>
              <a:rPr lang="en-GB" dirty="0">
                <a:latin typeface="Tenorite"/>
              </a:rPr>
              <a:t> </a:t>
            </a:r>
            <a:r>
              <a:rPr lang="en-GB" dirty="0" err="1">
                <a:latin typeface="Tenorite"/>
              </a:rPr>
              <a:t>Ysgrifennwch</a:t>
            </a:r>
            <a:r>
              <a:rPr lang="en-GB" dirty="0">
                <a:latin typeface="Tenorite"/>
              </a:rPr>
              <a:t> </a:t>
            </a:r>
            <a:r>
              <a:rPr lang="en-GB" dirty="0" err="1">
                <a:latin typeface="Tenorite"/>
              </a:rPr>
              <a:t>eich</a:t>
            </a:r>
            <a:r>
              <a:rPr lang="en-GB" dirty="0">
                <a:latin typeface="Tenorite"/>
              </a:rPr>
              <a:t> </a:t>
            </a:r>
            <a:r>
              <a:rPr lang="en-GB" dirty="0" err="1">
                <a:latin typeface="Tenorite"/>
              </a:rPr>
              <a:t>ateb</a:t>
            </a:r>
            <a:r>
              <a:rPr lang="en-GB" dirty="0">
                <a:latin typeface="Tenorite"/>
              </a:rPr>
              <a:t> </a:t>
            </a:r>
            <a:r>
              <a:rPr lang="en-GB" dirty="0" err="1">
                <a:latin typeface="Tenorite"/>
              </a:rPr>
              <a:t>yn</a:t>
            </a:r>
            <a:r>
              <a:rPr lang="en-GB" dirty="0">
                <a:latin typeface="Tenorite"/>
              </a:rPr>
              <a:t> y </a:t>
            </a:r>
            <a:r>
              <a:rPr lang="en-GB" dirty="0" err="1">
                <a:latin typeface="Tenorite"/>
              </a:rPr>
              <a:t>Llyfryn</a:t>
            </a:r>
            <a:r>
              <a:rPr lang="en-GB" dirty="0">
                <a:latin typeface="Tenorite"/>
              </a:rPr>
              <a:t> Gwaith</a:t>
            </a:r>
            <a:endParaRPr lang="en-US" dirty="0">
              <a:latin typeface="Tenorite"/>
            </a:endParaRPr>
          </a:p>
        </p:txBody>
      </p:sp>
      <p:sp>
        <p:nvSpPr>
          <p:cNvPr id="3" name="Content Placeholder 2">
            <a:extLst>
              <a:ext uri="{FF2B5EF4-FFF2-40B4-BE49-F238E27FC236}">
                <a16:creationId xmlns:a16="http://schemas.microsoft.com/office/drawing/2014/main" id="{2FE31E0E-5876-4B4A-A162-C8C7144FB777}"/>
              </a:ext>
            </a:extLst>
          </p:cNvPr>
          <p:cNvSpPr>
            <a:spLocks noGrp="1"/>
          </p:cNvSpPr>
          <p:nvPr>
            <p:ph sz="half" idx="2"/>
          </p:nvPr>
        </p:nvSpPr>
        <p:spPr/>
        <p:txBody>
          <a:bodyPr vert="horz" lIns="91440" tIns="45720" rIns="91440" bIns="45720" rtlCol="0" anchor="t">
            <a:normAutofit fontScale="70000" lnSpcReduction="20000"/>
          </a:bodyPr>
          <a:lstStyle/>
          <a:p>
            <a:r>
              <a:rPr lang="en-GB" b="1" u="sng" dirty="0">
                <a:latin typeface="Tenorite"/>
              </a:rPr>
              <a:t>Task for assessment criteria 2.4</a:t>
            </a:r>
            <a:r>
              <a:rPr lang="en-US" u="sng" dirty="0">
                <a:latin typeface="Tenorite"/>
              </a:rPr>
              <a:t> </a:t>
            </a:r>
            <a:endParaRPr lang="en-US" dirty="0"/>
          </a:p>
          <a:p>
            <a:r>
              <a:rPr lang="en-GB" dirty="0">
                <a:latin typeface="Tenorite"/>
              </a:rPr>
              <a:t> </a:t>
            </a:r>
            <a:r>
              <a:rPr lang="en-US" dirty="0">
                <a:latin typeface="Tenorite"/>
              </a:rPr>
              <a:t> </a:t>
            </a:r>
            <a:endParaRPr lang="en-US" dirty="0"/>
          </a:p>
          <a:p>
            <a:r>
              <a:rPr lang="en-GB" dirty="0">
                <a:latin typeface="Tenorite"/>
              </a:rPr>
              <a:t>Taking into account the video clip and also your experiences of your work placements, what is the importance of building effective relationships when working with employees and other professionals, carers and families as well as the individual?</a:t>
            </a:r>
            <a:r>
              <a:rPr lang="en-US" dirty="0">
                <a:latin typeface="Tenorite"/>
              </a:rPr>
              <a:t> </a:t>
            </a:r>
            <a:endParaRPr lang="en-US" dirty="0"/>
          </a:p>
          <a:p>
            <a:r>
              <a:rPr lang="en-GB" dirty="0">
                <a:latin typeface="Tenorite"/>
              </a:rPr>
              <a:t>Write your answer in the Work Booklet</a:t>
            </a:r>
            <a:r>
              <a:rPr lang="en-US" dirty="0">
                <a:latin typeface="Tenorite"/>
              </a:rPr>
              <a:t> </a:t>
            </a:r>
            <a:endParaRPr lang="en-US" dirty="0"/>
          </a:p>
        </p:txBody>
      </p:sp>
    </p:spTree>
    <p:extLst>
      <p:ext uri="{BB962C8B-B14F-4D97-AF65-F5344CB8AC3E}">
        <p14:creationId xmlns:p14="http://schemas.microsoft.com/office/powerpoint/2010/main" val="201357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592BAAD-EEBF-4AB1-8A73-A88EC49154BB}"/>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0" dirty="0"/>
              <a:t>Partneriaethau gwaith effeithiol</a:t>
            </a:r>
          </a:p>
        </p:txBody>
      </p:sp>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p:txBody>
          <a:bodyPr vert="horz" lIns="91440" tIns="45720" rIns="91440" bIns="45720" rtlCol="0" anchor="t">
            <a:normAutofit fontScale="62500" lnSpcReduction="20000"/>
          </a:bodyPr>
          <a:lstStyle/>
          <a:p>
            <a:r>
              <a:rPr lang="en-US" sz="3000" b="1" dirty="0" err="1">
                <a:latin typeface="Tenorite"/>
                <a:cs typeface="Times New Roman"/>
              </a:rPr>
              <a:t>Partneriaethau</a:t>
            </a:r>
            <a:r>
              <a:rPr lang="en-US" sz="3000" b="1" dirty="0">
                <a:latin typeface="Tenorite"/>
                <a:cs typeface="Times New Roman"/>
              </a:rPr>
              <a:t> </a:t>
            </a:r>
            <a:r>
              <a:rPr lang="en-US" sz="3000" b="1" dirty="0" err="1">
                <a:latin typeface="Tenorite"/>
                <a:cs typeface="Times New Roman"/>
              </a:rPr>
              <a:t>gwaith</a:t>
            </a:r>
            <a:r>
              <a:rPr lang="en-US" sz="3000" b="1" dirty="0">
                <a:latin typeface="Tenorite"/>
                <a:cs typeface="Times New Roman"/>
              </a:rPr>
              <a:t> </a:t>
            </a:r>
            <a:r>
              <a:rPr lang="en-US" sz="3000" b="1" dirty="0" err="1">
                <a:latin typeface="Tenorite"/>
                <a:cs typeface="Times New Roman"/>
              </a:rPr>
              <a:t>effeithiol</a:t>
            </a:r>
            <a:r>
              <a:rPr lang="en-GB" sz="3000" dirty="0">
                <a:latin typeface="Tenorite"/>
                <a:cs typeface="Times New Roman"/>
              </a:rPr>
              <a:t> </a:t>
            </a:r>
            <a:endParaRPr lang="en-US" dirty="0"/>
          </a:p>
          <a:p>
            <a:r>
              <a:rPr lang="en-US" sz="3000" b="1" dirty="0">
                <a:latin typeface="Tenorite"/>
                <a:cs typeface="Times New Roman"/>
              </a:rPr>
              <a:t> </a:t>
            </a:r>
            <a:r>
              <a:rPr lang="en-GB" sz="3000" dirty="0">
                <a:latin typeface="Tenorite"/>
                <a:cs typeface="Times New Roman"/>
              </a:rPr>
              <a:t> </a:t>
            </a:r>
            <a:endParaRPr lang="en-GB" dirty="0"/>
          </a:p>
          <a:p>
            <a:r>
              <a:rPr lang="en-US" sz="3000" dirty="0" err="1">
                <a:effectLst/>
                <a:latin typeface="Tenorite"/>
                <a:ea typeface="Calibri" panose="020F0502020204030204" pitchFamily="34" charset="0"/>
                <a:cs typeface="Times New Roman"/>
              </a:rPr>
              <a:t>Uned</a:t>
            </a:r>
            <a:r>
              <a:rPr lang="en-US" sz="3000" dirty="0">
                <a:effectLst/>
                <a:latin typeface="Tenorite"/>
                <a:ea typeface="Calibri" panose="020F0502020204030204" pitchFamily="34" charset="0"/>
                <a:cs typeface="Times New Roman"/>
              </a:rPr>
              <a:t> </a:t>
            </a:r>
            <a:r>
              <a:rPr lang="en-US" sz="3000" dirty="0">
                <a:latin typeface="Tenorite"/>
                <a:ea typeface="Calibri" panose="020F0502020204030204" pitchFamily="34" charset="0"/>
                <a:cs typeface="Times New Roman"/>
              </a:rPr>
              <a:t>003 </a:t>
            </a:r>
            <a:r>
              <a:rPr lang="en-US" sz="3000" dirty="0" err="1">
                <a:latin typeface="Tenorite"/>
                <a:ea typeface="Calibri" panose="020F0502020204030204" pitchFamily="34" charset="0"/>
                <a:cs typeface="Times New Roman"/>
              </a:rPr>
              <a:t>Ymarfer</a:t>
            </a:r>
            <a:r>
              <a:rPr lang="en-US" sz="3000" dirty="0">
                <a:latin typeface="Tenorite"/>
                <a:ea typeface="Calibri" panose="020F0502020204030204" pitchFamily="34" charset="0"/>
                <a:cs typeface="Times New Roman"/>
              </a:rPr>
              <a:t> </a:t>
            </a:r>
            <a:r>
              <a:rPr lang="en-US" sz="3000" dirty="0" err="1">
                <a:latin typeface="Tenorite"/>
                <a:ea typeface="Calibri" panose="020F0502020204030204" pitchFamily="34" charset="0"/>
                <a:cs typeface="Times New Roman"/>
              </a:rPr>
              <a:t>Proffesiynol</a:t>
            </a:r>
            <a:r>
              <a:rPr lang="en-US" sz="3000" dirty="0">
                <a:latin typeface="Tenorite"/>
                <a:ea typeface="Calibri" panose="020F0502020204030204" pitchFamily="34" charset="0"/>
                <a:cs typeface="Times New Roman"/>
              </a:rPr>
              <a:t> </a:t>
            </a:r>
            <a:r>
              <a:rPr lang="en-US" sz="3000" dirty="0" err="1">
                <a:latin typeface="Tenorite"/>
                <a:ea typeface="Calibri" panose="020F0502020204030204" pitchFamily="34" charset="0"/>
                <a:cs typeface="Times New Roman"/>
              </a:rPr>
              <a:t>fel</a:t>
            </a:r>
            <a:r>
              <a:rPr lang="en-US" sz="3000" dirty="0">
                <a:latin typeface="Tenorite"/>
                <a:ea typeface="Calibri" panose="020F0502020204030204" pitchFamily="34" charset="0"/>
                <a:cs typeface="Times New Roman"/>
              </a:rPr>
              <a:t> </a:t>
            </a:r>
            <a:r>
              <a:rPr lang="en-US" sz="3000" dirty="0" err="1">
                <a:latin typeface="Tenorite"/>
                <a:ea typeface="Calibri" panose="020F0502020204030204" pitchFamily="34" charset="0"/>
                <a:cs typeface="Times New Roman"/>
              </a:rPr>
              <a:t>Gweithiwr</a:t>
            </a:r>
            <a:r>
              <a:rPr lang="en-US" sz="3000" dirty="0">
                <a:latin typeface="Tenorite"/>
                <a:ea typeface="Calibri" panose="020F0502020204030204" pitchFamily="34" charset="0"/>
                <a:cs typeface="Times New Roman"/>
              </a:rPr>
              <a:t> </a:t>
            </a:r>
            <a:r>
              <a:rPr lang="en-US" sz="3000" dirty="0" err="1">
                <a:latin typeface="Tenorite"/>
                <a:ea typeface="Calibri" panose="020F0502020204030204" pitchFamily="34" charset="0"/>
                <a:cs typeface="Times New Roman"/>
              </a:rPr>
              <a:t>Blynyddoedd</a:t>
            </a:r>
            <a:r>
              <a:rPr lang="en-US" sz="3000" dirty="0">
                <a:latin typeface="Tenorite"/>
                <a:ea typeface="Calibri" panose="020F0502020204030204" pitchFamily="34" charset="0"/>
                <a:cs typeface="Times New Roman"/>
              </a:rPr>
              <a:t> </a:t>
            </a:r>
            <a:r>
              <a:rPr lang="en-US" sz="3000" dirty="0" err="1">
                <a:latin typeface="Tenorite"/>
                <a:ea typeface="Calibri" panose="020F0502020204030204" pitchFamily="34" charset="0"/>
                <a:cs typeface="Times New Roman"/>
              </a:rPr>
              <a:t>Cynnar</a:t>
            </a:r>
            <a:r>
              <a:rPr lang="en-US" sz="3000" dirty="0">
                <a:latin typeface="Tenorite"/>
                <a:ea typeface="Calibri" panose="020F0502020204030204" pitchFamily="34" charset="0"/>
                <a:cs typeface="Times New Roman"/>
              </a:rPr>
              <a:t> </a:t>
            </a:r>
            <a:r>
              <a:rPr lang="en-US" sz="3000" dirty="0">
                <a:effectLst/>
                <a:latin typeface="Tenorite"/>
                <a:ea typeface="Calibri" panose="020F0502020204030204" pitchFamily="34" charset="0"/>
                <a:cs typeface="Times New Roman"/>
              </a:rPr>
              <a:t>a </a:t>
            </a:r>
            <a:r>
              <a:rPr lang="en-US" sz="3000" dirty="0" err="1">
                <a:latin typeface="Tenorite"/>
                <a:ea typeface="Calibri" panose="020F0502020204030204" pitchFamily="34" charset="0"/>
                <a:cs typeface="Times New Roman"/>
              </a:rPr>
              <a:t>Gofal</a:t>
            </a:r>
            <a:r>
              <a:rPr lang="en-US" sz="3000" dirty="0">
                <a:latin typeface="Tenorite"/>
                <a:ea typeface="Calibri" panose="020F0502020204030204" pitchFamily="34" charset="0"/>
                <a:cs typeface="Times New Roman"/>
              </a:rPr>
              <a:t> Plant</a:t>
            </a:r>
            <a:r>
              <a:rPr lang="en-GB" sz="3000" dirty="0">
                <a:latin typeface="Tenorite"/>
                <a:ea typeface="Calibri" panose="020F0502020204030204" pitchFamily="34" charset="0"/>
                <a:cs typeface="Times New Roman"/>
              </a:rPr>
              <a:t> </a:t>
            </a:r>
            <a:endParaRPr lang="en-US" dirty="0"/>
          </a:p>
          <a:p>
            <a:r>
              <a:rPr lang="en-US" sz="3000" b="1" dirty="0">
                <a:latin typeface="Tenorite"/>
                <a:ea typeface="Calibri" panose="020F0502020204030204" pitchFamily="34" charset="0"/>
                <a:cs typeface="Times New Roman"/>
              </a:rPr>
              <a:t> </a:t>
            </a:r>
            <a:r>
              <a:rPr lang="en-GB" sz="3000" dirty="0">
                <a:latin typeface="Tenorite"/>
                <a:ea typeface="Calibri" panose="020F0502020204030204" pitchFamily="34" charset="0"/>
                <a:cs typeface="Times New Roman"/>
              </a:rPr>
              <a:t> </a:t>
            </a:r>
            <a:endParaRPr lang="en-GB" dirty="0"/>
          </a:p>
          <a:p>
            <a:pPr>
              <a:lnSpc>
                <a:spcPct val="107000"/>
              </a:lnSpc>
              <a:spcAft>
                <a:spcPts val="800"/>
              </a:spcAft>
            </a:pPr>
            <a:r>
              <a:rPr lang="en-GB" sz="3000" b="1" dirty="0" err="1">
                <a:effectLst/>
                <a:latin typeface="Tenorite"/>
                <a:ea typeface="Calibri" panose="020F0502020204030204" pitchFamily="34" charset="0"/>
                <a:cs typeface="Times New Roman"/>
              </a:rPr>
              <a:t>Deilliant</a:t>
            </a:r>
            <a:r>
              <a:rPr lang="en-GB" sz="3000" b="1" dirty="0">
                <a:effectLst/>
                <a:latin typeface="Tenorite"/>
                <a:ea typeface="Calibri" panose="020F0502020204030204" pitchFamily="34" charset="0"/>
                <a:cs typeface="Times New Roman"/>
              </a:rPr>
              <a:t> </a:t>
            </a:r>
            <a:r>
              <a:rPr lang="en-GB" sz="3000" b="1" dirty="0" err="1">
                <a:effectLst/>
                <a:latin typeface="Tenorite"/>
                <a:ea typeface="Calibri" panose="020F0502020204030204" pitchFamily="34" charset="0"/>
                <a:cs typeface="Times New Roman"/>
              </a:rPr>
              <a:t>dysgu</a:t>
            </a:r>
            <a:r>
              <a:rPr lang="en-GB" sz="3000" b="1" dirty="0">
                <a:effectLst/>
                <a:latin typeface="Tenorite"/>
                <a:ea typeface="Calibri" panose="020F0502020204030204" pitchFamily="34" charset="0"/>
                <a:cs typeface="Times New Roman"/>
              </a:rPr>
              <a:t> </a:t>
            </a:r>
            <a:r>
              <a:rPr lang="en-GB" sz="3000" b="1" dirty="0">
                <a:latin typeface="Tenorite"/>
                <a:ea typeface="Calibri" panose="020F0502020204030204" pitchFamily="34" charset="0"/>
                <a:cs typeface="Times New Roman"/>
              </a:rPr>
              <a:t>2 </a:t>
            </a:r>
            <a:endParaRPr lang="en-GB" dirty="0">
              <a:ea typeface="Calibri" panose="020F0502020204030204" pitchFamily="34" charset="0"/>
              <a:cs typeface="Times New Roman"/>
            </a:endParaRPr>
          </a:p>
          <a:p>
            <a:pPr>
              <a:lnSpc>
                <a:spcPct val="107000"/>
              </a:lnSpc>
              <a:spcAft>
                <a:spcPts val="800"/>
              </a:spcAft>
            </a:pPr>
            <a:r>
              <a:rPr lang="en-GB" sz="3000" dirty="0" err="1">
                <a:latin typeface="Tenorite"/>
                <a:ea typeface="Calibri" panose="020F0502020204030204" pitchFamily="34" charset="0"/>
                <a:cs typeface="Times New Roman"/>
              </a:rPr>
              <a:t>Gwybod</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sut</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i</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feithrin</a:t>
            </a:r>
            <a:r>
              <a:rPr lang="en-GB" sz="3000" dirty="0">
                <a:latin typeface="Tenorite"/>
                <a:ea typeface="Calibri" panose="020F0502020204030204" pitchFamily="34" charset="0"/>
                <a:cs typeface="Times New Roman"/>
              </a:rPr>
              <a:t> a </a:t>
            </a:r>
            <a:r>
              <a:rPr lang="en-GB" sz="3000" dirty="0" err="1">
                <a:latin typeface="Tenorite"/>
                <a:ea typeface="Calibri" panose="020F0502020204030204" pitchFamily="34" charset="0"/>
                <a:cs typeface="Times New Roman"/>
              </a:rPr>
              <a:t>chynnal</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partneriaethau</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gwaith</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effeithiol</a:t>
            </a:r>
            <a:r>
              <a:rPr lang="en-GB" sz="3000" dirty="0">
                <a:latin typeface="Tenorite"/>
                <a:ea typeface="Calibri" panose="020F0502020204030204" pitchFamily="34" charset="0"/>
                <a:cs typeface="Times New Roman"/>
              </a:rPr>
              <a:t> ag </a:t>
            </a:r>
            <a:r>
              <a:rPr lang="en-GB" sz="3000" dirty="0" err="1">
                <a:latin typeface="Tenorite"/>
                <a:ea typeface="Calibri" panose="020F0502020204030204" pitchFamily="34" charset="0"/>
                <a:cs typeface="Times New Roman"/>
              </a:rPr>
              <a:t>eraill</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ym</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meysydd</a:t>
            </a:r>
            <a:r>
              <a:rPr lang="en-GB" sz="3000" dirty="0">
                <a:latin typeface="Tenorite"/>
                <a:ea typeface="Calibri" panose="020F0502020204030204" pitchFamily="34" charset="0"/>
                <a:cs typeface="Times New Roman"/>
              </a:rPr>
              <a:t> y </a:t>
            </a:r>
            <a:r>
              <a:rPr lang="en-GB" sz="3000" dirty="0" err="1">
                <a:latin typeface="Tenorite"/>
                <a:ea typeface="Calibri" panose="020F0502020204030204" pitchFamily="34" charset="0"/>
                <a:cs typeface="Times New Roman"/>
              </a:rPr>
              <a:t>blynyddoedd</a:t>
            </a:r>
            <a:r>
              <a:rPr lang="en-GB" sz="3000" dirty="0">
                <a:latin typeface="Tenorite"/>
                <a:ea typeface="Calibri" panose="020F0502020204030204" pitchFamily="34" charset="0"/>
                <a:cs typeface="Times New Roman"/>
              </a:rPr>
              <a:t> </a:t>
            </a:r>
            <a:r>
              <a:rPr lang="en-GB" sz="3000" dirty="0" err="1">
                <a:latin typeface="Tenorite"/>
                <a:ea typeface="Calibri" panose="020F0502020204030204" pitchFamily="34" charset="0"/>
                <a:cs typeface="Times New Roman"/>
              </a:rPr>
              <a:t>cynnar</a:t>
            </a:r>
            <a:r>
              <a:rPr lang="en-GB" sz="3000" dirty="0">
                <a:latin typeface="Tenorite"/>
                <a:ea typeface="Calibri" panose="020F0502020204030204" pitchFamily="34" charset="0"/>
                <a:cs typeface="Times New Roman"/>
              </a:rPr>
              <a:t> </a:t>
            </a:r>
            <a:r>
              <a:rPr lang="en-GB" sz="3000" dirty="0">
                <a:effectLst/>
                <a:latin typeface="Tenorite"/>
                <a:ea typeface="Calibri" panose="020F0502020204030204" pitchFamily="34" charset="0"/>
                <a:cs typeface="Times New Roman"/>
              </a:rPr>
              <a:t>a </a:t>
            </a:r>
            <a:r>
              <a:rPr lang="en-GB" sz="3000" dirty="0" err="1">
                <a:latin typeface="Tenorite"/>
                <a:ea typeface="Calibri" panose="020F0502020204030204" pitchFamily="34" charset="0"/>
                <a:cs typeface="Times New Roman"/>
              </a:rPr>
              <a:t>gofal</a:t>
            </a:r>
            <a:r>
              <a:rPr lang="en-GB" sz="3000" dirty="0">
                <a:latin typeface="Tenorite"/>
                <a:ea typeface="Calibri" panose="020F0502020204030204" pitchFamily="34" charset="0"/>
                <a:cs typeface="Times New Roman"/>
              </a:rPr>
              <a:t> </a:t>
            </a:r>
            <a:r>
              <a:rPr lang="en-GB" sz="3000" dirty="0">
                <a:effectLst/>
                <a:latin typeface="Tenorite"/>
                <a:ea typeface="Calibri" panose="020F0502020204030204" pitchFamily="34" charset="0"/>
                <a:cs typeface="Times New Roman"/>
              </a:rPr>
              <a:t>plant</a:t>
            </a:r>
            <a:r>
              <a:rPr lang="en-GB" sz="3000" dirty="0">
                <a:latin typeface="Tenorite"/>
                <a:ea typeface="Calibri" panose="020F0502020204030204" pitchFamily="34" charset="0"/>
                <a:cs typeface="Times New Roman"/>
              </a:rPr>
              <a:t>.</a:t>
            </a:r>
            <a:endParaRPr lang="en-GB" dirty="0">
              <a:cs typeface="Times New Roman"/>
            </a:endParaRPr>
          </a:p>
          <a:p>
            <a:endParaRPr lang="en-GB" dirty="0"/>
          </a:p>
        </p:txBody>
      </p:sp>
      <p:sp>
        <p:nvSpPr>
          <p:cNvPr id="3" name="Content Placeholder 2">
            <a:extLst>
              <a:ext uri="{FF2B5EF4-FFF2-40B4-BE49-F238E27FC236}">
                <a16:creationId xmlns:a16="http://schemas.microsoft.com/office/drawing/2014/main" id="{26D70605-6424-4E74-B040-8D3035CA620E}"/>
              </a:ext>
            </a:extLst>
          </p:cNvPr>
          <p:cNvSpPr>
            <a:spLocks noGrp="1"/>
          </p:cNvSpPr>
          <p:nvPr>
            <p:ph sz="half" idx="2"/>
          </p:nvPr>
        </p:nvSpPr>
        <p:spPr/>
        <p:txBody>
          <a:bodyPr vert="horz" lIns="91440" tIns="45720" rIns="91440" bIns="45720" rtlCol="0" anchor="t">
            <a:normAutofit fontScale="92500" lnSpcReduction="20000"/>
          </a:bodyPr>
          <a:lstStyle/>
          <a:p>
            <a:r>
              <a:rPr lang="en-GB" sz="2200" b="1" dirty="0">
                <a:latin typeface="Tenorite"/>
                <a:cs typeface="Times New Roman"/>
              </a:rPr>
              <a:t>Effective working partnerships </a:t>
            </a:r>
            <a:endParaRPr lang="en-US" dirty="0"/>
          </a:p>
          <a:p>
            <a:r>
              <a:rPr lang="en-GB" sz="2200" b="1" dirty="0">
                <a:latin typeface="Tenorite"/>
                <a:cs typeface="Times New Roman"/>
              </a:rPr>
              <a:t> </a:t>
            </a:r>
            <a:r>
              <a:rPr lang="en-US" sz="2200" dirty="0">
                <a:latin typeface="Tenorite"/>
                <a:cs typeface="Times New Roman"/>
              </a:rPr>
              <a:t> </a:t>
            </a:r>
            <a:endParaRPr lang="en-GB" dirty="0"/>
          </a:p>
          <a:p>
            <a:r>
              <a:rPr lang="en-GB" sz="2200" dirty="0">
                <a:effectLst/>
                <a:latin typeface="Tenorite"/>
                <a:ea typeface="Calibri" panose="020F0502020204030204" pitchFamily="34" charset="0"/>
                <a:cs typeface="Times New Roman"/>
              </a:rPr>
              <a:t>Unit </a:t>
            </a:r>
            <a:r>
              <a:rPr lang="en-GB" sz="2200" dirty="0">
                <a:latin typeface="Tenorite"/>
                <a:ea typeface="Calibri" panose="020F0502020204030204" pitchFamily="34" charset="0"/>
                <a:cs typeface="Times New Roman"/>
              </a:rPr>
              <a:t>003 Professional Practice as an </a:t>
            </a:r>
            <a:endParaRPr lang="en-US" dirty="0"/>
          </a:p>
          <a:p>
            <a:r>
              <a:rPr lang="en-GB" sz="2200" dirty="0">
                <a:latin typeface="Tenorite"/>
                <a:ea typeface="Calibri" panose="020F0502020204030204" pitchFamily="34" charset="0"/>
                <a:cs typeface="Times New Roman"/>
              </a:rPr>
              <a:t>Early Years </a:t>
            </a:r>
            <a:r>
              <a:rPr lang="en-GB" sz="2200" dirty="0">
                <a:effectLst/>
                <a:latin typeface="Tenorite"/>
                <a:ea typeface="Calibri" panose="020F0502020204030204" pitchFamily="34" charset="0"/>
                <a:cs typeface="Times New Roman"/>
              </a:rPr>
              <a:t>and </a:t>
            </a:r>
            <a:r>
              <a:rPr lang="en-GB" sz="2200" dirty="0">
                <a:latin typeface="Tenorite"/>
                <a:ea typeface="Calibri" panose="020F0502020204030204" pitchFamily="34" charset="0"/>
                <a:cs typeface="Times New Roman"/>
              </a:rPr>
              <a:t>Childcare Worker </a:t>
            </a:r>
            <a:endParaRPr lang="en-US" dirty="0"/>
          </a:p>
          <a:p>
            <a:r>
              <a:rPr lang="en-GB" sz="2200" dirty="0">
                <a:latin typeface="Tenorite"/>
                <a:ea typeface="Calibri" panose="020F0502020204030204" pitchFamily="34" charset="0"/>
                <a:cs typeface="Times New Roman"/>
              </a:rPr>
              <a:t> </a:t>
            </a:r>
            <a:r>
              <a:rPr lang="en-US" sz="2200" dirty="0">
                <a:latin typeface="Tenorite"/>
                <a:ea typeface="Calibri" panose="020F0502020204030204" pitchFamily="34" charset="0"/>
                <a:cs typeface="Times New Roman"/>
              </a:rPr>
              <a:t> </a:t>
            </a:r>
            <a:endParaRPr lang="en-GB" dirty="0"/>
          </a:p>
          <a:p>
            <a:pPr>
              <a:lnSpc>
                <a:spcPct val="107000"/>
              </a:lnSpc>
              <a:spcAft>
                <a:spcPts val="800"/>
              </a:spcAft>
            </a:pPr>
            <a:r>
              <a:rPr lang="en-GB" sz="2200" b="1" dirty="0">
                <a:effectLst/>
                <a:latin typeface="Tenorite"/>
                <a:ea typeface="Calibri" panose="020F0502020204030204" pitchFamily="34" charset="0"/>
                <a:cs typeface="Times New Roman"/>
              </a:rPr>
              <a:t>Learning outcome </a:t>
            </a:r>
            <a:r>
              <a:rPr lang="en-GB" sz="2200" b="1" dirty="0">
                <a:latin typeface="Tenorite"/>
                <a:ea typeface="Calibri" panose="020F0502020204030204" pitchFamily="34" charset="0"/>
                <a:cs typeface="Times New Roman"/>
              </a:rPr>
              <a:t>2</a:t>
            </a:r>
            <a:r>
              <a:rPr lang="en-US" sz="2200" dirty="0">
                <a:latin typeface="Tenorite"/>
                <a:ea typeface="Calibri" panose="020F0502020204030204" pitchFamily="34" charset="0"/>
                <a:cs typeface="Times New Roman"/>
              </a:rPr>
              <a:t> </a:t>
            </a:r>
            <a:endParaRPr lang="en-GB" sz="2200" dirty="0">
              <a:ea typeface="Calibri" panose="020F0502020204030204" pitchFamily="34" charset="0"/>
              <a:cs typeface="Times New Roman"/>
            </a:endParaRPr>
          </a:p>
          <a:p>
            <a:pPr>
              <a:lnSpc>
                <a:spcPct val="107000"/>
              </a:lnSpc>
              <a:spcAft>
                <a:spcPts val="800"/>
              </a:spcAft>
            </a:pPr>
            <a:r>
              <a:rPr lang="en-GB" sz="2200" dirty="0">
                <a:latin typeface="Tenorite"/>
                <a:ea typeface="Calibri" panose="020F0502020204030204" pitchFamily="34" charset="0"/>
                <a:cs typeface="Times New Roman"/>
              </a:rPr>
              <a:t>Know how to develop and maintain effective partnership working with others </a:t>
            </a:r>
            <a:r>
              <a:rPr lang="en-GB" sz="2200" dirty="0">
                <a:effectLst/>
                <a:latin typeface="Tenorite"/>
                <a:ea typeface="Calibri" panose="020F0502020204030204" pitchFamily="34" charset="0"/>
                <a:cs typeface="Times New Roman"/>
              </a:rPr>
              <a:t>in </a:t>
            </a:r>
            <a:r>
              <a:rPr lang="en-GB" sz="2200" dirty="0">
                <a:latin typeface="Tenorite"/>
                <a:ea typeface="Calibri" panose="020F0502020204030204" pitchFamily="34" charset="0"/>
                <a:cs typeface="Times New Roman"/>
              </a:rPr>
              <a:t>early years </a:t>
            </a:r>
            <a:r>
              <a:rPr lang="en-GB" sz="2200" dirty="0">
                <a:effectLst/>
                <a:latin typeface="Tenorite"/>
                <a:ea typeface="Calibri" panose="020F0502020204030204" pitchFamily="34" charset="0"/>
                <a:cs typeface="Times New Roman"/>
              </a:rPr>
              <a:t>and </a:t>
            </a:r>
            <a:r>
              <a:rPr lang="en-GB" sz="2200" dirty="0">
                <a:latin typeface="Tenorite"/>
                <a:ea typeface="Calibri" panose="020F0502020204030204" pitchFamily="34" charset="0"/>
                <a:cs typeface="Times New Roman"/>
              </a:rPr>
              <a:t>childcare</a:t>
            </a:r>
            <a:r>
              <a:rPr lang="en-GB" sz="2200" dirty="0">
                <a:effectLst/>
                <a:latin typeface="Tenorite"/>
                <a:ea typeface="Calibri" panose="020F0502020204030204" pitchFamily="34" charset="0"/>
                <a:cs typeface="Times New Roman"/>
              </a:rPr>
              <a:t>.</a:t>
            </a:r>
            <a:r>
              <a:rPr lang="en-US" sz="2200" dirty="0">
                <a:latin typeface="Tenorite"/>
                <a:ea typeface="Calibri" panose="020F0502020204030204" pitchFamily="34" charset="0"/>
                <a:cs typeface="Times New Roman"/>
              </a:rPr>
              <a:t> </a:t>
            </a:r>
            <a:endParaRPr lang="en-GB" sz="22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74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3D045-0503-43BC-B6FE-83C9A8307E77}"/>
              </a:ext>
            </a:extLst>
          </p:cNvPr>
          <p:cNvSpPr>
            <a:spLocks noGrp="1"/>
          </p:cNvSpPr>
          <p:nvPr>
            <p:ph type="title"/>
          </p:nvPr>
        </p:nvSpPr>
        <p:spPr/>
        <p:txBody>
          <a:bodyPr/>
          <a:lstStyle/>
          <a:p>
            <a:r>
              <a:rPr lang="en-US" dirty="0">
                <a:latin typeface="Tenorite"/>
              </a:rPr>
              <a:t>A</a:t>
            </a:r>
            <a:r>
              <a:rPr lang="en-GB" dirty="0">
                <a:latin typeface="Tenorite"/>
              </a:rPr>
              <a:t>DRAN 5</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EFAA37A2-6579-4C7C-9C24-7AFC5305B2E7}"/>
              </a:ext>
            </a:extLst>
          </p:cNvPr>
          <p:cNvSpPr>
            <a:spLocks noGrp="1"/>
          </p:cNvSpPr>
          <p:nvPr>
            <p:ph sz="half" idx="1"/>
          </p:nvPr>
        </p:nvSpPr>
        <p:spPr/>
        <p:txBody>
          <a:bodyPr vert="horz" lIns="91440" tIns="45720" rIns="91440" bIns="45720" rtlCol="0" anchor="t">
            <a:normAutofit/>
          </a:bodyPr>
          <a:lstStyle/>
          <a:p>
            <a:r>
              <a:rPr lang="en-US" b="1" dirty="0" err="1">
                <a:latin typeface="Tenorite"/>
              </a:rPr>
              <a:t>Meini</a:t>
            </a:r>
            <a:r>
              <a:rPr lang="en-US" b="1" dirty="0">
                <a:latin typeface="Tenorite"/>
              </a:rPr>
              <a:t> </a:t>
            </a:r>
            <a:r>
              <a:rPr lang="en-US" b="1" dirty="0" err="1">
                <a:latin typeface="Tenorite"/>
              </a:rPr>
              <a:t>Prawf</a:t>
            </a:r>
            <a:r>
              <a:rPr lang="en-US" b="1" dirty="0">
                <a:latin typeface="Tenorite"/>
              </a:rPr>
              <a:t> 2.5</a:t>
            </a:r>
            <a:r>
              <a:rPr lang="en-US" dirty="0">
                <a:latin typeface="Tenorite"/>
              </a:rPr>
              <a:t> </a:t>
            </a:r>
            <a:endParaRPr lang="en-US" dirty="0"/>
          </a:p>
          <a:p>
            <a:r>
              <a:rPr lang="en-GB" i="1" dirty="0" err="1">
                <a:latin typeface="Tenorite"/>
              </a:rPr>
              <a:t>sut</a:t>
            </a:r>
            <a:r>
              <a:rPr lang="en-GB" i="1" dirty="0">
                <a:latin typeface="Tenorite"/>
              </a:rPr>
              <a:t> </a:t>
            </a:r>
            <a:r>
              <a:rPr lang="en-GB" i="1" dirty="0" err="1">
                <a:latin typeface="Tenorite"/>
              </a:rPr>
              <a:t>i</a:t>
            </a:r>
            <a:r>
              <a:rPr lang="en-GB" i="1" dirty="0">
                <a:latin typeface="Tenorite"/>
              </a:rPr>
              <a:t> </a:t>
            </a:r>
            <a:r>
              <a:rPr lang="en-GB" i="1" dirty="0" err="1">
                <a:latin typeface="Tenorite"/>
              </a:rPr>
              <a:t>weithio</a:t>
            </a:r>
            <a:r>
              <a:rPr lang="en-GB" i="1" dirty="0">
                <a:latin typeface="Tenorite"/>
              </a:rPr>
              <a:t> </a:t>
            </a:r>
            <a:r>
              <a:rPr lang="en-GB" i="1" dirty="0" err="1">
                <a:latin typeface="Tenorite"/>
              </a:rPr>
              <a:t>mewn</a:t>
            </a:r>
            <a:r>
              <a:rPr lang="en-GB" i="1" dirty="0">
                <a:latin typeface="Tenorite"/>
              </a:rPr>
              <a:t> </a:t>
            </a:r>
            <a:r>
              <a:rPr lang="en-GB" i="1" dirty="0" err="1">
                <a:latin typeface="Tenorite"/>
              </a:rPr>
              <a:t>ffyrdd</a:t>
            </a:r>
            <a:r>
              <a:rPr lang="en-GB" i="1" dirty="0">
                <a:latin typeface="Tenorite"/>
              </a:rPr>
              <a:t> </a:t>
            </a:r>
            <a:r>
              <a:rPr lang="en-GB" i="1" dirty="0" err="1">
                <a:latin typeface="Tenorite"/>
              </a:rPr>
              <a:t>sy'n</a:t>
            </a:r>
            <a:r>
              <a:rPr lang="en-GB" i="1" dirty="0">
                <a:latin typeface="Tenorite"/>
              </a:rPr>
              <a:t> </a:t>
            </a:r>
            <a:r>
              <a:rPr lang="en-GB" i="1" dirty="0" err="1">
                <a:latin typeface="Tenorite"/>
              </a:rPr>
              <a:t>meithrin</a:t>
            </a:r>
            <a:r>
              <a:rPr lang="en-GB" i="1" dirty="0">
                <a:latin typeface="Tenorite"/>
              </a:rPr>
              <a:t> </a:t>
            </a:r>
            <a:r>
              <a:rPr lang="en-GB" i="1" dirty="0" err="1">
                <a:latin typeface="Tenorite"/>
              </a:rPr>
              <a:t>ymddiriedaeth</a:t>
            </a:r>
            <a:r>
              <a:rPr lang="en-US" dirty="0">
                <a:latin typeface="Tenorite"/>
              </a:rPr>
              <a:t> </a:t>
            </a:r>
            <a:endParaRPr lang="en-US" dirty="0"/>
          </a:p>
        </p:txBody>
      </p:sp>
      <p:sp>
        <p:nvSpPr>
          <p:cNvPr id="4" name="Content Placeholder 3">
            <a:extLst>
              <a:ext uri="{FF2B5EF4-FFF2-40B4-BE49-F238E27FC236}">
                <a16:creationId xmlns:a16="http://schemas.microsoft.com/office/drawing/2014/main" id="{AA416AC6-13CF-4EAF-8E11-A2665C243054}"/>
              </a:ext>
            </a:extLst>
          </p:cNvPr>
          <p:cNvSpPr>
            <a:spLocks noGrp="1"/>
          </p:cNvSpPr>
          <p:nvPr>
            <p:ph sz="half" idx="2"/>
          </p:nvPr>
        </p:nvSpPr>
        <p:spPr/>
        <p:txBody>
          <a:bodyPr vert="horz" lIns="91440" tIns="45720" rIns="91440" bIns="45720" rtlCol="0" anchor="t">
            <a:normAutofit/>
          </a:bodyPr>
          <a:lstStyle/>
          <a:p>
            <a:r>
              <a:rPr lang="en-US" b="1" dirty="0">
                <a:latin typeface="Tenorite"/>
              </a:rPr>
              <a:t>Assessment Criteria 2.5</a:t>
            </a:r>
            <a:r>
              <a:rPr lang="en-US" dirty="0">
                <a:latin typeface="Tenorite"/>
              </a:rPr>
              <a:t> </a:t>
            </a:r>
            <a:endParaRPr lang="en-US" dirty="0"/>
          </a:p>
          <a:p>
            <a:r>
              <a:rPr lang="en-GB" i="1" dirty="0">
                <a:latin typeface="Tenorite"/>
              </a:rPr>
              <a:t>how to work in ways that build trust</a:t>
            </a:r>
            <a:r>
              <a:rPr lang="en-US" dirty="0">
                <a:latin typeface="Tenorite"/>
              </a:rPr>
              <a:t> </a:t>
            </a:r>
            <a:endParaRPr lang="en-US" dirty="0"/>
          </a:p>
        </p:txBody>
      </p:sp>
      <p:sp>
        <p:nvSpPr>
          <p:cNvPr id="6" name="Title 1">
            <a:extLst>
              <a:ext uri="{FF2B5EF4-FFF2-40B4-BE49-F238E27FC236}">
                <a16:creationId xmlns:a16="http://schemas.microsoft.com/office/drawing/2014/main" id="{EBADB9AF-E06A-4192-BC90-E180D64D53A6}"/>
              </a:ext>
            </a:extLst>
          </p:cNvPr>
          <p:cNvSpPr txBox="1">
            <a:spLocks/>
          </p:cNvSpPr>
          <p:nvPr/>
        </p:nvSpPr>
        <p:spPr>
          <a:xfrm>
            <a:off x="6474470" y="1731286"/>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5</a:t>
            </a:r>
            <a:r>
              <a:rPr lang="en-US" b="0" dirty="0">
                <a:latin typeface="Tenorite"/>
              </a:rPr>
              <a:t> </a:t>
            </a:r>
            <a:endParaRPr lang="en-US"/>
          </a:p>
        </p:txBody>
      </p:sp>
    </p:spTree>
    <p:extLst>
      <p:ext uri="{BB962C8B-B14F-4D97-AF65-F5344CB8AC3E}">
        <p14:creationId xmlns:p14="http://schemas.microsoft.com/office/powerpoint/2010/main" val="160306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78FC20C-8122-460F-9A6D-3296F8FD3D6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600" dirty="0"/>
              <a:t>Bod yn Broffesiynol</a:t>
            </a:r>
          </a:p>
        </p:txBody>
      </p:sp>
      <p:sp>
        <p:nvSpPr>
          <p:cNvPr id="2" name="Content Placeholder 1">
            <a:extLst>
              <a:ext uri="{FF2B5EF4-FFF2-40B4-BE49-F238E27FC236}">
                <a16:creationId xmlns:a16="http://schemas.microsoft.com/office/drawing/2014/main" id="{1E1F7EFC-6A63-4B13-A061-98C2BDE66E18}"/>
              </a:ext>
            </a:extLst>
          </p:cNvPr>
          <p:cNvSpPr>
            <a:spLocks noGrp="1"/>
          </p:cNvSpPr>
          <p:nvPr>
            <p:ph sz="half" idx="1"/>
          </p:nvPr>
        </p:nvSpPr>
        <p:spPr/>
        <p:txBody>
          <a:bodyPr vert="horz" lIns="91440" tIns="45720" rIns="91440" bIns="45720" rtlCol="0" anchor="t">
            <a:noAutofit/>
          </a:bodyPr>
          <a:lstStyle/>
          <a:p>
            <a:r>
              <a:rPr lang="en-GB" sz="2000" dirty="0" err="1">
                <a:latin typeface="Tenorite"/>
              </a:rPr>
              <a:t>Mae’n</a:t>
            </a:r>
            <a:r>
              <a:rPr lang="en-GB" sz="2000" dirty="0">
                <a:latin typeface="Tenorite"/>
              </a:rPr>
              <a:t> </a:t>
            </a:r>
            <a:r>
              <a:rPr lang="en-GB" sz="2000" dirty="0" err="1">
                <a:latin typeface="Tenorite"/>
              </a:rPr>
              <a:t>bwysig</a:t>
            </a:r>
            <a:r>
              <a:rPr lang="en-GB" sz="2000" dirty="0">
                <a:latin typeface="Tenorite"/>
              </a:rPr>
              <a:t> bod </a:t>
            </a:r>
            <a:r>
              <a:rPr lang="en-GB" sz="2000" dirty="0" err="1">
                <a:latin typeface="Tenorite"/>
              </a:rPr>
              <a:t>yn</a:t>
            </a:r>
            <a:r>
              <a:rPr lang="en-GB" sz="2000" dirty="0">
                <a:latin typeface="Tenorite"/>
              </a:rPr>
              <a:t> </a:t>
            </a:r>
            <a:r>
              <a:rPr lang="en-GB" sz="2000" dirty="0" err="1">
                <a:latin typeface="Tenorite"/>
              </a:rPr>
              <a:t>gwrtais</a:t>
            </a:r>
            <a:r>
              <a:rPr lang="en-GB" sz="2000" dirty="0">
                <a:latin typeface="Tenorite"/>
              </a:rPr>
              <a:t> a </a:t>
            </a:r>
            <a:r>
              <a:rPr lang="en-GB" sz="2000" dirty="0" err="1">
                <a:latin typeface="Tenorite"/>
              </a:rPr>
              <a:t>dangos</a:t>
            </a:r>
            <a:r>
              <a:rPr lang="en-GB" sz="2000" dirty="0">
                <a:latin typeface="Tenorite"/>
              </a:rPr>
              <a:t> parch </a:t>
            </a:r>
            <a:r>
              <a:rPr lang="en-GB" sz="2000" dirty="0" err="1">
                <a:latin typeface="Tenorite"/>
              </a:rPr>
              <a:t>gan</a:t>
            </a:r>
            <a:r>
              <a:rPr lang="en-GB" sz="2000" dirty="0">
                <a:latin typeface="Tenorite"/>
              </a:rPr>
              <a:t> </a:t>
            </a:r>
            <a:r>
              <a:rPr lang="en-GB" sz="2000" dirty="0" err="1">
                <a:latin typeface="Tenorite"/>
              </a:rPr>
              <a:t>ystyried</a:t>
            </a:r>
            <a:r>
              <a:rPr lang="en-GB" sz="2000" dirty="0">
                <a:latin typeface="Tenorite"/>
              </a:rPr>
              <a:t> </a:t>
            </a:r>
            <a:r>
              <a:rPr lang="en-GB" sz="2000" dirty="0" err="1">
                <a:latin typeface="Tenorite"/>
              </a:rPr>
              <a:t>teimladau</a:t>
            </a:r>
            <a:r>
              <a:rPr lang="en-GB" sz="2000" dirty="0">
                <a:latin typeface="Tenorite"/>
              </a:rPr>
              <a:t> </a:t>
            </a:r>
            <a:r>
              <a:rPr lang="en-GB" sz="2000" dirty="0" err="1">
                <a:latin typeface="Tenorite"/>
              </a:rPr>
              <a:t>eraill</a:t>
            </a:r>
            <a:r>
              <a:rPr lang="en-GB" sz="2000" dirty="0">
                <a:latin typeface="Tenorite"/>
              </a:rPr>
              <a:t>. Yn </a:t>
            </a:r>
            <a:r>
              <a:rPr lang="en-GB" sz="2000" dirty="0" err="1">
                <a:latin typeface="Tenorite"/>
              </a:rPr>
              <a:t>sgil</a:t>
            </a:r>
            <a:r>
              <a:rPr lang="en-GB" sz="2000" dirty="0">
                <a:latin typeface="Tenorite"/>
              </a:rPr>
              <a:t> </a:t>
            </a:r>
            <a:r>
              <a:rPr lang="en-GB" sz="2000" dirty="0" err="1">
                <a:latin typeface="Tenorite"/>
              </a:rPr>
              <a:t>hyn</a:t>
            </a:r>
            <a:r>
              <a:rPr lang="en-GB" sz="2000" dirty="0">
                <a:latin typeface="Tenorite"/>
              </a:rPr>
              <a:t>, </a:t>
            </a:r>
            <a:r>
              <a:rPr lang="en-GB" sz="2000" dirty="0" err="1">
                <a:latin typeface="Tenorite"/>
              </a:rPr>
              <a:t>bydd</a:t>
            </a:r>
            <a:r>
              <a:rPr lang="en-GB" sz="2000" dirty="0">
                <a:latin typeface="Tenorite"/>
              </a:rPr>
              <a:t> </a:t>
            </a:r>
            <a:r>
              <a:rPr lang="en-GB" sz="2000" dirty="0" err="1">
                <a:latin typeface="Tenorite"/>
              </a:rPr>
              <a:t>gweithwyr</a:t>
            </a:r>
            <a:r>
              <a:rPr lang="en-GB" sz="2000" dirty="0">
                <a:latin typeface="Tenorite"/>
              </a:rPr>
              <a:t> </a:t>
            </a:r>
            <a:r>
              <a:rPr lang="en-GB" sz="2000" dirty="0" err="1">
                <a:latin typeface="Tenorite"/>
              </a:rPr>
              <a:t>yn</a:t>
            </a:r>
            <a:r>
              <a:rPr lang="en-GB" sz="2000" dirty="0">
                <a:latin typeface="Tenorite"/>
              </a:rPr>
              <a:t> </a:t>
            </a:r>
            <a:r>
              <a:rPr lang="en-GB" sz="2000" dirty="0" err="1">
                <a:latin typeface="Tenorite"/>
              </a:rPr>
              <a:t>ennyn</a:t>
            </a:r>
            <a:r>
              <a:rPr lang="en-GB" sz="2000" dirty="0">
                <a:latin typeface="Tenorite"/>
              </a:rPr>
              <a:t> </a:t>
            </a:r>
            <a:r>
              <a:rPr lang="en-GB" sz="2000" dirty="0" err="1">
                <a:latin typeface="Tenorite"/>
              </a:rPr>
              <a:t>ymddiriedaeth</a:t>
            </a:r>
            <a:r>
              <a:rPr lang="en-GB" sz="2000" dirty="0">
                <a:latin typeface="Tenorite"/>
              </a:rPr>
              <a:t> </a:t>
            </a:r>
            <a:r>
              <a:rPr lang="en-GB" sz="2000" dirty="0" err="1">
                <a:latin typeface="Tenorite"/>
              </a:rPr>
              <a:t>eraill</a:t>
            </a:r>
            <a:r>
              <a:rPr lang="en-GB" sz="2000" dirty="0">
                <a:latin typeface="Tenorite"/>
              </a:rPr>
              <a:t>. Mae </a:t>
            </a:r>
            <a:r>
              <a:rPr lang="en-GB" sz="2000" dirty="0" err="1">
                <a:latin typeface="Tenorite"/>
              </a:rPr>
              <a:t>angen</a:t>
            </a:r>
            <a:r>
              <a:rPr lang="en-GB" sz="2000" dirty="0">
                <a:latin typeface="Tenorite"/>
              </a:rPr>
              <a:t> bod </a:t>
            </a:r>
            <a:r>
              <a:rPr lang="en-GB" sz="2000" dirty="0" err="1">
                <a:latin typeface="Tenorite"/>
              </a:rPr>
              <a:t>yn</a:t>
            </a:r>
            <a:r>
              <a:rPr lang="en-GB" sz="2000" dirty="0">
                <a:latin typeface="Tenorite"/>
              </a:rPr>
              <a:t> </a:t>
            </a:r>
            <a:r>
              <a:rPr lang="en-GB" sz="2000" dirty="0" err="1">
                <a:latin typeface="Tenorite"/>
              </a:rPr>
              <a:t>gyfeillgar</a:t>
            </a:r>
            <a:r>
              <a:rPr lang="en-GB" sz="2000" dirty="0">
                <a:latin typeface="Tenorite"/>
              </a:rPr>
              <a:t> </a:t>
            </a:r>
            <a:r>
              <a:rPr lang="en-GB" sz="2000" dirty="0" err="1">
                <a:latin typeface="Tenorite"/>
              </a:rPr>
              <a:t>ond</a:t>
            </a:r>
            <a:r>
              <a:rPr lang="en-GB" sz="2000" dirty="0">
                <a:latin typeface="Tenorite"/>
              </a:rPr>
              <a:t> </a:t>
            </a:r>
            <a:r>
              <a:rPr lang="en-GB" sz="2000" dirty="0" err="1">
                <a:latin typeface="Tenorite"/>
              </a:rPr>
              <a:t>hefyd</a:t>
            </a:r>
            <a:r>
              <a:rPr lang="en-GB" sz="2000" dirty="0">
                <a:latin typeface="Tenorite"/>
              </a:rPr>
              <a:t> </a:t>
            </a:r>
            <a:r>
              <a:rPr lang="en-GB" sz="2000" dirty="0" err="1">
                <a:latin typeface="Tenorite"/>
              </a:rPr>
              <a:t>yn</a:t>
            </a:r>
            <a:r>
              <a:rPr lang="en-GB" sz="2000" dirty="0">
                <a:latin typeface="Tenorite"/>
              </a:rPr>
              <a:t> </a:t>
            </a:r>
            <a:r>
              <a:rPr lang="en-GB" sz="2000" dirty="0" err="1">
                <a:latin typeface="Tenorite"/>
              </a:rPr>
              <a:t>broffesiynol</a:t>
            </a:r>
            <a:r>
              <a:rPr lang="en-GB" sz="2000" dirty="0">
                <a:latin typeface="Tenorite"/>
              </a:rPr>
              <a:t> </a:t>
            </a:r>
            <a:r>
              <a:rPr lang="en-GB" sz="2000" dirty="0" err="1">
                <a:latin typeface="Tenorite"/>
              </a:rPr>
              <a:t>wrth</a:t>
            </a:r>
            <a:r>
              <a:rPr lang="en-GB" sz="2000" dirty="0">
                <a:latin typeface="Tenorite"/>
              </a:rPr>
              <a:t> </a:t>
            </a:r>
            <a:r>
              <a:rPr lang="en-GB" sz="2000" dirty="0" err="1">
                <a:latin typeface="Tenorite"/>
              </a:rPr>
              <a:t>ddelio</a:t>
            </a:r>
            <a:r>
              <a:rPr lang="en-GB" sz="2000" dirty="0">
                <a:latin typeface="Tenorite"/>
              </a:rPr>
              <a:t> </a:t>
            </a:r>
            <a:r>
              <a:rPr lang="en-GB" sz="2000" dirty="0" err="1">
                <a:latin typeface="Tenorite"/>
              </a:rPr>
              <a:t>gyda</a:t>
            </a:r>
            <a:r>
              <a:rPr lang="en-GB" sz="2000" dirty="0">
                <a:latin typeface="Tenorite"/>
              </a:rPr>
              <a:t> </a:t>
            </a:r>
            <a:r>
              <a:rPr lang="en-GB" sz="2000" dirty="0" err="1">
                <a:latin typeface="Tenorite"/>
              </a:rPr>
              <a:t>materion</a:t>
            </a:r>
            <a:r>
              <a:rPr lang="en-GB" sz="2000" dirty="0">
                <a:latin typeface="Tenorite"/>
              </a:rPr>
              <a:t> </a:t>
            </a:r>
            <a:r>
              <a:rPr lang="en-GB" sz="2000" dirty="0" err="1">
                <a:latin typeface="Tenorite"/>
              </a:rPr>
              <a:t>sy’n</a:t>
            </a:r>
            <a:r>
              <a:rPr lang="en-GB" sz="2000" dirty="0">
                <a:latin typeface="Tenorite"/>
              </a:rPr>
              <a:t> </a:t>
            </a:r>
            <a:r>
              <a:rPr lang="en-GB" sz="2000" dirty="0" err="1">
                <a:latin typeface="Tenorite"/>
              </a:rPr>
              <a:t>ymdrin</a:t>
            </a:r>
            <a:r>
              <a:rPr lang="en-GB" sz="2000" dirty="0">
                <a:latin typeface="Tenorite"/>
              </a:rPr>
              <a:t> â </a:t>
            </a:r>
            <a:r>
              <a:rPr lang="en-GB" sz="2000" dirty="0" err="1">
                <a:latin typeface="Tenorite"/>
              </a:rPr>
              <a:t>phlant</a:t>
            </a:r>
            <a:r>
              <a:rPr lang="en-GB" sz="2000" dirty="0">
                <a:latin typeface="Tenorite"/>
              </a:rPr>
              <a:t>, </a:t>
            </a:r>
            <a:r>
              <a:rPr lang="en-GB" sz="2000" dirty="0" err="1">
                <a:latin typeface="Tenorite"/>
              </a:rPr>
              <a:t>pobl</a:t>
            </a:r>
            <a:r>
              <a:rPr lang="en-GB" sz="2000" dirty="0">
                <a:latin typeface="Tenorite"/>
              </a:rPr>
              <a:t> </a:t>
            </a:r>
            <a:r>
              <a:rPr lang="en-GB" sz="2000" dirty="0" err="1">
                <a:latin typeface="Tenorite"/>
              </a:rPr>
              <a:t>ifanc</a:t>
            </a:r>
            <a:r>
              <a:rPr lang="en-GB" sz="2000" dirty="0">
                <a:latin typeface="Tenorite"/>
              </a:rPr>
              <a:t> </a:t>
            </a:r>
            <a:r>
              <a:rPr lang="en-GB" sz="2000" dirty="0" err="1">
                <a:latin typeface="Tenorite"/>
              </a:rPr>
              <a:t>a’u</a:t>
            </a:r>
            <a:r>
              <a:rPr lang="en-GB" sz="2000" dirty="0">
                <a:latin typeface="Tenorite"/>
              </a:rPr>
              <a:t> </a:t>
            </a:r>
            <a:r>
              <a:rPr lang="en-GB" sz="2000" dirty="0" err="1">
                <a:latin typeface="Tenorite"/>
              </a:rPr>
              <a:t>teuluoedd</a:t>
            </a:r>
            <a:r>
              <a:rPr lang="en-GB" sz="2000" dirty="0">
                <a:latin typeface="Tenorite"/>
              </a:rPr>
              <a:t>/</a:t>
            </a:r>
            <a:r>
              <a:rPr lang="en-GB" sz="2000" dirty="0" err="1">
                <a:latin typeface="Tenorite"/>
              </a:rPr>
              <a:t>gofalwyr</a:t>
            </a:r>
            <a:r>
              <a:rPr lang="en-GB" sz="2000" dirty="0">
                <a:latin typeface="Tenorite"/>
              </a:rPr>
              <a:t>.</a:t>
            </a:r>
            <a:r>
              <a:rPr lang="en-US" sz="2000" dirty="0">
                <a:latin typeface="Tenorite"/>
              </a:rPr>
              <a:t> </a:t>
            </a:r>
            <a:endParaRPr lang="en-US" sz="2000" dirty="0"/>
          </a:p>
          <a:p>
            <a:r>
              <a:rPr lang="en-GB" sz="2000" dirty="0" err="1">
                <a:latin typeface="Tenorite"/>
              </a:rPr>
              <a:t>Mae'n</a:t>
            </a:r>
            <a:r>
              <a:rPr lang="en-GB" sz="2000" dirty="0">
                <a:latin typeface="Tenorite"/>
              </a:rPr>
              <a:t> </a:t>
            </a:r>
            <a:r>
              <a:rPr lang="en-GB" sz="2000" dirty="0" err="1">
                <a:latin typeface="Tenorite"/>
              </a:rPr>
              <a:t>hanfodol</a:t>
            </a:r>
            <a:r>
              <a:rPr lang="en-GB" sz="2000" dirty="0">
                <a:latin typeface="Tenorite"/>
              </a:rPr>
              <a:t> </a:t>
            </a:r>
            <a:r>
              <a:rPr lang="en-GB" sz="2000" dirty="0" err="1">
                <a:latin typeface="Tenorite"/>
              </a:rPr>
              <a:t>na</a:t>
            </a:r>
            <a:r>
              <a:rPr lang="en-GB" sz="2000" dirty="0">
                <a:latin typeface="Tenorite"/>
              </a:rPr>
              <a:t> </a:t>
            </a:r>
            <a:r>
              <a:rPr lang="en-GB" sz="2000" dirty="0" err="1">
                <a:latin typeface="Tenorite"/>
              </a:rPr>
              <a:t>fydd</a:t>
            </a:r>
            <a:r>
              <a:rPr lang="en-GB" sz="2000" dirty="0">
                <a:latin typeface="Tenorite"/>
              </a:rPr>
              <a:t> </a:t>
            </a:r>
            <a:r>
              <a:rPr lang="en-GB" sz="2000" dirty="0" err="1">
                <a:latin typeface="Tenorite"/>
              </a:rPr>
              <a:t>unigolion</a:t>
            </a:r>
            <a:r>
              <a:rPr lang="en-GB" sz="2000" dirty="0">
                <a:latin typeface="Tenorite"/>
              </a:rPr>
              <a:t> </a:t>
            </a:r>
            <a:r>
              <a:rPr lang="en-GB" sz="2000" dirty="0" err="1">
                <a:latin typeface="Tenorite"/>
              </a:rPr>
              <a:t>sy’n</a:t>
            </a:r>
            <a:r>
              <a:rPr lang="en-GB" sz="2000" dirty="0">
                <a:latin typeface="Tenorite"/>
              </a:rPr>
              <a:t> </a:t>
            </a:r>
            <a:r>
              <a:rPr lang="en-GB" sz="2000" dirty="0" err="1">
                <a:latin typeface="Tenorite"/>
              </a:rPr>
              <a:t>defnyddio</a:t>
            </a:r>
            <a:r>
              <a:rPr lang="en-GB" sz="2000" dirty="0">
                <a:latin typeface="Tenorite"/>
              </a:rPr>
              <a:t> </a:t>
            </a:r>
            <a:r>
              <a:rPr lang="en-GB" sz="2000" dirty="0" err="1">
                <a:latin typeface="Tenorite"/>
              </a:rPr>
              <a:t>gwasanaethau</a:t>
            </a:r>
            <a:r>
              <a:rPr lang="en-GB" sz="2000" dirty="0">
                <a:latin typeface="Tenorite"/>
              </a:rPr>
              <a:t> iechyd a </a:t>
            </a:r>
            <a:r>
              <a:rPr lang="en-GB" sz="2000" dirty="0" err="1">
                <a:latin typeface="Tenorite"/>
              </a:rPr>
              <a:t>gofal</a:t>
            </a:r>
            <a:r>
              <a:rPr lang="en-GB" sz="2000" dirty="0">
                <a:latin typeface="Tenorite"/>
              </a:rPr>
              <a:t> </a:t>
            </a:r>
            <a:r>
              <a:rPr lang="en-GB" sz="2000" dirty="0" err="1">
                <a:latin typeface="Tenorite"/>
              </a:rPr>
              <a:t>cymdeithasol</a:t>
            </a:r>
            <a:r>
              <a:rPr lang="en-GB" sz="2000" dirty="0">
                <a:latin typeface="Tenorite"/>
              </a:rPr>
              <a:t> </a:t>
            </a:r>
            <a:r>
              <a:rPr lang="en-GB" sz="2000" dirty="0" err="1">
                <a:latin typeface="Tenorite"/>
              </a:rPr>
              <a:t>yn</a:t>
            </a:r>
            <a:r>
              <a:rPr lang="en-GB" sz="2000" dirty="0">
                <a:latin typeface="Tenorite"/>
              </a:rPr>
              <a:t> </a:t>
            </a:r>
            <a:r>
              <a:rPr lang="en-GB" sz="2000" dirty="0" err="1">
                <a:latin typeface="Tenorite"/>
              </a:rPr>
              <a:t>colli'r</a:t>
            </a:r>
            <a:r>
              <a:rPr lang="en-GB" sz="2000" dirty="0">
                <a:latin typeface="Tenorite"/>
              </a:rPr>
              <a:t> </a:t>
            </a:r>
            <a:r>
              <a:rPr lang="en-GB" sz="2000" dirty="0" err="1">
                <a:latin typeface="Tenorite"/>
              </a:rPr>
              <a:t>gallu</a:t>
            </a:r>
            <a:r>
              <a:rPr lang="en-GB" sz="2000" dirty="0">
                <a:latin typeface="Tenorite"/>
              </a:rPr>
              <a:t> </a:t>
            </a:r>
            <a:r>
              <a:rPr lang="en-GB" sz="2000" dirty="0" err="1">
                <a:latin typeface="Tenorite"/>
              </a:rPr>
              <a:t>i</a:t>
            </a:r>
            <a:r>
              <a:rPr lang="en-GB" sz="2000" dirty="0">
                <a:latin typeface="Tenorite"/>
              </a:rPr>
              <a:t> </a:t>
            </a:r>
            <a:r>
              <a:rPr lang="en-GB" sz="2000" dirty="0" err="1">
                <a:latin typeface="Tenorite"/>
              </a:rPr>
              <a:t>ymddiried</a:t>
            </a:r>
            <a:r>
              <a:rPr lang="en-GB" sz="2000" dirty="0">
                <a:latin typeface="Tenorite"/>
              </a:rPr>
              <a:t> </a:t>
            </a:r>
            <a:r>
              <a:rPr lang="en-GB" sz="2000" dirty="0" err="1">
                <a:latin typeface="Tenorite"/>
              </a:rPr>
              <a:t>yn</a:t>
            </a:r>
            <a:r>
              <a:rPr lang="en-GB" sz="2000" dirty="0">
                <a:latin typeface="Tenorite"/>
              </a:rPr>
              <a:t> y </a:t>
            </a:r>
            <a:r>
              <a:rPr lang="en-GB" sz="2000" dirty="0" err="1">
                <a:latin typeface="Tenorite"/>
              </a:rPr>
              <a:t>gweithwyr</a:t>
            </a:r>
            <a:r>
              <a:rPr lang="en-GB" sz="2000" dirty="0">
                <a:latin typeface="Tenorite"/>
              </a:rPr>
              <a:t> </a:t>
            </a:r>
            <a:r>
              <a:rPr lang="en-GB" sz="2000" dirty="0" err="1">
                <a:latin typeface="Tenorite"/>
              </a:rPr>
              <a:t>maen</a:t>
            </a:r>
            <a:r>
              <a:rPr lang="en-GB" sz="2000" dirty="0">
                <a:latin typeface="Tenorite"/>
              </a:rPr>
              <a:t> </a:t>
            </a:r>
            <a:r>
              <a:rPr lang="en-GB" sz="2000" dirty="0" err="1">
                <a:latin typeface="Tenorite"/>
              </a:rPr>
              <a:t>nhw’n</a:t>
            </a:r>
            <a:r>
              <a:rPr lang="en-GB" sz="2000" dirty="0">
                <a:latin typeface="Tenorite"/>
              </a:rPr>
              <a:t> </a:t>
            </a:r>
            <a:r>
              <a:rPr lang="en-GB" sz="2000" dirty="0" err="1">
                <a:latin typeface="Tenorite"/>
              </a:rPr>
              <a:t>dibynnu</a:t>
            </a:r>
            <a:r>
              <a:rPr lang="en-GB" sz="2000" dirty="0">
                <a:latin typeface="Tenorite"/>
              </a:rPr>
              <a:t> </a:t>
            </a:r>
            <a:r>
              <a:rPr lang="en-GB" sz="2000" dirty="0" err="1">
                <a:latin typeface="Tenorite"/>
              </a:rPr>
              <a:t>arnynt</a:t>
            </a:r>
            <a:r>
              <a:rPr lang="en-GB" sz="2000" dirty="0">
                <a:latin typeface="Tenorite"/>
              </a:rPr>
              <a:t> </a:t>
            </a:r>
            <a:r>
              <a:rPr lang="en-GB" sz="2000" dirty="0" err="1">
                <a:latin typeface="Tenorite"/>
              </a:rPr>
              <a:t>nac</a:t>
            </a:r>
            <a:r>
              <a:rPr lang="en-GB" sz="2000" dirty="0">
                <a:latin typeface="Tenorite"/>
              </a:rPr>
              <a:t> </a:t>
            </a:r>
            <a:r>
              <a:rPr lang="en-GB" sz="2000" dirty="0" err="1">
                <a:latin typeface="Tenorite"/>
              </a:rPr>
              <a:t>yn</a:t>
            </a:r>
            <a:r>
              <a:rPr lang="en-GB" sz="2000" dirty="0">
                <a:latin typeface="Tenorite"/>
              </a:rPr>
              <a:t> </a:t>
            </a:r>
            <a:r>
              <a:rPr lang="en-GB" sz="2000" dirty="0" err="1">
                <a:latin typeface="Tenorite"/>
              </a:rPr>
              <a:t>teimlo</a:t>
            </a:r>
            <a:r>
              <a:rPr lang="en-GB" sz="2000" dirty="0">
                <a:latin typeface="Tenorite"/>
              </a:rPr>
              <a:t> </a:t>
            </a:r>
            <a:r>
              <a:rPr lang="en-GB" sz="2000" dirty="0" err="1">
                <a:latin typeface="Tenorite"/>
              </a:rPr>
              <a:t>eu</a:t>
            </a:r>
            <a:r>
              <a:rPr lang="en-GB" sz="2000" dirty="0">
                <a:latin typeface="Tenorite"/>
              </a:rPr>
              <a:t> bod </a:t>
            </a:r>
            <a:r>
              <a:rPr lang="en-GB" sz="2000" dirty="0" err="1">
                <a:latin typeface="Tenorite"/>
              </a:rPr>
              <a:t>wedi'u</a:t>
            </a:r>
            <a:r>
              <a:rPr lang="en-GB" sz="2000" dirty="0">
                <a:latin typeface="Tenorite"/>
              </a:rPr>
              <a:t> </a:t>
            </a:r>
            <a:r>
              <a:rPr lang="en-GB" sz="2000" dirty="0" err="1">
                <a:latin typeface="Tenorite"/>
              </a:rPr>
              <a:t>bradychu</a:t>
            </a:r>
            <a:r>
              <a:rPr lang="en-GB" sz="2000" dirty="0">
                <a:latin typeface="Tenorite"/>
              </a:rPr>
              <a:t>. </a:t>
            </a:r>
            <a:endParaRPr lang="en-US" sz="2000" dirty="0">
              <a:latin typeface="Tenorite"/>
            </a:endParaRPr>
          </a:p>
          <a:p>
            <a:r>
              <a:rPr lang="en-US" sz="2000" dirty="0" err="1">
                <a:latin typeface="Tenorite"/>
              </a:rPr>
              <a:t>Ewch</a:t>
            </a:r>
            <a:r>
              <a:rPr lang="en-US" sz="2000" dirty="0">
                <a:latin typeface="Tenorite"/>
              </a:rPr>
              <a:t> </a:t>
            </a:r>
            <a:r>
              <a:rPr lang="en-US" sz="2000" dirty="0" err="1">
                <a:latin typeface="Tenorite"/>
              </a:rPr>
              <a:t>i</a:t>
            </a:r>
            <a:r>
              <a:rPr lang="en-US" sz="2000" dirty="0">
                <a:latin typeface="Tenorite"/>
              </a:rPr>
              <a:t> </a:t>
            </a:r>
            <a:r>
              <a:rPr lang="en-US" sz="2000" dirty="0" err="1">
                <a:latin typeface="Tenorite"/>
              </a:rPr>
              <a:t>Adnodd</a:t>
            </a:r>
            <a:r>
              <a:rPr lang="en-US" sz="2000" dirty="0">
                <a:latin typeface="Tenorite"/>
              </a:rPr>
              <a:t> </a:t>
            </a:r>
            <a:r>
              <a:rPr lang="en-US" sz="2000" dirty="0" err="1">
                <a:latin typeface="Tenorite"/>
              </a:rPr>
              <a:t>Dysgu</a:t>
            </a:r>
            <a:r>
              <a:rPr lang="en-US" sz="2000" dirty="0">
                <a:latin typeface="Tenorite"/>
              </a:rPr>
              <a:t> </a:t>
            </a:r>
            <a:r>
              <a:rPr lang="en-US" sz="2000" dirty="0" err="1">
                <a:latin typeface="Tenorite"/>
              </a:rPr>
              <a:t>gan</a:t>
            </a:r>
            <a:r>
              <a:rPr lang="en-US" sz="2000" dirty="0">
                <a:latin typeface="Tenorite"/>
              </a:rPr>
              <a:t> CBAC </a:t>
            </a:r>
            <a:r>
              <a:rPr lang="en-US" sz="2000" dirty="0" err="1">
                <a:latin typeface="Tenorite"/>
              </a:rPr>
              <a:t>ar</a:t>
            </a:r>
            <a:r>
              <a:rPr lang="en-US" sz="2000" dirty="0">
                <a:latin typeface="Tenorite"/>
              </a:rPr>
              <a:t> </a:t>
            </a:r>
            <a:r>
              <a:rPr lang="en-US" sz="2000" dirty="0" err="1">
                <a:latin typeface="Tenorite"/>
              </a:rPr>
              <a:t>wefan</a:t>
            </a:r>
            <a:r>
              <a:rPr lang="en-US" sz="2000" dirty="0">
                <a:latin typeface="Tenorite"/>
              </a:rPr>
              <a:t> </a:t>
            </a:r>
            <a:r>
              <a:rPr lang="en-US" sz="2000" dirty="0" err="1">
                <a:latin typeface="Tenorite"/>
              </a:rPr>
              <a:t>Dysgu</a:t>
            </a:r>
            <a:r>
              <a:rPr lang="en-US" sz="2000" dirty="0">
                <a:latin typeface="Tenorite"/>
              </a:rPr>
              <a:t> Iechyd Cymru </a:t>
            </a:r>
            <a:r>
              <a:rPr lang="en-US" sz="2000" dirty="0" err="1">
                <a:latin typeface="Tenorite"/>
              </a:rPr>
              <a:t>i</a:t>
            </a:r>
            <a:r>
              <a:rPr lang="en-US" sz="2000" dirty="0">
                <a:latin typeface="Tenorite"/>
              </a:rPr>
              <a:t> </a:t>
            </a:r>
            <a:r>
              <a:rPr lang="en-US" sz="2000" dirty="0" err="1">
                <a:latin typeface="Tenorite"/>
              </a:rPr>
              <a:t>ddysgu</a:t>
            </a:r>
            <a:r>
              <a:rPr lang="en-US" sz="2000" dirty="0">
                <a:latin typeface="Tenorite"/>
              </a:rPr>
              <a:t> </a:t>
            </a:r>
            <a:r>
              <a:rPr lang="en-US" sz="2000" dirty="0" err="1">
                <a:latin typeface="Tenorite"/>
              </a:rPr>
              <a:t>mwy</a:t>
            </a:r>
            <a:r>
              <a:rPr lang="en-US" sz="2000" dirty="0">
                <a:latin typeface="Tenorite"/>
              </a:rPr>
              <a:t>: </a:t>
            </a:r>
          </a:p>
          <a:p>
            <a:r>
              <a:rPr lang="en-US" sz="2000" dirty="0">
                <a:hlinkClick r:id="rId2"/>
              </a:rPr>
              <a:t>Ymarfer Proffesiynol fel Gweithiwr Gofal Plant</a:t>
            </a:r>
            <a:r>
              <a:rPr lang="en-US" sz="2000" dirty="0"/>
              <a:t> </a:t>
            </a:r>
            <a:r>
              <a:rPr lang="en-US" sz="2000" dirty="0">
                <a:hlinkClick r:id="rId2"/>
              </a:rPr>
              <a:t>Meithrin perthnasoedd effeithiol wrth weithio gydag eraill a sut i weithio i feithrin ymddiriedaeth</a:t>
            </a:r>
            <a:endParaRPr lang="en-US" sz="2000" dirty="0"/>
          </a:p>
        </p:txBody>
      </p:sp>
      <p:sp>
        <p:nvSpPr>
          <p:cNvPr id="3" name="Content Placeholder 2">
            <a:extLst>
              <a:ext uri="{FF2B5EF4-FFF2-40B4-BE49-F238E27FC236}">
                <a16:creationId xmlns:a16="http://schemas.microsoft.com/office/drawing/2014/main" id="{6E5D992B-5A91-4E2F-964B-A64DCBC552CB}"/>
              </a:ext>
            </a:extLst>
          </p:cNvPr>
          <p:cNvSpPr>
            <a:spLocks noGrp="1"/>
          </p:cNvSpPr>
          <p:nvPr>
            <p:ph sz="half" idx="2"/>
          </p:nvPr>
        </p:nvSpPr>
        <p:spPr/>
        <p:txBody>
          <a:bodyPr vert="horz" lIns="91440" tIns="45720" rIns="91440" bIns="45720" rtlCol="0" anchor="t">
            <a:normAutofit fontScale="85000" lnSpcReduction="20000"/>
          </a:bodyPr>
          <a:lstStyle/>
          <a:p>
            <a:r>
              <a:rPr lang="en-GB" dirty="0">
                <a:latin typeface="Tenorite"/>
              </a:rPr>
              <a:t>It is important to be polite and to show respect whilst considering other people's feelings. By doing so, workers will gain the trust of others. Workers should be friendly but also professional when dealing with matters concerning children, young people and their families/carers.</a:t>
            </a:r>
            <a:r>
              <a:rPr lang="en-US" dirty="0">
                <a:latin typeface="Tenorite"/>
              </a:rPr>
              <a:t> </a:t>
            </a:r>
            <a:endParaRPr lang="en-US" dirty="0"/>
          </a:p>
          <a:p>
            <a:r>
              <a:rPr lang="en-GB" dirty="0">
                <a:latin typeface="Tenorite"/>
              </a:rPr>
              <a:t>It is vital that individuals using health and social care services don’t lose the ability to trust in the workers on whom they depend, and that they don’t feel betrayed by them.</a:t>
            </a:r>
            <a:r>
              <a:rPr lang="en-US" dirty="0">
                <a:latin typeface="Tenorite"/>
              </a:rPr>
              <a:t> </a:t>
            </a:r>
            <a:endParaRPr lang="en-US" dirty="0"/>
          </a:p>
          <a:p>
            <a:r>
              <a:rPr lang="en-GB" dirty="0">
                <a:latin typeface="Tenorite"/>
              </a:rPr>
              <a:t>Go to a Learning Resource by WJEC on the Health and Care Learning Wales website to learn more:</a:t>
            </a:r>
            <a:r>
              <a:rPr lang="en-US" dirty="0">
                <a:latin typeface="Tenorite"/>
              </a:rPr>
              <a:t> </a:t>
            </a:r>
            <a:endParaRPr lang="en-US"/>
          </a:p>
          <a:p>
            <a:r>
              <a:rPr lang="en-GB" dirty="0">
                <a:latin typeface="Tenorite"/>
                <a:hlinkClick r:id="rId2"/>
              </a:rPr>
              <a:t>Professional Practice as a Childcare Worker</a:t>
            </a:r>
            <a:r>
              <a:rPr lang="en-US" dirty="0">
                <a:latin typeface="Tenorite"/>
              </a:rPr>
              <a:t> </a:t>
            </a:r>
            <a:r>
              <a:rPr lang="en-GB" dirty="0">
                <a:latin typeface="Tenorite"/>
                <a:hlinkClick r:id="rId2"/>
              </a:rPr>
              <a:t>Developing good relationships when working with other workers and families/carers in ways that build trust</a:t>
            </a:r>
            <a:endParaRPr lang="en-US"/>
          </a:p>
        </p:txBody>
      </p:sp>
    </p:spTree>
    <p:extLst>
      <p:ext uri="{BB962C8B-B14F-4D97-AF65-F5344CB8AC3E}">
        <p14:creationId xmlns:p14="http://schemas.microsoft.com/office/powerpoint/2010/main" val="3964160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C91C927B-1FB7-4993-A848-FA38245CB3A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700" dirty="0"/>
              <a:t>Tasg ar gyfer meini prawf 2.5</a:t>
            </a:r>
          </a:p>
        </p:txBody>
      </p:sp>
      <p:sp>
        <p:nvSpPr>
          <p:cNvPr id="2" name="Content Placeholder 1">
            <a:extLst>
              <a:ext uri="{FF2B5EF4-FFF2-40B4-BE49-F238E27FC236}">
                <a16:creationId xmlns:a16="http://schemas.microsoft.com/office/drawing/2014/main" id="{944C2D19-C4EE-4917-9105-EE213B7853C5}"/>
              </a:ext>
            </a:extLst>
          </p:cNvPr>
          <p:cNvSpPr>
            <a:spLocks noGrp="1"/>
          </p:cNvSpPr>
          <p:nvPr>
            <p:ph sz="half" idx="1"/>
          </p:nvPr>
        </p:nvSpPr>
        <p:spPr/>
        <p:txBody>
          <a:bodyPr vert="horz" lIns="91440" tIns="45720" rIns="91440" bIns="45720" rtlCol="0" anchor="t">
            <a:normAutofit fontScale="925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2.5</a:t>
            </a:r>
            <a:r>
              <a:rPr lang="en-US" u="sng" dirty="0">
                <a:latin typeface="Tenorite"/>
              </a:rPr>
              <a:t> </a:t>
            </a:r>
          </a:p>
          <a:p>
            <a:r>
              <a:rPr lang="en-GB" b="1" dirty="0">
                <a:latin typeface="Tenorite"/>
              </a:rPr>
              <a:t> </a:t>
            </a:r>
            <a:r>
              <a:rPr lang="en-US" dirty="0">
                <a:latin typeface="Tenorite"/>
              </a:rPr>
              <a:t> </a:t>
            </a:r>
            <a:endParaRPr lang="en-US" dirty="0"/>
          </a:p>
          <a:p>
            <a:r>
              <a:rPr lang="en-GB" dirty="0" err="1">
                <a:latin typeface="Tenorite"/>
              </a:rPr>
              <a:t>Esboniwch</a:t>
            </a:r>
            <a:r>
              <a:rPr lang="en-GB" dirty="0">
                <a:latin typeface="Tenorite"/>
              </a:rPr>
              <a:t> </a:t>
            </a:r>
            <a:r>
              <a:rPr lang="en-GB" dirty="0" err="1">
                <a:latin typeface="Tenorite"/>
              </a:rPr>
              <a:t>sut</a:t>
            </a:r>
            <a:r>
              <a:rPr lang="en-GB" dirty="0">
                <a:latin typeface="Tenorite"/>
              </a:rPr>
              <a:t> </a:t>
            </a:r>
            <a:r>
              <a:rPr lang="en-GB" dirty="0" err="1">
                <a:latin typeface="Tenorite"/>
              </a:rPr>
              <a:t>i</a:t>
            </a:r>
            <a:r>
              <a:rPr lang="en-GB" dirty="0">
                <a:latin typeface="Tenorite"/>
              </a:rPr>
              <a:t> </a:t>
            </a:r>
            <a:r>
              <a:rPr lang="en-GB" dirty="0" err="1">
                <a:latin typeface="Tenorite"/>
              </a:rPr>
              <a:t>weithio</a:t>
            </a:r>
            <a:r>
              <a:rPr lang="en-GB" dirty="0">
                <a:latin typeface="Tenorite"/>
              </a:rPr>
              <a:t> </a:t>
            </a:r>
            <a:r>
              <a:rPr lang="en-GB" dirty="0" err="1">
                <a:latin typeface="Tenorite"/>
              </a:rPr>
              <a:t>mewn</a:t>
            </a:r>
            <a:r>
              <a:rPr lang="en-GB" dirty="0">
                <a:latin typeface="Tenorite"/>
              </a:rPr>
              <a:t> </a:t>
            </a:r>
            <a:r>
              <a:rPr lang="en-GB" dirty="0" err="1">
                <a:latin typeface="Tenorite"/>
              </a:rPr>
              <a:t>ffyrdd</a:t>
            </a:r>
            <a:r>
              <a:rPr lang="en-GB" dirty="0">
                <a:latin typeface="Tenorite"/>
              </a:rPr>
              <a:t> </a:t>
            </a:r>
            <a:r>
              <a:rPr lang="en-GB" dirty="0" err="1">
                <a:latin typeface="Tenorite"/>
              </a:rPr>
              <a:t>sy'n</a:t>
            </a:r>
            <a:r>
              <a:rPr lang="en-GB" dirty="0">
                <a:latin typeface="Tenorite"/>
              </a:rPr>
              <a:t> </a:t>
            </a:r>
            <a:r>
              <a:rPr lang="en-GB" dirty="0" err="1">
                <a:latin typeface="Tenorite"/>
              </a:rPr>
              <a:t>meithrin</a:t>
            </a:r>
            <a:r>
              <a:rPr lang="en-GB" dirty="0">
                <a:latin typeface="Tenorite"/>
              </a:rPr>
              <a:t> </a:t>
            </a:r>
            <a:r>
              <a:rPr lang="en-GB" dirty="0" err="1">
                <a:latin typeface="Tenorite"/>
              </a:rPr>
              <a:t>ymddiriedaeth</a:t>
            </a:r>
            <a:r>
              <a:rPr lang="en-GB" dirty="0">
                <a:latin typeface="Tenorite"/>
              </a:rPr>
              <a:t> (</a:t>
            </a:r>
            <a:r>
              <a:rPr lang="en-GB" i="1" dirty="0">
                <a:latin typeface="Tenorite"/>
              </a:rPr>
              <a:t>build trust</a:t>
            </a:r>
            <a:r>
              <a:rPr lang="en-GB" dirty="0">
                <a:latin typeface="Tenorite"/>
              </a:rPr>
              <a:t>)? </a:t>
            </a:r>
            <a:endParaRPr lang="en-US" dirty="0"/>
          </a:p>
          <a:p>
            <a:endParaRPr lang="en-US" dirty="0"/>
          </a:p>
          <a:p>
            <a:r>
              <a:rPr lang="en-GB" dirty="0" err="1">
                <a:latin typeface="Tenorite"/>
              </a:rPr>
              <a:t>Ysgrifennwch</a:t>
            </a:r>
            <a:r>
              <a:rPr lang="en-GB" dirty="0">
                <a:latin typeface="Tenorite"/>
              </a:rPr>
              <a:t> </a:t>
            </a:r>
            <a:r>
              <a:rPr lang="en-GB" dirty="0" err="1">
                <a:latin typeface="Tenorite"/>
              </a:rPr>
              <a:t>eich</a:t>
            </a:r>
            <a:r>
              <a:rPr lang="en-GB" dirty="0">
                <a:latin typeface="Tenorite"/>
              </a:rPr>
              <a:t> </a:t>
            </a:r>
            <a:r>
              <a:rPr lang="en-GB" dirty="0" err="1">
                <a:latin typeface="Tenorite"/>
              </a:rPr>
              <a:t>ateb</a:t>
            </a:r>
            <a:r>
              <a:rPr lang="en-GB" dirty="0">
                <a:latin typeface="Tenorite"/>
              </a:rPr>
              <a:t> </a:t>
            </a:r>
            <a:r>
              <a:rPr lang="en-GB" dirty="0" err="1">
                <a:latin typeface="Tenorite"/>
              </a:rPr>
              <a:t>yn</a:t>
            </a:r>
            <a:r>
              <a:rPr lang="en-GB" dirty="0">
                <a:latin typeface="Tenorite"/>
              </a:rPr>
              <a:t> y </a:t>
            </a:r>
            <a:r>
              <a:rPr lang="en-GB" dirty="0" err="1">
                <a:latin typeface="Tenorite"/>
              </a:rPr>
              <a:t>Llyfryn</a:t>
            </a:r>
            <a:r>
              <a:rPr lang="en-GB" dirty="0">
                <a:latin typeface="Tenorite"/>
              </a:rPr>
              <a:t> Gwaith</a:t>
            </a:r>
            <a:r>
              <a:rPr lang="en-US" dirty="0">
                <a:latin typeface="Tenorite"/>
              </a:rPr>
              <a:t> </a:t>
            </a:r>
            <a:endParaRPr lang="en-US" dirty="0"/>
          </a:p>
        </p:txBody>
      </p:sp>
      <p:sp>
        <p:nvSpPr>
          <p:cNvPr id="3" name="Content Placeholder 2">
            <a:extLst>
              <a:ext uri="{FF2B5EF4-FFF2-40B4-BE49-F238E27FC236}">
                <a16:creationId xmlns:a16="http://schemas.microsoft.com/office/drawing/2014/main" id="{037742B5-FEF7-489B-9455-6F2D42C24C8D}"/>
              </a:ext>
            </a:extLst>
          </p:cNvPr>
          <p:cNvSpPr>
            <a:spLocks noGrp="1"/>
          </p:cNvSpPr>
          <p:nvPr>
            <p:ph sz="half" idx="2"/>
          </p:nvPr>
        </p:nvSpPr>
        <p:spPr/>
        <p:txBody>
          <a:bodyPr vert="horz" lIns="91440" tIns="45720" rIns="91440" bIns="45720" rtlCol="0" anchor="t">
            <a:normAutofit fontScale="92500" lnSpcReduction="20000"/>
          </a:bodyPr>
          <a:lstStyle/>
          <a:p>
            <a:r>
              <a:rPr lang="en-GB" b="1" u="sng" dirty="0">
                <a:latin typeface="Tenorite"/>
              </a:rPr>
              <a:t>Task for assessment criteria 2.5</a:t>
            </a:r>
            <a:r>
              <a:rPr lang="en-US" dirty="0">
                <a:latin typeface="Tenorite"/>
              </a:rPr>
              <a:t> </a:t>
            </a:r>
          </a:p>
          <a:p>
            <a:r>
              <a:rPr lang="en-GB" dirty="0">
                <a:latin typeface="Tenorite"/>
              </a:rPr>
              <a:t> </a:t>
            </a:r>
            <a:r>
              <a:rPr lang="en-US" dirty="0">
                <a:latin typeface="Tenorite"/>
              </a:rPr>
              <a:t> </a:t>
            </a:r>
            <a:endParaRPr lang="en-US" dirty="0"/>
          </a:p>
          <a:p>
            <a:r>
              <a:rPr lang="en-GB" dirty="0">
                <a:latin typeface="Tenorite"/>
              </a:rPr>
              <a:t>Explain how to work in ways that build trust?</a:t>
            </a:r>
            <a:r>
              <a:rPr lang="en-US" dirty="0">
                <a:latin typeface="Tenorite"/>
              </a:rPr>
              <a:t> </a:t>
            </a:r>
            <a:endParaRPr lang="en-US" dirty="0"/>
          </a:p>
          <a:p>
            <a:endParaRPr lang="en-US" dirty="0"/>
          </a:p>
          <a:p>
            <a:r>
              <a:rPr lang="en-GB" dirty="0">
                <a:latin typeface="Tenorite"/>
              </a:rPr>
              <a:t>Write down your answer in the Workbook</a:t>
            </a:r>
            <a:r>
              <a:rPr lang="en-US" dirty="0">
                <a:latin typeface="Tenorite"/>
              </a:rPr>
              <a:t> </a:t>
            </a:r>
            <a:endParaRPr lang="en-US" dirty="0"/>
          </a:p>
        </p:txBody>
      </p:sp>
    </p:spTree>
    <p:extLst>
      <p:ext uri="{BB962C8B-B14F-4D97-AF65-F5344CB8AC3E}">
        <p14:creationId xmlns:p14="http://schemas.microsoft.com/office/powerpoint/2010/main" val="1618497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A621-DA66-4E9C-8368-1357CCE4EC98}"/>
              </a:ext>
            </a:extLst>
          </p:cNvPr>
          <p:cNvSpPr>
            <a:spLocks noGrp="1"/>
          </p:cNvSpPr>
          <p:nvPr>
            <p:ph type="title"/>
          </p:nvPr>
        </p:nvSpPr>
        <p:spPr/>
        <p:txBody>
          <a:bodyPr/>
          <a:lstStyle/>
          <a:p>
            <a:r>
              <a:rPr lang="en-GB" dirty="0">
                <a:latin typeface="Tenorite"/>
              </a:rPr>
              <a:t>ADRAN 6</a:t>
            </a:r>
            <a:r>
              <a:rPr lang="en-US" b="0" dirty="0">
                <a:latin typeface="Tenorite"/>
              </a:rPr>
              <a:t> </a:t>
            </a:r>
            <a:endParaRPr lang="en-US" dirty="0">
              <a:latin typeface="Tenorite"/>
            </a:endParaRPr>
          </a:p>
        </p:txBody>
      </p:sp>
      <p:sp>
        <p:nvSpPr>
          <p:cNvPr id="3" name="Content Placeholder 2">
            <a:extLst>
              <a:ext uri="{FF2B5EF4-FFF2-40B4-BE49-F238E27FC236}">
                <a16:creationId xmlns:a16="http://schemas.microsoft.com/office/drawing/2014/main" id="{6479B466-9A74-4396-9FFA-3E0C7D795793}"/>
              </a:ext>
            </a:extLst>
          </p:cNvPr>
          <p:cNvSpPr>
            <a:spLocks noGrp="1"/>
          </p:cNvSpPr>
          <p:nvPr>
            <p:ph sz="half" idx="1"/>
          </p:nvPr>
        </p:nvSpPr>
        <p:spPr/>
        <p:txBody>
          <a:bodyPr vert="horz" lIns="91440" tIns="45720" rIns="91440" bIns="45720" rtlCol="0" anchor="t">
            <a:normAutofit fontScale="85000" lnSpcReduction="10000"/>
          </a:bodyPr>
          <a:lstStyle/>
          <a:p>
            <a:r>
              <a:rPr lang="en-GB" b="1" dirty="0" err="1">
                <a:latin typeface="Tenorite"/>
              </a:rPr>
              <a:t>Meini</a:t>
            </a:r>
            <a:r>
              <a:rPr lang="en-GB" b="1" dirty="0">
                <a:latin typeface="Tenorite"/>
              </a:rPr>
              <a:t> </a:t>
            </a:r>
            <a:r>
              <a:rPr lang="en-GB" b="1" dirty="0" err="1">
                <a:latin typeface="Tenorite"/>
              </a:rPr>
              <a:t>Prawf</a:t>
            </a:r>
            <a:r>
              <a:rPr lang="en-GB" b="1" dirty="0">
                <a:latin typeface="Tenorite"/>
              </a:rPr>
              <a:t> 2.6</a:t>
            </a:r>
            <a:r>
              <a:rPr lang="en-US" dirty="0">
                <a:latin typeface="Tenorite"/>
              </a:rPr>
              <a:t> </a:t>
            </a:r>
            <a:endParaRPr lang="en-US" dirty="0"/>
          </a:p>
          <a:p>
            <a:r>
              <a:rPr lang="en-GB" i="1" dirty="0" err="1">
                <a:latin typeface="Tenorite"/>
              </a:rPr>
              <a:t>Pwysigrwydd</a:t>
            </a:r>
            <a:r>
              <a:rPr lang="en-GB" i="1" dirty="0">
                <a:latin typeface="Tenorite"/>
              </a:rPr>
              <a:t> </a:t>
            </a:r>
            <a:r>
              <a:rPr lang="en-GB" i="1" dirty="0" err="1">
                <a:latin typeface="Tenorite"/>
              </a:rPr>
              <a:t>parchu</a:t>
            </a:r>
            <a:r>
              <a:rPr lang="en-GB" i="1" dirty="0">
                <a:latin typeface="Tenorite"/>
              </a:rPr>
              <a:t> </a:t>
            </a:r>
            <a:r>
              <a:rPr lang="en-GB" i="1" dirty="0" err="1">
                <a:latin typeface="Tenorite"/>
              </a:rPr>
              <a:t>amrywiaeth</a:t>
            </a:r>
            <a:r>
              <a:rPr lang="en-GB" i="1" dirty="0">
                <a:latin typeface="Tenorite"/>
              </a:rPr>
              <a:t> a </a:t>
            </a:r>
            <a:r>
              <a:rPr lang="en-GB" i="1" dirty="0" err="1">
                <a:latin typeface="Tenorite"/>
              </a:rPr>
              <a:t>chydnabod</a:t>
            </a:r>
            <a:r>
              <a:rPr lang="en-GB" i="1" dirty="0">
                <a:latin typeface="Tenorite"/>
              </a:rPr>
              <a:t> gwahaniaethau diwylliannol, crefyddol ac ethnig </a:t>
            </a:r>
            <a:endParaRPr lang="en-US" dirty="0"/>
          </a:p>
          <a:p>
            <a:r>
              <a:rPr lang="en-GB" i="1" dirty="0" err="1">
                <a:latin typeface="Tenorite"/>
              </a:rPr>
              <a:t>wrth</a:t>
            </a:r>
            <a:r>
              <a:rPr lang="en-GB" i="1" dirty="0">
                <a:latin typeface="Tenorite"/>
              </a:rPr>
              <a:t> </a:t>
            </a:r>
            <a:r>
              <a:rPr lang="en-GB" i="1" dirty="0" err="1">
                <a:latin typeface="Tenorite"/>
              </a:rPr>
              <a:t>weithio</a:t>
            </a:r>
            <a:r>
              <a:rPr lang="en-GB" i="1" dirty="0">
                <a:latin typeface="Tenorite"/>
              </a:rPr>
              <a:t> </a:t>
            </a:r>
            <a:r>
              <a:rPr lang="en-GB" i="1" dirty="0" err="1">
                <a:latin typeface="Tenorite"/>
              </a:rPr>
              <a:t>mewn</a:t>
            </a:r>
            <a:r>
              <a:rPr lang="en-GB" i="1" dirty="0">
                <a:latin typeface="Tenorite"/>
              </a:rPr>
              <a:t> </a:t>
            </a:r>
            <a:r>
              <a:rPr lang="en-GB" i="1" dirty="0" err="1">
                <a:latin typeface="Tenorite"/>
              </a:rPr>
              <a:t>partneriaeth</a:t>
            </a:r>
            <a:r>
              <a:rPr lang="en-GB" i="1" dirty="0">
                <a:latin typeface="Tenorite"/>
              </a:rPr>
              <a:t>. </a:t>
            </a:r>
            <a:endParaRPr lang="en-US" dirty="0"/>
          </a:p>
        </p:txBody>
      </p:sp>
      <p:sp>
        <p:nvSpPr>
          <p:cNvPr id="4" name="Content Placeholder 3">
            <a:extLst>
              <a:ext uri="{FF2B5EF4-FFF2-40B4-BE49-F238E27FC236}">
                <a16:creationId xmlns:a16="http://schemas.microsoft.com/office/drawing/2014/main" id="{266F3C19-AE13-4BAD-9ADD-6A7CB1955C92}"/>
              </a:ext>
            </a:extLst>
          </p:cNvPr>
          <p:cNvSpPr>
            <a:spLocks noGrp="1"/>
          </p:cNvSpPr>
          <p:nvPr>
            <p:ph sz="half" idx="2"/>
          </p:nvPr>
        </p:nvSpPr>
        <p:spPr/>
        <p:txBody>
          <a:bodyPr vert="horz" lIns="91440" tIns="45720" rIns="91440" bIns="45720" rtlCol="0" anchor="t">
            <a:normAutofit fontScale="85000" lnSpcReduction="10000"/>
          </a:bodyPr>
          <a:lstStyle/>
          <a:p>
            <a:r>
              <a:rPr lang="en-GB" b="1" dirty="0">
                <a:latin typeface="Tenorite"/>
              </a:rPr>
              <a:t>Assessment Criteria 2.6</a:t>
            </a:r>
            <a:r>
              <a:rPr lang="en-US" dirty="0">
                <a:latin typeface="Tenorite"/>
              </a:rPr>
              <a:t> </a:t>
            </a:r>
            <a:endParaRPr lang="en-US" dirty="0"/>
          </a:p>
          <a:p>
            <a:r>
              <a:rPr lang="en-GB" i="1" dirty="0">
                <a:latin typeface="Tenorite"/>
              </a:rPr>
              <a:t>The importance of respecting diversity and recognising cultural, religious and ethnic differences when working in partnership</a:t>
            </a:r>
            <a:r>
              <a:rPr lang="en-US" dirty="0">
                <a:latin typeface="Tenorite"/>
              </a:rPr>
              <a:t> </a:t>
            </a:r>
          </a:p>
        </p:txBody>
      </p:sp>
      <p:sp>
        <p:nvSpPr>
          <p:cNvPr id="6" name="Title 1">
            <a:extLst>
              <a:ext uri="{FF2B5EF4-FFF2-40B4-BE49-F238E27FC236}">
                <a16:creationId xmlns:a16="http://schemas.microsoft.com/office/drawing/2014/main" id="{A3316A9E-6A4A-46B3-A9FF-63836DC8F7C4}"/>
              </a:ext>
            </a:extLst>
          </p:cNvPr>
          <p:cNvSpPr txBox="1">
            <a:spLocks/>
          </p:cNvSpPr>
          <p:nvPr/>
        </p:nvSpPr>
        <p:spPr>
          <a:xfrm>
            <a:off x="6470798" y="1773517"/>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6</a:t>
            </a:r>
            <a:r>
              <a:rPr lang="en-US" b="0" dirty="0">
                <a:latin typeface="Tenorite"/>
              </a:rPr>
              <a:t>  </a:t>
            </a:r>
            <a:endParaRPr lang="en-US">
              <a:latin typeface="Tenorite"/>
            </a:endParaRPr>
          </a:p>
        </p:txBody>
      </p:sp>
    </p:spTree>
    <p:extLst>
      <p:ext uri="{BB962C8B-B14F-4D97-AF65-F5344CB8AC3E}">
        <p14:creationId xmlns:p14="http://schemas.microsoft.com/office/powerpoint/2010/main" val="752436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DB93B829-161C-49B1-A3F7-EBB8EB9F61A6}"/>
              </a:ext>
            </a:extLst>
          </p:cNvPr>
          <p:cNvSpPr>
            <a:spLocks noGrp="1"/>
          </p:cNvSpPr>
          <p:nvPr>
            <p:ph type="title"/>
          </p:nvPr>
        </p:nvSpPr>
        <p:spPr>
          <a:xfrm>
            <a:off x="277482" y="-1101366"/>
            <a:ext cx="5441830" cy="1101366"/>
          </a:xfrm>
        </p:spPr>
        <p:txBody>
          <a:bodyPr vert="horz" lIns="91440" tIns="45720" rIns="91440" bIns="45720" rtlCol="0" anchor="b">
            <a:normAutofit/>
          </a:bodyPr>
          <a:lstStyle/>
          <a:p>
            <a:r>
              <a:rPr lang="cy-GB" sz="300" dirty="0"/>
              <a:t>Perthnasau</a:t>
            </a:r>
            <a:r>
              <a:rPr lang="cy-GB" sz="1100" dirty="0"/>
              <a:t> </a:t>
            </a:r>
            <a:r>
              <a:rPr lang="cy-GB" sz="200" dirty="0"/>
              <a:t>Adeiladol a Chydweithredol</a:t>
            </a:r>
            <a:endParaRPr lang="cy-GB" sz="1100" dirty="0"/>
          </a:p>
        </p:txBody>
      </p:sp>
      <p:sp>
        <p:nvSpPr>
          <p:cNvPr id="3" name="Content Placeholder 2">
            <a:extLst>
              <a:ext uri="{FF2B5EF4-FFF2-40B4-BE49-F238E27FC236}">
                <a16:creationId xmlns:a16="http://schemas.microsoft.com/office/drawing/2014/main" id="{BADB8C0B-B783-4A91-8CFE-5D33AB43463E}"/>
              </a:ext>
            </a:extLst>
          </p:cNvPr>
          <p:cNvSpPr>
            <a:spLocks noGrp="1"/>
          </p:cNvSpPr>
          <p:nvPr>
            <p:ph sz="half" idx="1"/>
          </p:nvPr>
        </p:nvSpPr>
        <p:spPr>
          <a:xfrm>
            <a:off x="277482" y="1821935"/>
            <a:ext cx="5441829" cy="3247022"/>
          </a:xfrm>
        </p:spPr>
        <p:txBody>
          <a:bodyPr vert="horz" lIns="91440" tIns="45720" rIns="91440" bIns="45720" rtlCol="0" anchor="t">
            <a:noAutofit/>
          </a:bodyPr>
          <a:lstStyle/>
          <a:p>
            <a:r>
              <a:rPr lang="en-GB" sz="2400" dirty="0">
                <a:latin typeface="Tenorite"/>
              </a:rPr>
              <a:t>Mae </a:t>
            </a:r>
            <a:r>
              <a:rPr lang="en-GB" sz="2400" dirty="0" err="1">
                <a:latin typeface="Tenorite"/>
              </a:rPr>
              <a:t>angen</a:t>
            </a:r>
            <a:r>
              <a:rPr lang="en-GB" sz="2400" dirty="0">
                <a:latin typeface="Tenorite"/>
              </a:rPr>
              <a:t> </a:t>
            </a:r>
            <a:r>
              <a:rPr lang="en-GB" sz="2400" dirty="0" err="1">
                <a:latin typeface="Tenorite"/>
              </a:rPr>
              <a:t>i'r</a:t>
            </a:r>
            <a:r>
              <a:rPr lang="en-GB" sz="2400" dirty="0">
                <a:latin typeface="Tenorite"/>
              </a:rPr>
              <a:t> </a:t>
            </a:r>
            <a:r>
              <a:rPr lang="en-GB" sz="2400" dirty="0" err="1">
                <a:latin typeface="Tenorite"/>
              </a:rPr>
              <a:t>berthynas</a:t>
            </a:r>
            <a:r>
              <a:rPr lang="en-GB" sz="2400" dirty="0">
                <a:latin typeface="Tenorite"/>
              </a:rPr>
              <a:t> </a:t>
            </a:r>
            <a:r>
              <a:rPr lang="en-GB" sz="2400" dirty="0" err="1">
                <a:latin typeface="Tenorite"/>
              </a:rPr>
              <a:t>rhwng</a:t>
            </a:r>
            <a:r>
              <a:rPr lang="en-GB" sz="2400" dirty="0">
                <a:latin typeface="Tenorite"/>
              </a:rPr>
              <a:t> </a:t>
            </a:r>
            <a:r>
              <a:rPr lang="en-GB" sz="2400" dirty="0" err="1">
                <a:latin typeface="Tenorite"/>
              </a:rPr>
              <a:t>gofalwyr</a:t>
            </a:r>
            <a:r>
              <a:rPr lang="en-GB" sz="2400" dirty="0">
                <a:latin typeface="Tenorite"/>
              </a:rPr>
              <a:t>, </a:t>
            </a:r>
            <a:r>
              <a:rPr lang="en-GB" sz="2400" dirty="0" err="1">
                <a:latin typeface="Tenorite"/>
              </a:rPr>
              <a:t>teuluoedd</a:t>
            </a:r>
            <a:r>
              <a:rPr lang="en-GB" sz="2400" dirty="0">
                <a:latin typeface="Tenorite"/>
              </a:rPr>
              <a:t>/</a:t>
            </a:r>
            <a:r>
              <a:rPr lang="en-GB" sz="2400" dirty="0" err="1">
                <a:latin typeface="Tenorite"/>
              </a:rPr>
              <a:t>gofalwyr</a:t>
            </a:r>
            <a:r>
              <a:rPr lang="en-GB" sz="2400" dirty="0">
                <a:latin typeface="Tenorite"/>
              </a:rPr>
              <a:t>, </a:t>
            </a:r>
            <a:r>
              <a:rPr lang="en-GB" sz="2400" dirty="0" err="1">
                <a:latin typeface="Tenorite"/>
              </a:rPr>
              <a:t>gweithwyr</a:t>
            </a:r>
            <a:r>
              <a:rPr lang="en-GB" sz="2400" dirty="0">
                <a:latin typeface="Tenorite"/>
              </a:rPr>
              <a:t> a </a:t>
            </a:r>
            <a:r>
              <a:rPr lang="en-GB" sz="2400" dirty="0" err="1">
                <a:latin typeface="Tenorite"/>
              </a:rPr>
              <a:t>phobl</a:t>
            </a:r>
            <a:r>
              <a:rPr lang="en-GB" sz="2400" dirty="0">
                <a:latin typeface="Tenorite"/>
              </a:rPr>
              <a:t> </a:t>
            </a:r>
            <a:r>
              <a:rPr lang="en-GB" sz="2400" dirty="0" err="1">
                <a:latin typeface="Tenorite"/>
              </a:rPr>
              <a:t>broffesiynol</a:t>
            </a:r>
            <a:r>
              <a:rPr lang="en-GB" sz="2400" dirty="0">
                <a:latin typeface="Tenorite"/>
              </a:rPr>
              <a:t> </a:t>
            </a:r>
            <a:r>
              <a:rPr lang="en-GB" sz="2400" dirty="0" err="1">
                <a:latin typeface="Tenorite"/>
              </a:rPr>
              <a:t>fod</a:t>
            </a:r>
            <a:r>
              <a:rPr lang="en-GB" sz="2400" dirty="0">
                <a:latin typeface="Tenorite"/>
              </a:rPr>
              <a:t> </a:t>
            </a:r>
            <a:r>
              <a:rPr lang="en-GB" sz="2400" dirty="0" err="1">
                <a:latin typeface="Tenorite"/>
              </a:rPr>
              <a:t>yn</a:t>
            </a:r>
            <a:r>
              <a:rPr lang="en-GB" sz="2400" dirty="0">
                <a:latin typeface="Tenorite"/>
              </a:rPr>
              <a:t> </a:t>
            </a:r>
            <a:r>
              <a:rPr lang="en-GB" sz="2400" dirty="0" err="1">
                <a:latin typeface="Tenorite"/>
              </a:rPr>
              <a:t>berthynas</a:t>
            </a:r>
            <a:r>
              <a:rPr lang="en-GB" sz="2400" dirty="0">
                <a:latin typeface="Tenorite"/>
              </a:rPr>
              <a:t> </a:t>
            </a:r>
            <a:r>
              <a:rPr lang="en-GB" sz="2400" dirty="0" err="1">
                <a:latin typeface="Tenorite"/>
              </a:rPr>
              <a:t>adeiladol</a:t>
            </a:r>
            <a:r>
              <a:rPr lang="en-GB" sz="2400" dirty="0">
                <a:latin typeface="Tenorite"/>
              </a:rPr>
              <a:t> a </a:t>
            </a:r>
            <a:r>
              <a:rPr lang="en-GB" sz="2400" dirty="0" err="1">
                <a:latin typeface="Tenorite"/>
              </a:rPr>
              <a:t>chydweithredol</a:t>
            </a:r>
            <a:r>
              <a:rPr lang="en-GB" sz="2400" dirty="0">
                <a:latin typeface="Tenorite"/>
              </a:rPr>
              <a:t>. Gellir </a:t>
            </a:r>
            <a:r>
              <a:rPr lang="en-GB" sz="2400" dirty="0" err="1">
                <a:latin typeface="Tenorite"/>
              </a:rPr>
              <a:t>meithrin</a:t>
            </a:r>
            <a:r>
              <a:rPr lang="en-GB" sz="2400" dirty="0">
                <a:latin typeface="Tenorite"/>
              </a:rPr>
              <a:t> </a:t>
            </a:r>
            <a:r>
              <a:rPr lang="en-GB" sz="2400" dirty="0" err="1">
                <a:latin typeface="Tenorite"/>
              </a:rPr>
              <a:t>hyn</a:t>
            </a:r>
            <a:r>
              <a:rPr lang="en-GB" sz="2400" dirty="0">
                <a:latin typeface="Tenorite"/>
              </a:rPr>
              <a:t> </a:t>
            </a:r>
            <a:r>
              <a:rPr lang="en-GB" sz="2400" dirty="0" err="1">
                <a:latin typeface="Tenorite"/>
              </a:rPr>
              <a:t>drwy</a:t>
            </a:r>
            <a:r>
              <a:rPr lang="en-GB" sz="2400" dirty="0">
                <a:latin typeface="Tenorite"/>
              </a:rPr>
              <a:t> </a:t>
            </a:r>
            <a:r>
              <a:rPr lang="en-GB" sz="2400" dirty="0" err="1">
                <a:latin typeface="Tenorite"/>
              </a:rPr>
              <a:t>sicrhau</a:t>
            </a:r>
            <a:r>
              <a:rPr lang="en-GB" sz="2400" dirty="0">
                <a:latin typeface="Tenorite"/>
              </a:rPr>
              <a:t> </a:t>
            </a:r>
            <a:r>
              <a:rPr lang="en-GB" sz="2400" dirty="0" err="1">
                <a:latin typeface="Tenorite"/>
              </a:rPr>
              <a:t>parchu</a:t>
            </a:r>
            <a:r>
              <a:rPr lang="en-GB" sz="2400" dirty="0">
                <a:latin typeface="Tenorite"/>
              </a:rPr>
              <a:t> </a:t>
            </a:r>
            <a:r>
              <a:rPr lang="en-GB" sz="2400" dirty="0" err="1">
                <a:latin typeface="Tenorite"/>
              </a:rPr>
              <a:t>amrywiaeth</a:t>
            </a:r>
            <a:r>
              <a:rPr lang="en-GB" sz="2400" dirty="0">
                <a:latin typeface="Tenorite"/>
              </a:rPr>
              <a:t> a </a:t>
            </a:r>
            <a:r>
              <a:rPr lang="en-GB" sz="2400" dirty="0" err="1">
                <a:latin typeface="Tenorite"/>
              </a:rPr>
              <a:t>chydnabod</a:t>
            </a:r>
            <a:r>
              <a:rPr lang="en-GB" sz="2400" dirty="0">
                <a:latin typeface="Tenorite"/>
              </a:rPr>
              <a:t> </a:t>
            </a:r>
            <a:r>
              <a:rPr lang="en-GB" sz="2400" dirty="0" err="1">
                <a:latin typeface="Tenorite"/>
              </a:rPr>
              <a:t>gwahaniaethau</a:t>
            </a:r>
            <a:r>
              <a:rPr lang="en-GB" sz="2400" dirty="0">
                <a:latin typeface="Tenorite"/>
              </a:rPr>
              <a:t> </a:t>
            </a:r>
            <a:r>
              <a:rPr lang="en-GB" sz="2400" dirty="0" err="1">
                <a:latin typeface="Tenorite"/>
              </a:rPr>
              <a:t>diwylliannol</a:t>
            </a:r>
            <a:r>
              <a:rPr lang="en-GB" sz="2400" dirty="0">
                <a:latin typeface="Tenorite"/>
              </a:rPr>
              <a:t>, </a:t>
            </a:r>
            <a:r>
              <a:rPr lang="en-GB" sz="2400" dirty="0" err="1">
                <a:latin typeface="Tenorite"/>
              </a:rPr>
              <a:t>crefyddol</a:t>
            </a:r>
            <a:r>
              <a:rPr lang="en-GB" sz="2400" dirty="0">
                <a:latin typeface="Tenorite"/>
              </a:rPr>
              <a:t> ac </a:t>
            </a:r>
            <a:r>
              <a:rPr lang="en-GB" sz="2400" dirty="0" err="1">
                <a:latin typeface="Tenorite"/>
              </a:rPr>
              <a:t>ethnig</a:t>
            </a:r>
            <a:r>
              <a:rPr lang="en-GB" sz="2400" dirty="0">
                <a:latin typeface="Tenorite"/>
              </a:rPr>
              <a:t>.  </a:t>
            </a:r>
            <a:endParaRPr lang="en-US" sz="2400" dirty="0"/>
          </a:p>
        </p:txBody>
      </p:sp>
      <p:sp>
        <p:nvSpPr>
          <p:cNvPr id="4" name="Content Placeholder 3">
            <a:extLst>
              <a:ext uri="{FF2B5EF4-FFF2-40B4-BE49-F238E27FC236}">
                <a16:creationId xmlns:a16="http://schemas.microsoft.com/office/drawing/2014/main" id="{17F8DF14-118E-427F-A076-1848685D7E15}"/>
              </a:ext>
            </a:extLst>
          </p:cNvPr>
          <p:cNvSpPr>
            <a:spLocks noGrp="1"/>
          </p:cNvSpPr>
          <p:nvPr>
            <p:ph sz="half" idx="2"/>
          </p:nvPr>
        </p:nvSpPr>
        <p:spPr>
          <a:xfrm>
            <a:off x="6472687" y="1776031"/>
            <a:ext cx="5325061" cy="3172218"/>
          </a:xfrm>
        </p:spPr>
        <p:txBody>
          <a:bodyPr vert="horz" lIns="91440" tIns="45720" rIns="91440" bIns="45720" rtlCol="0" anchor="t">
            <a:normAutofit fontScale="85000" lnSpcReduction="10000"/>
          </a:bodyPr>
          <a:lstStyle/>
          <a:p>
            <a:r>
              <a:rPr lang="en-GB" dirty="0"/>
              <a:t>The relationship between carers, families, workers and professionals needs to be a constructive and cooperative relationship. This can be developed by ensuring that diversity is respected and acknowledging cultural, religious and ethnic differences. </a:t>
            </a:r>
            <a:endParaRPr lang="en-US" dirty="0"/>
          </a:p>
        </p:txBody>
      </p:sp>
    </p:spTree>
    <p:extLst>
      <p:ext uri="{BB962C8B-B14F-4D97-AF65-F5344CB8AC3E}">
        <p14:creationId xmlns:p14="http://schemas.microsoft.com/office/powerpoint/2010/main" val="2529648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D751951D-427B-4E19-97DF-61A6C473775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800" dirty="0"/>
              <a:t>Nodweddion Angenrheidiol</a:t>
            </a:r>
          </a:p>
        </p:txBody>
      </p:sp>
      <p:sp>
        <p:nvSpPr>
          <p:cNvPr id="2" name="Content Placeholder 1">
            <a:extLst>
              <a:ext uri="{FF2B5EF4-FFF2-40B4-BE49-F238E27FC236}">
                <a16:creationId xmlns:a16="http://schemas.microsoft.com/office/drawing/2014/main" id="{E5799A47-2182-4081-BBB4-CD18E6674FA5}"/>
              </a:ext>
            </a:extLst>
          </p:cNvPr>
          <p:cNvSpPr>
            <a:spLocks noGrp="1"/>
          </p:cNvSpPr>
          <p:nvPr>
            <p:ph sz="half" idx="1"/>
          </p:nvPr>
        </p:nvSpPr>
        <p:spPr/>
        <p:txBody>
          <a:bodyPr vert="horz" lIns="91440" tIns="45720" rIns="91440" bIns="45720" rtlCol="0" anchor="t">
            <a:normAutofit fontScale="77500" lnSpcReduction="20000"/>
          </a:bodyPr>
          <a:lstStyle/>
          <a:p>
            <a:r>
              <a:rPr lang="en-GB" dirty="0">
                <a:latin typeface="Tenorite"/>
              </a:rPr>
              <a:t>Mae </a:t>
            </a:r>
            <a:r>
              <a:rPr lang="en-GB" dirty="0" err="1">
                <a:latin typeface="Tenorite"/>
              </a:rPr>
              <a:t>yna</a:t>
            </a:r>
            <a:r>
              <a:rPr lang="en-GB" dirty="0">
                <a:latin typeface="Tenorite"/>
              </a:rPr>
              <a:t> </a:t>
            </a:r>
            <a:r>
              <a:rPr lang="en-GB" dirty="0" err="1">
                <a:latin typeface="Tenorite"/>
              </a:rPr>
              <a:t>nifer</a:t>
            </a:r>
            <a:r>
              <a:rPr lang="en-GB" dirty="0">
                <a:latin typeface="Tenorite"/>
              </a:rPr>
              <a:t> o </a:t>
            </a:r>
            <a:r>
              <a:rPr lang="en-GB" dirty="0" err="1">
                <a:latin typeface="Tenorite"/>
              </a:rPr>
              <a:t>nodweddion</a:t>
            </a:r>
            <a:r>
              <a:rPr lang="en-GB" dirty="0">
                <a:latin typeface="Tenorite"/>
              </a:rPr>
              <a:t> </a:t>
            </a:r>
            <a:r>
              <a:rPr lang="en-GB" dirty="0" err="1">
                <a:latin typeface="Tenorite"/>
              </a:rPr>
              <a:t>sydd</a:t>
            </a:r>
            <a:r>
              <a:rPr lang="en-GB" dirty="0">
                <a:latin typeface="Tenorite"/>
              </a:rPr>
              <a:t> </a:t>
            </a:r>
            <a:r>
              <a:rPr lang="en-GB" dirty="0" err="1">
                <a:latin typeface="Tenorite"/>
              </a:rPr>
              <a:t>angen</a:t>
            </a:r>
            <a:r>
              <a:rPr lang="en-GB" dirty="0">
                <a:latin typeface="Tenorite"/>
              </a:rPr>
              <a:t> </a:t>
            </a:r>
            <a:r>
              <a:rPr lang="en-GB" dirty="0" err="1">
                <a:latin typeface="Tenorite"/>
              </a:rPr>
              <a:t>i</a:t>
            </a:r>
            <a:r>
              <a:rPr lang="en-GB" dirty="0">
                <a:latin typeface="Tenorite"/>
              </a:rPr>
              <a:t> </a:t>
            </a:r>
            <a:r>
              <a:rPr lang="en-GB" dirty="0" err="1">
                <a:latin typeface="Tenorite"/>
              </a:rPr>
              <a:t>weithwyr</a:t>
            </a:r>
            <a:r>
              <a:rPr lang="en-GB" dirty="0">
                <a:latin typeface="Tenorite"/>
              </a:rPr>
              <a:t> </a:t>
            </a:r>
            <a:r>
              <a:rPr lang="en-GB" dirty="0" err="1">
                <a:latin typeface="Tenorite"/>
              </a:rPr>
              <a:t>eu</a:t>
            </a:r>
            <a:r>
              <a:rPr lang="en-GB" dirty="0">
                <a:latin typeface="Tenorite"/>
              </a:rPr>
              <a:t> </a:t>
            </a:r>
            <a:r>
              <a:rPr lang="en-GB" dirty="0" err="1">
                <a:latin typeface="Tenorite"/>
              </a:rPr>
              <a:t>mabwysiadu</a:t>
            </a:r>
            <a:r>
              <a:rPr lang="en-GB" dirty="0">
                <a:latin typeface="Tenorite"/>
              </a:rPr>
              <a:t> </a:t>
            </a:r>
            <a:r>
              <a:rPr lang="en-GB" dirty="0" err="1">
                <a:latin typeface="Tenorite"/>
              </a:rPr>
              <a:t>megis</a:t>
            </a:r>
            <a:r>
              <a:rPr lang="en-GB" dirty="0">
                <a:latin typeface="Tenorite"/>
              </a:rPr>
              <a:t>:</a:t>
            </a:r>
            <a:r>
              <a:rPr lang="en-US" dirty="0">
                <a:latin typeface="Tenorite"/>
              </a:rPr>
              <a:t> </a:t>
            </a:r>
            <a:endParaRPr lang="en-US" dirty="0"/>
          </a:p>
          <a:p>
            <a:pPr marL="285750" indent="-285750">
              <a:buFont typeface="Arial"/>
              <a:buChar char="•"/>
            </a:pPr>
            <a:r>
              <a:rPr lang="en-GB" dirty="0" err="1">
                <a:latin typeface="Tenorite"/>
              </a:rPr>
              <a:t>Hunanymwybyddiaeth</a:t>
            </a:r>
            <a:endParaRPr lang="en-US" dirty="0" err="1">
              <a:latin typeface="Tenorite"/>
            </a:endParaRPr>
          </a:p>
          <a:p>
            <a:pPr marL="285750" indent="-285750">
              <a:buFont typeface="Arial"/>
              <a:buChar char="•"/>
            </a:pPr>
            <a:r>
              <a:rPr lang="en-GB" dirty="0" err="1">
                <a:latin typeface="Tenorite"/>
              </a:rPr>
              <a:t>Empathi</a:t>
            </a:r>
            <a:endParaRPr lang="en-US" dirty="0" err="1">
              <a:latin typeface="Tenorite"/>
            </a:endParaRPr>
          </a:p>
          <a:p>
            <a:pPr marL="285750" indent="-285750">
              <a:buFont typeface="Arial"/>
              <a:buChar char="•"/>
            </a:pPr>
            <a:r>
              <a:rPr lang="en-GB" dirty="0" err="1"/>
              <a:t>Sgiliau</a:t>
            </a:r>
            <a:r>
              <a:rPr lang="en-GB" dirty="0"/>
              <a:t> </a:t>
            </a:r>
            <a:r>
              <a:rPr lang="en-GB" dirty="0" err="1"/>
              <a:t>rhyngbersonol</a:t>
            </a:r>
            <a:endParaRPr lang="en-US" dirty="0" err="1"/>
          </a:p>
          <a:p>
            <a:pPr marL="285750" indent="-285750">
              <a:buFont typeface="Arial"/>
              <a:buChar char="•"/>
            </a:pPr>
            <a:r>
              <a:rPr lang="en-GB" dirty="0" err="1"/>
              <a:t>Adfyfyrio</a:t>
            </a:r>
            <a:endParaRPr lang="en-US" dirty="0" err="1"/>
          </a:p>
          <a:p>
            <a:pPr marL="285750" indent="-285750">
              <a:buFont typeface="Arial"/>
              <a:buChar char="•"/>
            </a:pPr>
            <a:r>
              <a:rPr lang="en-GB" dirty="0" err="1"/>
              <a:t>Diddordeb</a:t>
            </a:r>
            <a:endParaRPr lang="en-US" dirty="0" err="1"/>
          </a:p>
          <a:p>
            <a:pPr marL="285750" indent="-285750">
              <a:buFont typeface="Arial"/>
              <a:buChar char="•"/>
            </a:pPr>
            <a:r>
              <a:rPr lang="en-GB" dirty="0" err="1"/>
              <a:t>Hyblygrwydd</a:t>
            </a:r>
            <a:r>
              <a:rPr lang="en-GB" dirty="0"/>
              <a:t> a </a:t>
            </a:r>
            <a:r>
              <a:rPr lang="en-GB" dirty="0" err="1"/>
              <a:t>gweithio’n</a:t>
            </a:r>
            <a:r>
              <a:rPr lang="en-GB" dirty="0"/>
              <a:t> </a:t>
            </a:r>
            <a:r>
              <a:rPr lang="en-GB" dirty="0" err="1"/>
              <a:t>agored</a:t>
            </a:r>
            <a:endParaRPr lang="en-US" dirty="0" err="1"/>
          </a:p>
          <a:p>
            <a:pPr marL="285750" indent="-285750">
              <a:buFont typeface="Arial"/>
              <a:buChar char="•"/>
            </a:pPr>
            <a:r>
              <a:rPr lang="en-GB" dirty="0" err="1"/>
              <a:t>Dibynadwyedd</a:t>
            </a:r>
            <a:endParaRPr lang="en-US" dirty="0" err="1"/>
          </a:p>
          <a:p>
            <a:br>
              <a:rPr lang="en-US" dirty="0"/>
            </a:br>
            <a:r>
              <a:rPr lang="en-US" dirty="0" err="1">
                <a:latin typeface="Tenorite"/>
              </a:rPr>
              <a:t>Ewch</a:t>
            </a:r>
            <a:r>
              <a:rPr lang="en-US" dirty="0">
                <a:latin typeface="Tenorite"/>
              </a:rPr>
              <a:t> </a:t>
            </a:r>
            <a:r>
              <a:rPr lang="en-US" dirty="0" err="1">
                <a:latin typeface="Tenorite"/>
              </a:rPr>
              <a:t>i</a:t>
            </a:r>
            <a:r>
              <a:rPr lang="en-US" dirty="0">
                <a:latin typeface="Tenorite"/>
              </a:rPr>
              <a:t> </a:t>
            </a:r>
            <a:r>
              <a:rPr lang="en-US" dirty="0" err="1">
                <a:latin typeface="Tenorite"/>
              </a:rPr>
              <a:t>Adnodd</a:t>
            </a:r>
            <a:r>
              <a:rPr lang="en-US" dirty="0">
                <a:latin typeface="Tenorite"/>
              </a:rPr>
              <a:t> </a:t>
            </a:r>
            <a:r>
              <a:rPr lang="en-US" dirty="0" err="1">
                <a:latin typeface="Tenorite"/>
              </a:rPr>
              <a:t>Dysgu</a:t>
            </a:r>
            <a:r>
              <a:rPr lang="en-US" dirty="0">
                <a:latin typeface="Tenorite"/>
              </a:rPr>
              <a:t> </a:t>
            </a:r>
            <a:r>
              <a:rPr lang="en-US" dirty="0" err="1">
                <a:latin typeface="Tenorite"/>
              </a:rPr>
              <a:t>gan</a:t>
            </a:r>
            <a:r>
              <a:rPr lang="en-US" dirty="0">
                <a:latin typeface="Tenorite"/>
              </a:rPr>
              <a:t> CBAC </a:t>
            </a:r>
            <a:r>
              <a:rPr lang="en-US" dirty="0" err="1">
                <a:latin typeface="Tenorite"/>
              </a:rPr>
              <a:t>ar</a:t>
            </a:r>
            <a:r>
              <a:rPr lang="en-US" dirty="0">
                <a:latin typeface="Tenorite"/>
              </a:rPr>
              <a:t> </a:t>
            </a:r>
            <a:r>
              <a:rPr lang="en-US" dirty="0" err="1">
                <a:latin typeface="Tenorite"/>
              </a:rPr>
              <a:t>wefan</a:t>
            </a:r>
            <a:r>
              <a:rPr lang="en-US" dirty="0">
                <a:latin typeface="Tenorite"/>
              </a:rPr>
              <a:t> </a:t>
            </a:r>
            <a:r>
              <a:rPr lang="en-US" dirty="0" err="1">
                <a:latin typeface="Tenorite"/>
              </a:rPr>
              <a:t>Dysgu</a:t>
            </a:r>
            <a:r>
              <a:rPr lang="en-US" dirty="0">
                <a:latin typeface="Tenorite"/>
              </a:rPr>
              <a:t> Iechyd Cymru </a:t>
            </a:r>
            <a:r>
              <a:rPr lang="en-US" dirty="0" err="1">
                <a:latin typeface="Tenorite"/>
              </a:rPr>
              <a:t>i</a:t>
            </a:r>
            <a:r>
              <a:rPr lang="en-US" dirty="0">
                <a:latin typeface="Tenorite"/>
              </a:rPr>
              <a:t> </a:t>
            </a:r>
            <a:r>
              <a:rPr lang="en-US" dirty="0" err="1">
                <a:latin typeface="Tenorite"/>
              </a:rPr>
              <a:t>ddysgu</a:t>
            </a:r>
            <a:r>
              <a:rPr lang="en-US" dirty="0">
                <a:latin typeface="Tenorite"/>
              </a:rPr>
              <a:t> </a:t>
            </a:r>
            <a:r>
              <a:rPr lang="en-US" dirty="0" err="1">
                <a:latin typeface="Tenorite"/>
              </a:rPr>
              <a:t>mwy</a:t>
            </a:r>
            <a:r>
              <a:rPr lang="en-US" dirty="0">
                <a:latin typeface="Tenorite"/>
              </a:rPr>
              <a:t>:</a:t>
            </a:r>
            <a:br>
              <a:rPr lang="en-US" dirty="0"/>
            </a:br>
            <a:r>
              <a:rPr lang="en-US" dirty="0">
                <a:latin typeface="Tenorite"/>
              </a:rPr>
              <a:t> </a:t>
            </a:r>
            <a:r>
              <a:rPr lang="en-GB" dirty="0">
                <a:latin typeface="Tenorite"/>
                <a:hlinkClick r:id="rId2"/>
              </a:rPr>
              <a:t>Ymarfer Proffesiynol fel Gweithiwr Gofal Plant</a:t>
            </a:r>
            <a:r>
              <a:rPr lang="en-US" dirty="0">
                <a:latin typeface="Tenorite"/>
              </a:rPr>
              <a:t> </a:t>
            </a:r>
          </a:p>
          <a:p>
            <a:r>
              <a:rPr lang="en-GB" dirty="0" err="1">
                <a:latin typeface="Tenorite"/>
                <a:hlinkClick r:id="rId2"/>
              </a:rPr>
              <a:t>Parchu</a:t>
            </a:r>
            <a:r>
              <a:rPr lang="en-GB" dirty="0">
                <a:latin typeface="Tenorite"/>
                <a:hlinkClick r:id="rId2"/>
              </a:rPr>
              <a:t> amrywiaeth a chydnabod gwahaniaethau diwyllianol, crefyddol ac ethnig</a:t>
            </a:r>
            <a:endParaRPr lang="en-US" dirty="0">
              <a:latin typeface="Tenorite"/>
            </a:endParaRPr>
          </a:p>
        </p:txBody>
      </p:sp>
      <p:sp>
        <p:nvSpPr>
          <p:cNvPr id="3" name="Content Placeholder 2">
            <a:extLst>
              <a:ext uri="{FF2B5EF4-FFF2-40B4-BE49-F238E27FC236}">
                <a16:creationId xmlns:a16="http://schemas.microsoft.com/office/drawing/2014/main" id="{AAF4F6B8-D415-4C3A-825E-2DE8C5BDC955}"/>
              </a:ext>
            </a:extLst>
          </p:cNvPr>
          <p:cNvSpPr>
            <a:spLocks noGrp="1"/>
          </p:cNvSpPr>
          <p:nvPr>
            <p:ph sz="half" idx="2"/>
          </p:nvPr>
        </p:nvSpPr>
        <p:spPr/>
        <p:txBody>
          <a:bodyPr vert="horz" lIns="91440" tIns="45720" rIns="91440" bIns="45720" rtlCol="0" anchor="t">
            <a:normAutofit fontScale="77500" lnSpcReduction="20000"/>
          </a:bodyPr>
          <a:lstStyle/>
          <a:p>
            <a:r>
              <a:rPr lang="en-US" dirty="0"/>
              <a:t>Specific characteristics need to be adopted such as: </a:t>
            </a:r>
          </a:p>
          <a:p>
            <a:pPr marL="285750" indent="-285750">
              <a:buFont typeface="Arial"/>
              <a:buChar char="•"/>
            </a:pPr>
            <a:r>
              <a:rPr lang="en-US" dirty="0"/>
              <a:t>Self-awareness</a:t>
            </a:r>
          </a:p>
          <a:p>
            <a:pPr marL="285750" indent="-285750">
              <a:buFont typeface="Arial"/>
              <a:buChar char="•"/>
            </a:pPr>
            <a:r>
              <a:rPr lang="en-US" dirty="0"/>
              <a:t>Empathy</a:t>
            </a:r>
          </a:p>
          <a:p>
            <a:pPr marL="285750" indent="-285750">
              <a:buFont typeface="Arial"/>
              <a:buChar char="•"/>
            </a:pPr>
            <a:r>
              <a:rPr lang="en-US" dirty="0"/>
              <a:t>Interpersonal skills</a:t>
            </a:r>
          </a:p>
          <a:p>
            <a:pPr marL="285750" indent="-285750">
              <a:buFont typeface="Arial"/>
              <a:buChar char="•"/>
            </a:pPr>
            <a:r>
              <a:rPr lang="en-US" dirty="0"/>
              <a:t>Reflection</a:t>
            </a:r>
          </a:p>
          <a:p>
            <a:pPr marL="285750" indent="-285750">
              <a:buFont typeface="Arial"/>
              <a:buChar char="•"/>
            </a:pPr>
            <a:r>
              <a:rPr lang="en-US" dirty="0"/>
              <a:t>Interest</a:t>
            </a:r>
          </a:p>
          <a:p>
            <a:pPr marL="285750" indent="-285750">
              <a:buFont typeface="Arial"/>
              <a:buChar char="•"/>
            </a:pPr>
            <a:r>
              <a:rPr lang="en-US" dirty="0"/>
              <a:t>Flexibility and working openly</a:t>
            </a:r>
          </a:p>
          <a:p>
            <a:pPr marL="285750" indent="-285750">
              <a:buFont typeface="Arial"/>
              <a:buChar char="•"/>
            </a:pPr>
            <a:r>
              <a:rPr lang="en-US" dirty="0"/>
              <a:t>Reliability</a:t>
            </a:r>
          </a:p>
          <a:p>
            <a:r>
              <a:rPr lang="en-US" dirty="0">
                <a:latin typeface="Tenorite"/>
              </a:rPr>
              <a:t>  </a:t>
            </a:r>
          </a:p>
          <a:p>
            <a:r>
              <a:rPr lang="en-GB">
                <a:latin typeface="Tenorite"/>
              </a:rPr>
              <a:t>Go to the Learning Resource by WJEC on the Health and Care Learning Wales website to learn more:</a:t>
            </a:r>
            <a:r>
              <a:rPr lang="en-US" dirty="0">
                <a:latin typeface="Tenorite"/>
              </a:rPr>
              <a:t> </a:t>
            </a:r>
          </a:p>
          <a:p>
            <a:r>
              <a:rPr lang="en-GB" dirty="0">
                <a:latin typeface="Tenorite"/>
                <a:hlinkClick r:id="rId2"/>
              </a:rPr>
              <a:t>Professional Practice as a Childcare Worker</a:t>
            </a:r>
            <a:r>
              <a:rPr lang="en-US" dirty="0">
                <a:latin typeface="Tenorite"/>
              </a:rPr>
              <a:t> </a:t>
            </a:r>
          </a:p>
          <a:p>
            <a:r>
              <a:rPr lang="en-GB" dirty="0">
                <a:latin typeface="Tenorite"/>
                <a:hlinkClick r:id="rId2"/>
              </a:rPr>
              <a:t>Respecting diversity and recognizing cultural, religious and ethnic differences </a:t>
            </a:r>
            <a:r>
              <a:rPr lang="en-US" dirty="0">
                <a:latin typeface="Tenorite"/>
              </a:rPr>
              <a:t> </a:t>
            </a:r>
          </a:p>
        </p:txBody>
      </p:sp>
    </p:spTree>
    <p:extLst>
      <p:ext uri="{BB962C8B-B14F-4D97-AF65-F5344CB8AC3E}">
        <p14:creationId xmlns:p14="http://schemas.microsoft.com/office/powerpoint/2010/main" val="3985169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4E902AF0-03E5-4277-84EE-E5423BEA5A1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600" dirty="0"/>
              <a:t>Tasg ar gyfer meini prawf 2.6</a:t>
            </a:r>
          </a:p>
        </p:txBody>
      </p:sp>
      <p:sp>
        <p:nvSpPr>
          <p:cNvPr id="2" name="Content Placeholder 1">
            <a:extLst>
              <a:ext uri="{FF2B5EF4-FFF2-40B4-BE49-F238E27FC236}">
                <a16:creationId xmlns:a16="http://schemas.microsoft.com/office/drawing/2014/main" id="{27BC3EDF-AAF8-46CA-854C-0EC360DADF5A}"/>
              </a:ext>
            </a:extLst>
          </p:cNvPr>
          <p:cNvSpPr>
            <a:spLocks noGrp="1"/>
          </p:cNvSpPr>
          <p:nvPr>
            <p:ph sz="half" idx="1"/>
          </p:nvPr>
        </p:nvSpPr>
        <p:spPr/>
        <p:txBody>
          <a:bodyPr vert="horz" lIns="91440" tIns="45720" rIns="91440" bIns="45720" rtlCol="0" anchor="t">
            <a:normAutofit fontScale="700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2.6</a:t>
            </a:r>
            <a:r>
              <a:rPr lang="en-US" dirty="0">
                <a:latin typeface="Tenorite"/>
              </a:rPr>
              <a:t> </a:t>
            </a:r>
          </a:p>
          <a:p>
            <a:r>
              <a:rPr lang="en-GB" dirty="0">
                <a:latin typeface="Tenorite"/>
              </a:rPr>
              <a:t> </a:t>
            </a:r>
            <a:r>
              <a:rPr lang="en-US" dirty="0">
                <a:latin typeface="Tenorite"/>
              </a:rPr>
              <a:t> </a:t>
            </a:r>
          </a:p>
          <a:p>
            <a:r>
              <a:rPr lang="en-GB" dirty="0" err="1">
                <a:latin typeface="Tenorite"/>
              </a:rPr>
              <a:t>Esboniwch</a:t>
            </a:r>
            <a:r>
              <a:rPr lang="en-GB" dirty="0">
                <a:latin typeface="Tenorite"/>
              </a:rPr>
              <a:t> </a:t>
            </a:r>
            <a:r>
              <a:rPr lang="en-GB" dirty="0" err="1">
                <a:latin typeface="Tenorite"/>
              </a:rPr>
              <a:t>bwysigrwydd</a:t>
            </a:r>
            <a:r>
              <a:rPr lang="en-GB" dirty="0">
                <a:latin typeface="Tenorite"/>
              </a:rPr>
              <a:t> </a:t>
            </a:r>
            <a:r>
              <a:rPr lang="en-GB" dirty="0" err="1">
                <a:latin typeface="Tenorite"/>
              </a:rPr>
              <a:t>parchu</a:t>
            </a:r>
            <a:r>
              <a:rPr lang="en-GB" dirty="0">
                <a:latin typeface="Tenorite"/>
              </a:rPr>
              <a:t> </a:t>
            </a:r>
            <a:r>
              <a:rPr lang="en-GB" dirty="0" err="1">
                <a:latin typeface="Tenorite"/>
              </a:rPr>
              <a:t>amrywiaeth</a:t>
            </a:r>
            <a:r>
              <a:rPr lang="en-GB" dirty="0">
                <a:latin typeface="Tenorite"/>
              </a:rPr>
              <a:t> a </a:t>
            </a:r>
            <a:r>
              <a:rPr lang="en-GB" dirty="0" err="1">
                <a:latin typeface="Tenorite"/>
              </a:rPr>
              <a:t>chydnabod</a:t>
            </a:r>
            <a:r>
              <a:rPr lang="en-GB" dirty="0">
                <a:latin typeface="Tenorite"/>
              </a:rPr>
              <a:t> </a:t>
            </a:r>
            <a:r>
              <a:rPr lang="en-GB" dirty="0" err="1">
                <a:latin typeface="Tenorite"/>
              </a:rPr>
              <a:t>gwahaniaethau</a:t>
            </a:r>
            <a:r>
              <a:rPr lang="en-GB" dirty="0">
                <a:latin typeface="Tenorite"/>
              </a:rPr>
              <a:t> </a:t>
            </a:r>
            <a:r>
              <a:rPr lang="en-GB" dirty="0" err="1">
                <a:latin typeface="Tenorite"/>
              </a:rPr>
              <a:t>diwylliannol</a:t>
            </a:r>
            <a:r>
              <a:rPr lang="en-GB" dirty="0">
                <a:latin typeface="Tenorite"/>
              </a:rPr>
              <a:t>, </a:t>
            </a:r>
            <a:r>
              <a:rPr lang="en-GB" dirty="0" err="1">
                <a:latin typeface="Tenorite"/>
              </a:rPr>
              <a:t>crefyddol</a:t>
            </a:r>
            <a:r>
              <a:rPr lang="en-GB" dirty="0">
                <a:latin typeface="Tenorite"/>
              </a:rPr>
              <a:t> ac </a:t>
            </a:r>
            <a:r>
              <a:rPr lang="en-GB" dirty="0" err="1">
                <a:latin typeface="Tenorite"/>
              </a:rPr>
              <a:t>ethnig</a:t>
            </a:r>
            <a:r>
              <a:rPr lang="en-GB" dirty="0">
                <a:latin typeface="Tenorite"/>
              </a:rPr>
              <a:t> </a:t>
            </a:r>
            <a:r>
              <a:rPr lang="en-GB" dirty="0" err="1">
                <a:latin typeface="Tenorite"/>
              </a:rPr>
              <a:t>wrth</a:t>
            </a:r>
            <a:r>
              <a:rPr lang="en-GB" dirty="0">
                <a:latin typeface="Tenorite"/>
              </a:rPr>
              <a:t> </a:t>
            </a:r>
            <a:r>
              <a:rPr lang="en-GB" dirty="0" err="1">
                <a:latin typeface="Tenorite"/>
              </a:rPr>
              <a:t>weithio</a:t>
            </a:r>
            <a:r>
              <a:rPr lang="en-GB" dirty="0">
                <a:latin typeface="Tenorite"/>
              </a:rPr>
              <a:t> </a:t>
            </a:r>
            <a:r>
              <a:rPr lang="en-GB" dirty="0" err="1">
                <a:latin typeface="Tenorite"/>
              </a:rPr>
              <a:t>mewn</a:t>
            </a:r>
            <a:r>
              <a:rPr lang="en-GB" dirty="0">
                <a:latin typeface="Tenorite"/>
              </a:rPr>
              <a:t> </a:t>
            </a:r>
            <a:r>
              <a:rPr lang="en-GB" dirty="0" err="1">
                <a:latin typeface="Tenorite"/>
              </a:rPr>
              <a:t>partneriaeth</a:t>
            </a:r>
            <a:r>
              <a:rPr lang="en-GB" dirty="0">
                <a:latin typeface="Tenorite"/>
              </a:rPr>
              <a:t>. </a:t>
            </a:r>
            <a:endParaRPr lang="en-US" dirty="0"/>
          </a:p>
          <a:p>
            <a:r>
              <a:rPr lang="en-GB" dirty="0" err="1">
                <a:latin typeface="Tenorite"/>
              </a:rPr>
              <a:t>Dylech</a:t>
            </a:r>
            <a:r>
              <a:rPr lang="en-GB" dirty="0">
                <a:latin typeface="Tenorite"/>
              </a:rPr>
              <a:t> </a:t>
            </a:r>
            <a:r>
              <a:rPr lang="en-GB" dirty="0" err="1">
                <a:latin typeface="Tenorite"/>
              </a:rPr>
              <a:t>gynnwys</a:t>
            </a:r>
            <a:r>
              <a:rPr lang="en-GB" dirty="0">
                <a:latin typeface="Tenorite"/>
              </a:rPr>
              <a:t> </a:t>
            </a:r>
            <a:r>
              <a:rPr lang="en-GB" dirty="0" err="1">
                <a:latin typeface="Tenorite"/>
              </a:rPr>
              <a:t>arsylwadau</a:t>
            </a:r>
            <a:r>
              <a:rPr lang="en-GB" dirty="0">
                <a:latin typeface="Tenorite"/>
              </a:rPr>
              <a:t> a </a:t>
            </a:r>
            <a:r>
              <a:rPr lang="en-GB" dirty="0" err="1">
                <a:latin typeface="Tenorite"/>
              </a:rPr>
              <a:t>allai</a:t>
            </a:r>
            <a:r>
              <a:rPr lang="en-GB" dirty="0">
                <a:latin typeface="Tenorite"/>
              </a:rPr>
              <a:t> </a:t>
            </a:r>
            <a:r>
              <a:rPr lang="en-GB" dirty="0" err="1">
                <a:latin typeface="Tenorite"/>
              </a:rPr>
              <a:t>fod</a:t>
            </a:r>
            <a:r>
              <a:rPr lang="en-GB" dirty="0">
                <a:latin typeface="Tenorite"/>
              </a:rPr>
              <a:t> </a:t>
            </a:r>
            <a:r>
              <a:rPr lang="en-GB" dirty="0" err="1">
                <a:latin typeface="Tenorite"/>
              </a:rPr>
              <a:t>gennych</a:t>
            </a:r>
            <a:r>
              <a:rPr lang="en-GB" dirty="0">
                <a:latin typeface="Tenorite"/>
              </a:rPr>
              <a:t> </a:t>
            </a:r>
            <a:r>
              <a:rPr lang="en-GB" dirty="0" err="1">
                <a:latin typeface="Tenorite"/>
              </a:rPr>
              <a:t>o'ch</a:t>
            </a:r>
            <a:r>
              <a:rPr lang="en-GB" dirty="0">
                <a:latin typeface="Tenorite"/>
              </a:rPr>
              <a:t> </a:t>
            </a:r>
            <a:r>
              <a:rPr lang="en-GB" dirty="0" err="1">
                <a:latin typeface="Tenorite"/>
              </a:rPr>
              <a:t>lleoliad</a:t>
            </a:r>
            <a:r>
              <a:rPr lang="en-GB" dirty="0">
                <a:latin typeface="Tenorite"/>
              </a:rPr>
              <a:t> </a:t>
            </a:r>
            <a:r>
              <a:rPr lang="en-GB" dirty="0" err="1">
                <a:latin typeface="Tenorite"/>
              </a:rPr>
              <a:t>gwaith</a:t>
            </a:r>
            <a:r>
              <a:rPr lang="en-GB" dirty="0">
                <a:latin typeface="Tenorite"/>
              </a:rPr>
              <a:t>.</a:t>
            </a:r>
            <a:r>
              <a:rPr lang="en-US" dirty="0">
                <a:latin typeface="Tenorite"/>
              </a:rPr>
              <a:t> </a:t>
            </a:r>
          </a:p>
          <a:p>
            <a:r>
              <a:rPr lang="en-GB" dirty="0" err="1">
                <a:latin typeface="Tenorite"/>
              </a:rPr>
              <a:t>Ysgrifennwch</a:t>
            </a:r>
            <a:r>
              <a:rPr lang="en-GB" dirty="0">
                <a:latin typeface="Tenorite"/>
              </a:rPr>
              <a:t> </a:t>
            </a:r>
            <a:r>
              <a:rPr lang="en-GB" dirty="0" err="1">
                <a:latin typeface="Tenorite"/>
              </a:rPr>
              <a:t>eich</a:t>
            </a:r>
            <a:r>
              <a:rPr lang="en-GB" dirty="0">
                <a:latin typeface="Tenorite"/>
              </a:rPr>
              <a:t> </a:t>
            </a:r>
            <a:r>
              <a:rPr lang="en-GB" dirty="0" err="1">
                <a:latin typeface="Tenorite"/>
              </a:rPr>
              <a:t>ateb</a:t>
            </a:r>
            <a:r>
              <a:rPr lang="en-GB" dirty="0">
                <a:latin typeface="Tenorite"/>
              </a:rPr>
              <a:t> </a:t>
            </a:r>
            <a:r>
              <a:rPr lang="en-GB" dirty="0" err="1">
                <a:latin typeface="Tenorite"/>
              </a:rPr>
              <a:t>yn</a:t>
            </a:r>
            <a:r>
              <a:rPr lang="en-GB" dirty="0">
                <a:latin typeface="Tenorite"/>
              </a:rPr>
              <a:t> y </a:t>
            </a:r>
            <a:r>
              <a:rPr lang="en-GB" dirty="0" err="1">
                <a:latin typeface="Tenorite"/>
              </a:rPr>
              <a:t>Llyfryn</a:t>
            </a:r>
            <a:r>
              <a:rPr lang="en-GB" dirty="0">
                <a:latin typeface="Tenorite"/>
              </a:rPr>
              <a:t> Gwaith</a:t>
            </a:r>
            <a:r>
              <a:rPr lang="en-US" dirty="0">
                <a:latin typeface="Tenorite"/>
              </a:rPr>
              <a:t> </a:t>
            </a:r>
          </a:p>
        </p:txBody>
      </p:sp>
      <p:sp>
        <p:nvSpPr>
          <p:cNvPr id="3" name="Content Placeholder 2">
            <a:extLst>
              <a:ext uri="{FF2B5EF4-FFF2-40B4-BE49-F238E27FC236}">
                <a16:creationId xmlns:a16="http://schemas.microsoft.com/office/drawing/2014/main" id="{56121789-1AEF-4CEC-80A0-A11E33A65538}"/>
              </a:ext>
            </a:extLst>
          </p:cNvPr>
          <p:cNvSpPr>
            <a:spLocks noGrp="1"/>
          </p:cNvSpPr>
          <p:nvPr>
            <p:ph sz="half" idx="2"/>
          </p:nvPr>
        </p:nvSpPr>
        <p:spPr/>
        <p:txBody>
          <a:bodyPr vert="horz" lIns="91440" tIns="45720" rIns="91440" bIns="45720" rtlCol="0" anchor="t">
            <a:normAutofit fontScale="77500" lnSpcReduction="20000"/>
          </a:bodyPr>
          <a:lstStyle/>
          <a:p>
            <a:r>
              <a:rPr lang="en-GB" b="1" u="sng" dirty="0">
                <a:latin typeface="Tenorite"/>
              </a:rPr>
              <a:t>Task for assessment criteria </a:t>
            </a:r>
            <a:r>
              <a:rPr lang="en-US" b="1" u="sng" dirty="0">
                <a:latin typeface="Tenorite"/>
              </a:rPr>
              <a:t>2.6</a:t>
            </a:r>
            <a:r>
              <a:rPr lang="en-US" u="sng" dirty="0">
                <a:latin typeface="Tenorite"/>
              </a:rPr>
              <a:t> </a:t>
            </a:r>
          </a:p>
          <a:p>
            <a:r>
              <a:rPr lang="en-GB" dirty="0">
                <a:latin typeface="Tenorite"/>
              </a:rPr>
              <a:t> </a:t>
            </a:r>
            <a:r>
              <a:rPr lang="en-US" dirty="0">
                <a:latin typeface="Tenorite"/>
              </a:rPr>
              <a:t> </a:t>
            </a:r>
            <a:endParaRPr lang="en-US" dirty="0"/>
          </a:p>
          <a:p>
            <a:r>
              <a:rPr lang="en-GB" dirty="0">
                <a:latin typeface="Tenorite"/>
              </a:rPr>
              <a:t>Explain the importance of respecting diversity and recognising cultural, religious and ethnic differences when working in partnership.</a:t>
            </a:r>
            <a:r>
              <a:rPr lang="en-US" dirty="0">
                <a:latin typeface="Tenorite"/>
              </a:rPr>
              <a:t> </a:t>
            </a:r>
          </a:p>
          <a:p>
            <a:r>
              <a:rPr lang="en-GB" dirty="0">
                <a:latin typeface="Tenorite"/>
              </a:rPr>
              <a:t>Include observations you may have from your work placement.</a:t>
            </a:r>
            <a:r>
              <a:rPr lang="en-US" dirty="0">
                <a:latin typeface="Tenorite"/>
              </a:rPr>
              <a:t> </a:t>
            </a:r>
            <a:endParaRPr lang="en-US" dirty="0"/>
          </a:p>
          <a:p>
            <a:r>
              <a:rPr lang="en-US" dirty="0"/>
              <a:t>Write your answer in the Workbook </a:t>
            </a:r>
          </a:p>
        </p:txBody>
      </p:sp>
    </p:spTree>
    <p:extLst>
      <p:ext uri="{BB962C8B-B14F-4D97-AF65-F5344CB8AC3E}">
        <p14:creationId xmlns:p14="http://schemas.microsoft.com/office/powerpoint/2010/main" val="3640609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807055D-E215-4911-A864-355AAD68221C}"/>
              </a:ext>
            </a:extLst>
          </p:cNvPr>
          <p:cNvSpPr txBox="1">
            <a:spLocks/>
          </p:cNvSpPr>
          <p:nvPr/>
        </p:nvSpPr>
        <p:spPr>
          <a:xfrm>
            <a:off x="370608" y="501426"/>
            <a:ext cx="5441830" cy="1021856"/>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y-GB" sz="2800" dirty="0">
                <a:ea typeface="+mj-lt"/>
                <a:cs typeface="+mj-lt"/>
              </a:rPr>
              <a:t>Wrth ddilyn yr adnodd hwn roedd cyfle i chi ddysgu am:</a:t>
            </a:r>
            <a:r>
              <a:rPr lang="en-US" sz="2800" dirty="0">
                <a:ea typeface="+mj-lt"/>
                <a:cs typeface="+mj-lt"/>
              </a:rPr>
              <a:t> </a:t>
            </a:r>
            <a:endParaRPr lang="en-US" dirty="0"/>
          </a:p>
        </p:txBody>
      </p:sp>
      <p:sp>
        <p:nvSpPr>
          <p:cNvPr id="7" name="Content Placeholder 1">
            <a:extLst>
              <a:ext uri="{FF2B5EF4-FFF2-40B4-BE49-F238E27FC236}">
                <a16:creationId xmlns:a16="http://schemas.microsoft.com/office/drawing/2014/main" id="{ABABED18-6F73-4A2D-BF08-345984E1E651}"/>
              </a:ext>
            </a:extLst>
          </p:cNvPr>
          <p:cNvSpPr>
            <a:spLocks noGrp="1"/>
          </p:cNvSpPr>
          <p:nvPr>
            <p:ph sz="half" idx="1"/>
          </p:nvPr>
        </p:nvSpPr>
        <p:spPr>
          <a:xfrm>
            <a:off x="266632" y="1437540"/>
            <a:ext cx="5335001" cy="5605672"/>
          </a:xfrm>
        </p:spPr>
        <p:txBody>
          <a:bodyPr vert="horz" lIns="91440" tIns="45720" rIns="91440" bIns="45720" rtlCol="0" anchor="t">
            <a:normAutofit fontScale="70000" lnSpcReduction="20000"/>
          </a:bodyPr>
          <a:lstStyle/>
          <a:p>
            <a:pPr>
              <a:lnSpc>
                <a:spcPct val="107000"/>
              </a:lnSpc>
              <a:spcAft>
                <a:spcPts val="800"/>
              </a:spcAft>
            </a:pPr>
            <a:r>
              <a:rPr lang="en-GB" sz="2400" b="1" dirty="0">
                <a:latin typeface="Tenorite"/>
                <a:cs typeface="Times New Roman"/>
              </a:rPr>
              <a:t>2.1</a:t>
            </a:r>
            <a:r>
              <a:rPr lang="en-GB" sz="2400" dirty="0">
                <a:latin typeface="Tenorite"/>
                <a:cs typeface="Times New Roman"/>
              </a:rPr>
              <a:t> </a:t>
            </a:r>
            <a:r>
              <a:rPr lang="en-GB" sz="2400" dirty="0" err="1">
                <a:latin typeface="Tenorite"/>
                <a:cs typeface="Times New Roman"/>
              </a:rPr>
              <a:t>egwyddorion</a:t>
            </a:r>
            <a:r>
              <a:rPr lang="en-GB" sz="2400" dirty="0">
                <a:latin typeface="Tenorite"/>
                <a:cs typeface="Times New Roman"/>
              </a:rPr>
              <a:t> </a:t>
            </a:r>
            <a:r>
              <a:rPr lang="en-GB" sz="2400" dirty="0" err="1">
                <a:latin typeface="Tenorite"/>
                <a:cs typeface="Times New Roman"/>
              </a:rPr>
              <a:t>gweithio</a:t>
            </a:r>
            <a:r>
              <a:rPr lang="en-GB" sz="2400" dirty="0">
                <a:latin typeface="Tenorite"/>
                <a:cs typeface="Times New Roman"/>
              </a:rPr>
              <a:t> </a:t>
            </a:r>
            <a:r>
              <a:rPr lang="en-GB" sz="2400" dirty="0" err="1">
                <a:latin typeface="Tenorite"/>
                <a:cs typeface="Times New Roman"/>
              </a:rPr>
              <a:t>mewn</a:t>
            </a:r>
            <a:r>
              <a:rPr lang="en-GB" sz="2400" dirty="0">
                <a:latin typeface="Tenorite"/>
                <a:cs typeface="Times New Roman"/>
              </a:rPr>
              <a:t> </a:t>
            </a:r>
            <a:r>
              <a:rPr lang="en-GB" sz="2400" dirty="0" err="1">
                <a:latin typeface="Tenorite"/>
                <a:cs typeface="Times New Roman"/>
              </a:rPr>
              <a:t>partneriaeth</a:t>
            </a:r>
            <a:r>
              <a:rPr lang="en-GB" sz="2400" dirty="0">
                <a:latin typeface="Tenorite"/>
                <a:cs typeface="Times New Roman"/>
              </a:rPr>
              <a:t> ag </a:t>
            </a:r>
            <a:r>
              <a:rPr lang="en-GB" sz="2400" dirty="0" err="1">
                <a:latin typeface="Tenorite"/>
                <a:cs typeface="Times New Roman"/>
              </a:rPr>
              <a:t>eraill</a:t>
            </a:r>
            <a:r>
              <a:rPr lang="en-GB" sz="2400" dirty="0">
                <a:latin typeface="Tenorite"/>
                <a:cs typeface="Times New Roman"/>
              </a:rPr>
              <a:t> </a:t>
            </a:r>
            <a:endParaRPr lang="en-GB"/>
          </a:p>
          <a:p>
            <a:r>
              <a:rPr lang="en-GB" sz="2400" dirty="0">
                <a:latin typeface="Tenorite"/>
                <a:cs typeface="Times New Roman"/>
              </a:rPr>
              <a:t>  </a:t>
            </a:r>
            <a:endParaRPr lang="en-GB">
              <a:cs typeface="Times New Roman" panose="02020603050405020304" pitchFamily="18" charset="0"/>
            </a:endParaRPr>
          </a:p>
          <a:p>
            <a:r>
              <a:rPr lang="en-GB" sz="2400" b="1" dirty="0">
                <a:latin typeface="Tenorite"/>
                <a:ea typeface="Calibri" panose="020F0502020204030204" pitchFamily="34" charset="0"/>
                <a:cs typeface="Times New Roman"/>
              </a:rPr>
              <a:t>2.2</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amrywiaeth</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rolau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proffesiynol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eraill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ym</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meysydd</a:t>
            </a:r>
            <a:r>
              <a:rPr lang="en-GB" sz="2400" dirty="0">
                <a:latin typeface="Tenorite"/>
                <a:ea typeface="Calibri" panose="020F0502020204030204" pitchFamily="34" charset="0"/>
                <a:cs typeface="Times New Roman"/>
              </a:rPr>
              <a:t> y </a:t>
            </a:r>
            <a:r>
              <a:rPr lang="en-GB" sz="2400" dirty="0" err="1">
                <a:latin typeface="Tenorite"/>
                <a:ea typeface="Calibri" panose="020F0502020204030204" pitchFamily="34" charset="0"/>
                <a:cs typeface="Times New Roman"/>
              </a:rPr>
              <a:t>blynyddoedd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cynnar</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a </a:t>
            </a:r>
            <a:r>
              <a:rPr lang="en-GB" sz="2400" dirty="0" err="1">
                <a:latin typeface="Tenorite"/>
                <a:ea typeface="Calibri" panose="020F0502020204030204" pitchFamily="34" charset="0"/>
                <a:cs typeface="Times New Roman"/>
              </a:rPr>
              <a:t>gofal</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plant</a:t>
            </a:r>
            <a:r>
              <a:rPr lang="en-GB" sz="2400" dirty="0">
                <a:latin typeface="Tenorite"/>
                <a:ea typeface="Calibri" panose="020F0502020204030204" pitchFamily="34" charset="0"/>
                <a:cs typeface="Times New Roman"/>
              </a:rPr>
              <a:t> </a:t>
            </a:r>
            <a:endParaRPr lang="en-GB" dirty="0">
              <a:latin typeface="Tenorite"/>
            </a:endParaRPr>
          </a:p>
          <a:p>
            <a:r>
              <a:rPr lang="en-GB" sz="2400" dirty="0">
                <a:latin typeface="Tenorite"/>
                <a:ea typeface="Calibri" panose="020F0502020204030204" pitchFamily="34" charset="0"/>
                <a:cs typeface="Times New Roman"/>
              </a:rPr>
              <a:t>  </a:t>
            </a:r>
            <a:endParaRPr lang="en-GB">
              <a:latin typeface="Tenorite"/>
            </a:endParaRPr>
          </a:p>
          <a:p>
            <a:r>
              <a:rPr lang="en-GB" sz="2400" b="1" dirty="0">
                <a:latin typeface="Tenorite"/>
                <a:cs typeface="Times New Roman"/>
              </a:rPr>
              <a:t>2.3</a:t>
            </a:r>
            <a:r>
              <a:rPr lang="en-GB" sz="2400" dirty="0">
                <a:latin typeface="Tenorite"/>
                <a:cs typeface="Times New Roman"/>
              </a:rPr>
              <a:t> </a:t>
            </a:r>
            <a:r>
              <a:rPr lang="en-GB" sz="2400" dirty="0" err="1">
                <a:latin typeface="Tenorite"/>
                <a:cs typeface="Times New Roman"/>
              </a:rPr>
              <a:t>pwysigrwydd</a:t>
            </a:r>
            <a:r>
              <a:rPr lang="en-GB" sz="2400" dirty="0">
                <a:latin typeface="Tenorite"/>
                <a:cs typeface="Times New Roman"/>
              </a:rPr>
              <a:t> </a:t>
            </a:r>
            <a:r>
              <a:rPr lang="en-GB" sz="2400" dirty="0" err="1">
                <a:latin typeface="Tenorite"/>
                <a:cs typeface="Times New Roman"/>
              </a:rPr>
              <a:t>gwaith</a:t>
            </a:r>
            <a:r>
              <a:rPr lang="en-GB" sz="2400" dirty="0">
                <a:latin typeface="Tenorite"/>
                <a:cs typeface="Times New Roman"/>
              </a:rPr>
              <a:t> </a:t>
            </a:r>
            <a:r>
              <a:rPr lang="en-GB" sz="2400" dirty="0" err="1">
                <a:latin typeface="Tenorite"/>
                <a:cs typeface="Times New Roman"/>
              </a:rPr>
              <a:t>amlasiantaethol</a:t>
            </a:r>
            <a:r>
              <a:rPr lang="en-GB" sz="2400" dirty="0">
                <a:latin typeface="Tenorite"/>
                <a:cs typeface="Times New Roman"/>
              </a:rPr>
              <a:t> </a:t>
            </a:r>
            <a:endParaRPr lang="en-GB" dirty="0"/>
          </a:p>
          <a:p>
            <a:r>
              <a:rPr lang="en-GB" sz="2400" dirty="0">
                <a:latin typeface="Tenorite"/>
                <a:cs typeface="Times New Roman"/>
              </a:rPr>
              <a:t>  </a:t>
            </a:r>
            <a:endParaRPr lang="en-GB"/>
          </a:p>
          <a:p>
            <a:r>
              <a:rPr lang="en-GB" sz="2400" b="1" dirty="0">
                <a:latin typeface="Tenorite"/>
                <a:ea typeface="Calibri" panose="020F0502020204030204" pitchFamily="34" charset="0"/>
                <a:cs typeface="Times New Roman"/>
              </a:rPr>
              <a:t>2.4</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pwysigrwydd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meithrin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perthnasoedd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effeithiol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wrth</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gyda</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proffesiynol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eraill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gofalwyr</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a </a:t>
            </a:r>
            <a:r>
              <a:rPr lang="en-GB" sz="2400" dirty="0" err="1">
                <a:latin typeface="Tenorite"/>
                <a:ea typeface="Calibri" panose="020F0502020204030204" pitchFamily="34" charset="0"/>
                <a:cs typeface="Times New Roman"/>
              </a:rPr>
              <a:t>theuluoedd</a:t>
            </a:r>
            <a:r>
              <a:rPr lang="en-GB" sz="2400" dirty="0">
                <a:latin typeface="Tenorite"/>
                <a:ea typeface="Calibri" panose="020F0502020204030204" pitchFamily="34" charset="0"/>
                <a:cs typeface="Times New Roman"/>
              </a:rPr>
              <a:t> </a:t>
            </a:r>
            <a:r>
              <a:rPr lang="en-GB" sz="2400" dirty="0" err="1">
                <a:effectLst/>
                <a:latin typeface="Tenorite"/>
                <a:ea typeface="Calibri" panose="020F0502020204030204" pitchFamily="34" charset="0"/>
                <a:cs typeface="Times New Roman"/>
              </a:rPr>
              <a:t>yn</a:t>
            </a:r>
            <a:r>
              <a:rPr lang="en-GB" sz="2400" dirty="0">
                <a:effectLst/>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ogystal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â'r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unigolyn</a:t>
            </a:r>
            <a:r>
              <a:rPr lang="en-GB" sz="2400" dirty="0">
                <a:latin typeface="Tenorite"/>
                <a:ea typeface="Calibri" panose="020F0502020204030204" pitchFamily="34" charset="0"/>
                <a:cs typeface="Times New Roman"/>
              </a:rPr>
              <a:t> </a:t>
            </a:r>
            <a:endParaRPr lang="en-GB"/>
          </a:p>
          <a:p>
            <a:r>
              <a:rPr lang="en-GB" sz="2400" dirty="0">
                <a:latin typeface="Tenorite"/>
                <a:ea typeface="Calibri" panose="020F0502020204030204" pitchFamily="34" charset="0"/>
                <a:cs typeface="Times New Roman"/>
              </a:rPr>
              <a:t>  </a:t>
            </a:r>
            <a:endParaRPr lang="en-GB"/>
          </a:p>
          <a:p>
            <a:r>
              <a:rPr lang="en-GB" sz="2400" b="1" dirty="0">
                <a:latin typeface="Tenorite"/>
                <a:ea typeface="Calibri" panose="020F0502020204030204" pitchFamily="34" charset="0"/>
                <a:cs typeface="Times New Roman"/>
              </a:rPr>
              <a:t>2.5</a:t>
            </a:r>
            <a:r>
              <a:rPr lang="en-GB" sz="2400" dirty="0">
                <a:latin typeface="Tenorite"/>
                <a:ea typeface="Calibri" panose="020F0502020204030204" pitchFamily="34" charset="0"/>
                <a:cs typeface="Times New Roman"/>
              </a:rPr>
              <a:t> </a:t>
            </a:r>
            <a:r>
              <a:rPr lang="en-GB" sz="2400" dirty="0" err="1">
                <a:effectLst/>
                <a:latin typeface="Tenorite"/>
                <a:ea typeface="Calibri" panose="020F0502020204030204" pitchFamily="34" charset="0"/>
                <a:cs typeface="Times New Roman"/>
              </a:rPr>
              <a:t>sut</a:t>
            </a:r>
            <a:r>
              <a:rPr lang="en-GB" sz="2400" dirty="0">
                <a:effectLst/>
                <a:latin typeface="Tenorite"/>
                <a:ea typeface="Calibri" panose="020F0502020204030204" pitchFamily="34" charset="0"/>
                <a:cs typeface="Times New Roman"/>
              </a:rPr>
              <a:t> </a:t>
            </a:r>
            <a:r>
              <a:rPr lang="en-GB" sz="2400" dirty="0" err="1">
                <a:effectLst/>
                <a:latin typeface="Tenorite"/>
                <a:ea typeface="Calibri" panose="020F0502020204030204" pitchFamily="34" charset="0"/>
                <a:cs typeface="Times New Roman"/>
              </a:rPr>
              <a:t>i</a:t>
            </a:r>
            <a:r>
              <a:rPr lang="en-GB" sz="2400" dirty="0">
                <a:effectLst/>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mewn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ffyrdd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sy'n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meithrin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ymddiriedaeth</a:t>
            </a:r>
            <a:r>
              <a:rPr lang="en-GB" sz="2400" dirty="0">
                <a:latin typeface="Tenorite"/>
                <a:ea typeface="Calibri" panose="020F0502020204030204" pitchFamily="34" charset="0"/>
                <a:cs typeface="Times New Roman"/>
              </a:rPr>
              <a:t> </a:t>
            </a:r>
            <a:endParaRPr lang="en-GB"/>
          </a:p>
          <a:p>
            <a:r>
              <a:rPr lang="en-GB" sz="2400" dirty="0">
                <a:latin typeface="Tenorite"/>
                <a:ea typeface="Calibri" panose="020F0502020204030204" pitchFamily="34" charset="0"/>
                <a:cs typeface="Times New Roman"/>
              </a:rPr>
              <a:t>  </a:t>
            </a:r>
            <a:endParaRPr lang="en-GB"/>
          </a:p>
          <a:p>
            <a:pPr>
              <a:lnSpc>
                <a:spcPct val="107000"/>
              </a:lnSpc>
              <a:spcAft>
                <a:spcPts val="800"/>
              </a:spcAft>
            </a:pPr>
            <a:r>
              <a:rPr lang="en-GB" sz="2400" b="1" dirty="0">
                <a:latin typeface="Tenorite"/>
                <a:ea typeface="Calibri" panose="020F0502020204030204" pitchFamily="34" charset="0"/>
                <a:cs typeface="Times New Roman"/>
              </a:rPr>
              <a:t>2.6</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pwysigrwydd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parchu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amrywiaeth</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chydnabod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gwahaniaethau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diwylliannol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crefyddol</a:t>
            </a:r>
            <a:r>
              <a:rPr lang="en-GB" sz="2400" dirty="0">
                <a:latin typeface="Tenorite"/>
                <a:ea typeface="Calibri" panose="020F0502020204030204" pitchFamily="34" charset="0"/>
                <a:cs typeface="Times New Roman"/>
              </a:rPr>
              <a:t> ac </a:t>
            </a:r>
            <a:r>
              <a:rPr lang="en-GB" sz="2400" dirty="0" err="1">
                <a:latin typeface="Tenorite"/>
                <a:ea typeface="Calibri" panose="020F0502020204030204" pitchFamily="34" charset="0"/>
                <a:cs typeface="Times New Roman"/>
              </a:rPr>
              <a:t>ethnig</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wrth</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mewn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partneriaeth</a:t>
            </a:r>
            <a:r>
              <a:rPr lang="en-GB" sz="2400" dirty="0">
                <a:latin typeface="Tenorite"/>
                <a:ea typeface="Calibri" panose="020F0502020204030204" pitchFamily="34" charset="0"/>
                <a:cs typeface="Times New Roman"/>
              </a:rPr>
              <a:t>. </a:t>
            </a:r>
            <a:endParaRPr lang="en-GB">
              <a:latin typeface="Tenorite"/>
            </a:endParaRPr>
          </a:p>
          <a:p>
            <a:pPr>
              <a:lnSpc>
                <a:spcPct val="107000"/>
              </a:lnSpc>
              <a:spcAft>
                <a:spcPts val="800"/>
              </a:spcAft>
            </a:pPr>
            <a:endParaRPr lang="en-GB" sz="2200" dirty="0">
              <a:effectLst/>
              <a:ea typeface="Calibri" panose="020F0502020204030204" pitchFamily="34"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830FBC69-BB49-4015-BE70-F3F79B5D660F}"/>
              </a:ext>
            </a:extLst>
          </p:cNvPr>
          <p:cNvSpPr>
            <a:spLocks noGrp="1"/>
          </p:cNvSpPr>
          <p:nvPr>
            <p:ph sz="half" idx="2"/>
          </p:nvPr>
        </p:nvSpPr>
        <p:spPr>
          <a:xfrm>
            <a:off x="6457629" y="1437539"/>
            <a:ext cx="5335000" cy="5396949"/>
          </a:xfrm>
        </p:spPr>
        <p:txBody>
          <a:bodyPr vert="horz" lIns="91440" tIns="45720" rIns="91440" bIns="45720" rtlCol="0" anchor="t">
            <a:normAutofit fontScale="92500" lnSpcReduction="20000"/>
          </a:bodyPr>
          <a:lstStyle/>
          <a:p>
            <a:r>
              <a:rPr lang="en-GB" sz="2000" b="1" dirty="0">
                <a:latin typeface="Tenorite"/>
                <a:ea typeface="Calibri" panose="020F0502020204030204" pitchFamily="34" charset="0"/>
                <a:cs typeface="Times New Roman"/>
              </a:rPr>
              <a:t>2.1</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principles</a:t>
            </a:r>
            <a:r>
              <a:rPr lang="en-GB" sz="2000" dirty="0">
                <a:latin typeface="Tenorite"/>
                <a:ea typeface="Calibri" panose="020F0502020204030204" pitchFamily="34" charset="0"/>
                <a:cs typeface="Times New Roman"/>
              </a:rPr>
              <a:t> of partnership working with others </a:t>
            </a:r>
            <a:endParaRPr lang="en-GB"/>
          </a:p>
          <a:p>
            <a:r>
              <a:rPr lang="en-GB" sz="2000" dirty="0">
                <a:latin typeface="Tenorite"/>
                <a:ea typeface="Calibri" panose="020F0502020204030204" pitchFamily="34" charset="0"/>
                <a:cs typeface="Times New Roman" panose="02020603050405020304" pitchFamily="18" charset="0"/>
              </a:rPr>
              <a:t>  </a:t>
            </a:r>
            <a:endParaRPr lang="en-GB"/>
          </a:p>
          <a:p>
            <a:r>
              <a:rPr lang="en-GB" sz="2000" b="1" dirty="0">
                <a:latin typeface="Tenorite"/>
                <a:ea typeface="Calibri" panose="020F0502020204030204" pitchFamily="34" charset="0"/>
                <a:cs typeface="Times New Roman"/>
              </a:rPr>
              <a:t>2.2</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diversity and roles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other early years and childcare professionals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professionals </a:t>
            </a:r>
            <a:endParaRPr lang="en-GB"/>
          </a:p>
          <a:p>
            <a:r>
              <a:rPr lang="en-GB" sz="2000" dirty="0">
                <a:latin typeface="Tenorite"/>
                <a:ea typeface="Calibri" panose="020F0502020204030204" pitchFamily="34" charset="0"/>
                <a:cs typeface="Times New Roman"/>
              </a:rPr>
              <a:t>  </a:t>
            </a:r>
            <a:endParaRPr lang="en-GB">
              <a:cs typeface="Times New Roman"/>
            </a:endParaRPr>
          </a:p>
          <a:p>
            <a:r>
              <a:rPr lang="en-GB" sz="2000" b="1" dirty="0">
                <a:latin typeface="Tenorite"/>
                <a:ea typeface="Calibri" panose="020F0502020204030204" pitchFamily="34" charset="0"/>
                <a:cs typeface="Times New Roman"/>
              </a:rPr>
              <a:t>2.3</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multi-agency working </a:t>
            </a:r>
            <a:endParaRPr lang="en-GB"/>
          </a:p>
          <a:p>
            <a:r>
              <a:rPr lang="en-GB" sz="2000" dirty="0">
                <a:latin typeface="Tenorite"/>
                <a:ea typeface="Calibri" panose="020F0502020204030204" pitchFamily="34" charset="0"/>
                <a:cs typeface="Times New Roman"/>
              </a:rPr>
              <a:t>  </a:t>
            </a:r>
            <a:endParaRPr lang="en-GB">
              <a:ea typeface="Calibri" panose="020F0502020204030204" pitchFamily="34" charset="0"/>
              <a:cs typeface="Times New Roman" panose="02020603050405020304" pitchFamily="18" charset="0"/>
            </a:endParaRPr>
          </a:p>
          <a:p>
            <a:r>
              <a:rPr lang="en-GB" sz="2000" b="1" dirty="0">
                <a:latin typeface="Tenorite"/>
                <a:ea typeface="Calibri" panose="020F0502020204030204" pitchFamily="34" charset="0"/>
                <a:cs typeface="Times New Roman"/>
              </a:rPr>
              <a:t>2.4</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building effective relationships when working with other professionals and professionals, carers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families as well as the individual </a:t>
            </a:r>
            <a:endParaRPr lang="en-GB"/>
          </a:p>
          <a:p>
            <a:r>
              <a:rPr lang="en-GB" sz="2000" dirty="0">
                <a:latin typeface="Tenorite"/>
                <a:ea typeface="Calibri" panose="020F0502020204030204" pitchFamily="34" charset="0"/>
                <a:cs typeface="Times New Roman"/>
              </a:rPr>
              <a:t>  </a:t>
            </a:r>
            <a:endParaRPr lang="en-GB"/>
          </a:p>
          <a:p>
            <a:r>
              <a:rPr lang="en-GB" sz="2000" b="1" dirty="0">
                <a:latin typeface="Tenorite"/>
                <a:ea typeface="Calibri" panose="020F0502020204030204" pitchFamily="34" charset="0"/>
                <a:cs typeface="Times New Roman"/>
              </a:rPr>
              <a:t>2.5</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how </a:t>
            </a:r>
            <a:r>
              <a:rPr lang="en-GB" sz="2000" dirty="0">
                <a:latin typeface="Tenorite"/>
                <a:ea typeface="Calibri" panose="020F0502020204030204" pitchFamily="34" charset="0"/>
                <a:cs typeface="Times New Roman"/>
              </a:rPr>
              <a:t>to work in ways that build trust </a:t>
            </a:r>
            <a:endParaRPr lang="en-GB"/>
          </a:p>
          <a:p>
            <a:r>
              <a:rPr lang="en-GB" sz="2000" dirty="0">
                <a:latin typeface="Tenorite"/>
                <a:ea typeface="Calibri" panose="020F0502020204030204" pitchFamily="34" charset="0"/>
                <a:cs typeface="Times New Roman"/>
              </a:rPr>
              <a:t>  </a:t>
            </a:r>
            <a:endParaRPr lang="en-GB"/>
          </a:p>
          <a:p>
            <a:pPr>
              <a:lnSpc>
                <a:spcPct val="107000"/>
              </a:lnSpc>
              <a:spcAft>
                <a:spcPts val="800"/>
              </a:spcAft>
            </a:pPr>
            <a:r>
              <a:rPr lang="en-GB" sz="2000" dirty="0">
                <a:latin typeface="Tenorite"/>
                <a:ea typeface="Calibri" panose="020F0502020204030204" pitchFamily="34" charset="0"/>
                <a:cs typeface="Times New Roman"/>
              </a:rPr>
              <a:t> </a:t>
            </a:r>
            <a:r>
              <a:rPr lang="en-GB" sz="2000" b="1" dirty="0">
                <a:latin typeface="Tenorite"/>
                <a:ea typeface="Calibri" panose="020F0502020204030204" pitchFamily="34" charset="0"/>
                <a:cs typeface="Times New Roman"/>
              </a:rPr>
              <a:t>2.6</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of respecting diversity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recognising cultural, religious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ethnic differences when working in partnership.</a:t>
            </a:r>
            <a:r>
              <a:rPr lang="en-GB" sz="2000" b="1" dirty="0">
                <a:latin typeface="Tenorite"/>
                <a:ea typeface="Calibri" panose="020F0502020204030204" pitchFamily="34" charset="0"/>
                <a:cs typeface="Times New Roman"/>
              </a:rPr>
              <a:t> </a:t>
            </a:r>
            <a:endParaRPr lang="en-GB" b="1">
              <a:latin typeface="Tenorite"/>
            </a:endParaRPr>
          </a:p>
          <a:p>
            <a:endParaRPr lang="en-GB" sz="2000" dirty="0"/>
          </a:p>
        </p:txBody>
      </p:sp>
      <p:sp>
        <p:nvSpPr>
          <p:cNvPr id="10" name="Dalfan Testun 4">
            <a:extLst>
              <a:ext uri="{FF2B5EF4-FFF2-40B4-BE49-F238E27FC236}">
                <a16:creationId xmlns:a16="http://schemas.microsoft.com/office/drawing/2014/main" id="{C222E3DA-CA31-4AC0-8445-8992EAF2DFFE}"/>
              </a:ext>
            </a:extLst>
          </p:cNvPr>
          <p:cNvSpPr>
            <a:spLocks noGrp="1"/>
          </p:cNvSpPr>
          <p:nvPr/>
        </p:nvSpPr>
        <p:spPr>
          <a:xfrm>
            <a:off x="6403914" y="567120"/>
            <a:ext cx="5441830" cy="1101366"/>
          </a:xfrm>
          <a:prstGeom prst="rect">
            <a:avLst/>
          </a:prstGeom>
        </p:spPr>
        <p:txBody>
          <a:bodyPr vert="horz" lIns="91440" tIns="45720" rIns="91440" bIns="45720" rtlCol="0" anchor="t">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chemeClr val="accent1">
                    <a:lumMod val="75000"/>
                  </a:schemeClr>
                </a:solidFill>
                <a:latin typeface="Tenorite" panose="00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a:latin typeface="Tenorite"/>
              </a:rPr>
              <a:t>In following this resource there was an opportunity for you to learn about:</a:t>
            </a:r>
            <a:endParaRPr lang="en-GB"/>
          </a:p>
          <a:p>
            <a:endParaRPr lang="cy-GB"/>
          </a:p>
        </p:txBody>
      </p:sp>
    </p:spTree>
    <p:extLst>
      <p:ext uri="{BB962C8B-B14F-4D97-AF65-F5344CB8AC3E}">
        <p14:creationId xmlns:p14="http://schemas.microsoft.com/office/powerpoint/2010/main" val="376587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30897" y="1152938"/>
            <a:ext cx="5335001" cy="5605672"/>
          </a:xfrm>
        </p:spPr>
        <p:txBody>
          <a:bodyPr vert="horz" lIns="91440" tIns="45720" rIns="91440" bIns="45720" rtlCol="0" anchor="t">
            <a:normAutofit fontScale="70000" lnSpcReduction="20000"/>
          </a:bodyPr>
          <a:lstStyle/>
          <a:p>
            <a:pPr>
              <a:lnSpc>
                <a:spcPct val="107000"/>
              </a:lnSpc>
              <a:spcAft>
                <a:spcPts val="800"/>
              </a:spcAft>
            </a:pPr>
            <a:r>
              <a:rPr lang="en-GB" sz="2600" dirty="0">
                <a:effectLst/>
                <a:ea typeface="Calibri" panose="020F0502020204030204" pitchFamily="34" charset="0"/>
                <a:cs typeface="Times New Roman" panose="02020603050405020304" pitchFamily="18" charset="0"/>
              </a:rPr>
              <a:t>MEINI PRAWF</a:t>
            </a:r>
          </a:p>
          <a:p>
            <a:r>
              <a:rPr lang="en-GB" sz="2400" b="1" dirty="0">
                <a:latin typeface="Tenorite"/>
                <a:cs typeface="Times New Roman"/>
              </a:rPr>
              <a:t>2.1</a:t>
            </a:r>
            <a:r>
              <a:rPr lang="en-GB" sz="2400" dirty="0">
                <a:latin typeface="Tenorite"/>
                <a:cs typeface="Times New Roman"/>
              </a:rPr>
              <a:t> </a:t>
            </a:r>
            <a:r>
              <a:rPr lang="en-GB" sz="2400" dirty="0" err="1">
                <a:latin typeface="Tenorite"/>
                <a:cs typeface="Times New Roman"/>
              </a:rPr>
              <a:t>egwyddorion</a:t>
            </a:r>
            <a:r>
              <a:rPr lang="en-GB" sz="2400" dirty="0">
                <a:latin typeface="Tenorite"/>
                <a:cs typeface="Times New Roman"/>
              </a:rPr>
              <a:t> </a:t>
            </a:r>
            <a:r>
              <a:rPr lang="en-GB" sz="2400" dirty="0" err="1">
                <a:latin typeface="Tenorite"/>
                <a:cs typeface="Times New Roman"/>
              </a:rPr>
              <a:t>gweithio</a:t>
            </a:r>
            <a:r>
              <a:rPr lang="en-GB" sz="2400" dirty="0">
                <a:latin typeface="Tenorite"/>
                <a:cs typeface="Times New Roman"/>
              </a:rPr>
              <a:t> </a:t>
            </a:r>
            <a:r>
              <a:rPr lang="en-GB" sz="2400" dirty="0" err="1">
                <a:latin typeface="Tenorite"/>
                <a:cs typeface="Times New Roman"/>
              </a:rPr>
              <a:t>mewn</a:t>
            </a:r>
            <a:r>
              <a:rPr lang="en-GB" sz="2400" dirty="0">
                <a:latin typeface="Tenorite"/>
                <a:cs typeface="Times New Roman"/>
              </a:rPr>
              <a:t> </a:t>
            </a:r>
            <a:r>
              <a:rPr lang="en-GB" sz="2400" dirty="0" err="1">
                <a:latin typeface="Tenorite"/>
                <a:cs typeface="Times New Roman"/>
              </a:rPr>
              <a:t>partneriaeth</a:t>
            </a:r>
            <a:r>
              <a:rPr lang="en-GB" sz="2400" dirty="0">
                <a:latin typeface="Tenorite"/>
                <a:cs typeface="Times New Roman"/>
              </a:rPr>
              <a:t> ag </a:t>
            </a:r>
            <a:r>
              <a:rPr lang="en-GB" sz="2400" dirty="0" err="1">
                <a:latin typeface="Tenorite"/>
                <a:cs typeface="Times New Roman"/>
              </a:rPr>
              <a:t>eraill</a:t>
            </a:r>
            <a:r>
              <a:rPr lang="en-GB" sz="2400" dirty="0">
                <a:latin typeface="Tenorite"/>
                <a:cs typeface="Times New Roman"/>
              </a:rPr>
              <a:t> </a:t>
            </a:r>
            <a:endParaRPr lang="en-GB" dirty="0"/>
          </a:p>
          <a:p>
            <a:r>
              <a:rPr lang="en-GB" sz="2400" dirty="0">
                <a:latin typeface="Tenorite"/>
                <a:cs typeface="Times New Roman"/>
              </a:rPr>
              <a:t>  </a:t>
            </a:r>
            <a:endParaRPr lang="en-GB" dirty="0">
              <a:cs typeface="Times New Roman" panose="02020603050405020304" pitchFamily="18" charset="0"/>
            </a:endParaRPr>
          </a:p>
          <a:p>
            <a:r>
              <a:rPr lang="en-GB" sz="2400" b="1" dirty="0">
                <a:latin typeface="Tenorite"/>
                <a:ea typeface="Calibri" panose="020F0502020204030204" pitchFamily="34" charset="0"/>
                <a:cs typeface="Times New Roman"/>
              </a:rPr>
              <a:t>2.2</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amrywiaeth</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rolau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proffesiynol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eraill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ym</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meysydd</a:t>
            </a:r>
            <a:r>
              <a:rPr lang="en-GB" sz="2400" dirty="0">
                <a:latin typeface="Tenorite"/>
                <a:ea typeface="Calibri" panose="020F0502020204030204" pitchFamily="34" charset="0"/>
                <a:cs typeface="Times New Roman"/>
              </a:rPr>
              <a:t> y </a:t>
            </a:r>
            <a:r>
              <a:rPr lang="en-GB" sz="2400" dirty="0" err="1">
                <a:latin typeface="Tenorite"/>
                <a:ea typeface="Calibri" panose="020F0502020204030204" pitchFamily="34" charset="0"/>
                <a:cs typeface="Times New Roman"/>
              </a:rPr>
              <a:t>blynyddoedd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cynnar</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a </a:t>
            </a:r>
            <a:r>
              <a:rPr lang="en-GB" sz="2400" dirty="0" err="1">
                <a:latin typeface="Tenorite"/>
                <a:ea typeface="Calibri" panose="020F0502020204030204" pitchFamily="34" charset="0"/>
                <a:cs typeface="Times New Roman"/>
              </a:rPr>
              <a:t>gofal</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plant</a:t>
            </a:r>
            <a:r>
              <a:rPr lang="en-GB" sz="2400" dirty="0">
                <a:latin typeface="Tenorite"/>
                <a:ea typeface="Calibri" panose="020F0502020204030204" pitchFamily="34" charset="0"/>
                <a:cs typeface="Times New Roman"/>
              </a:rPr>
              <a:t> </a:t>
            </a:r>
            <a:endParaRPr lang="en-GB" dirty="0">
              <a:latin typeface="Tenorite"/>
            </a:endParaRPr>
          </a:p>
          <a:p>
            <a:r>
              <a:rPr lang="en-GB" sz="2400" dirty="0">
                <a:latin typeface="Tenorite"/>
                <a:ea typeface="Calibri" panose="020F0502020204030204" pitchFamily="34" charset="0"/>
                <a:cs typeface="Times New Roman"/>
              </a:rPr>
              <a:t>  </a:t>
            </a:r>
            <a:endParaRPr lang="en-GB" dirty="0">
              <a:latin typeface="Tenorite"/>
            </a:endParaRPr>
          </a:p>
          <a:p>
            <a:r>
              <a:rPr lang="en-GB" sz="2400" b="1" dirty="0">
                <a:latin typeface="Tenorite"/>
                <a:cs typeface="Times New Roman"/>
              </a:rPr>
              <a:t>2.3</a:t>
            </a:r>
            <a:r>
              <a:rPr lang="en-GB" sz="2400" dirty="0">
                <a:latin typeface="Tenorite"/>
                <a:cs typeface="Times New Roman"/>
              </a:rPr>
              <a:t> </a:t>
            </a:r>
            <a:r>
              <a:rPr lang="en-GB" sz="2400" dirty="0" err="1">
                <a:latin typeface="Tenorite"/>
                <a:cs typeface="Times New Roman"/>
              </a:rPr>
              <a:t>pwysigrwydd</a:t>
            </a:r>
            <a:r>
              <a:rPr lang="en-GB" sz="2400" dirty="0">
                <a:latin typeface="Tenorite"/>
                <a:cs typeface="Times New Roman"/>
              </a:rPr>
              <a:t> </a:t>
            </a:r>
            <a:r>
              <a:rPr lang="en-GB" sz="2400" dirty="0" err="1">
                <a:latin typeface="Tenorite"/>
                <a:cs typeface="Times New Roman"/>
              </a:rPr>
              <a:t>gwaith</a:t>
            </a:r>
            <a:r>
              <a:rPr lang="en-GB" sz="2400" dirty="0">
                <a:latin typeface="Tenorite"/>
                <a:cs typeface="Times New Roman"/>
              </a:rPr>
              <a:t> </a:t>
            </a:r>
            <a:r>
              <a:rPr lang="en-GB" sz="2400" dirty="0" err="1">
                <a:latin typeface="Tenorite"/>
                <a:cs typeface="Times New Roman"/>
              </a:rPr>
              <a:t>amlasiantaethol</a:t>
            </a:r>
            <a:r>
              <a:rPr lang="en-GB" sz="2400" dirty="0">
                <a:latin typeface="Tenorite"/>
                <a:cs typeface="Times New Roman"/>
              </a:rPr>
              <a:t> </a:t>
            </a:r>
            <a:endParaRPr lang="en-GB" dirty="0"/>
          </a:p>
          <a:p>
            <a:r>
              <a:rPr lang="en-GB" sz="2400" dirty="0">
                <a:latin typeface="Tenorite"/>
                <a:cs typeface="Times New Roman"/>
              </a:rPr>
              <a:t>  </a:t>
            </a:r>
            <a:endParaRPr lang="en-GB" dirty="0"/>
          </a:p>
          <a:p>
            <a:r>
              <a:rPr lang="en-GB" sz="2400" b="1" dirty="0">
                <a:latin typeface="Tenorite"/>
                <a:ea typeface="Calibri" panose="020F0502020204030204" pitchFamily="34" charset="0"/>
                <a:cs typeface="Times New Roman"/>
              </a:rPr>
              <a:t>2.4</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pwysigrwydd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meithrin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perthnasoedd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effeithiol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wrth</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gyda</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gweithwyr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proffesiynol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eraill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gofalwyr</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a </a:t>
            </a:r>
            <a:r>
              <a:rPr lang="en-GB" sz="2400" dirty="0" err="1">
                <a:latin typeface="Tenorite"/>
                <a:ea typeface="Calibri" panose="020F0502020204030204" pitchFamily="34" charset="0"/>
                <a:cs typeface="Times New Roman"/>
              </a:rPr>
              <a:t>theuluoedd</a:t>
            </a:r>
            <a:r>
              <a:rPr lang="en-GB" sz="2400" dirty="0">
                <a:latin typeface="Tenorite"/>
                <a:ea typeface="Calibri" panose="020F0502020204030204" pitchFamily="34" charset="0"/>
                <a:cs typeface="Times New Roman"/>
              </a:rPr>
              <a:t> </a:t>
            </a:r>
            <a:r>
              <a:rPr lang="en-GB" sz="2400" dirty="0">
                <a:effectLst/>
                <a:latin typeface="Tenorite"/>
                <a:ea typeface="Calibri" panose="020F0502020204030204" pitchFamily="34" charset="0"/>
                <a:cs typeface="Times New Roman"/>
              </a:rPr>
              <a:t>yn </a:t>
            </a:r>
            <a:r>
              <a:rPr lang="en-GB" sz="2400" dirty="0" err="1">
                <a:latin typeface="Tenorite"/>
                <a:ea typeface="Calibri" panose="020F0502020204030204" pitchFamily="34" charset="0"/>
                <a:cs typeface="Times New Roman"/>
              </a:rPr>
              <a:t>ogystal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â'r</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unigolyn</a:t>
            </a:r>
            <a:r>
              <a:rPr lang="en-GB" sz="2400" dirty="0">
                <a:latin typeface="Tenorite"/>
                <a:ea typeface="Calibri" panose="020F0502020204030204" pitchFamily="34" charset="0"/>
                <a:cs typeface="Times New Roman"/>
              </a:rPr>
              <a:t> </a:t>
            </a:r>
            <a:endParaRPr lang="en-GB" dirty="0"/>
          </a:p>
          <a:p>
            <a:r>
              <a:rPr lang="en-GB" sz="2400" dirty="0">
                <a:latin typeface="Tenorite"/>
                <a:ea typeface="Calibri" panose="020F0502020204030204" pitchFamily="34" charset="0"/>
                <a:cs typeface="Times New Roman"/>
              </a:rPr>
              <a:t>  </a:t>
            </a:r>
            <a:endParaRPr lang="en-GB" dirty="0"/>
          </a:p>
          <a:p>
            <a:r>
              <a:rPr lang="en-GB" sz="2400" b="1" dirty="0">
                <a:latin typeface="Tenorite"/>
                <a:ea typeface="Calibri" panose="020F0502020204030204" pitchFamily="34" charset="0"/>
                <a:cs typeface="Times New Roman"/>
              </a:rPr>
              <a:t>2.5</a:t>
            </a:r>
            <a:r>
              <a:rPr lang="en-GB" sz="2400" dirty="0">
                <a:latin typeface="Tenorite"/>
                <a:ea typeface="Calibri" panose="020F0502020204030204" pitchFamily="34" charset="0"/>
                <a:cs typeface="Times New Roman"/>
              </a:rPr>
              <a:t> </a:t>
            </a:r>
            <a:r>
              <a:rPr lang="en-GB" sz="2400" dirty="0" err="1">
                <a:effectLst/>
                <a:latin typeface="Tenorite"/>
                <a:ea typeface="Calibri" panose="020F0502020204030204" pitchFamily="34" charset="0"/>
                <a:cs typeface="Times New Roman"/>
              </a:rPr>
              <a:t>sut</a:t>
            </a:r>
            <a:r>
              <a:rPr lang="en-GB" sz="2400" dirty="0">
                <a:effectLst/>
                <a:latin typeface="Tenorite"/>
                <a:ea typeface="Calibri" panose="020F0502020204030204" pitchFamily="34" charset="0"/>
                <a:cs typeface="Times New Roman"/>
              </a:rPr>
              <a:t> </a:t>
            </a:r>
            <a:r>
              <a:rPr lang="en-GB" sz="2400" dirty="0" err="1">
                <a:effectLst/>
                <a:latin typeface="Tenorite"/>
                <a:ea typeface="Calibri" panose="020F0502020204030204" pitchFamily="34" charset="0"/>
                <a:cs typeface="Times New Roman"/>
              </a:rPr>
              <a:t>i</a:t>
            </a:r>
            <a:r>
              <a:rPr lang="en-GB" sz="2400" dirty="0">
                <a:effectLst/>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mewn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ffyrdd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sy'n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meithrin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ymddiriedaeth</a:t>
            </a:r>
            <a:r>
              <a:rPr lang="en-GB" sz="2400" dirty="0">
                <a:latin typeface="Tenorite"/>
                <a:ea typeface="Calibri" panose="020F0502020204030204" pitchFamily="34" charset="0"/>
                <a:cs typeface="Times New Roman"/>
              </a:rPr>
              <a:t> </a:t>
            </a:r>
            <a:endParaRPr lang="en-GB" dirty="0"/>
          </a:p>
          <a:p>
            <a:r>
              <a:rPr lang="en-GB" sz="2400" dirty="0">
                <a:latin typeface="Tenorite"/>
                <a:ea typeface="Calibri" panose="020F0502020204030204" pitchFamily="34" charset="0"/>
                <a:cs typeface="Times New Roman"/>
              </a:rPr>
              <a:t>  </a:t>
            </a:r>
            <a:endParaRPr lang="en-GB" dirty="0"/>
          </a:p>
          <a:p>
            <a:pPr>
              <a:lnSpc>
                <a:spcPct val="107000"/>
              </a:lnSpc>
              <a:spcAft>
                <a:spcPts val="800"/>
              </a:spcAft>
            </a:pPr>
            <a:r>
              <a:rPr lang="en-GB" sz="2400" b="1" dirty="0">
                <a:latin typeface="Tenorite"/>
                <a:ea typeface="Calibri" panose="020F0502020204030204" pitchFamily="34" charset="0"/>
                <a:cs typeface="Times New Roman"/>
              </a:rPr>
              <a:t>2.6</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pwysigrwydd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parchu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amrywiaeth</a:t>
            </a:r>
            <a:r>
              <a:rPr lang="en-GB" sz="2400" dirty="0">
                <a:latin typeface="Tenorite"/>
                <a:ea typeface="Calibri" panose="020F0502020204030204" pitchFamily="34" charset="0"/>
                <a:cs typeface="Times New Roman"/>
              </a:rPr>
              <a:t> a </a:t>
            </a:r>
            <a:r>
              <a:rPr lang="en-GB" sz="2400" dirty="0" err="1">
                <a:latin typeface="Tenorite"/>
                <a:ea typeface="Calibri" panose="020F0502020204030204" pitchFamily="34" charset="0"/>
                <a:cs typeface="Times New Roman"/>
              </a:rPr>
              <a:t>chydnabod</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gwahaniaethau</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diwylliannol</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crefyddol</a:t>
            </a:r>
            <a:r>
              <a:rPr lang="en-GB" sz="2400" dirty="0">
                <a:latin typeface="Tenorite"/>
                <a:ea typeface="Calibri" panose="020F0502020204030204" pitchFamily="34" charset="0"/>
                <a:cs typeface="Times New Roman"/>
              </a:rPr>
              <a:t> ac </a:t>
            </a:r>
            <a:r>
              <a:rPr lang="en-GB" sz="2400" dirty="0" err="1">
                <a:latin typeface="Tenorite"/>
                <a:ea typeface="Calibri" panose="020F0502020204030204" pitchFamily="34" charset="0"/>
                <a:cs typeface="Times New Roman"/>
              </a:rPr>
              <a:t>ethnig</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wrth</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weithio</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mewn</a:t>
            </a:r>
            <a:r>
              <a:rPr lang="en-GB" sz="2400" dirty="0">
                <a:latin typeface="Tenorite"/>
                <a:ea typeface="Calibri" panose="020F0502020204030204" pitchFamily="34" charset="0"/>
                <a:cs typeface="Times New Roman"/>
              </a:rPr>
              <a:t> </a:t>
            </a:r>
            <a:r>
              <a:rPr lang="en-GB" sz="2400" dirty="0" err="1">
                <a:latin typeface="Tenorite"/>
                <a:ea typeface="Calibri" panose="020F0502020204030204" pitchFamily="34" charset="0"/>
                <a:cs typeface="Times New Roman"/>
              </a:rPr>
              <a:t>partneriaeth</a:t>
            </a:r>
            <a:r>
              <a:rPr lang="en-GB" sz="2400" dirty="0">
                <a:latin typeface="Tenorite"/>
                <a:ea typeface="Calibri" panose="020F0502020204030204" pitchFamily="34" charset="0"/>
                <a:cs typeface="Times New Roman"/>
              </a:rPr>
              <a:t>. </a:t>
            </a:r>
            <a:endParaRPr lang="en-GB" dirty="0">
              <a:latin typeface="Tenorite"/>
            </a:endParaRPr>
          </a:p>
          <a:p>
            <a:pPr>
              <a:lnSpc>
                <a:spcPct val="107000"/>
              </a:lnSpc>
              <a:spcAft>
                <a:spcPts val="800"/>
              </a:spcAft>
            </a:pPr>
            <a:endParaRPr lang="en-GB" sz="2200" dirty="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p:txBody>
          <a:bodyPr/>
          <a:lstStyle/>
          <a:p>
            <a:r>
              <a:rPr lang="cy-GB" sz="2800" dirty="0" err="1">
                <a:solidFill>
                  <a:schemeClr val="accent1">
                    <a:lumMod val="75000"/>
                  </a:schemeClr>
                </a:solidFill>
                <a:effectLst/>
                <a:ea typeface="Calibri" panose="020F0502020204030204" pitchFamily="34" charset="0"/>
                <a:cs typeface="Times New Roman" panose="02020603050405020304" pitchFamily="18" charset="0"/>
              </a:rPr>
              <a:t>In</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this</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resource</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you</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will</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learn</a:t>
            </a:r>
            <a:r>
              <a:rPr lang="cy-GB" sz="2800" dirty="0">
                <a:solidFill>
                  <a:schemeClr val="accent1">
                    <a:lumMod val="75000"/>
                  </a:schemeClr>
                </a:solidFill>
                <a:effectLst/>
                <a:ea typeface="Calibri" panose="020F0502020204030204" pitchFamily="34" charset="0"/>
                <a:cs typeface="Times New Roman" panose="02020603050405020304" pitchFamily="18" charset="0"/>
              </a:rPr>
              <a:t> </a:t>
            </a:r>
            <a:r>
              <a:rPr lang="cy-GB" sz="2800" dirty="0" err="1">
                <a:solidFill>
                  <a:schemeClr val="accent1">
                    <a:lumMod val="75000"/>
                  </a:schemeClr>
                </a:solidFill>
                <a:effectLst/>
                <a:ea typeface="Calibri" panose="020F0502020204030204" pitchFamily="34" charset="0"/>
                <a:cs typeface="Times New Roman" panose="02020603050405020304" pitchFamily="18" charset="0"/>
              </a:rPr>
              <a:t>about</a:t>
            </a:r>
            <a:r>
              <a:rPr lang="cy-GB" sz="2800" dirty="0">
                <a:solidFill>
                  <a:schemeClr val="accent1">
                    <a:lumMod val="75000"/>
                  </a:schemeClr>
                </a:solidFill>
                <a:effectLst/>
                <a:ea typeface="Calibri" panose="020F0502020204030204" pitchFamily="34" charset="0"/>
                <a:cs typeface="Times New Roman" panose="02020603050405020304" pitchFamily="18" charset="0"/>
              </a:rPr>
              <a:t>:</a:t>
            </a:r>
            <a:endParaRPr lang="en-GB" sz="2800" dirty="0">
              <a:solidFill>
                <a:schemeClr val="accent1">
                  <a:lumMod val="75000"/>
                </a:schemeClr>
              </a:solidFill>
              <a:effectLst/>
              <a:ea typeface="Calibri" panose="020F0502020204030204" pitchFamily="34" charset="0"/>
              <a:cs typeface="Times New Roman" panose="02020603050405020304" pitchFamily="18" charset="0"/>
            </a:endParaRPr>
          </a:p>
          <a:p>
            <a:endParaRPr lang="en-GB" dirty="0"/>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p:txBody>
          <a:bodyPr vert="horz" lIns="91440" tIns="45720" rIns="91440" bIns="45720" rtlCol="0" anchor="t">
            <a:normAutofit fontScale="85000" lnSpcReduction="20000"/>
          </a:bodyPr>
          <a:lstStyle/>
          <a:p>
            <a:r>
              <a:rPr lang="cy-GB" sz="2400" dirty="0"/>
              <a:t>LEARNING OUTCOMES:</a:t>
            </a:r>
          </a:p>
          <a:p>
            <a:r>
              <a:rPr lang="en-GB" sz="2000" b="1" dirty="0">
                <a:latin typeface="Tenorite"/>
                <a:ea typeface="Calibri" panose="020F0502020204030204" pitchFamily="34" charset="0"/>
                <a:cs typeface="Times New Roman"/>
              </a:rPr>
              <a:t>2.1</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principles</a:t>
            </a:r>
            <a:r>
              <a:rPr lang="en-GB" sz="2000" dirty="0">
                <a:latin typeface="Tenorite"/>
                <a:ea typeface="Calibri" panose="020F0502020204030204" pitchFamily="34" charset="0"/>
                <a:cs typeface="Times New Roman"/>
              </a:rPr>
              <a:t> of partnership working with others </a:t>
            </a:r>
            <a:endParaRPr lang="en-GB"/>
          </a:p>
          <a:p>
            <a:r>
              <a:rPr lang="en-GB" sz="2000" dirty="0">
                <a:latin typeface="Tenorite"/>
                <a:ea typeface="Calibri" panose="020F0502020204030204" pitchFamily="34" charset="0"/>
                <a:cs typeface="Times New Roman" panose="02020603050405020304" pitchFamily="18" charset="0"/>
              </a:rPr>
              <a:t>  </a:t>
            </a:r>
            <a:endParaRPr lang="en-GB"/>
          </a:p>
          <a:p>
            <a:r>
              <a:rPr lang="en-GB" sz="2000" b="1" dirty="0">
                <a:latin typeface="Tenorite"/>
                <a:ea typeface="Calibri" panose="020F0502020204030204" pitchFamily="34" charset="0"/>
                <a:cs typeface="Times New Roman"/>
              </a:rPr>
              <a:t>2.2</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diversity and roles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other early years and childcare professionals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professionals </a:t>
            </a:r>
            <a:endParaRPr lang="en-GB"/>
          </a:p>
          <a:p>
            <a:r>
              <a:rPr lang="en-GB" sz="2000" dirty="0">
                <a:latin typeface="Tenorite"/>
                <a:ea typeface="Calibri" panose="020F0502020204030204" pitchFamily="34" charset="0"/>
                <a:cs typeface="Times New Roman"/>
              </a:rPr>
              <a:t>  </a:t>
            </a:r>
            <a:endParaRPr lang="en-GB">
              <a:cs typeface="Times New Roman"/>
            </a:endParaRPr>
          </a:p>
          <a:p>
            <a:r>
              <a:rPr lang="en-GB" sz="2000" b="1" dirty="0">
                <a:latin typeface="Tenorite"/>
                <a:ea typeface="Calibri" panose="020F0502020204030204" pitchFamily="34" charset="0"/>
                <a:cs typeface="Times New Roman"/>
              </a:rPr>
              <a:t>2.3</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multi-agency working </a:t>
            </a:r>
            <a:endParaRPr lang="en-GB"/>
          </a:p>
          <a:p>
            <a:r>
              <a:rPr lang="en-GB" sz="2000" dirty="0">
                <a:latin typeface="Tenorite"/>
                <a:ea typeface="Calibri" panose="020F0502020204030204" pitchFamily="34" charset="0"/>
                <a:cs typeface="Times New Roman"/>
              </a:rPr>
              <a:t>  </a:t>
            </a:r>
            <a:endParaRPr lang="en-GB">
              <a:ea typeface="Calibri" panose="020F0502020204030204" pitchFamily="34" charset="0"/>
              <a:cs typeface="Times New Roman" panose="02020603050405020304" pitchFamily="18" charset="0"/>
            </a:endParaRPr>
          </a:p>
          <a:p>
            <a:r>
              <a:rPr lang="en-GB" sz="2000" b="1" dirty="0">
                <a:latin typeface="Tenorite"/>
                <a:ea typeface="Calibri" panose="020F0502020204030204" pitchFamily="34" charset="0"/>
                <a:cs typeface="Times New Roman"/>
              </a:rPr>
              <a:t>2.4</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a:t>
            </a:r>
            <a:r>
              <a:rPr lang="en-GB" sz="2000" dirty="0">
                <a:effectLst/>
                <a:latin typeface="Tenorite"/>
                <a:ea typeface="Calibri" panose="020F0502020204030204" pitchFamily="34" charset="0"/>
                <a:cs typeface="Times New Roman"/>
              </a:rPr>
              <a:t>of </a:t>
            </a:r>
            <a:r>
              <a:rPr lang="en-GB" sz="2000" dirty="0">
                <a:latin typeface="Tenorite"/>
                <a:ea typeface="Calibri" panose="020F0502020204030204" pitchFamily="34" charset="0"/>
                <a:cs typeface="Times New Roman"/>
              </a:rPr>
              <a:t>building effective relationships when working with other professionals and professionals, carers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families as well as the individual </a:t>
            </a:r>
            <a:endParaRPr lang="en-GB"/>
          </a:p>
          <a:p>
            <a:r>
              <a:rPr lang="en-GB" sz="2000" dirty="0">
                <a:latin typeface="Tenorite"/>
                <a:ea typeface="Calibri" panose="020F0502020204030204" pitchFamily="34" charset="0"/>
                <a:cs typeface="Times New Roman"/>
              </a:rPr>
              <a:t>  </a:t>
            </a:r>
            <a:endParaRPr lang="en-GB"/>
          </a:p>
          <a:p>
            <a:r>
              <a:rPr lang="en-GB" sz="2000" b="1" dirty="0">
                <a:latin typeface="Tenorite"/>
                <a:ea typeface="Calibri" panose="020F0502020204030204" pitchFamily="34" charset="0"/>
                <a:cs typeface="Times New Roman"/>
              </a:rPr>
              <a:t>2.5</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how </a:t>
            </a:r>
            <a:r>
              <a:rPr lang="en-GB" sz="2000" dirty="0">
                <a:latin typeface="Tenorite"/>
                <a:ea typeface="Calibri" panose="020F0502020204030204" pitchFamily="34" charset="0"/>
                <a:cs typeface="Times New Roman"/>
              </a:rPr>
              <a:t>to work in ways that build trust </a:t>
            </a:r>
            <a:endParaRPr lang="en-GB"/>
          </a:p>
          <a:p>
            <a:r>
              <a:rPr lang="en-GB" sz="2000" dirty="0">
                <a:latin typeface="Tenorite"/>
                <a:ea typeface="Calibri" panose="020F0502020204030204" pitchFamily="34" charset="0"/>
                <a:cs typeface="Times New Roman"/>
              </a:rPr>
              <a:t>  </a:t>
            </a:r>
            <a:endParaRPr lang="en-GB"/>
          </a:p>
          <a:p>
            <a:pPr>
              <a:lnSpc>
                <a:spcPct val="107000"/>
              </a:lnSpc>
              <a:spcAft>
                <a:spcPts val="800"/>
              </a:spcAft>
            </a:pPr>
            <a:r>
              <a:rPr lang="en-GB" sz="2000" dirty="0">
                <a:latin typeface="Tenorite"/>
                <a:ea typeface="Calibri" panose="020F0502020204030204" pitchFamily="34" charset="0"/>
                <a:cs typeface="Times New Roman"/>
              </a:rPr>
              <a:t> </a:t>
            </a:r>
            <a:r>
              <a:rPr lang="en-GB" sz="2000" b="1" dirty="0">
                <a:latin typeface="Tenorite"/>
                <a:ea typeface="Calibri" panose="020F0502020204030204" pitchFamily="34" charset="0"/>
                <a:cs typeface="Times New Roman"/>
              </a:rPr>
              <a:t>2.6</a:t>
            </a:r>
            <a:r>
              <a:rPr lang="en-GB" sz="2000" dirty="0">
                <a:latin typeface="Tenorite"/>
                <a:ea typeface="Calibri" panose="020F0502020204030204" pitchFamily="34" charset="0"/>
                <a:cs typeface="Times New Roman"/>
              </a:rPr>
              <a:t> </a:t>
            </a:r>
            <a:r>
              <a:rPr lang="en-GB" sz="2000" dirty="0">
                <a:effectLst/>
                <a:latin typeface="Tenorite"/>
                <a:ea typeface="Calibri" panose="020F0502020204030204" pitchFamily="34" charset="0"/>
                <a:cs typeface="Times New Roman"/>
              </a:rPr>
              <a:t>the </a:t>
            </a:r>
            <a:r>
              <a:rPr lang="en-GB" sz="2000" dirty="0">
                <a:latin typeface="Tenorite"/>
                <a:ea typeface="Calibri" panose="020F0502020204030204" pitchFamily="34" charset="0"/>
                <a:cs typeface="Times New Roman"/>
              </a:rPr>
              <a:t>importance of respecting diversity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recognising cultural, religious </a:t>
            </a:r>
            <a:r>
              <a:rPr lang="en-GB" sz="2000" dirty="0">
                <a:effectLst/>
                <a:latin typeface="Tenorite"/>
                <a:ea typeface="Calibri" panose="020F0502020204030204" pitchFamily="34" charset="0"/>
                <a:cs typeface="Times New Roman"/>
              </a:rPr>
              <a:t>and </a:t>
            </a:r>
            <a:r>
              <a:rPr lang="en-GB" sz="2000" dirty="0">
                <a:latin typeface="Tenorite"/>
                <a:ea typeface="Calibri" panose="020F0502020204030204" pitchFamily="34" charset="0"/>
                <a:cs typeface="Times New Roman"/>
              </a:rPr>
              <a:t>ethnic differences when working in partnership.</a:t>
            </a:r>
            <a:r>
              <a:rPr lang="en-GB" sz="2000" b="1" dirty="0">
                <a:latin typeface="Tenorite"/>
                <a:ea typeface="Calibri" panose="020F0502020204030204" pitchFamily="34" charset="0"/>
                <a:cs typeface="Times New Roman"/>
              </a:rPr>
              <a:t> </a:t>
            </a:r>
            <a:endParaRPr lang="en-GB" b="1">
              <a:latin typeface="Tenorite"/>
            </a:endParaRPr>
          </a:p>
          <a:p>
            <a:endParaRPr lang="en-GB" sz="2000" dirty="0"/>
          </a:p>
        </p:txBody>
      </p:sp>
    </p:spTree>
    <p:extLst>
      <p:ext uri="{BB962C8B-B14F-4D97-AF65-F5344CB8AC3E}">
        <p14:creationId xmlns:p14="http://schemas.microsoft.com/office/powerpoint/2010/main" val="140968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288D-66B0-4769-932B-A934E69F6C66}"/>
              </a:ext>
            </a:extLst>
          </p:cNvPr>
          <p:cNvSpPr>
            <a:spLocks noGrp="1"/>
          </p:cNvSpPr>
          <p:nvPr>
            <p:ph type="title"/>
          </p:nvPr>
        </p:nvSpPr>
        <p:spPr/>
        <p:txBody>
          <a:bodyPr/>
          <a:lstStyle/>
          <a:p>
            <a:r>
              <a:rPr lang="en-US" dirty="0">
                <a:latin typeface="Tenorite"/>
              </a:rPr>
              <a:t>ADRAN 1</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05D07F75-F908-4E69-950A-8974B65A5943}"/>
              </a:ext>
            </a:extLst>
          </p:cNvPr>
          <p:cNvSpPr>
            <a:spLocks noGrp="1"/>
          </p:cNvSpPr>
          <p:nvPr>
            <p:ph sz="half" idx="1"/>
          </p:nvPr>
        </p:nvSpPr>
        <p:spPr/>
        <p:txBody>
          <a:bodyPr vert="horz" lIns="91440" tIns="45720" rIns="91440" bIns="45720" rtlCol="0" anchor="t">
            <a:normAutofit/>
          </a:bodyPr>
          <a:lstStyle/>
          <a:p>
            <a:r>
              <a:rPr lang="en-US" b="1" dirty="0" err="1">
                <a:latin typeface="Tenorite"/>
              </a:rPr>
              <a:t>Meini</a:t>
            </a:r>
            <a:r>
              <a:rPr lang="en-US" b="1" dirty="0">
                <a:latin typeface="Tenorite"/>
              </a:rPr>
              <a:t> </a:t>
            </a:r>
            <a:r>
              <a:rPr lang="en-US" b="1" dirty="0" err="1">
                <a:latin typeface="Tenorite"/>
              </a:rPr>
              <a:t>Prawf</a:t>
            </a:r>
            <a:r>
              <a:rPr lang="en-US" b="1" dirty="0">
                <a:latin typeface="Tenorite"/>
              </a:rPr>
              <a:t> 2.1 </a:t>
            </a:r>
            <a:endParaRPr lang="en-US" b="1" dirty="0"/>
          </a:p>
          <a:p>
            <a:r>
              <a:rPr lang="en-GB" i="1" dirty="0" err="1">
                <a:latin typeface="Tenorite"/>
              </a:rPr>
              <a:t>egwyddorion</a:t>
            </a:r>
            <a:r>
              <a:rPr lang="en-GB" i="1" dirty="0">
                <a:latin typeface="Tenorite"/>
              </a:rPr>
              <a:t> </a:t>
            </a:r>
            <a:r>
              <a:rPr lang="en-GB" i="1" dirty="0" err="1">
                <a:latin typeface="Tenorite"/>
              </a:rPr>
              <a:t>gweithio</a:t>
            </a:r>
            <a:r>
              <a:rPr lang="en-GB" i="1" dirty="0">
                <a:latin typeface="Tenorite"/>
              </a:rPr>
              <a:t> </a:t>
            </a:r>
            <a:r>
              <a:rPr lang="en-GB" i="1" dirty="0" err="1">
                <a:latin typeface="Tenorite"/>
              </a:rPr>
              <a:t>mewn</a:t>
            </a:r>
            <a:r>
              <a:rPr lang="en-GB" i="1" dirty="0">
                <a:latin typeface="Tenorite"/>
              </a:rPr>
              <a:t> </a:t>
            </a:r>
            <a:r>
              <a:rPr lang="en-GB" i="1" dirty="0" err="1">
                <a:latin typeface="Tenorite"/>
              </a:rPr>
              <a:t>partneriaeth</a:t>
            </a:r>
            <a:r>
              <a:rPr lang="en-GB" i="1" dirty="0">
                <a:latin typeface="Tenorite"/>
              </a:rPr>
              <a:t> ag </a:t>
            </a:r>
            <a:r>
              <a:rPr lang="en-GB" i="1" dirty="0" err="1">
                <a:latin typeface="Tenorite"/>
              </a:rPr>
              <a:t>eraill</a:t>
            </a:r>
            <a:r>
              <a:rPr lang="en-GB" i="1" dirty="0">
                <a:latin typeface="Tenorite"/>
              </a:rPr>
              <a:t> </a:t>
            </a:r>
            <a:endParaRPr lang="en-US" i="1" dirty="0"/>
          </a:p>
        </p:txBody>
      </p:sp>
      <p:sp>
        <p:nvSpPr>
          <p:cNvPr id="4" name="Content Placeholder 3">
            <a:extLst>
              <a:ext uri="{FF2B5EF4-FFF2-40B4-BE49-F238E27FC236}">
                <a16:creationId xmlns:a16="http://schemas.microsoft.com/office/drawing/2014/main" id="{944F2928-D524-4405-A606-80E60513BD51}"/>
              </a:ext>
            </a:extLst>
          </p:cNvPr>
          <p:cNvSpPr>
            <a:spLocks noGrp="1"/>
          </p:cNvSpPr>
          <p:nvPr>
            <p:ph sz="half" idx="2"/>
          </p:nvPr>
        </p:nvSpPr>
        <p:spPr/>
        <p:txBody>
          <a:bodyPr vert="horz" lIns="91440" tIns="45720" rIns="91440" bIns="45720" rtlCol="0" anchor="t">
            <a:normAutofit/>
          </a:bodyPr>
          <a:lstStyle/>
          <a:p>
            <a:r>
              <a:rPr lang="en-US" b="1" dirty="0">
                <a:latin typeface="Tenorite"/>
              </a:rPr>
              <a:t>Assessment Criteria 2.1 </a:t>
            </a:r>
          </a:p>
          <a:p>
            <a:r>
              <a:rPr lang="en-US" i="1" dirty="0">
                <a:latin typeface="Tenorite"/>
              </a:rPr>
              <a:t>principles of working in partnership with others</a:t>
            </a:r>
          </a:p>
        </p:txBody>
      </p:sp>
      <p:sp>
        <p:nvSpPr>
          <p:cNvPr id="6" name="Title 1" descr="Section 1">
            <a:extLst>
              <a:ext uri="{FF2B5EF4-FFF2-40B4-BE49-F238E27FC236}">
                <a16:creationId xmlns:a16="http://schemas.microsoft.com/office/drawing/2014/main" id="{3A3326DD-3D5D-4600-96CD-335733E2F9BD}"/>
              </a:ext>
            </a:extLst>
          </p:cNvPr>
          <p:cNvSpPr txBox="1">
            <a:spLocks/>
          </p:cNvSpPr>
          <p:nvPr/>
        </p:nvSpPr>
        <p:spPr>
          <a:xfrm>
            <a:off x="6470798" y="1837782"/>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endParaRPr lang="en-US"/>
          </a:p>
        </p:txBody>
      </p:sp>
      <p:sp>
        <p:nvSpPr>
          <p:cNvPr id="8" name="Title 1">
            <a:extLst>
              <a:ext uri="{FF2B5EF4-FFF2-40B4-BE49-F238E27FC236}">
                <a16:creationId xmlns:a16="http://schemas.microsoft.com/office/drawing/2014/main" id="{9E874A75-1AE4-4AD6-820C-76768740E9B1}"/>
              </a:ext>
            </a:extLst>
          </p:cNvPr>
          <p:cNvSpPr txBox="1">
            <a:spLocks/>
          </p:cNvSpPr>
          <p:nvPr/>
        </p:nvSpPr>
        <p:spPr>
          <a:xfrm>
            <a:off x="6470798" y="1837782"/>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US" dirty="0">
                <a:solidFill>
                  <a:schemeClr val="accent1">
                    <a:lumMod val="75000"/>
                  </a:schemeClr>
                </a:solidFill>
                <a:latin typeface="Tenorite"/>
              </a:rPr>
              <a:t>SECTION 1</a:t>
            </a:r>
            <a:r>
              <a:rPr lang="en-US" b="0" dirty="0">
                <a:latin typeface="Tenorite"/>
              </a:rPr>
              <a:t>  </a:t>
            </a:r>
            <a:endParaRPr lang="en-US"/>
          </a:p>
        </p:txBody>
      </p:sp>
    </p:spTree>
    <p:extLst>
      <p:ext uri="{BB962C8B-B14F-4D97-AF65-F5344CB8AC3E}">
        <p14:creationId xmlns:p14="http://schemas.microsoft.com/office/powerpoint/2010/main" val="322179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D8A7ECEA-6115-495E-B5F9-45C26D810F1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400" dirty="0"/>
              <a:t>Rhannu gwybodaeth â theuluoedd/gofalwyr</a:t>
            </a:r>
          </a:p>
        </p:txBody>
      </p:sp>
      <p:sp>
        <p:nvSpPr>
          <p:cNvPr id="2" name="Content Placeholder 1">
            <a:extLst>
              <a:ext uri="{FF2B5EF4-FFF2-40B4-BE49-F238E27FC236}">
                <a16:creationId xmlns:a16="http://schemas.microsoft.com/office/drawing/2014/main" id="{3EAA995E-B6FD-43C5-8D74-DC6DEA56DF39}"/>
              </a:ext>
            </a:extLst>
          </p:cNvPr>
          <p:cNvSpPr>
            <a:spLocks noGrp="1"/>
          </p:cNvSpPr>
          <p:nvPr>
            <p:ph sz="half" idx="1"/>
          </p:nvPr>
        </p:nvSpPr>
        <p:spPr/>
        <p:txBody>
          <a:bodyPr vert="horz" lIns="91440" tIns="45720" rIns="91440" bIns="45720" rtlCol="0" anchor="t">
            <a:noAutofit/>
          </a:bodyPr>
          <a:lstStyle/>
          <a:p>
            <a:r>
              <a:rPr lang="en-GB" sz="2200" dirty="0" err="1">
                <a:latin typeface="Tenorite"/>
              </a:rPr>
              <a:t>Wrth</a:t>
            </a:r>
            <a:r>
              <a:rPr lang="en-GB" sz="2200" dirty="0">
                <a:latin typeface="Tenorite"/>
              </a:rPr>
              <a:t> </a:t>
            </a:r>
            <a:r>
              <a:rPr lang="en-GB" sz="2200" dirty="0" err="1">
                <a:latin typeface="Tenorite"/>
              </a:rPr>
              <a:t>weithio</a:t>
            </a:r>
            <a:r>
              <a:rPr lang="en-GB" sz="2200" dirty="0">
                <a:latin typeface="Tenorite"/>
              </a:rPr>
              <a:t> </a:t>
            </a:r>
            <a:r>
              <a:rPr lang="en-GB" sz="2200" dirty="0" err="1">
                <a:latin typeface="Tenorite"/>
              </a:rPr>
              <a:t>yn</a:t>
            </a:r>
            <a:r>
              <a:rPr lang="en-GB" sz="2200" dirty="0">
                <a:latin typeface="Tenorite"/>
              </a:rPr>
              <a:t> sector y </a:t>
            </a:r>
            <a:r>
              <a:rPr lang="en-GB" sz="2200" dirty="0" err="1">
                <a:latin typeface="Tenorite"/>
              </a:rPr>
              <a:t>blynyddoedd</a:t>
            </a:r>
            <a:r>
              <a:rPr lang="en-GB" sz="2200" dirty="0">
                <a:latin typeface="Tenorite"/>
              </a:rPr>
              <a:t> </a:t>
            </a:r>
            <a:r>
              <a:rPr lang="en-GB" sz="2200" dirty="0" err="1">
                <a:latin typeface="Tenorite"/>
              </a:rPr>
              <a:t>cynnar</a:t>
            </a:r>
            <a:r>
              <a:rPr lang="en-GB" sz="2200" dirty="0">
                <a:latin typeface="Tenorite"/>
              </a:rPr>
              <a:t> a </a:t>
            </a:r>
            <a:r>
              <a:rPr lang="en-GB" sz="2200" dirty="0" err="1">
                <a:latin typeface="Tenorite"/>
              </a:rPr>
              <a:t>gofal</a:t>
            </a:r>
            <a:r>
              <a:rPr lang="en-GB" sz="2200" dirty="0">
                <a:latin typeface="Tenorite"/>
              </a:rPr>
              <a:t> plant, </a:t>
            </a:r>
            <a:r>
              <a:rPr lang="en-GB" sz="2200" dirty="0" err="1">
                <a:latin typeface="Tenorite"/>
              </a:rPr>
              <a:t>bydd</a:t>
            </a:r>
            <a:r>
              <a:rPr lang="en-GB" sz="2200" dirty="0">
                <a:latin typeface="Tenorite"/>
              </a:rPr>
              <a:t> </a:t>
            </a:r>
            <a:r>
              <a:rPr lang="en-GB" sz="2200" dirty="0" err="1">
                <a:latin typeface="Tenorite"/>
              </a:rPr>
              <a:t>angen</a:t>
            </a:r>
            <a:r>
              <a:rPr lang="en-GB" sz="2200" dirty="0">
                <a:latin typeface="Tenorite"/>
              </a:rPr>
              <a:t> </a:t>
            </a:r>
            <a:r>
              <a:rPr lang="en-GB" sz="2200" dirty="0" err="1">
                <a:latin typeface="Tenorite"/>
              </a:rPr>
              <a:t>mabwysiadu</a:t>
            </a:r>
            <a:r>
              <a:rPr lang="en-GB" sz="2200" dirty="0">
                <a:latin typeface="Tenorite"/>
              </a:rPr>
              <a:t> dull o </a:t>
            </a:r>
            <a:r>
              <a:rPr lang="en-GB" sz="2200" dirty="0" err="1">
                <a:latin typeface="Tenorite"/>
              </a:rPr>
              <a:t>weithio</a:t>
            </a:r>
            <a:r>
              <a:rPr lang="en-GB" sz="2200" dirty="0">
                <a:latin typeface="Tenorite"/>
              </a:rPr>
              <a:t> </a:t>
            </a:r>
            <a:r>
              <a:rPr lang="en-GB" sz="2200" dirty="0" err="1">
                <a:latin typeface="Tenorite"/>
              </a:rPr>
              <a:t>lle</a:t>
            </a:r>
            <a:r>
              <a:rPr lang="en-GB" sz="2200" dirty="0">
                <a:latin typeface="Tenorite"/>
              </a:rPr>
              <a:t> </a:t>
            </a:r>
            <a:r>
              <a:rPr lang="en-GB" sz="2200" dirty="0" err="1">
                <a:latin typeface="Tenorite"/>
              </a:rPr>
              <a:t>mae’n</a:t>
            </a:r>
            <a:r>
              <a:rPr lang="en-GB" sz="2200" dirty="0">
                <a:latin typeface="Tenorite"/>
              </a:rPr>
              <a:t> </a:t>
            </a:r>
            <a:r>
              <a:rPr lang="en-GB" sz="2200" dirty="0" err="1">
                <a:latin typeface="Tenorite"/>
              </a:rPr>
              <a:t>ofynnol</a:t>
            </a:r>
            <a:r>
              <a:rPr lang="en-GB" sz="2200" dirty="0">
                <a:latin typeface="Tenorite"/>
              </a:rPr>
              <a:t> </a:t>
            </a:r>
            <a:r>
              <a:rPr lang="en-GB" sz="2200" dirty="0" err="1">
                <a:latin typeface="Tenorite"/>
              </a:rPr>
              <a:t>i</a:t>
            </a:r>
            <a:r>
              <a:rPr lang="en-GB" sz="2200" dirty="0">
                <a:latin typeface="Tenorite"/>
              </a:rPr>
              <a:t> </a:t>
            </a:r>
            <a:r>
              <a:rPr lang="en-GB" sz="2200" dirty="0" err="1">
                <a:latin typeface="Tenorite"/>
              </a:rPr>
              <a:t>rannu</a:t>
            </a:r>
            <a:r>
              <a:rPr lang="en-GB" sz="2200" dirty="0">
                <a:latin typeface="Tenorite"/>
              </a:rPr>
              <a:t> </a:t>
            </a:r>
            <a:r>
              <a:rPr lang="en-GB" sz="2200" dirty="0" err="1">
                <a:latin typeface="Tenorite"/>
              </a:rPr>
              <a:t>gwybodaeth</a:t>
            </a:r>
            <a:r>
              <a:rPr lang="en-GB" sz="2200" dirty="0">
                <a:latin typeface="Tenorite"/>
              </a:rPr>
              <a:t> am </a:t>
            </a:r>
            <a:r>
              <a:rPr lang="en-GB" sz="2200" dirty="0" err="1">
                <a:latin typeface="Tenorite"/>
              </a:rPr>
              <a:t>anghenion</a:t>
            </a:r>
            <a:r>
              <a:rPr lang="en-GB" sz="2200" dirty="0">
                <a:latin typeface="Tenorite"/>
              </a:rPr>
              <a:t> plant </a:t>
            </a:r>
            <a:r>
              <a:rPr lang="en-GB" sz="2200" dirty="0" err="1">
                <a:latin typeface="Tenorite"/>
              </a:rPr>
              <a:t>a’u</a:t>
            </a:r>
            <a:r>
              <a:rPr lang="en-GB" sz="2200" dirty="0">
                <a:latin typeface="Tenorite"/>
              </a:rPr>
              <a:t> </a:t>
            </a:r>
            <a:r>
              <a:rPr lang="en-GB" sz="2200" dirty="0" err="1">
                <a:latin typeface="Tenorite"/>
              </a:rPr>
              <a:t>teuluoedd</a:t>
            </a:r>
            <a:r>
              <a:rPr lang="en-GB" sz="2200" dirty="0">
                <a:latin typeface="Tenorite"/>
              </a:rPr>
              <a:t>/</a:t>
            </a:r>
            <a:r>
              <a:rPr lang="en-GB" sz="2200" dirty="0" err="1">
                <a:latin typeface="Tenorite"/>
              </a:rPr>
              <a:t>gofalwyr</a:t>
            </a:r>
            <a:r>
              <a:rPr lang="en-GB" sz="2200" dirty="0">
                <a:latin typeface="Tenorite"/>
              </a:rPr>
              <a:t>. I </a:t>
            </a:r>
            <a:r>
              <a:rPr lang="en-GB" sz="2200" dirty="0" err="1">
                <a:latin typeface="Tenorite"/>
              </a:rPr>
              <a:t>sicrhau</a:t>
            </a:r>
            <a:r>
              <a:rPr lang="en-GB" sz="2200" dirty="0">
                <a:latin typeface="Tenorite"/>
              </a:rPr>
              <a:t> bod </a:t>
            </a:r>
            <a:r>
              <a:rPr lang="en-GB" sz="2200" dirty="0" err="1">
                <a:latin typeface="Tenorite"/>
              </a:rPr>
              <a:t>hyn</a:t>
            </a:r>
            <a:r>
              <a:rPr lang="en-GB" sz="2200" dirty="0">
                <a:latin typeface="Tenorite"/>
              </a:rPr>
              <a:t> </a:t>
            </a:r>
            <a:r>
              <a:rPr lang="en-GB" sz="2200" dirty="0" err="1">
                <a:latin typeface="Tenorite"/>
              </a:rPr>
              <a:t>yn</a:t>
            </a:r>
            <a:r>
              <a:rPr lang="en-GB" sz="2200" dirty="0">
                <a:latin typeface="Tenorite"/>
              </a:rPr>
              <a:t> </a:t>
            </a:r>
            <a:r>
              <a:rPr lang="en-GB" sz="2200" dirty="0" err="1">
                <a:latin typeface="Tenorite"/>
              </a:rPr>
              <a:t>digwydd</a:t>
            </a:r>
            <a:r>
              <a:rPr lang="en-GB" sz="2200" dirty="0">
                <a:latin typeface="Tenorite"/>
              </a:rPr>
              <a:t> </a:t>
            </a:r>
            <a:r>
              <a:rPr lang="en-GB" sz="2200" dirty="0" err="1">
                <a:latin typeface="Tenorite"/>
              </a:rPr>
              <a:t>yn</a:t>
            </a:r>
            <a:r>
              <a:rPr lang="en-GB" sz="2200" dirty="0">
                <a:latin typeface="Tenorite"/>
              </a:rPr>
              <a:t> </a:t>
            </a:r>
            <a:r>
              <a:rPr lang="en-GB" sz="2200" dirty="0" err="1">
                <a:latin typeface="Tenorite"/>
              </a:rPr>
              <a:t>effeithiol</a:t>
            </a:r>
            <a:r>
              <a:rPr lang="en-GB" sz="2200" dirty="0">
                <a:latin typeface="Tenorite"/>
              </a:rPr>
              <a:t>, </a:t>
            </a:r>
            <a:r>
              <a:rPr lang="en-GB" sz="2200" dirty="0" err="1">
                <a:latin typeface="Tenorite"/>
              </a:rPr>
              <a:t>bydd</a:t>
            </a:r>
            <a:r>
              <a:rPr lang="en-GB" sz="2200" dirty="0">
                <a:latin typeface="Tenorite"/>
              </a:rPr>
              <a:t> </a:t>
            </a:r>
            <a:r>
              <a:rPr lang="en-GB" sz="2200" dirty="0" err="1">
                <a:latin typeface="Tenorite"/>
              </a:rPr>
              <a:t>angen</a:t>
            </a:r>
            <a:r>
              <a:rPr lang="en-GB" sz="2200" dirty="0">
                <a:latin typeface="Tenorite"/>
              </a:rPr>
              <a:t> </a:t>
            </a:r>
            <a:r>
              <a:rPr lang="en-GB" sz="2200" dirty="0" err="1">
                <a:latin typeface="Tenorite"/>
              </a:rPr>
              <a:t>i</a:t>
            </a:r>
            <a:r>
              <a:rPr lang="en-GB" sz="2200" dirty="0">
                <a:latin typeface="Tenorite"/>
              </a:rPr>
              <a:t> </a:t>
            </a:r>
            <a:r>
              <a:rPr lang="en-GB" sz="2200" dirty="0" err="1">
                <a:latin typeface="Tenorite"/>
              </a:rPr>
              <a:t>bawb</a:t>
            </a:r>
            <a:r>
              <a:rPr lang="en-GB" sz="2200" dirty="0">
                <a:latin typeface="Tenorite"/>
              </a:rPr>
              <a:t> </a:t>
            </a:r>
            <a:r>
              <a:rPr lang="en-GB" sz="2200" dirty="0" err="1">
                <a:latin typeface="Tenorite"/>
              </a:rPr>
              <a:t>ddeall</a:t>
            </a:r>
            <a:r>
              <a:rPr lang="en-GB" sz="2200" dirty="0">
                <a:latin typeface="Tenorite"/>
              </a:rPr>
              <a:t> </a:t>
            </a:r>
            <a:r>
              <a:rPr lang="en-GB" sz="2200" dirty="0" err="1">
                <a:latin typeface="Tenorite"/>
              </a:rPr>
              <a:t>eu</a:t>
            </a:r>
            <a:r>
              <a:rPr lang="en-GB" sz="2200" dirty="0">
                <a:latin typeface="Tenorite"/>
              </a:rPr>
              <a:t> </a:t>
            </a:r>
            <a:r>
              <a:rPr lang="en-GB" sz="2200" dirty="0" err="1">
                <a:latin typeface="Tenorite"/>
              </a:rPr>
              <a:t>rôl</a:t>
            </a:r>
            <a:r>
              <a:rPr lang="en-GB" sz="2200" dirty="0">
                <a:latin typeface="Tenorite"/>
              </a:rPr>
              <a:t> </a:t>
            </a:r>
            <a:r>
              <a:rPr lang="en-GB" sz="2200" dirty="0" err="1">
                <a:latin typeface="Tenorite"/>
              </a:rPr>
              <a:t>a'u</a:t>
            </a:r>
            <a:r>
              <a:rPr lang="en-GB" sz="2200" dirty="0">
                <a:latin typeface="Tenorite"/>
              </a:rPr>
              <a:t> </a:t>
            </a:r>
            <a:r>
              <a:rPr lang="en-GB" sz="2200" dirty="0" err="1">
                <a:latin typeface="Tenorite"/>
              </a:rPr>
              <a:t>cyfrifoldeb</a:t>
            </a:r>
            <a:r>
              <a:rPr lang="en-GB" sz="2200" dirty="0">
                <a:latin typeface="Tenorite"/>
              </a:rPr>
              <a:t> er </a:t>
            </a:r>
            <a:r>
              <a:rPr lang="en-GB" sz="2200" dirty="0" err="1">
                <a:latin typeface="Tenorite"/>
              </a:rPr>
              <a:t>mwyn</a:t>
            </a:r>
            <a:r>
              <a:rPr lang="en-GB" sz="2200" dirty="0">
                <a:latin typeface="Tenorite"/>
              </a:rPr>
              <a:t> </a:t>
            </a:r>
            <a:r>
              <a:rPr lang="en-GB" sz="2200" dirty="0" err="1">
                <a:latin typeface="Tenorite"/>
              </a:rPr>
              <a:t>sicrhau</a:t>
            </a:r>
            <a:r>
              <a:rPr lang="en-GB" sz="2200" dirty="0">
                <a:latin typeface="Tenorite"/>
              </a:rPr>
              <a:t> </a:t>
            </a:r>
            <a:r>
              <a:rPr lang="en-GB" sz="2200" dirty="0" err="1">
                <a:latin typeface="Tenorite"/>
              </a:rPr>
              <a:t>tîm</a:t>
            </a:r>
            <a:r>
              <a:rPr lang="en-GB" sz="2200" dirty="0">
                <a:latin typeface="Tenorite"/>
              </a:rPr>
              <a:t> </a:t>
            </a:r>
            <a:r>
              <a:rPr lang="en-GB" sz="2200" dirty="0" err="1">
                <a:latin typeface="Tenorite"/>
              </a:rPr>
              <a:t>sy’n</a:t>
            </a:r>
            <a:r>
              <a:rPr lang="en-GB" sz="2200" dirty="0">
                <a:latin typeface="Tenorite"/>
              </a:rPr>
              <a:t> </a:t>
            </a:r>
            <a:r>
              <a:rPr lang="en-GB" sz="2200" dirty="0" err="1">
                <a:latin typeface="Tenorite"/>
              </a:rPr>
              <a:t>cyfathrebu’n</a:t>
            </a:r>
            <a:r>
              <a:rPr lang="en-GB" sz="2200" dirty="0">
                <a:latin typeface="Tenorite"/>
              </a:rPr>
              <a:t> </a:t>
            </a:r>
            <a:r>
              <a:rPr lang="en-GB" sz="2200" dirty="0" err="1">
                <a:latin typeface="Tenorite"/>
              </a:rPr>
              <a:t>dda</a:t>
            </a:r>
            <a:r>
              <a:rPr lang="en-GB" sz="2200" dirty="0">
                <a:latin typeface="Tenorite"/>
              </a:rPr>
              <a:t>.</a:t>
            </a:r>
            <a:r>
              <a:rPr lang="en-US" sz="2200" dirty="0">
                <a:latin typeface="Tenorite"/>
              </a:rPr>
              <a:t> </a:t>
            </a:r>
            <a:endParaRPr lang="en-US" sz="2200" dirty="0"/>
          </a:p>
          <a:p>
            <a:endParaRPr lang="en-US" sz="2200" dirty="0"/>
          </a:p>
          <a:p>
            <a:r>
              <a:rPr lang="en-US" sz="2200" dirty="0" err="1">
                <a:latin typeface="Tenorite"/>
              </a:rPr>
              <a:t>Ewch</a:t>
            </a:r>
            <a:r>
              <a:rPr lang="en-US" sz="2200" dirty="0">
                <a:latin typeface="Tenorite"/>
              </a:rPr>
              <a:t> </a:t>
            </a:r>
            <a:r>
              <a:rPr lang="en-US" sz="2200" dirty="0" err="1">
                <a:latin typeface="Tenorite"/>
              </a:rPr>
              <a:t>i</a:t>
            </a:r>
            <a:r>
              <a:rPr lang="en-US" sz="2200" dirty="0">
                <a:latin typeface="Tenorite"/>
              </a:rPr>
              <a:t> </a:t>
            </a:r>
            <a:r>
              <a:rPr lang="en-US" sz="2200" dirty="0" err="1">
                <a:latin typeface="Tenorite"/>
              </a:rPr>
              <a:t>Adnodd</a:t>
            </a:r>
            <a:r>
              <a:rPr lang="en-US" sz="2200" dirty="0">
                <a:latin typeface="Tenorite"/>
              </a:rPr>
              <a:t> </a:t>
            </a:r>
            <a:r>
              <a:rPr lang="en-US" sz="2200" dirty="0" err="1">
                <a:latin typeface="Tenorite"/>
              </a:rPr>
              <a:t>Dysgu</a:t>
            </a:r>
            <a:r>
              <a:rPr lang="en-US" sz="2200" dirty="0">
                <a:latin typeface="Tenorite"/>
              </a:rPr>
              <a:t> </a:t>
            </a:r>
            <a:r>
              <a:rPr lang="en-US" sz="2200" dirty="0" err="1">
                <a:latin typeface="Tenorite"/>
              </a:rPr>
              <a:t>gan</a:t>
            </a:r>
            <a:r>
              <a:rPr lang="en-US" sz="2200" dirty="0">
                <a:latin typeface="Tenorite"/>
              </a:rPr>
              <a:t> CBAC </a:t>
            </a:r>
            <a:r>
              <a:rPr lang="en-US" sz="2200" dirty="0" err="1">
                <a:latin typeface="Tenorite"/>
              </a:rPr>
              <a:t>ar</a:t>
            </a:r>
            <a:r>
              <a:rPr lang="en-US" sz="2200" dirty="0">
                <a:latin typeface="Tenorite"/>
              </a:rPr>
              <a:t> </a:t>
            </a:r>
            <a:r>
              <a:rPr lang="en-US" sz="2200" dirty="0" err="1">
                <a:latin typeface="Tenorite"/>
              </a:rPr>
              <a:t>wefan</a:t>
            </a:r>
            <a:r>
              <a:rPr lang="en-US" sz="2200" dirty="0">
                <a:latin typeface="Tenorite"/>
              </a:rPr>
              <a:t> </a:t>
            </a:r>
            <a:r>
              <a:rPr lang="en-US" sz="2200" dirty="0" err="1">
                <a:latin typeface="Tenorite"/>
              </a:rPr>
              <a:t>Dysgu</a:t>
            </a:r>
            <a:r>
              <a:rPr lang="en-US" sz="2200" dirty="0">
                <a:latin typeface="Tenorite"/>
              </a:rPr>
              <a:t> Iechyd Cymru </a:t>
            </a:r>
            <a:r>
              <a:rPr lang="en-US" sz="2200" dirty="0" err="1">
                <a:latin typeface="Tenorite"/>
              </a:rPr>
              <a:t>i</a:t>
            </a:r>
            <a:r>
              <a:rPr lang="en-US" sz="2200" dirty="0">
                <a:latin typeface="Tenorite"/>
              </a:rPr>
              <a:t> </a:t>
            </a:r>
            <a:r>
              <a:rPr lang="en-US" sz="2200" dirty="0" err="1">
                <a:latin typeface="Tenorite"/>
              </a:rPr>
              <a:t>ddysgu</a:t>
            </a:r>
            <a:r>
              <a:rPr lang="en-US" sz="2200" dirty="0">
                <a:latin typeface="Tenorite"/>
              </a:rPr>
              <a:t> </a:t>
            </a:r>
            <a:r>
              <a:rPr lang="en-US" sz="2200" dirty="0" err="1">
                <a:latin typeface="Tenorite"/>
              </a:rPr>
              <a:t>mwy</a:t>
            </a:r>
            <a:r>
              <a:rPr lang="en-US" sz="2200" dirty="0">
                <a:latin typeface="Tenorite"/>
              </a:rPr>
              <a:t>: </a:t>
            </a:r>
            <a:endParaRPr lang="en-US" sz="2200" dirty="0"/>
          </a:p>
          <a:p>
            <a:r>
              <a:rPr lang="en-GB" sz="2200" dirty="0">
                <a:latin typeface="Tenorite"/>
              </a:rPr>
              <a:t> </a:t>
            </a:r>
            <a:r>
              <a:rPr lang="en-GB" sz="2200" dirty="0">
                <a:latin typeface="Tenorite"/>
                <a:hlinkClick r:id="rId2"/>
              </a:rPr>
              <a:t>Ymarfer Proffesiynol fel Gweithiwr Gofal Plant: Egwyddorion gweithio mewn partneriaeth ag eraill a phwysigrwydd gwaith amlasiantaethol</a:t>
            </a:r>
            <a:r>
              <a:rPr lang="en-US" sz="2200" dirty="0">
                <a:latin typeface="Tenorite"/>
              </a:rPr>
              <a:t> </a:t>
            </a:r>
            <a:endParaRPr lang="en-US" sz="2200" dirty="0"/>
          </a:p>
        </p:txBody>
      </p:sp>
      <p:sp>
        <p:nvSpPr>
          <p:cNvPr id="3" name="Content Placeholder 2">
            <a:extLst>
              <a:ext uri="{FF2B5EF4-FFF2-40B4-BE49-F238E27FC236}">
                <a16:creationId xmlns:a16="http://schemas.microsoft.com/office/drawing/2014/main" id="{8BF6C278-DF0F-4C1D-B68F-10B2A493D86F}"/>
              </a:ext>
            </a:extLst>
          </p:cNvPr>
          <p:cNvSpPr>
            <a:spLocks noGrp="1"/>
          </p:cNvSpPr>
          <p:nvPr>
            <p:ph sz="half" idx="2"/>
          </p:nvPr>
        </p:nvSpPr>
        <p:spPr/>
        <p:txBody>
          <a:bodyPr vert="horz" lIns="91440" tIns="45720" rIns="91440" bIns="45720" rtlCol="0" anchor="t">
            <a:normAutofit fontScale="85000" lnSpcReduction="20000"/>
          </a:bodyPr>
          <a:lstStyle/>
          <a:p>
            <a:r>
              <a:rPr lang="en-GB" dirty="0">
                <a:latin typeface="Tenorite"/>
              </a:rPr>
              <a:t>When working in the early years and childcare sector, it will be necessary to adopt a working method which includes sharing information about the needs of children and their families/carers. In order to ensure that this is effective, everybody will need to understand their role and responsibility to ensure a team that communicates well.</a:t>
            </a:r>
            <a:r>
              <a:rPr lang="en-US" dirty="0">
                <a:latin typeface="Tenorite"/>
              </a:rPr>
              <a:t> </a:t>
            </a:r>
            <a:endParaRPr lang="en-US"/>
          </a:p>
          <a:p>
            <a:r>
              <a:rPr lang="en-GB" dirty="0">
                <a:latin typeface="Tenorite"/>
              </a:rPr>
              <a:t> </a:t>
            </a:r>
            <a:r>
              <a:rPr lang="en-US" dirty="0">
                <a:latin typeface="Tenorite"/>
              </a:rPr>
              <a:t> </a:t>
            </a:r>
          </a:p>
          <a:p>
            <a:r>
              <a:rPr lang="en-GB" dirty="0">
                <a:latin typeface="Tenorite"/>
              </a:rPr>
              <a:t>Go to a Learning Resource by WJEC on the Health and Care Learning Wales website to learn more:</a:t>
            </a:r>
            <a:r>
              <a:rPr lang="en-US" dirty="0">
                <a:latin typeface="Tenorite"/>
              </a:rPr>
              <a:t> </a:t>
            </a:r>
            <a:endParaRPr lang="en-US">
              <a:latin typeface="Tenorite"/>
            </a:endParaRPr>
          </a:p>
          <a:p>
            <a:r>
              <a:rPr lang="en-GB" dirty="0">
                <a:latin typeface="Tenorite"/>
                <a:hlinkClick r:id="rId2"/>
              </a:rPr>
              <a:t>Professional Practice as a Childcare Worker: The principles of working in partnership with others and importance of multi-agency working</a:t>
            </a:r>
            <a:endParaRPr lang="en-US" dirty="0">
              <a:latin typeface="Tenorite"/>
            </a:endParaRPr>
          </a:p>
        </p:txBody>
      </p:sp>
    </p:spTree>
    <p:extLst>
      <p:ext uri="{BB962C8B-B14F-4D97-AF65-F5344CB8AC3E}">
        <p14:creationId xmlns:p14="http://schemas.microsoft.com/office/powerpoint/2010/main" val="136840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92F8-EFB6-49A3-BF2D-E57D8AF129D1}"/>
              </a:ext>
            </a:extLst>
          </p:cNvPr>
          <p:cNvSpPr>
            <a:spLocks noGrp="1"/>
          </p:cNvSpPr>
          <p:nvPr>
            <p:ph type="title"/>
          </p:nvPr>
        </p:nvSpPr>
        <p:spPr/>
        <p:txBody>
          <a:bodyPr/>
          <a:lstStyle/>
          <a:p>
            <a:r>
              <a:rPr lang="en-US" dirty="0" err="1">
                <a:latin typeface="Tenorite"/>
              </a:rPr>
              <a:t>Gweithio</a:t>
            </a:r>
            <a:r>
              <a:rPr lang="en-US" dirty="0">
                <a:latin typeface="Tenorite"/>
              </a:rPr>
              <a:t> </a:t>
            </a:r>
            <a:r>
              <a:rPr lang="en-US" dirty="0" err="1">
                <a:latin typeface="Tenorite"/>
              </a:rPr>
              <a:t>gydag</a:t>
            </a:r>
            <a:r>
              <a:rPr lang="en-US" dirty="0">
                <a:latin typeface="Tenorite"/>
              </a:rPr>
              <a:t> </a:t>
            </a:r>
            <a:r>
              <a:rPr lang="en-US" dirty="0" err="1">
                <a:latin typeface="Tenorite"/>
              </a:rPr>
              <a:t>asiantaethau</a:t>
            </a:r>
            <a:r>
              <a:rPr lang="en-US" dirty="0">
                <a:latin typeface="Tenorite"/>
              </a:rPr>
              <a:t> </a:t>
            </a:r>
            <a:r>
              <a:rPr lang="en-US" dirty="0" err="1">
                <a:latin typeface="Tenorite"/>
              </a:rPr>
              <a:t>eraill</a:t>
            </a:r>
            <a:r>
              <a:rPr lang="en-US" dirty="0">
                <a:latin typeface="Tenorite"/>
              </a:rPr>
              <a:t> </a:t>
            </a:r>
            <a:endParaRPr lang="en-US" dirty="0"/>
          </a:p>
        </p:txBody>
      </p:sp>
      <p:sp>
        <p:nvSpPr>
          <p:cNvPr id="3" name="Content Placeholder 2">
            <a:extLst>
              <a:ext uri="{FF2B5EF4-FFF2-40B4-BE49-F238E27FC236}">
                <a16:creationId xmlns:a16="http://schemas.microsoft.com/office/drawing/2014/main" id="{28F296E5-E0C5-445F-914F-405B79207180}"/>
              </a:ext>
            </a:extLst>
          </p:cNvPr>
          <p:cNvSpPr>
            <a:spLocks noGrp="1"/>
          </p:cNvSpPr>
          <p:nvPr>
            <p:ph sz="half" idx="1"/>
          </p:nvPr>
        </p:nvSpPr>
        <p:spPr>
          <a:xfrm>
            <a:off x="323386" y="1333437"/>
            <a:ext cx="5441829" cy="1419117"/>
          </a:xfrm>
        </p:spPr>
        <p:txBody>
          <a:bodyPr vert="horz" lIns="91440" tIns="45720" rIns="91440" bIns="45720" rtlCol="0" anchor="t">
            <a:normAutofit fontScale="85000" lnSpcReduction="20000"/>
          </a:bodyPr>
          <a:lstStyle/>
          <a:p>
            <a:r>
              <a:rPr lang="en-US" dirty="0" err="1">
                <a:latin typeface="Tenorite"/>
              </a:rPr>
              <a:t>Mae'r</a:t>
            </a:r>
            <a:r>
              <a:rPr lang="en-US" dirty="0">
                <a:latin typeface="Tenorite"/>
              </a:rPr>
              <a:t> clip </a:t>
            </a:r>
            <a:r>
              <a:rPr lang="en-US" dirty="0" err="1">
                <a:latin typeface="Tenorite"/>
              </a:rPr>
              <a:t>fideo</a:t>
            </a:r>
            <a:r>
              <a:rPr lang="en-US" dirty="0">
                <a:latin typeface="Tenorite"/>
              </a:rPr>
              <a:t> </a:t>
            </a:r>
            <a:r>
              <a:rPr lang="en-US" dirty="0" err="1">
                <a:latin typeface="Tenorite"/>
              </a:rPr>
              <a:t>canlynol</a:t>
            </a:r>
            <a:r>
              <a:rPr lang="en-US" dirty="0">
                <a:latin typeface="Tenorite"/>
              </a:rPr>
              <a:t> </a:t>
            </a:r>
            <a:r>
              <a:rPr lang="en-US" dirty="0" err="1">
                <a:latin typeface="Tenorite"/>
              </a:rPr>
              <a:t>gan</a:t>
            </a:r>
            <a:r>
              <a:rPr lang="en-US" dirty="0">
                <a:latin typeface="Tenorite"/>
              </a:rPr>
              <a:t> </a:t>
            </a:r>
            <a:r>
              <a:rPr lang="en-US" dirty="0" err="1">
                <a:latin typeface="Tenorite"/>
              </a:rPr>
              <a:t>Lywodraeth</a:t>
            </a:r>
            <a:r>
              <a:rPr lang="en-US" dirty="0">
                <a:latin typeface="Tenorite"/>
              </a:rPr>
              <a:t> Cymru </a:t>
            </a:r>
            <a:r>
              <a:rPr lang="en-US" dirty="0" err="1">
                <a:latin typeface="Tenorite"/>
              </a:rPr>
              <a:t>yn</a:t>
            </a:r>
            <a:r>
              <a:rPr lang="en-US" dirty="0">
                <a:latin typeface="Tenorite"/>
              </a:rPr>
              <a:t> </a:t>
            </a:r>
            <a:r>
              <a:rPr lang="en-US" dirty="0" err="1">
                <a:latin typeface="Tenorite"/>
              </a:rPr>
              <a:t>dangos</a:t>
            </a:r>
            <a:r>
              <a:rPr lang="en-US" dirty="0">
                <a:latin typeface="Tenorite"/>
              </a:rPr>
              <a:t> </a:t>
            </a:r>
            <a:r>
              <a:rPr lang="en-US" dirty="0" err="1">
                <a:latin typeface="Tenorite"/>
              </a:rPr>
              <a:t>pwysigrwydd</a:t>
            </a:r>
            <a:r>
              <a:rPr lang="en-US" dirty="0">
                <a:latin typeface="Tenorite"/>
              </a:rPr>
              <a:t> </a:t>
            </a:r>
            <a:r>
              <a:rPr lang="en-US" dirty="0" err="1">
                <a:latin typeface="Tenorite"/>
              </a:rPr>
              <a:t>gwaith</a:t>
            </a:r>
            <a:r>
              <a:rPr lang="en-US" dirty="0">
                <a:latin typeface="Tenorite"/>
              </a:rPr>
              <a:t> </a:t>
            </a:r>
            <a:r>
              <a:rPr lang="en-US" dirty="0" err="1">
                <a:latin typeface="Tenorite"/>
              </a:rPr>
              <a:t>tîm</a:t>
            </a:r>
            <a:r>
              <a:rPr lang="en-US" dirty="0">
                <a:latin typeface="Tenorite"/>
              </a:rPr>
              <a:t> </a:t>
            </a:r>
            <a:r>
              <a:rPr lang="en-US" dirty="0" err="1">
                <a:latin typeface="Tenorite"/>
              </a:rPr>
              <a:t>aml-asiantaethol</a:t>
            </a:r>
            <a:r>
              <a:rPr lang="en-US" dirty="0">
                <a:latin typeface="Tenorite"/>
              </a:rPr>
              <a:t> </a:t>
            </a:r>
            <a:r>
              <a:rPr lang="en-US" dirty="0" err="1">
                <a:latin typeface="Tenorite"/>
              </a:rPr>
              <a:t>wrth</a:t>
            </a:r>
            <a:r>
              <a:rPr lang="en-US" dirty="0">
                <a:latin typeface="Tenorite"/>
              </a:rPr>
              <a:t> </a:t>
            </a:r>
            <a:r>
              <a:rPr lang="en-US" dirty="0" err="1">
                <a:latin typeface="Tenorite"/>
              </a:rPr>
              <a:t>gefnogi</a:t>
            </a:r>
            <a:r>
              <a:rPr lang="en-US" dirty="0">
                <a:latin typeface="Tenorite"/>
              </a:rPr>
              <a:t> plant ag </a:t>
            </a:r>
            <a:r>
              <a:rPr lang="en-US" dirty="0" err="1">
                <a:latin typeface="Tenorite"/>
              </a:rPr>
              <a:t>anghenion</a:t>
            </a:r>
            <a:r>
              <a:rPr lang="en-US" dirty="0">
                <a:latin typeface="Tenorite"/>
              </a:rPr>
              <a:t> </a:t>
            </a:r>
            <a:r>
              <a:rPr lang="en-US" dirty="0" err="1">
                <a:latin typeface="Tenorite"/>
              </a:rPr>
              <a:t>dysgu</a:t>
            </a:r>
            <a:r>
              <a:rPr lang="en-US" dirty="0">
                <a:latin typeface="Tenorite"/>
              </a:rPr>
              <a:t> </a:t>
            </a:r>
            <a:r>
              <a:rPr lang="en-US" dirty="0" err="1">
                <a:latin typeface="Tenorite"/>
              </a:rPr>
              <a:t>ychwanegol</a:t>
            </a:r>
            <a:r>
              <a:rPr lang="en-US" dirty="0">
                <a:latin typeface="Tenorite"/>
              </a:rPr>
              <a:t>. </a:t>
            </a:r>
            <a:endParaRPr lang="en-US"/>
          </a:p>
        </p:txBody>
      </p:sp>
      <p:pic>
        <p:nvPicPr>
          <p:cNvPr id="6" name="Picture 6" descr="Fideo YouTube 'Mwy o Gydweithredu' Llywodraeth Cymru">
            <a:hlinkClick r:id="" action="ppaction://media"/>
            <a:extLst>
              <a:ext uri="{FF2B5EF4-FFF2-40B4-BE49-F238E27FC236}">
                <a16:creationId xmlns:a16="http://schemas.microsoft.com/office/drawing/2014/main" id="{F362FFF6-4B5A-4C82-A2E4-D15EA3B9588C}"/>
              </a:ext>
            </a:extLst>
          </p:cNvPr>
          <p:cNvPicPr>
            <a:picLocks noGrp="1" noRot="1" noChangeAspect="1"/>
          </p:cNvPicPr>
          <p:nvPr>
            <p:ph sz="half" idx="2"/>
            <a:videoFile r:link="rId1"/>
          </p:nvPr>
        </p:nvPicPr>
        <p:blipFill>
          <a:blip r:embed="rId4"/>
          <a:stretch>
            <a:fillRect/>
          </a:stretch>
        </p:blipFill>
        <p:spPr>
          <a:xfrm>
            <a:off x="716096" y="2894357"/>
            <a:ext cx="4572000" cy="3429000"/>
          </a:xfrm>
        </p:spPr>
      </p:pic>
      <p:sp>
        <p:nvSpPr>
          <p:cNvPr id="5" name="Text Placeholder 4">
            <a:extLst>
              <a:ext uri="{FF2B5EF4-FFF2-40B4-BE49-F238E27FC236}">
                <a16:creationId xmlns:a16="http://schemas.microsoft.com/office/drawing/2014/main" id="{E6E6F5A7-04DC-42E7-BD76-08EDAFF84267}"/>
              </a:ext>
            </a:extLst>
          </p:cNvPr>
          <p:cNvSpPr>
            <a:spLocks noGrp="1"/>
          </p:cNvSpPr>
          <p:nvPr>
            <p:ph type="body" sz="quarter" idx="10"/>
          </p:nvPr>
        </p:nvSpPr>
        <p:spPr/>
        <p:txBody>
          <a:bodyPr vert="horz" lIns="91440" tIns="45720" rIns="91440" bIns="45720" rtlCol="0" anchor="t">
            <a:normAutofit/>
          </a:bodyPr>
          <a:lstStyle/>
          <a:p>
            <a:r>
              <a:rPr lang="en-GB" dirty="0">
                <a:latin typeface="Tenorite"/>
              </a:rPr>
              <a:t>Working with other agencies</a:t>
            </a:r>
            <a:r>
              <a:rPr lang="en-US" dirty="0">
                <a:latin typeface="Tenorite"/>
              </a:rPr>
              <a:t> </a:t>
            </a:r>
            <a:endParaRPr lang="en-US" dirty="0"/>
          </a:p>
        </p:txBody>
      </p:sp>
      <p:sp>
        <p:nvSpPr>
          <p:cNvPr id="7" name="TextBox 6">
            <a:extLst>
              <a:ext uri="{FF2B5EF4-FFF2-40B4-BE49-F238E27FC236}">
                <a16:creationId xmlns:a16="http://schemas.microsoft.com/office/drawing/2014/main" id="{E8DB9ADD-EE74-4081-836A-602F7A7129BF}"/>
              </a:ext>
            </a:extLst>
          </p:cNvPr>
          <p:cNvSpPr txBox="1"/>
          <p:nvPr/>
        </p:nvSpPr>
        <p:spPr>
          <a:xfrm>
            <a:off x="6441195" y="896038"/>
            <a:ext cx="515773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chemeClr val="accent1">
                    <a:lumMod val="75000"/>
                  </a:schemeClr>
                </a:solidFill>
                <a:latin typeface="Tenorite"/>
              </a:rPr>
              <a:t>The following video clip from the Welsh Government shows the importance of multi-agency team work in supporting children with additional learning needs.</a:t>
            </a:r>
            <a:r>
              <a:rPr lang="en-GB" sz="2000" dirty="0">
                <a:solidFill>
                  <a:schemeClr val="accent1">
                    <a:lumMod val="75000"/>
                  </a:schemeClr>
                </a:solidFill>
                <a:latin typeface="Tenorite"/>
              </a:rPr>
              <a:t> </a:t>
            </a:r>
            <a:endParaRPr lang="en-GB" sz="2000">
              <a:solidFill>
                <a:schemeClr val="accent1">
                  <a:lumMod val="75000"/>
                </a:schemeClr>
              </a:solidFill>
              <a:latin typeface="Tenorite"/>
            </a:endParaRPr>
          </a:p>
        </p:txBody>
      </p:sp>
      <p:pic>
        <p:nvPicPr>
          <p:cNvPr id="8" name="Picture 8" descr="Welsh Government's YouTube Video 'Increased Collaboration'">
            <a:hlinkClick r:id="" action="ppaction://media"/>
            <a:extLst>
              <a:ext uri="{FF2B5EF4-FFF2-40B4-BE49-F238E27FC236}">
                <a16:creationId xmlns:a16="http://schemas.microsoft.com/office/drawing/2014/main" id="{EF8C7A65-B046-419E-A89F-20492CA25D29}"/>
              </a:ext>
            </a:extLst>
          </p:cNvPr>
          <p:cNvPicPr>
            <a:picLocks noRot="1" noChangeAspect="1"/>
          </p:cNvPicPr>
          <p:nvPr>
            <a:videoFile r:link="rId2"/>
          </p:nvPr>
        </p:nvPicPr>
        <p:blipFill>
          <a:blip r:embed="rId5"/>
          <a:stretch>
            <a:fillRect/>
          </a:stretch>
        </p:blipFill>
        <p:spPr>
          <a:xfrm>
            <a:off x="6802916" y="2822498"/>
            <a:ext cx="4590362" cy="3425556"/>
          </a:xfrm>
          <a:prstGeom prst="rect">
            <a:avLst/>
          </a:prstGeom>
        </p:spPr>
      </p:pic>
    </p:spTree>
    <p:extLst>
      <p:ext uri="{BB962C8B-B14F-4D97-AF65-F5344CB8AC3E}">
        <p14:creationId xmlns:p14="http://schemas.microsoft.com/office/powerpoint/2010/main" val="369965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9155F211-304D-40B8-8BC9-198F5BF7780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400" dirty="0"/>
              <a:t>Tasg ar gyfer meini prawf 2.1</a:t>
            </a:r>
          </a:p>
        </p:txBody>
      </p:sp>
      <p:sp>
        <p:nvSpPr>
          <p:cNvPr id="2" name="Content Placeholder 1">
            <a:extLst>
              <a:ext uri="{FF2B5EF4-FFF2-40B4-BE49-F238E27FC236}">
                <a16:creationId xmlns:a16="http://schemas.microsoft.com/office/drawing/2014/main" id="{8F431916-DC6C-483F-9AD4-BFD813796E27}"/>
              </a:ext>
            </a:extLst>
          </p:cNvPr>
          <p:cNvSpPr>
            <a:spLocks noGrp="1"/>
          </p:cNvSpPr>
          <p:nvPr>
            <p:ph sz="half" idx="1"/>
          </p:nvPr>
        </p:nvSpPr>
        <p:spPr/>
        <p:txBody>
          <a:bodyPr vert="horz" lIns="91440" tIns="45720" rIns="91440" bIns="45720" rtlCol="0" anchor="t">
            <a:normAutofit lnSpcReduction="10000"/>
          </a:bodyPr>
          <a:lstStyle/>
          <a:p>
            <a:r>
              <a:rPr lang="en-US" b="1" u="sng" dirty="0" err="1">
                <a:latin typeface="Tenorite"/>
              </a:rPr>
              <a:t>Tasg</a:t>
            </a:r>
            <a:r>
              <a:rPr lang="en-US" b="1" u="sng" dirty="0">
                <a:latin typeface="Tenorite"/>
              </a:rPr>
              <a:t> </a:t>
            </a:r>
            <a:r>
              <a:rPr lang="en-US" b="1" u="sng" dirty="0" err="1">
                <a:latin typeface="Tenorite"/>
              </a:rPr>
              <a:t>ar</a:t>
            </a:r>
            <a:r>
              <a:rPr lang="en-US" b="1" u="sng" dirty="0">
                <a:latin typeface="Tenorite"/>
              </a:rPr>
              <a:t> </a:t>
            </a:r>
            <a:r>
              <a:rPr lang="en-US" b="1" u="sng" dirty="0" err="1">
                <a:latin typeface="Tenorite"/>
              </a:rPr>
              <a:t>gyfer</a:t>
            </a:r>
            <a:r>
              <a:rPr lang="en-US" b="1" u="sng" dirty="0">
                <a:latin typeface="Tenorite"/>
              </a:rPr>
              <a:t> </a:t>
            </a:r>
            <a:r>
              <a:rPr lang="en-US" b="1" u="sng" dirty="0" err="1">
                <a:latin typeface="Tenorite"/>
              </a:rPr>
              <a:t>meini</a:t>
            </a:r>
            <a:r>
              <a:rPr lang="en-US" b="1" u="sng" dirty="0">
                <a:latin typeface="Tenorite"/>
              </a:rPr>
              <a:t> </a:t>
            </a:r>
            <a:r>
              <a:rPr lang="en-US" b="1" u="sng" dirty="0" err="1">
                <a:latin typeface="Tenorite"/>
              </a:rPr>
              <a:t>prawf</a:t>
            </a:r>
            <a:r>
              <a:rPr lang="en-US" b="1" u="sng" dirty="0">
                <a:latin typeface="Tenorite"/>
              </a:rPr>
              <a:t> 2.1</a:t>
            </a:r>
            <a:endParaRPr lang="en-US" u="sng" dirty="0">
              <a:latin typeface="Tenorite"/>
            </a:endParaRPr>
          </a:p>
          <a:p>
            <a:r>
              <a:rPr lang="en-US" b="1" dirty="0">
                <a:latin typeface="Tenorite"/>
              </a:rPr>
              <a:t> </a:t>
            </a:r>
            <a:r>
              <a:rPr lang="en-US" dirty="0">
                <a:latin typeface="Tenorite"/>
              </a:rPr>
              <a:t> </a:t>
            </a:r>
            <a:endParaRPr lang="en-US" dirty="0"/>
          </a:p>
          <a:p>
            <a:r>
              <a:rPr lang="en-GB" dirty="0" err="1">
                <a:latin typeface="Tenorite"/>
              </a:rPr>
              <a:t>Disgrifiwch</a:t>
            </a:r>
            <a:r>
              <a:rPr lang="en-GB" dirty="0">
                <a:latin typeface="Tenorite"/>
              </a:rPr>
              <a:t> </a:t>
            </a:r>
            <a:r>
              <a:rPr lang="en-GB" dirty="0" err="1">
                <a:latin typeface="Tenorite"/>
              </a:rPr>
              <a:t>egwyddorion</a:t>
            </a:r>
            <a:r>
              <a:rPr lang="en-GB" dirty="0">
                <a:latin typeface="Tenorite"/>
              </a:rPr>
              <a:t> </a:t>
            </a:r>
            <a:r>
              <a:rPr lang="en-GB" dirty="0" err="1">
                <a:latin typeface="Tenorite"/>
              </a:rPr>
              <a:t>gweithio</a:t>
            </a:r>
            <a:r>
              <a:rPr lang="en-GB" dirty="0">
                <a:latin typeface="Tenorite"/>
              </a:rPr>
              <a:t> </a:t>
            </a:r>
            <a:r>
              <a:rPr lang="en-GB" dirty="0" err="1">
                <a:latin typeface="Tenorite"/>
              </a:rPr>
              <a:t>mewn</a:t>
            </a:r>
            <a:r>
              <a:rPr lang="en-GB" dirty="0">
                <a:latin typeface="Tenorite"/>
              </a:rPr>
              <a:t> </a:t>
            </a:r>
            <a:r>
              <a:rPr lang="en-GB" dirty="0" err="1">
                <a:latin typeface="Tenorite"/>
              </a:rPr>
              <a:t>partneriaeth</a:t>
            </a:r>
            <a:r>
              <a:rPr lang="en-GB" dirty="0">
                <a:latin typeface="Tenorite"/>
              </a:rPr>
              <a:t> (</a:t>
            </a:r>
            <a:r>
              <a:rPr lang="en-GB" i="1" dirty="0">
                <a:latin typeface="Tenorite"/>
              </a:rPr>
              <a:t>principles of working in partnership</a:t>
            </a:r>
            <a:r>
              <a:rPr lang="en-GB" dirty="0">
                <a:latin typeface="Tenorite"/>
              </a:rPr>
              <a:t>) ag </a:t>
            </a:r>
            <a:r>
              <a:rPr lang="en-GB" dirty="0" err="1">
                <a:latin typeface="Tenorite"/>
              </a:rPr>
              <a:t>eraill</a:t>
            </a:r>
            <a:r>
              <a:rPr lang="en-GB" dirty="0">
                <a:latin typeface="Tenorite"/>
              </a:rPr>
              <a:t>.</a:t>
            </a:r>
            <a:r>
              <a:rPr lang="en-US" dirty="0">
                <a:latin typeface="Tenorite"/>
              </a:rPr>
              <a:t>  </a:t>
            </a:r>
            <a:endParaRPr lang="en-US" dirty="0"/>
          </a:p>
        </p:txBody>
      </p:sp>
      <p:sp>
        <p:nvSpPr>
          <p:cNvPr id="3" name="Content Placeholder 2">
            <a:extLst>
              <a:ext uri="{FF2B5EF4-FFF2-40B4-BE49-F238E27FC236}">
                <a16:creationId xmlns:a16="http://schemas.microsoft.com/office/drawing/2014/main" id="{BE5152C8-AED7-4D24-ABE2-2986ED50F7A6}"/>
              </a:ext>
            </a:extLst>
          </p:cNvPr>
          <p:cNvSpPr>
            <a:spLocks noGrp="1"/>
          </p:cNvSpPr>
          <p:nvPr>
            <p:ph sz="half" idx="2"/>
          </p:nvPr>
        </p:nvSpPr>
        <p:spPr/>
        <p:txBody>
          <a:bodyPr vert="horz" lIns="91440" tIns="45720" rIns="91440" bIns="45720" rtlCol="0" anchor="t">
            <a:normAutofit/>
          </a:bodyPr>
          <a:lstStyle/>
          <a:p>
            <a:r>
              <a:rPr lang="en-GB" b="1" u="sng" dirty="0">
                <a:latin typeface="Tenorite"/>
              </a:rPr>
              <a:t>Task for assessment criteria 2.1</a:t>
            </a:r>
            <a:endParaRPr lang="en-US" u="sng" dirty="0">
              <a:latin typeface="Tenorite"/>
            </a:endParaRPr>
          </a:p>
          <a:p>
            <a:endParaRPr lang="en-GB" dirty="0">
              <a:latin typeface="Tenorite"/>
            </a:endParaRPr>
          </a:p>
          <a:p>
            <a:r>
              <a:rPr lang="en-GB" dirty="0">
                <a:latin typeface="Tenorite"/>
              </a:rPr>
              <a:t>Describe the principles of working in partnership with others.</a:t>
            </a:r>
            <a:endParaRPr lang="en-US" dirty="0">
              <a:latin typeface="Tenorite"/>
            </a:endParaRPr>
          </a:p>
        </p:txBody>
      </p:sp>
    </p:spTree>
    <p:extLst>
      <p:ext uri="{BB962C8B-B14F-4D97-AF65-F5344CB8AC3E}">
        <p14:creationId xmlns:p14="http://schemas.microsoft.com/office/powerpoint/2010/main" val="177996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AED0-2F47-4E45-BBE5-37A8A4E84A62}"/>
              </a:ext>
            </a:extLst>
          </p:cNvPr>
          <p:cNvSpPr>
            <a:spLocks noGrp="1"/>
          </p:cNvSpPr>
          <p:nvPr>
            <p:ph type="title"/>
          </p:nvPr>
        </p:nvSpPr>
        <p:spPr/>
        <p:txBody>
          <a:bodyPr/>
          <a:lstStyle/>
          <a:p>
            <a:r>
              <a:rPr lang="en-US" dirty="0">
                <a:latin typeface="Tenorite"/>
              </a:rPr>
              <a:t>ADRAN 2</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598B28F4-32B7-48CD-BF12-BF20E5549A00}"/>
              </a:ext>
            </a:extLst>
          </p:cNvPr>
          <p:cNvSpPr>
            <a:spLocks noGrp="1"/>
          </p:cNvSpPr>
          <p:nvPr>
            <p:ph sz="half" idx="1"/>
          </p:nvPr>
        </p:nvSpPr>
        <p:spPr/>
        <p:txBody>
          <a:bodyPr vert="horz" lIns="91440" tIns="45720" rIns="91440" bIns="45720" rtlCol="0" anchor="t">
            <a:normAutofit fontScale="92500" lnSpcReduction="10000"/>
          </a:bodyPr>
          <a:lstStyle/>
          <a:p>
            <a:r>
              <a:rPr lang="en-US" b="1" dirty="0" err="1">
                <a:latin typeface="Tenorite"/>
              </a:rPr>
              <a:t>Meini</a:t>
            </a:r>
            <a:r>
              <a:rPr lang="en-US" b="1" dirty="0">
                <a:latin typeface="Tenorite"/>
              </a:rPr>
              <a:t> </a:t>
            </a:r>
            <a:r>
              <a:rPr lang="en-US" b="1" dirty="0" err="1">
                <a:latin typeface="Tenorite"/>
              </a:rPr>
              <a:t>Prawf</a:t>
            </a:r>
            <a:r>
              <a:rPr lang="en-US" b="1" dirty="0">
                <a:latin typeface="Tenorite"/>
              </a:rPr>
              <a:t> 2.2</a:t>
            </a:r>
            <a:r>
              <a:rPr lang="en-US" dirty="0">
                <a:latin typeface="Tenorite"/>
              </a:rPr>
              <a:t> </a:t>
            </a:r>
            <a:endParaRPr lang="en-US" dirty="0"/>
          </a:p>
          <a:p>
            <a:r>
              <a:rPr lang="en-GB" i="1" dirty="0" err="1">
                <a:latin typeface="Tenorite"/>
              </a:rPr>
              <a:t>Amrywiaeth</a:t>
            </a:r>
            <a:r>
              <a:rPr lang="en-GB" i="1" dirty="0">
                <a:latin typeface="Tenorite"/>
              </a:rPr>
              <a:t> a </a:t>
            </a:r>
            <a:r>
              <a:rPr lang="en-GB" i="1" dirty="0" err="1">
                <a:latin typeface="Tenorite"/>
              </a:rPr>
              <a:t>rolau</a:t>
            </a:r>
            <a:r>
              <a:rPr lang="en-GB" i="1" dirty="0">
                <a:latin typeface="Tenorite"/>
              </a:rPr>
              <a:t> </a:t>
            </a:r>
            <a:r>
              <a:rPr lang="en-GB" i="1" dirty="0" err="1">
                <a:latin typeface="Tenorite"/>
              </a:rPr>
              <a:t>gweithwyr</a:t>
            </a:r>
            <a:r>
              <a:rPr lang="en-GB" i="1" dirty="0">
                <a:latin typeface="Tenorite"/>
              </a:rPr>
              <a:t> a </a:t>
            </a:r>
            <a:r>
              <a:rPr lang="en-GB" i="1" dirty="0" err="1">
                <a:latin typeface="Tenorite"/>
              </a:rPr>
              <a:t>gweithwyr</a:t>
            </a:r>
            <a:r>
              <a:rPr lang="en-GB" i="1" dirty="0">
                <a:latin typeface="Tenorite"/>
              </a:rPr>
              <a:t> </a:t>
            </a:r>
            <a:r>
              <a:rPr lang="en-GB" i="1" dirty="0" err="1">
                <a:latin typeface="Tenorite"/>
              </a:rPr>
              <a:t>proffesiynol</a:t>
            </a:r>
            <a:r>
              <a:rPr lang="en-GB" i="1" dirty="0">
                <a:latin typeface="Tenorite"/>
              </a:rPr>
              <a:t> </a:t>
            </a:r>
            <a:r>
              <a:rPr lang="en-GB" i="1" dirty="0" err="1">
                <a:latin typeface="Tenorite"/>
              </a:rPr>
              <a:t>eraill</a:t>
            </a:r>
            <a:r>
              <a:rPr lang="en-GB" i="1" dirty="0">
                <a:latin typeface="Tenorite"/>
              </a:rPr>
              <a:t> </a:t>
            </a:r>
            <a:r>
              <a:rPr lang="en-GB" i="1" dirty="0" err="1">
                <a:latin typeface="Tenorite"/>
              </a:rPr>
              <a:t>ym</a:t>
            </a:r>
            <a:r>
              <a:rPr lang="en-GB" i="1" dirty="0">
                <a:latin typeface="Tenorite"/>
              </a:rPr>
              <a:t> </a:t>
            </a:r>
            <a:r>
              <a:rPr lang="en-GB" i="1" dirty="0" err="1">
                <a:latin typeface="Tenorite"/>
              </a:rPr>
              <a:t>meysydd</a:t>
            </a:r>
            <a:r>
              <a:rPr lang="en-GB" i="1" dirty="0">
                <a:latin typeface="Tenorite"/>
              </a:rPr>
              <a:t> y </a:t>
            </a:r>
            <a:r>
              <a:rPr lang="en-GB" i="1" dirty="0" err="1">
                <a:latin typeface="Tenorite"/>
              </a:rPr>
              <a:t>blynyddoedd</a:t>
            </a:r>
            <a:r>
              <a:rPr lang="en-GB" i="1" dirty="0">
                <a:latin typeface="Tenorite"/>
              </a:rPr>
              <a:t> </a:t>
            </a:r>
            <a:r>
              <a:rPr lang="en-GB" i="1" dirty="0" err="1">
                <a:latin typeface="Tenorite"/>
              </a:rPr>
              <a:t>cynnar</a:t>
            </a:r>
            <a:r>
              <a:rPr lang="en-GB" i="1" dirty="0">
                <a:latin typeface="Tenorite"/>
              </a:rPr>
              <a:t> a </a:t>
            </a:r>
            <a:r>
              <a:rPr lang="en-GB" i="1" dirty="0" err="1">
                <a:latin typeface="Tenorite"/>
              </a:rPr>
              <a:t>gofal</a:t>
            </a:r>
            <a:r>
              <a:rPr lang="en-GB" i="1" dirty="0">
                <a:latin typeface="Tenorite"/>
              </a:rPr>
              <a:t> plant</a:t>
            </a:r>
            <a:r>
              <a:rPr lang="en-US" dirty="0">
                <a:latin typeface="Tenorite"/>
              </a:rPr>
              <a:t> </a:t>
            </a:r>
            <a:endParaRPr lang="en-US" dirty="0"/>
          </a:p>
        </p:txBody>
      </p:sp>
      <p:sp>
        <p:nvSpPr>
          <p:cNvPr id="4" name="Content Placeholder 3">
            <a:extLst>
              <a:ext uri="{FF2B5EF4-FFF2-40B4-BE49-F238E27FC236}">
                <a16:creationId xmlns:a16="http://schemas.microsoft.com/office/drawing/2014/main" id="{A08C2442-E063-4F23-99CA-9B1E8BFCA22C}"/>
              </a:ext>
            </a:extLst>
          </p:cNvPr>
          <p:cNvSpPr>
            <a:spLocks noGrp="1"/>
          </p:cNvSpPr>
          <p:nvPr>
            <p:ph sz="half" idx="2"/>
          </p:nvPr>
        </p:nvSpPr>
        <p:spPr/>
        <p:txBody>
          <a:bodyPr vert="horz" lIns="91440" tIns="45720" rIns="91440" bIns="45720" rtlCol="0" anchor="t">
            <a:normAutofit lnSpcReduction="10000"/>
          </a:bodyPr>
          <a:lstStyle/>
          <a:p>
            <a:r>
              <a:rPr lang="en-GB" b="1" dirty="0">
                <a:latin typeface="Tenorite"/>
              </a:rPr>
              <a:t>Assessment Criteria 2.2</a:t>
            </a:r>
            <a:r>
              <a:rPr lang="en-US" dirty="0">
                <a:latin typeface="Tenorite"/>
              </a:rPr>
              <a:t> </a:t>
            </a:r>
            <a:endParaRPr lang="en-US" dirty="0"/>
          </a:p>
          <a:p>
            <a:r>
              <a:rPr lang="en-GB" i="1" dirty="0">
                <a:latin typeface="Tenorite"/>
              </a:rPr>
              <a:t>The range and roles of other workers and professionals in early years and childcare</a:t>
            </a:r>
            <a:r>
              <a:rPr lang="en-US" dirty="0">
                <a:latin typeface="Tenorite"/>
              </a:rPr>
              <a:t> </a:t>
            </a:r>
            <a:endParaRPr lang="en-US" dirty="0"/>
          </a:p>
        </p:txBody>
      </p:sp>
      <p:sp>
        <p:nvSpPr>
          <p:cNvPr id="6" name="Title 1">
            <a:extLst>
              <a:ext uri="{FF2B5EF4-FFF2-40B4-BE49-F238E27FC236}">
                <a16:creationId xmlns:a16="http://schemas.microsoft.com/office/drawing/2014/main" id="{77B970AA-B259-4844-B5D7-51FBF4E5B9A0}"/>
              </a:ext>
            </a:extLst>
          </p:cNvPr>
          <p:cNvSpPr txBox="1">
            <a:spLocks/>
          </p:cNvSpPr>
          <p:nvPr/>
        </p:nvSpPr>
        <p:spPr>
          <a:xfrm>
            <a:off x="6474470" y="1878178"/>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2</a:t>
            </a:r>
            <a:r>
              <a:rPr lang="en-US" b="0" dirty="0">
                <a:latin typeface="Tenorite"/>
              </a:rPr>
              <a:t> </a:t>
            </a:r>
            <a:endParaRPr lang="en-US"/>
          </a:p>
        </p:txBody>
      </p:sp>
    </p:spTree>
    <p:extLst>
      <p:ext uri="{BB962C8B-B14F-4D97-AF65-F5344CB8AC3E}">
        <p14:creationId xmlns:p14="http://schemas.microsoft.com/office/powerpoint/2010/main" val="154172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E90E8787-FC87-4D9B-8C68-4CA4BA5000C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300" dirty="0"/>
              <a:t>Gweithwyr Proffesiynol</a:t>
            </a:r>
          </a:p>
        </p:txBody>
      </p:sp>
      <p:sp>
        <p:nvSpPr>
          <p:cNvPr id="2" name="Content Placeholder 1">
            <a:extLst>
              <a:ext uri="{FF2B5EF4-FFF2-40B4-BE49-F238E27FC236}">
                <a16:creationId xmlns:a16="http://schemas.microsoft.com/office/drawing/2014/main" id="{63FCA5D6-B9EF-4B5F-BF4F-A16DDFF8AC27}"/>
              </a:ext>
            </a:extLst>
          </p:cNvPr>
          <p:cNvSpPr>
            <a:spLocks noGrp="1"/>
          </p:cNvSpPr>
          <p:nvPr>
            <p:ph sz="half" idx="1"/>
          </p:nvPr>
        </p:nvSpPr>
        <p:spPr/>
        <p:txBody>
          <a:bodyPr vert="horz" lIns="91440" tIns="45720" rIns="91440" bIns="45720" rtlCol="0" anchor="t">
            <a:normAutofit fontScale="92500" lnSpcReduction="10000"/>
          </a:bodyPr>
          <a:lstStyle/>
          <a:p>
            <a:r>
              <a:rPr lang="en-US" dirty="0">
                <a:latin typeface="Tenorite"/>
              </a:rPr>
              <a:t>Mae </a:t>
            </a:r>
            <a:r>
              <a:rPr lang="en-US" dirty="0" err="1">
                <a:latin typeface="Tenorite"/>
              </a:rPr>
              <a:t>amrywiaeth</a:t>
            </a:r>
            <a:r>
              <a:rPr lang="en-US" dirty="0">
                <a:latin typeface="Tenorite"/>
              </a:rPr>
              <a:t> o </a:t>
            </a:r>
            <a:r>
              <a:rPr lang="en-US" dirty="0" err="1">
                <a:latin typeface="Tenorite"/>
              </a:rPr>
              <a:t>weithwyr</a:t>
            </a:r>
            <a:r>
              <a:rPr lang="en-US" dirty="0">
                <a:latin typeface="Tenorite"/>
              </a:rPr>
              <a:t> </a:t>
            </a:r>
            <a:r>
              <a:rPr lang="en-US" dirty="0" err="1">
                <a:latin typeface="Tenorite"/>
              </a:rPr>
              <a:t>proffesiynol</a:t>
            </a:r>
            <a:r>
              <a:rPr lang="en-US" dirty="0">
                <a:latin typeface="Tenorite"/>
              </a:rPr>
              <a:t> </a:t>
            </a:r>
            <a:r>
              <a:rPr lang="en-US" dirty="0" err="1">
                <a:latin typeface="Tenorite"/>
              </a:rPr>
              <a:t>yn</a:t>
            </a:r>
            <a:r>
              <a:rPr lang="en-US" dirty="0">
                <a:latin typeface="Tenorite"/>
              </a:rPr>
              <a:t> </a:t>
            </a:r>
            <a:r>
              <a:rPr lang="en-US" dirty="0" err="1">
                <a:latin typeface="Tenorite"/>
              </a:rPr>
              <a:t>gweithio</a:t>
            </a:r>
            <a:r>
              <a:rPr lang="en-US" dirty="0">
                <a:latin typeface="Tenorite"/>
              </a:rPr>
              <a:t> </a:t>
            </a:r>
            <a:r>
              <a:rPr lang="en-US" dirty="0" err="1">
                <a:latin typeface="Tenorite"/>
              </a:rPr>
              <a:t>gyda</a:t>
            </a:r>
            <a:r>
              <a:rPr lang="en-US" dirty="0">
                <a:latin typeface="Tenorite"/>
              </a:rPr>
              <a:t> </a:t>
            </a:r>
            <a:r>
              <a:rPr lang="en-US" dirty="0" err="1">
                <a:latin typeface="Tenorite"/>
              </a:rPr>
              <a:t>phlant</a:t>
            </a:r>
            <a:r>
              <a:rPr lang="en-US" dirty="0">
                <a:latin typeface="Tenorite"/>
              </a:rPr>
              <a:t> </a:t>
            </a:r>
            <a:r>
              <a:rPr lang="en-US" dirty="0" err="1">
                <a:latin typeface="Tenorite"/>
              </a:rPr>
              <a:t>a’u</a:t>
            </a:r>
            <a:r>
              <a:rPr lang="en-US" dirty="0">
                <a:latin typeface="Tenorite"/>
              </a:rPr>
              <a:t> </a:t>
            </a:r>
            <a:r>
              <a:rPr lang="en-US" dirty="0" err="1">
                <a:latin typeface="Tenorite"/>
              </a:rPr>
              <a:t>teuluoedd</a:t>
            </a:r>
            <a:r>
              <a:rPr lang="en-US" dirty="0">
                <a:latin typeface="Tenorite"/>
              </a:rPr>
              <a:t>/</a:t>
            </a:r>
            <a:r>
              <a:rPr lang="en-US" dirty="0" err="1">
                <a:latin typeface="Tenorite"/>
              </a:rPr>
              <a:t>gofalwyr</a:t>
            </a:r>
            <a:r>
              <a:rPr lang="en-US" dirty="0">
                <a:latin typeface="Tenorite"/>
              </a:rPr>
              <a:t>. </a:t>
            </a:r>
            <a:r>
              <a:rPr lang="en-US" dirty="0" err="1">
                <a:latin typeface="Tenorite"/>
              </a:rPr>
              <a:t>Efallai</a:t>
            </a:r>
            <a:r>
              <a:rPr lang="en-US" dirty="0">
                <a:latin typeface="Tenorite"/>
              </a:rPr>
              <a:t> y </a:t>
            </a:r>
            <a:r>
              <a:rPr lang="en-US" dirty="0" err="1">
                <a:latin typeface="Tenorite"/>
              </a:rPr>
              <a:t>gellir</a:t>
            </a:r>
            <a:r>
              <a:rPr lang="en-US" dirty="0">
                <a:latin typeface="Tenorite"/>
              </a:rPr>
              <a:t> </a:t>
            </a:r>
            <a:r>
              <a:rPr lang="en-US" dirty="0" err="1">
                <a:latin typeface="Tenorite"/>
              </a:rPr>
              <a:t>gweld</a:t>
            </a:r>
            <a:r>
              <a:rPr lang="en-US" dirty="0">
                <a:latin typeface="Tenorite"/>
              </a:rPr>
              <a:t> </a:t>
            </a:r>
            <a:r>
              <a:rPr lang="en-US" dirty="0" err="1">
                <a:latin typeface="Tenorite"/>
              </a:rPr>
              <a:t>mwy</a:t>
            </a:r>
            <a:r>
              <a:rPr lang="en-US" dirty="0">
                <a:latin typeface="Tenorite"/>
              </a:rPr>
              <a:t> nag un </a:t>
            </a:r>
            <a:r>
              <a:rPr lang="en-US" dirty="0" err="1">
                <a:latin typeface="Tenorite"/>
              </a:rPr>
              <a:t>ohonynt</a:t>
            </a:r>
            <a:r>
              <a:rPr lang="en-US" dirty="0">
                <a:latin typeface="Tenorite"/>
              </a:rPr>
              <a:t> </a:t>
            </a:r>
            <a:r>
              <a:rPr lang="en-US" dirty="0" err="1">
                <a:latin typeface="Tenorite"/>
              </a:rPr>
              <a:t>mewn</a:t>
            </a:r>
            <a:r>
              <a:rPr lang="en-US" dirty="0">
                <a:latin typeface="Tenorite"/>
              </a:rPr>
              <a:t> un </a:t>
            </a:r>
            <a:r>
              <a:rPr lang="en-US" dirty="0" err="1">
                <a:latin typeface="Tenorite"/>
              </a:rPr>
              <a:t>lleoliad</a:t>
            </a:r>
            <a:r>
              <a:rPr lang="en-US" dirty="0">
                <a:latin typeface="Tenorite"/>
              </a:rPr>
              <a:t> </a:t>
            </a:r>
            <a:r>
              <a:rPr lang="en-US" dirty="0" err="1">
                <a:latin typeface="Tenorite"/>
              </a:rPr>
              <a:t>tra</a:t>
            </a:r>
            <a:r>
              <a:rPr lang="en-US" dirty="0">
                <a:latin typeface="Tenorite"/>
              </a:rPr>
              <a:t> </a:t>
            </a:r>
            <a:r>
              <a:rPr lang="en-US" dirty="0" err="1">
                <a:latin typeface="Tenorite"/>
              </a:rPr>
              <a:t>bydd</a:t>
            </a:r>
            <a:r>
              <a:rPr lang="en-US" dirty="0">
                <a:latin typeface="Tenorite"/>
              </a:rPr>
              <a:t> </a:t>
            </a:r>
            <a:r>
              <a:rPr lang="en-US" dirty="0" err="1">
                <a:latin typeface="Tenorite"/>
              </a:rPr>
              <a:t>eraill</a:t>
            </a:r>
            <a:r>
              <a:rPr lang="en-US" dirty="0">
                <a:latin typeface="Tenorite"/>
              </a:rPr>
              <a:t> </a:t>
            </a:r>
            <a:r>
              <a:rPr lang="en-US" dirty="0" err="1">
                <a:latin typeface="Tenorite"/>
              </a:rPr>
              <a:t>mewn</a:t>
            </a:r>
            <a:r>
              <a:rPr lang="en-US" dirty="0">
                <a:latin typeface="Tenorite"/>
              </a:rPr>
              <a:t> </a:t>
            </a:r>
            <a:r>
              <a:rPr lang="en-US" dirty="0" err="1">
                <a:latin typeface="Tenorite"/>
              </a:rPr>
              <a:t>canolfannau</a:t>
            </a:r>
            <a:r>
              <a:rPr lang="en-US" dirty="0">
                <a:latin typeface="Tenorite"/>
              </a:rPr>
              <a:t> </a:t>
            </a:r>
            <a:r>
              <a:rPr lang="en-US" dirty="0" err="1">
                <a:latin typeface="Tenorite"/>
              </a:rPr>
              <a:t>arbenigol</a:t>
            </a:r>
            <a:r>
              <a:rPr lang="en-US" dirty="0">
                <a:latin typeface="Tenorite"/>
              </a:rPr>
              <a:t> neu </a:t>
            </a:r>
            <a:r>
              <a:rPr lang="en-US" dirty="0" err="1">
                <a:latin typeface="Tenorite"/>
              </a:rPr>
              <a:t>ysbytai</a:t>
            </a:r>
            <a:r>
              <a:rPr lang="en-US" dirty="0">
                <a:latin typeface="Tenorite"/>
              </a:rPr>
              <a:t>. </a:t>
            </a:r>
            <a:endParaRPr lang="en-US"/>
          </a:p>
          <a:p>
            <a:r>
              <a:rPr lang="en-US" b="1" dirty="0">
                <a:latin typeface="Tenorite"/>
              </a:rPr>
              <a:t> </a:t>
            </a:r>
            <a:r>
              <a:rPr lang="en-US" dirty="0">
                <a:latin typeface="Tenorite"/>
              </a:rPr>
              <a:t> </a:t>
            </a:r>
            <a:endParaRPr lang="en-US" dirty="0"/>
          </a:p>
          <a:p>
            <a:r>
              <a:rPr lang="en-US" dirty="0" err="1">
                <a:latin typeface="Tenorite"/>
              </a:rPr>
              <a:t>Ewch</a:t>
            </a:r>
            <a:r>
              <a:rPr lang="en-US" dirty="0">
                <a:latin typeface="Tenorite"/>
              </a:rPr>
              <a:t> </a:t>
            </a:r>
            <a:r>
              <a:rPr lang="en-US" dirty="0" err="1">
                <a:latin typeface="Tenorite"/>
              </a:rPr>
              <a:t>i</a:t>
            </a:r>
            <a:r>
              <a:rPr lang="en-US" dirty="0">
                <a:latin typeface="Tenorite"/>
              </a:rPr>
              <a:t> </a:t>
            </a:r>
            <a:r>
              <a:rPr lang="en-US" dirty="0" err="1">
                <a:latin typeface="Tenorite"/>
              </a:rPr>
              <a:t>Adnodd</a:t>
            </a:r>
            <a:r>
              <a:rPr lang="en-US" dirty="0">
                <a:latin typeface="Tenorite"/>
              </a:rPr>
              <a:t> </a:t>
            </a:r>
            <a:r>
              <a:rPr lang="en-US" dirty="0" err="1">
                <a:latin typeface="Tenorite"/>
              </a:rPr>
              <a:t>Dysgu</a:t>
            </a:r>
            <a:r>
              <a:rPr lang="en-US" dirty="0">
                <a:latin typeface="Tenorite"/>
              </a:rPr>
              <a:t> </a:t>
            </a:r>
            <a:r>
              <a:rPr lang="en-US" dirty="0" err="1">
                <a:latin typeface="Tenorite"/>
              </a:rPr>
              <a:t>gan</a:t>
            </a:r>
            <a:r>
              <a:rPr lang="en-US" dirty="0">
                <a:latin typeface="Tenorite"/>
              </a:rPr>
              <a:t> CBAC </a:t>
            </a:r>
            <a:r>
              <a:rPr lang="en-US" dirty="0" err="1">
                <a:latin typeface="Tenorite"/>
              </a:rPr>
              <a:t>ar</a:t>
            </a:r>
            <a:r>
              <a:rPr lang="en-US" dirty="0">
                <a:latin typeface="Tenorite"/>
              </a:rPr>
              <a:t> </a:t>
            </a:r>
            <a:r>
              <a:rPr lang="en-US" dirty="0" err="1">
                <a:latin typeface="Tenorite"/>
              </a:rPr>
              <a:t>wefan</a:t>
            </a:r>
            <a:r>
              <a:rPr lang="en-US" dirty="0">
                <a:latin typeface="Tenorite"/>
              </a:rPr>
              <a:t> </a:t>
            </a:r>
            <a:r>
              <a:rPr lang="en-US" dirty="0" err="1">
                <a:latin typeface="Tenorite"/>
              </a:rPr>
              <a:t>Dysgu</a:t>
            </a:r>
            <a:r>
              <a:rPr lang="en-US" dirty="0">
                <a:latin typeface="Tenorite"/>
              </a:rPr>
              <a:t> Iechyd Cymru </a:t>
            </a:r>
            <a:r>
              <a:rPr lang="en-US" dirty="0" err="1">
                <a:latin typeface="Tenorite"/>
              </a:rPr>
              <a:t>i</a:t>
            </a:r>
            <a:r>
              <a:rPr lang="en-US" dirty="0">
                <a:latin typeface="Tenorite"/>
              </a:rPr>
              <a:t> </a:t>
            </a:r>
            <a:r>
              <a:rPr lang="en-US" dirty="0" err="1">
                <a:latin typeface="Tenorite"/>
              </a:rPr>
              <a:t>ddysgu</a:t>
            </a:r>
            <a:r>
              <a:rPr lang="en-US" dirty="0">
                <a:latin typeface="Tenorite"/>
              </a:rPr>
              <a:t> </a:t>
            </a:r>
            <a:r>
              <a:rPr lang="en-US" dirty="0" err="1">
                <a:latin typeface="Tenorite"/>
              </a:rPr>
              <a:t>mwy</a:t>
            </a:r>
            <a:r>
              <a:rPr lang="en-US" dirty="0">
                <a:latin typeface="Tenorite"/>
              </a:rPr>
              <a:t>: </a:t>
            </a:r>
            <a:endParaRPr lang="en-US" dirty="0"/>
          </a:p>
          <a:p>
            <a:r>
              <a:rPr lang="en-US" dirty="0">
                <a:latin typeface="Tenorite"/>
                <a:hlinkClick r:id="rId2"/>
              </a:rPr>
              <a:t>Ymarfer Proffesiynol fel Gweithiwr Gofal Plant:</a:t>
            </a:r>
            <a:r>
              <a:rPr lang="en-US" dirty="0">
                <a:latin typeface="Tenorite"/>
              </a:rPr>
              <a:t> </a:t>
            </a:r>
            <a:endParaRPr lang="en-US" dirty="0"/>
          </a:p>
          <a:p>
            <a:r>
              <a:rPr lang="en-US" dirty="0">
                <a:latin typeface="Tenorite"/>
                <a:hlinkClick r:id="rId2"/>
              </a:rPr>
              <a:t>Amrywiaeth o rolau gweithwyr a gweithwyr professiynol</a:t>
            </a:r>
            <a:r>
              <a:rPr lang="en-US" dirty="0">
                <a:latin typeface="Tenorite"/>
              </a:rPr>
              <a:t> </a:t>
            </a:r>
            <a:endParaRPr lang="en-US" dirty="0"/>
          </a:p>
        </p:txBody>
      </p:sp>
      <p:sp>
        <p:nvSpPr>
          <p:cNvPr id="3" name="Content Placeholder 2">
            <a:extLst>
              <a:ext uri="{FF2B5EF4-FFF2-40B4-BE49-F238E27FC236}">
                <a16:creationId xmlns:a16="http://schemas.microsoft.com/office/drawing/2014/main" id="{025411CE-499A-4774-8F16-50284FB62E1D}"/>
              </a:ext>
            </a:extLst>
          </p:cNvPr>
          <p:cNvSpPr>
            <a:spLocks noGrp="1"/>
          </p:cNvSpPr>
          <p:nvPr>
            <p:ph sz="half" idx="2"/>
          </p:nvPr>
        </p:nvSpPr>
        <p:spPr/>
        <p:txBody>
          <a:bodyPr vert="horz" lIns="91440" tIns="45720" rIns="91440" bIns="45720" rtlCol="0" anchor="t">
            <a:normAutofit fontScale="92500"/>
          </a:bodyPr>
          <a:lstStyle/>
          <a:p>
            <a:r>
              <a:rPr lang="en-GB" dirty="0">
                <a:latin typeface="Tenorite"/>
              </a:rPr>
              <a:t>A variety of professionals work with children and their families/carers. More than one of these may be seen within the same setting, but others will be based in specialist centres or hospitals.</a:t>
            </a:r>
            <a:r>
              <a:rPr lang="en-US" dirty="0">
                <a:latin typeface="Tenorite"/>
              </a:rPr>
              <a:t> </a:t>
            </a:r>
            <a:endParaRPr lang="en-US"/>
          </a:p>
          <a:p>
            <a:r>
              <a:rPr lang="en-GB" dirty="0">
                <a:latin typeface="Tenorite"/>
              </a:rPr>
              <a:t> </a:t>
            </a:r>
            <a:r>
              <a:rPr lang="en-US" dirty="0">
                <a:latin typeface="Tenorite"/>
              </a:rPr>
              <a:t> </a:t>
            </a:r>
            <a:endParaRPr lang="en-US" dirty="0"/>
          </a:p>
          <a:p>
            <a:r>
              <a:rPr lang="en-GB" dirty="0">
                <a:latin typeface="Tenorite"/>
              </a:rPr>
              <a:t>Go to the Learning Resource by WJEC on the Health and Care Learning Wales website to learn more:</a:t>
            </a:r>
            <a:r>
              <a:rPr lang="en-US" dirty="0">
                <a:latin typeface="Tenorite"/>
              </a:rPr>
              <a:t> </a:t>
            </a:r>
            <a:endParaRPr lang="en-US" dirty="0"/>
          </a:p>
          <a:p>
            <a:r>
              <a:rPr lang="en-GB" dirty="0">
                <a:hlinkClick r:id="rId2"/>
              </a:rPr>
              <a:t>Professional Practice as a Childcare Worker:</a:t>
            </a:r>
            <a:r>
              <a:rPr lang="en-US" dirty="0"/>
              <a:t> </a:t>
            </a:r>
            <a:r>
              <a:rPr lang="en-GB" dirty="0">
                <a:hlinkClick r:id="rId2"/>
              </a:rPr>
              <a:t>Range and roles of workers and professionals</a:t>
            </a:r>
            <a:endParaRPr lang="en-US"/>
          </a:p>
        </p:txBody>
      </p:sp>
    </p:spTree>
    <p:extLst>
      <p:ext uri="{BB962C8B-B14F-4D97-AF65-F5344CB8AC3E}">
        <p14:creationId xmlns:p14="http://schemas.microsoft.com/office/powerpoint/2010/main" val="2532708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aea6abe-df70-4351-a5d3-8c10bf67884a">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gfen" ma:contentTypeID="0x0101006882AD785E82EF4DA64EF5F516239DD6" ma:contentTypeVersion="12" ma:contentTypeDescription="Creu dogfen newydd." ma:contentTypeScope="" ma:versionID="3e068a9216f9e2cb9d265d54d29d06dc">
  <xsd:schema xmlns:xsd="http://www.w3.org/2001/XMLSchema" xmlns:xs="http://www.w3.org/2001/XMLSchema" xmlns:p="http://schemas.microsoft.com/office/2006/metadata/properties" xmlns:ns2="52aba494-50e5-4b57-a166-fb51aa3f12ad" xmlns:ns3="daea6abe-df70-4351-a5d3-8c10bf67884a" targetNamespace="http://schemas.microsoft.com/office/2006/metadata/properties" ma:root="true" ma:fieldsID="8eee0cda0a5dafb78319342f2143a4dd" ns2:_="" ns3:_="">
    <xsd:import namespace="52aba494-50e5-4b57-a166-fb51aa3f12ad"/>
    <xsd:import namespace="daea6abe-df70-4351-a5d3-8c10bf6788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aba494-50e5-4b57-a166-fb51aa3f12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ea6abe-df70-4351-a5d3-8c10bf67884a" elementFormDefault="qualified">
    <xsd:import namespace="http://schemas.microsoft.com/office/2006/documentManagement/types"/>
    <xsd:import namespace="http://schemas.microsoft.com/office/infopath/2007/PartnerControls"/>
    <xsd:element name="SharedWithUsers" ma:index="12" nillable="true" ma:displayName="Rhannwyd â"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Wedi Rhannu Gyda Manyl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Math o Gynnwys"/>
        <xsd:element ref="dc:title" minOccurs="0" maxOccurs="1" ma:index="4" ma:displayName="Teit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ED9719-C7E2-429D-8710-D0234DB765E9}">
  <ds:schemaRefs>
    <ds:schemaRef ds:uri="http://schemas.microsoft.com/sharepoint/v3/contenttype/forms"/>
  </ds:schemaRefs>
</ds:datastoreItem>
</file>

<file path=customXml/itemProps2.xml><?xml version="1.0" encoding="utf-8"?>
<ds:datastoreItem xmlns:ds="http://schemas.openxmlformats.org/officeDocument/2006/customXml" ds:itemID="{5C6EEA5A-A853-4ED2-97FF-21BA569C4690}">
  <ds:schemaRefs>
    <ds:schemaRef ds:uri="52aba494-50e5-4b57-a166-fb51aa3f12ad"/>
    <ds:schemaRef ds:uri="daea6abe-df70-4351-a5d3-8c10bf67884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5A4ADB9-D2FB-46E7-BE49-136AC6CB19BF}">
  <ds:schemaRefs>
    <ds:schemaRef ds:uri="52aba494-50e5-4b57-a166-fb51aa3f12ad"/>
    <ds:schemaRef ds:uri="daea6abe-df70-4351-a5d3-8c10bf6788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3786</TotalTime>
  <Words>2863</Words>
  <Application>Microsoft Office PowerPoint</Application>
  <PresentationFormat>Widescreen</PresentationFormat>
  <Paragraphs>262</Paragraphs>
  <Slides>27</Slides>
  <Notes>0</Notes>
  <HiddenSlides>0</HiddenSlides>
  <MMClips>4</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UNED 003 Ymarfer Proffesiynol fel Gweithiwr Blynyddoedd Cynnar a Gofal Plant   </vt:lpstr>
      <vt:lpstr>Partneriaethau gwaith effeithiol</vt:lpstr>
      <vt:lpstr>Yn yr adnodd yma byddwch chi’n dysgu am:</vt:lpstr>
      <vt:lpstr>ADRAN 1 </vt:lpstr>
      <vt:lpstr>Rhannu gwybodaeth â theuluoedd/gofalwyr</vt:lpstr>
      <vt:lpstr>Gweithio gydag asiantaethau eraill </vt:lpstr>
      <vt:lpstr>Tasg ar gyfer meini prawf 2.1</vt:lpstr>
      <vt:lpstr>ADRAN 2 </vt:lpstr>
      <vt:lpstr>Gweithwyr Proffesiynol</vt:lpstr>
      <vt:lpstr>Astudiaeth Achos </vt:lpstr>
      <vt:lpstr>Gwyliwch y clip fideo canlynol gan nasen sy'n dangos y tîm  amlasiantaethol sydd yn gweithio gyda Blake. </vt:lpstr>
      <vt:lpstr>Tasg ar gyfer meini prawf 2.2</vt:lpstr>
      <vt:lpstr>ADRAN 3 </vt:lpstr>
      <vt:lpstr>Cliciwch yma i ddod o hyd i wybodaeth berthnasol ar wefan Dysgu Iechyd Cymru  Gwefan Dysgu Iechyd Cymru </vt:lpstr>
      <vt:lpstr>Tasg ar gyfer meini prawf 2.3</vt:lpstr>
      <vt:lpstr>ADRAN 4 </vt:lpstr>
      <vt:lpstr>Meithrin Perthnasoedd Effeithiol</vt:lpstr>
      <vt:lpstr>Mae'r fideo byr canlynol yn dangos sut mae Ysgol Palmerston yn Lerpwl, y DU yn defnyddio Tystiolaeth ar gyfer Dysgu gyda’r Dull Ffynnu i ddatblygu plant iach, hapus a hyderus sy'n barod ac yn agored i ddysgu. Mae'r fideo'n edrych ar sut mae Tystiolaeth ar gyfer Dysgu yn hwyluso dull amlasiantaethol gwirioneddol o gefnogi dysgwyr sy'n seiliedig ar ymgysylltu a phroses o Ymchwilio a chydweithredu. Mae'n cynnwys cyfweliadau gyda rhieni yn rhannu eu profiadau ac yn pwysleisio eu safbwyntiau ar ddysgu a lles eu plant a'u dyheadau ar gyfer iechyd ac annibyniaeth gymdeithasol, emosiynol a meddyliol y plentyn. </vt:lpstr>
      <vt:lpstr>Tasg ar gyfer Meini Prawf 2.4</vt:lpstr>
      <vt:lpstr>ADRAN 5 </vt:lpstr>
      <vt:lpstr>Bod yn Broffesiynol</vt:lpstr>
      <vt:lpstr>Tasg ar gyfer meini prawf 2.5</vt:lpstr>
      <vt:lpstr>ADRAN 6 </vt:lpstr>
      <vt:lpstr>Perthnasau Adeiladol a Chydweithredol</vt:lpstr>
      <vt:lpstr>Nodweddion Angenrheidiol</vt:lpstr>
      <vt:lpstr>Tasg ar gyfer meini prawf 2.6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Alaw Dafydd</cp:lastModifiedBy>
  <cp:revision>303</cp:revision>
  <dcterms:created xsi:type="dcterms:W3CDTF">2021-07-05T15:08:57Z</dcterms:created>
  <dcterms:modified xsi:type="dcterms:W3CDTF">2022-02-03T14:00:26Z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0x0101006882AD785E82EF4DA64EF5F516239DD6</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