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  <p:sldId id="261" r:id="rId7"/>
    <p:sldId id="263" r:id="rId8"/>
    <p:sldId id="265" r:id="rId9"/>
    <p:sldId id="266" r:id="rId10"/>
    <p:sldId id="267" r:id="rId11"/>
    <p:sldId id="310" r:id="rId12"/>
    <p:sldId id="269" r:id="rId13"/>
    <p:sldId id="270" r:id="rId14"/>
    <p:sldId id="271" r:id="rId15"/>
    <p:sldId id="268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1" r:id="rId27"/>
    <p:sldId id="283" r:id="rId28"/>
    <p:sldId id="284" r:id="rId29"/>
    <p:sldId id="285" r:id="rId30"/>
    <p:sldId id="286" r:id="rId31"/>
    <p:sldId id="288" r:id="rId32"/>
    <p:sldId id="287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11" r:id="rId54"/>
    <p:sldId id="309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w Dafydd" initials="AD" lastIdx="2" clrIdx="0">
    <p:extLst>
      <p:ext uri="{19B8F6BF-5375-455C-9EA6-DF929625EA0E}">
        <p15:presenceInfo xmlns:p15="http://schemas.microsoft.com/office/powerpoint/2012/main" userId="S::a.dafydd@colegcymraeg.ac.uk::15da7ded-5d00-4a5b-8337-d5698612b8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F5597"/>
    <a:srgbClr val="FDC600"/>
    <a:srgbClr val="FFE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B5A895-BA34-9E9B-9309-F19FEB5E33D3}" v="550" dt="2021-09-17T14:22:00.471"/>
    <p1510:client id="{878F7BE3-939E-4ED4-A05B-6AE60B386853}" v="3239" dt="2021-09-16T14:53:36.0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86385" autoAdjust="0"/>
  </p:normalViewPr>
  <p:slideViewPr>
    <p:cSldViewPr snapToGrid="0">
      <p:cViewPr varScale="1">
        <p:scale>
          <a:sx n="60" d="100"/>
          <a:sy n="60" d="100"/>
        </p:scale>
        <p:origin x="62" y="35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microsoft.com/office/2015/10/relationships/revisionInfo" Target="revisionInfo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commentAuthors" Target="commentAuthor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presProps" Target="presProp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67766-0B60-4589-8F0D-02E2E9596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9F6F50-5F24-46BA-997B-5393AAAF4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742F2-AC38-4101-97A6-E94B5595A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90E6-FD71-4553-A85E-3AFFB800622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F1E15-FA9E-43CD-9F42-5E411DB71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08E35-2398-4092-8EAA-E275FF36E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92B3-ED06-4F95-A944-71DB7A675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64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testu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7A9838C-7F02-4977-AD10-99E496CCAA86}"/>
              </a:ext>
            </a:extLst>
          </p:cNvPr>
          <p:cNvSpPr/>
          <p:nvPr userDrawn="1"/>
        </p:nvSpPr>
        <p:spPr>
          <a:xfrm rot="10800000">
            <a:off x="0" y="0"/>
            <a:ext cx="6096000" cy="6858000"/>
          </a:xfrm>
          <a:prstGeom prst="rect">
            <a:avLst/>
          </a:prstGeom>
          <a:solidFill>
            <a:srgbClr val="FD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2580D7-EF54-44CD-993F-5A70F5F424EE}"/>
              </a:ext>
            </a:extLst>
          </p:cNvPr>
          <p:cNvSpPr/>
          <p:nvPr userDrawn="1"/>
        </p:nvSpPr>
        <p:spPr>
          <a:xfrm>
            <a:off x="6084807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ADA1D61-F327-40F4-AE4A-7D4D8E6142CF}"/>
              </a:ext>
            </a:extLst>
          </p:cNvPr>
          <p:cNvSpPr/>
          <p:nvPr userDrawn="1"/>
        </p:nvSpPr>
        <p:spPr>
          <a:xfrm>
            <a:off x="206753" y="1671651"/>
            <a:ext cx="5583285" cy="3514697"/>
          </a:xfrm>
          <a:prstGeom prst="roundRect">
            <a:avLst>
              <a:gd name="adj" fmla="val 4965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/>
              <a:t>v</a:t>
            </a: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AED98AC-0DD9-4AA5-AA42-4E025BBE9D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7482" y="1731286"/>
            <a:ext cx="5441830" cy="1101366"/>
          </a:xfrm>
        </p:spPr>
        <p:txBody>
          <a:bodyPr anchor="t">
            <a:normAutofit/>
          </a:bodyPr>
          <a:lstStyle>
            <a:lvl1pPr>
              <a:defRPr sz="6600" b="1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</a:defRPr>
            </a:lvl1pPr>
          </a:lstStyle>
          <a:p>
            <a:r>
              <a:rPr lang="cy-GB" dirty="0"/>
              <a:t>ADRAN </a:t>
            </a:r>
            <a:endParaRPr lang="en-GB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4B97437-46ED-4D51-A4D0-FCE222255E5A}"/>
              </a:ext>
            </a:extLst>
          </p:cNvPr>
          <p:cNvSpPr/>
          <p:nvPr userDrawn="1"/>
        </p:nvSpPr>
        <p:spPr>
          <a:xfrm>
            <a:off x="6390769" y="1671651"/>
            <a:ext cx="5583285" cy="3514697"/>
          </a:xfrm>
          <a:prstGeom prst="roundRect">
            <a:avLst>
              <a:gd name="adj" fmla="val 4965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/>
              <a:t>v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F651-FF40-48E9-8F77-33175B39B02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277482" y="2941983"/>
            <a:ext cx="5441829" cy="2126974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</a:defRPr>
            </a:lvl1pPr>
          </a:lstStyle>
          <a:p>
            <a:pPr lvl="0"/>
            <a:r>
              <a:rPr lang="cy-GB" dirty="0"/>
              <a:t>Testun Cymraeg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514A16-52C6-4FA0-87F5-22B3935411E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72687" y="2941983"/>
            <a:ext cx="5325061" cy="1868556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accent1">
                    <a:lumMod val="75000"/>
                  </a:schemeClr>
                </a:solidFill>
                <a:latin typeface="Tenorite" panose="00000500000000000000" pitchFamily="2" charset="0"/>
              </a:defRPr>
            </a:lvl1pPr>
          </a:lstStyle>
          <a:p>
            <a:pPr lvl="0"/>
            <a:r>
              <a:rPr lang="cy-GB" dirty="0" err="1"/>
              <a:t>English</a:t>
            </a:r>
            <a:r>
              <a:rPr lang="cy-GB" dirty="0"/>
              <a:t> </a:t>
            </a:r>
            <a:r>
              <a:rPr lang="cy-GB" dirty="0" err="1"/>
              <a:t>text</a:t>
            </a:r>
            <a:endParaRPr lang="en-GB" dirty="0"/>
          </a:p>
        </p:txBody>
      </p:sp>
      <p:pic>
        <p:nvPicPr>
          <p:cNvPr id="15" name="Picture 14" descr="Background pattern&#10;&#10;Description automatically generated">
            <a:extLst>
              <a:ext uri="{FF2B5EF4-FFF2-40B4-BE49-F238E27FC236}">
                <a16:creationId xmlns:a16="http://schemas.microsoft.com/office/drawing/2014/main" id="{0D701E72-F464-4821-B999-411EAB495C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4" y="6120153"/>
            <a:ext cx="1520634" cy="65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62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2 testu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D2580D7-EF54-44CD-993F-5A70F5F424EE}"/>
              </a:ext>
            </a:extLst>
          </p:cNvPr>
          <p:cNvSpPr/>
          <p:nvPr userDrawn="1"/>
        </p:nvSpPr>
        <p:spPr>
          <a:xfrm>
            <a:off x="-1" y="0"/>
            <a:ext cx="12180807" cy="69375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ADA1D61-F327-40F4-AE4A-7D4D8E6142CF}"/>
              </a:ext>
            </a:extLst>
          </p:cNvPr>
          <p:cNvSpPr/>
          <p:nvPr userDrawn="1"/>
        </p:nvSpPr>
        <p:spPr>
          <a:xfrm>
            <a:off x="394252" y="1043609"/>
            <a:ext cx="5395786" cy="4142739"/>
          </a:xfrm>
          <a:prstGeom prst="roundRect">
            <a:avLst>
              <a:gd name="adj" fmla="val 4965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/>
              <a:t>v</a:t>
            </a:r>
            <a:endParaRPr lang="en-GB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4B97437-46ED-4D51-A4D0-FCE222255E5A}"/>
              </a:ext>
            </a:extLst>
          </p:cNvPr>
          <p:cNvSpPr/>
          <p:nvPr userDrawn="1"/>
        </p:nvSpPr>
        <p:spPr>
          <a:xfrm>
            <a:off x="6382989" y="1043608"/>
            <a:ext cx="5395786" cy="4142739"/>
          </a:xfrm>
          <a:prstGeom prst="roundRect">
            <a:avLst>
              <a:gd name="adj" fmla="val 4965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/>
              <a:t>v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F651-FF40-48E9-8F77-33175B39B02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6835" y="1671652"/>
            <a:ext cx="5202476" cy="3397305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</a:defRPr>
            </a:lvl1pPr>
          </a:lstStyle>
          <a:p>
            <a:pPr lvl="0"/>
            <a:r>
              <a:rPr lang="cy-GB" dirty="0"/>
              <a:t>Testun Cymraeg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514A16-52C6-4FA0-87F5-22B3935411E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526695" y="1671654"/>
            <a:ext cx="5148470" cy="3397304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accent1">
                    <a:lumMod val="75000"/>
                  </a:schemeClr>
                </a:solidFill>
                <a:latin typeface="Tenorite" panose="00000500000000000000" pitchFamily="2" charset="0"/>
              </a:defRPr>
            </a:lvl1pPr>
          </a:lstStyle>
          <a:p>
            <a:pPr lvl="0"/>
            <a:r>
              <a:rPr lang="cy-GB" dirty="0" err="1"/>
              <a:t>English</a:t>
            </a:r>
            <a:r>
              <a:rPr lang="cy-GB" dirty="0"/>
              <a:t> </a:t>
            </a:r>
            <a:r>
              <a:rPr lang="cy-GB" dirty="0" err="1"/>
              <a:t>text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6AFAAA-C704-4CF6-8AD4-D3CFEAE53EDC}"/>
              </a:ext>
            </a:extLst>
          </p:cNvPr>
          <p:cNvSpPr/>
          <p:nvPr userDrawn="1"/>
        </p:nvSpPr>
        <p:spPr>
          <a:xfrm>
            <a:off x="2502690" y="958188"/>
            <a:ext cx="757342" cy="2981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/>
              <a:t>c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C10B4B-80A9-49C4-AE9A-F1BBD8E4B004}"/>
              </a:ext>
            </a:extLst>
          </p:cNvPr>
          <p:cNvSpPr/>
          <p:nvPr userDrawn="1"/>
        </p:nvSpPr>
        <p:spPr>
          <a:xfrm>
            <a:off x="2502690" y="894522"/>
            <a:ext cx="757342" cy="29817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716065F-DB29-431B-96D5-7566F63C5BD0}"/>
              </a:ext>
            </a:extLst>
          </p:cNvPr>
          <p:cNvSpPr/>
          <p:nvPr userDrawn="1"/>
        </p:nvSpPr>
        <p:spPr>
          <a:xfrm>
            <a:off x="8931968" y="1006808"/>
            <a:ext cx="757342" cy="29817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A98B712-F0F2-448E-B93B-9B21C97DD822}"/>
              </a:ext>
            </a:extLst>
          </p:cNvPr>
          <p:cNvSpPr/>
          <p:nvPr userDrawn="1"/>
        </p:nvSpPr>
        <p:spPr>
          <a:xfrm>
            <a:off x="8931968" y="958188"/>
            <a:ext cx="757342" cy="2981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57CD204-5A47-471E-A0A5-AA4BFEBF1CCF}"/>
              </a:ext>
            </a:extLst>
          </p:cNvPr>
          <p:cNvSpPr/>
          <p:nvPr userDrawn="1"/>
        </p:nvSpPr>
        <p:spPr>
          <a:xfrm>
            <a:off x="-2" y="6619459"/>
            <a:ext cx="12180806" cy="31805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1E4798C-8D4A-4C9B-8B88-84F49D1B0BAE}"/>
              </a:ext>
            </a:extLst>
          </p:cNvPr>
          <p:cNvSpPr/>
          <p:nvPr userDrawn="1"/>
        </p:nvSpPr>
        <p:spPr>
          <a:xfrm>
            <a:off x="0" y="6548948"/>
            <a:ext cx="12180806" cy="29817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925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 testu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6A5B44A-882E-4190-A92D-2DBE2D4B16BA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FD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2580D7-EF54-44CD-993F-5A70F5F424EE}"/>
              </a:ext>
            </a:extLst>
          </p:cNvPr>
          <p:cNvSpPr/>
          <p:nvPr userDrawn="1"/>
        </p:nvSpPr>
        <p:spPr>
          <a:xfrm>
            <a:off x="6098406" y="-2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ADA1D61-F327-40F4-AE4A-7D4D8E6142CF}"/>
              </a:ext>
            </a:extLst>
          </p:cNvPr>
          <p:cNvSpPr/>
          <p:nvPr userDrawn="1"/>
        </p:nvSpPr>
        <p:spPr>
          <a:xfrm>
            <a:off x="1560214" y="2052433"/>
            <a:ext cx="9071570" cy="4485640"/>
          </a:xfrm>
          <a:prstGeom prst="roundRect">
            <a:avLst>
              <a:gd name="adj" fmla="val 4965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/>
              <a:t>v</a:t>
            </a: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AED98AC-0DD9-4AA5-AA42-4E025BBE9D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7482" y="137933"/>
            <a:ext cx="5441830" cy="1101366"/>
          </a:xfrm>
          <a:ln>
            <a:noFill/>
          </a:ln>
        </p:spPr>
        <p:txBody>
          <a:bodyPr anchor="t">
            <a:normAutofit/>
          </a:bodyPr>
          <a:lstStyle>
            <a:lvl1pPr>
              <a:defRPr sz="3600" b="1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</a:defRPr>
            </a:lvl1pPr>
          </a:lstStyle>
          <a:p>
            <a:r>
              <a:rPr lang="cy-GB" dirty="0"/>
              <a:t>Testun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F651-FF40-48E9-8F77-33175B39B0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46096" y="2385393"/>
            <a:ext cx="8699805" cy="3819719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Tenorite" panose="00000500000000000000" pitchFamily="2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AB1F45A-5D9F-409E-BCB7-5C060E2157E9}"/>
              </a:ext>
            </a:extLst>
          </p:cNvPr>
          <p:cNvSpPr txBox="1">
            <a:spLocks/>
          </p:cNvSpPr>
          <p:nvPr userDrawn="1"/>
        </p:nvSpPr>
        <p:spPr>
          <a:xfrm>
            <a:off x="6425491" y="102205"/>
            <a:ext cx="5441830" cy="11013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Tenorite" panose="00000500000000000000" pitchFamily="2" charset="0"/>
                <a:ea typeface="+mj-ea"/>
                <a:cs typeface="+mj-cs"/>
              </a:defRPr>
            </a:lvl1pPr>
          </a:lstStyle>
          <a:p>
            <a:r>
              <a:rPr lang="cy-GB" dirty="0" err="1">
                <a:solidFill>
                  <a:schemeClr val="accent1">
                    <a:lumMod val="75000"/>
                  </a:schemeClr>
                </a:solidFill>
              </a:rPr>
              <a:t>Text</a:t>
            </a:r>
            <a:r>
              <a:rPr lang="cy-GB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178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DB00823C-50B3-47AA-B7A7-D90D1008F6C0}"/>
              </a:ext>
            </a:extLst>
          </p:cNvPr>
          <p:cNvSpPr/>
          <p:nvPr userDrawn="1"/>
        </p:nvSpPr>
        <p:spPr>
          <a:xfrm>
            <a:off x="1254" y="-606292"/>
            <a:ext cx="12190746" cy="69375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13">
            <a:extLst>
              <a:ext uri="{FF2B5EF4-FFF2-40B4-BE49-F238E27FC236}">
                <a16:creationId xmlns:a16="http://schemas.microsoft.com/office/drawing/2014/main" id="{F4AD65BF-A8F6-44FE-96BA-9005C1D9FB96}"/>
              </a:ext>
            </a:extLst>
          </p:cNvPr>
          <p:cNvGrpSpPr/>
          <p:nvPr userDrawn="1"/>
        </p:nvGrpSpPr>
        <p:grpSpPr>
          <a:xfrm>
            <a:off x="-1256" y="5408762"/>
            <a:ext cx="12193256" cy="1449237"/>
            <a:chOff x="-1256" y="6311343"/>
            <a:chExt cx="12193256" cy="546656"/>
          </a:xfrm>
        </p:grpSpPr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5745A0E8-4DD7-4A82-A7C7-339930EA9896}"/>
                </a:ext>
              </a:extLst>
            </p:cNvPr>
            <p:cNvSpPr/>
            <p:nvPr userDrawn="1"/>
          </p:nvSpPr>
          <p:spPr>
            <a:xfrm>
              <a:off x="-2" y="6539946"/>
              <a:ext cx="12192001" cy="31805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3C05D730-6391-4D7B-AA1B-81509D2507FB}"/>
                </a:ext>
              </a:extLst>
            </p:cNvPr>
            <p:cNvSpPr/>
            <p:nvPr userDrawn="1"/>
          </p:nvSpPr>
          <p:spPr>
            <a:xfrm>
              <a:off x="1254" y="6430614"/>
              <a:ext cx="12190745" cy="318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AD28E2B-3064-40E6-8600-0EE4EEA11DB7}"/>
                </a:ext>
              </a:extLst>
            </p:cNvPr>
            <p:cNvSpPr/>
            <p:nvPr userDrawn="1"/>
          </p:nvSpPr>
          <p:spPr>
            <a:xfrm>
              <a:off x="-1256" y="6311343"/>
              <a:ext cx="12193256" cy="35780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3" name="Llun 12">
            <a:extLst>
              <a:ext uri="{FF2B5EF4-FFF2-40B4-BE49-F238E27FC236}">
                <a16:creationId xmlns:a16="http://schemas.microsoft.com/office/drawing/2014/main" id="{A9CD3540-71BA-427D-865D-F458A1BF63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5" y="4805653"/>
            <a:ext cx="2668299" cy="115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805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26613-D7EA-4561-B339-FA6349199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EBA27-FE44-424B-A394-44751957B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5E3137-30A9-400F-B704-5AE4B737B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016855-73B7-41CC-8069-78690F7F58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3A0A02-6CB2-4536-B7DE-93FC0F322E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0B848-301E-4DC1-9926-59210A7F6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90E6-FD71-4553-A85E-3AFFB800622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DFC032-AE7F-4D95-BAA5-F7146E4F5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039E75-338F-4335-B9F0-A513F7633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92B3-ED06-4F95-A944-71DB7A675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007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B989B-8127-414C-8B95-2A6A6D616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4C833-3878-4853-B234-BC74FE10D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90E6-FD71-4553-A85E-3AFFB800622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62FE5-BB60-4BAF-8160-3B879EFDA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85E97-47A0-4492-8E46-841A1969A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92B3-ED06-4F95-A944-71DB7A675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425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88A90-124B-49F2-B42F-BA228ACBB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41A21-F5DE-4D98-8FB2-55DC56E79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FDE15-3516-4526-B767-C39F92208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7AC60-E2FC-47E5-B321-A1AB25933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90E6-FD71-4553-A85E-3AFFB800622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27DB6-3499-45EA-BF90-0EFEC613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6CE8D-614B-4674-B7DE-674A58C4A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92B3-ED06-4F95-A944-71DB7A675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728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3911A-8D12-44CD-8E55-BF626CA5D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DC5DDB-C79E-4782-B465-673E3C956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EC2F93-4C56-4495-A99C-758E1A1F0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CF824-7AA9-4B2B-A7E9-566ADC32E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90E6-FD71-4553-A85E-3AFFB800622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66B5C-9360-4E9F-8A35-62890391A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EECFC-CA3F-4616-B35D-6CA4D40C8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92B3-ED06-4F95-A944-71DB7A675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9780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33FC6-5509-4946-8EB8-EE2B6901E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2F1822-5F76-405E-91C6-6E899B311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DAE37-40F9-4A4E-9376-B104BD6F9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90E6-FD71-4553-A85E-3AFFB800622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EF953-817C-48EA-A523-F7D6188EA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7EFC7-6BA3-4D0C-AD3E-453D30191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92B3-ED06-4F95-A944-71DB7A675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120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35FC74-FA9E-4E36-94CF-486AB4F32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9ED5FD-F9C6-4169-AD82-D13E15CB2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D99E6-4584-456E-8C37-4867A0E0D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90E6-FD71-4553-A85E-3AFFB800622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1F3FF-0EE3-45E6-844A-0C930D69A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37416-CD8E-4A49-BDF2-8C85A5890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92B3-ED06-4F95-A944-71DB7A675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45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19C9B-A104-4B64-9604-D230F24D5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BE460-509F-4A37-8F61-79B823BEA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949E7-6538-49D9-982A-A5108A2DB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90E6-FD71-4553-A85E-3AFFB800622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6F58C-12A4-4AB9-BDBD-8EA7374DF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C46DC-A51F-42F5-91A0-374EB2BD9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92B3-ED06-4F95-A944-71DB7A675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01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844A6-A676-4115-AADC-E16B5A5E4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03024-C50A-4EFF-87EF-EC6BAD40F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27ED7-95B2-46FD-A344-080B3EE0B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90E6-FD71-4553-A85E-3AFFB800622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ED204-1674-436F-AAA6-9275178D4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B0D7C-CC28-401B-B8AB-8C304046E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92B3-ED06-4F95-A944-71DB7A675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62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7B6B1E1-40FD-477F-B51B-CDA764A5C7E8}"/>
              </a:ext>
            </a:extLst>
          </p:cNvPr>
          <p:cNvSpPr/>
          <p:nvPr userDrawn="1"/>
        </p:nvSpPr>
        <p:spPr>
          <a:xfrm>
            <a:off x="1254" y="-606292"/>
            <a:ext cx="12190746" cy="69375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C95E675-6F69-43DD-8B5C-78F83B7F1000}"/>
              </a:ext>
            </a:extLst>
          </p:cNvPr>
          <p:cNvGrpSpPr/>
          <p:nvPr userDrawn="1"/>
        </p:nvGrpSpPr>
        <p:grpSpPr>
          <a:xfrm>
            <a:off x="-1256" y="6311343"/>
            <a:ext cx="12193256" cy="546656"/>
            <a:chOff x="-1256" y="6311343"/>
            <a:chExt cx="12193256" cy="54665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3CA2C3D-6DF9-4808-9654-BFA36C7E6687}"/>
                </a:ext>
              </a:extLst>
            </p:cNvPr>
            <p:cNvSpPr/>
            <p:nvPr userDrawn="1"/>
          </p:nvSpPr>
          <p:spPr>
            <a:xfrm>
              <a:off x="-2" y="6539946"/>
              <a:ext cx="12192001" cy="31805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94AF4F8-A0ED-49F6-8B00-E2DD4C586FB6}"/>
                </a:ext>
              </a:extLst>
            </p:cNvPr>
            <p:cNvSpPr/>
            <p:nvPr userDrawn="1"/>
          </p:nvSpPr>
          <p:spPr>
            <a:xfrm>
              <a:off x="1254" y="6430614"/>
              <a:ext cx="12190745" cy="318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2830CCA-5A3C-4ABF-90EF-F8B40D6032D9}"/>
                </a:ext>
              </a:extLst>
            </p:cNvPr>
            <p:cNvSpPr/>
            <p:nvPr userDrawn="1"/>
          </p:nvSpPr>
          <p:spPr>
            <a:xfrm>
              <a:off x="-1256" y="6311343"/>
              <a:ext cx="12193256" cy="35780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10065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07197-3E63-40F1-A1E2-02EE4B267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F651-FF40-48E9-8F77-33175B39B0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514A16-52C6-4FA0-87F5-22B393541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27676-16A9-4151-8364-04CE86433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90E6-FD71-4553-A85E-3AFFB800622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9F27E-BD0D-4BB9-A3BC-C494FFD0C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E8DFA4-060A-418D-88E6-0875D78C5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92B3-ED06-4F95-A944-71DB7A675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5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itl, 2 tes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577F8E1-1467-483D-93D8-50310188FB3B}"/>
              </a:ext>
            </a:extLst>
          </p:cNvPr>
          <p:cNvSpPr/>
          <p:nvPr userDrawn="1"/>
        </p:nvSpPr>
        <p:spPr>
          <a:xfrm>
            <a:off x="6084807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AB5AF63-CB29-43CE-BE19-15AA883EF10F}"/>
              </a:ext>
            </a:extLst>
          </p:cNvPr>
          <p:cNvSpPr/>
          <p:nvPr userDrawn="1"/>
        </p:nvSpPr>
        <p:spPr>
          <a:xfrm rot="10800000">
            <a:off x="0" y="0"/>
            <a:ext cx="6096000" cy="6858000"/>
          </a:xfrm>
          <a:prstGeom prst="rect">
            <a:avLst/>
          </a:prstGeom>
          <a:solidFill>
            <a:srgbClr val="FD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9731F38-5C4D-4D1B-A723-23258AA732DC}"/>
              </a:ext>
            </a:extLst>
          </p:cNvPr>
          <p:cNvSpPr/>
          <p:nvPr userDrawn="1"/>
        </p:nvSpPr>
        <p:spPr>
          <a:xfrm>
            <a:off x="6363552" y="270235"/>
            <a:ext cx="5560898" cy="6200139"/>
          </a:xfrm>
          <a:prstGeom prst="roundRect">
            <a:avLst>
              <a:gd name="adj" fmla="val 1832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00C0ED1-0CB8-4CE8-9C3D-47BD4F991ABD}"/>
              </a:ext>
            </a:extLst>
          </p:cNvPr>
          <p:cNvSpPr/>
          <p:nvPr userDrawn="1"/>
        </p:nvSpPr>
        <p:spPr>
          <a:xfrm>
            <a:off x="267551" y="270235"/>
            <a:ext cx="5560900" cy="6200139"/>
          </a:xfrm>
          <a:prstGeom prst="roundRect">
            <a:avLst>
              <a:gd name="adj" fmla="val 2190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C07197-3E63-40F1-A1E2-02EE4B2674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7483" y="270235"/>
            <a:ext cx="5441830" cy="1101366"/>
          </a:xfrm>
        </p:spPr>
        <p:txBody>
          <a:bodyPr anchor="t">
            <a:normAutofit/>
          </a:bodyPr>
          <a:lstStyle>
            <a:lvl1pPr>
              <a:defRPr sz="3200" b="1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</a:defRPr>
            </a:lvl1pPr>
          </a:lstStyle>
          <a:p>
            <a:r>
              <a:rPr lang="en-US" dirty="0" err="1"/>
              <a:t>Teitl</a:t>
            </a:r>
            <a:r>
              <a:rPr lang="en-US" dirty="0"/>
              <a:t> Cymraeg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F651-FF40-48E9-8F77-33175B39B02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277482" y="1535413"/>
            <a:ext cx="5441829" cy="4641550"/>
          </a:xfrm>
        </p:spPr>
        <p:txBody>
          <a:bodyPr/>
          <a:lstStyle>
            <a:lvl1pPr marL="0" indent="0">
              <a:buNone/>
              <a:defRPr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</a:defRPr>
            </a:lvl1pPr>
          </a:lstStyle>
          <a:p>
            <a:pPr lvl="0"/>
            <a:r>
              <a:rPr lang="cy-GB" dirty="0"/>
              <a:t>Testun Cymraeg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514A16-52C6-4FA0-87F5-22B3935411E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22992" y="1535412"/>
            <a:ext cx="5441830" cy="4641549"/>
          </a:xfrm>
        </p:spPr>
        <p:txBody>
          <a:bodyPr/>
          <a:lstStyle>
            <a:lvl1pPr marL="0" indent="0">
              <a:buNone/>
              <a:defRPr>
                <a:solidFill>
                  <a:schemeClr val="accent1">
                    <a:lumMod val="75000"/>
                  </a:schemeClr>
                </a:solidFill>
                <a:latin typeface="Tenorite" panose="00000500000000000000" pitchFamily="2" charset="0"/>
              </a:defRPr>
            </a:lvl1pPr>
          </a:lstStyle>
          <a:p>
            <a:pPr lvl="0"/>
            <a:r>
              <a:rPr lang="cy-GB" dirty="0" err="1"/>
              <a:t>English</a:t>
            </a:r>
            <a:r>
              <a:rPr lang="cy-GB" dirty="0"/>
              <a:t> </a:t>
            </a:r>
            <a:r>
              <a:rPr lang="cy-GB" dirty="0" err="1"/>
              <a:t>text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8BCFAB7-9CDB-4604-B9D3-D58B90F1C99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42870" y="270236"/>
            <a:ext cx="5441830" cy="1101366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accent1">
                    <a:lumMod val="75000"/>
                  </a:schemeClr>
                </a:solidFill>
                <a:latin typeface="Tenorite" panose="000005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 English</a:t>
            </a:r>
          </a:p>
        </p:txBody>
      </p:sp>
    </p:spTree>
    <p:extLst>
      <p:ext uri="{BB962C8B-B14F-4D97-AF65-F5344CB8AC3E}">
        <p14:creationId xmlns:p14="http://schemas.microsoft.com/office/powerpoint/2010/main" val="291208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s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970B61-9802-440C-8230-71A65FD0D84E}"/>
              </a:ext>
            </a:extLst>
          </p:cNvPr>
          <p:cNvSpPr/>
          <p:nvPr userDrawn="1"/>
        </p:nvSpPr>
        <p:spPr>
          <a:xfrm>
            <a:off x="6084807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02B890-C67F-41B1-A4F9-89B10CDD84BD}"/>
              </a:ext>
            </a:extLst>
          </p:cNvPr>
          <p:cNvSpPr/>
          <p:nvPr userDrawn="1"/>
        </p:nvSpPr>
        <p:spPr>
          <a:xfrm rot="10800000">
            <a:off x="0" y="0"/>
            <a:ext cx="6096000" cy="6858000"/>
          </a:xfrm>
          <a:prstGeom prst="rect">
            <a:avLst/>
          </a:prstGeom>
          <a:solidFill>
            <a:srgbClr val="FD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0C48F85-70CD-4DBF-A188-2F881B035EE1}"/>
              </a:ext>
            </a:extLst>
          </p:cNvPr>
          <p:cNvSpPr/>
          <p:nvPr userDrawn="1"/>
        </p:nvSpPr>
        <p:spPr>
          <a:xfrm>
            <a:off x="6363552" y="407504"/>
            <a:ext cx="5560898" cy="6062870"/>
          </a:xfrm>
          <a:prstGeom prst="roundRect">
            <a:avLst>
              <a:gd name="adj" fmla="val 1832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663FFB0-7DF9-4636-BED3-FC1D3197991B}"/>
              </a:ext>
            </a:extLst>
          </p:cNvPr>
          <p:cNvSpPr/>
          <p:nvPr userDrawn="1"/>
        </p:nvSpPr>
        <p:spPr>
          <a:xfrm>
            <a:off x="267551" y="407504"/>
            <a:ext cx="5560900" cy="6062870"/>
          </a:xfrm>
          <a:prstGeom prst="roundRect">
            <a:avLst>
              <a:gd name="adj" fmla="val 1832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F651-FF40-48E9-8F77-33175B39B02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4313" y="508958"/>
            <a:ext cx="5334998" cy="5668005"/>
          </a:xfrm>
        </p:spPr>
        <p:txBody>
          <a:bodyPr/>
          <a:lstStyle>
            <a:lvl1pPr marL="0" indent="0">
              <a:buNone/>
              <a:defRPr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</a:defRPr>
            </a:lvl1pPr>
          </a:lstStyle>
          <a:p>
            <a:pPr lvl="0"/>
            <a:r>
              <a:rPr lang="cy-GB" dirty="0"/>
              <a:t>Testun Cymraeg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514A16-52C6-4FA0-87F5-22B3935411E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72687" y="508958"/>
            <a:ext cx="5335000" cy="5668003"/>
          </a:xfrm>
        </p:spPr>
        <p:txBody>
          <a:bodyPr/>
          <a:lstStyle>
            <a:lvl1pPr marL="0" indent="0">
              <a:buNone/>
              <a:defRPr>
                <a:solidFill>
                  <a:schemeClr val="accent1">
                    <a:lumMod val="75000"/>
                  </a:schemeClr>
                </a:solidFill>
                <a:latin typeface="Tenorite" panose="00000500000000000000" pitchFamily="2" charset="0"/>
              </a:defRPr>
            </a:lvl1pPr>
          </a:lstStyle>
          <a:p>
            <a:pPr lvl="0"/>
            <a:r>
              <a:rPr lang="cy-GB" dirty="0" err="1"/>
              <a:t>English</a:t>
            </a:r>
            <a:r>
              <a:rPr lang="cy-GB" dirty="0"/>
              <a:t> </a:t>
            </a:r>
            <a:r>
              <a:rPr lang="cy-GB" dirty="0" err="1"/>
              <a:t>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33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tes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2FA192A-C23C-4A33-AB6D-D861F46AE902}"/>
              </a:ext>
            </a:extLst>
          </p:cNvPr>
          <p:cNvSpPr/>
          <p:nvPr userDrawn="1"/>
        </p:nvSpPr>
        <p:spPr>
          <a:xfrm>
            <a:off x="6084807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BA4C4A-A45E-4A0B-A0C1-592D91C61909}"/>
              </a:ext>
            </a:extLst>
          </p:cNvPr>
          <p:cNvSpPr/>
          <p:nvPr userDrawn="1"/>
        </p:nvSpPr>
        <p:spPr>
          <a:xfrm rot="10800000">
            <a:off x="0" y="0"/>
            <a:ext cx="6096000" cy="6858000"/>
          </a:xfrm>
          <a:prstGeom prst="rect">
            <a:avLst/>
          </a:prstGeom>
          <a:solidFill>
            <a:srgbClr val="FD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55A51AC-81D3-471B-ACB9-608561421F90}"/>
              </a:ext>
            </a:extLst>
          </p:cNvPr>
          <p:cNvSpPr/>
          <p:nvPr userDrawn="1"/>
        </p:nvSpPr>
        <p:spPr>
          <a:xfrm>
            <a:off x="6363552" y="407504"/>
            <a:ext cx="5560898" cy="6062870"/>
          </a:xfrm>
          <a:prstGeom prst="roundRect">
            <a:avLst>
              <a:gd name="adj" fmla="val 1832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F6C7322-51FC-4983-8665-48DD2F4E7A27}"/>
              </a:ext>
            </a:extLst>
          </p:cNvPr>
          <p:cNvSpPr/>
          <p:nvPr userDrawn="1"/>
        </p:nvSpPr>
        <p:spPr>
          <a:xfrm>
            <a:off x="267551" y="407504"/>
            <a:ext cx="5560900" cy="6062870"/>
          </a:xfrm>
          <a:prstGeom prst="roundRect">
            <a:avLst>
              <a:gd name="adj" fmla="val 2190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F651-FF40-48E9-8F77-33175B39B02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0498" y="774613"/>
            <a:ext cx="5335001" cy="5668005"/>
          </a:xfrm>
        </p:spPr>
        <p:txBody>
          <a:bodyPr/>
          <a:lstStyle>
            <a:lvl1pPr marL="0" indent="0">
              <a:buNone/>
              <a:defRPr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</a:defRPr>
            </a:lvl1pPr>
          </a:lstStyle>
          <a:p>
            <a:pPr lvl="0"/>
            <a:r>
              <a:rPr lang="cy-GB" dirty="0"/>
              <a:t>Testun Cymraeg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514A16-52C6-4FA0-87F5-22B3935411E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76501" y="782493"/>
            <a:ext cx="5335000" cy="5668003"/>
          </a:xfrm>
        </p:spPr>
        <p:txBody>
          <a:bodyPr/>
          <a:lstStyle>
            <a:lvl1pPr marL="0" indent="0">
              <a:buNone/>
              <a:defRPr>
                <a:solidFill>
                  <a:schemeClr val="accent1">
                    <a:lumMod val="75000"/>
                  </a:schemeClr>
                </a:solidFill>
                <a:latin typeface="Tenorite" panose="00000500000000000000" pitchFamily="2" charset="0"/>
              </a:defRPr>
            </a:lvl1pPr>
          </a:lstStyle>
          <a:p>
            <a:pPr lvl="0"/>
            <a:r>
              <a:rPr lang="cy-GB" dirty="0" err="1"/>
              <a:t>English</a:t>
            </a:r>
            <a:r>
              <a:rPr lang="cy-GB" dirty="0"/>
              <a:t> </a:t>
            </a:r>
            <a:r>
              <a:rPr lang="cy-GB" dirty="0" err="1"/>
              <a:t>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47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 tes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98A9281-606F-477C-A086-A822EF24225A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FD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FA192A-C23C-4A33-AB6D-D861F46AE902}"/>
              </a:ext>
            </a:extLst>
          </p:cNvPr>
          <p:cNvSpPr/>
          <p:nvPr userDrawn="1"/>
        </p:nvSpPr>
        <p:spPr>
          <a:xfrm>
            <a:off x="6104686" y="-1879"/>
            <a:ext cx="6096000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55A51AC-81D3-471B-ACB9-608561421F90}"/>
              </a:ext>
            </a:extLst>
          </p:cNvPr>
          <p:cNvSpPr/>
          <p:nvPr userDrawn="1"/>
        </p:nvSpPr>
        <p:spPr>
          <a:xfrm>
            <a:off x="6363552" y="996184"/>
            <a:ext cx="5560898" cy="5653095"/>
          </a:xfrm>
          <a:prstGeom prst="roundRect">
            <a:avLst>
              <a:gd name="adj" fmla="val 1832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F6C7322-51FC-4983-8665-48DD2F4E7A27}"/>
              </a:ext>
            </a:extLst>
          </p:cNvPr>
          <p:cNvSpPr/>
          <p:nvPr userDrawn="1"/>
        </p:nvSpPr>
        <p:spPr>
          <a:xfrm>
            <a:off x="267550" y="996185"/>
            <a:ext cx="5560900" cy="5653094"/>
          </a:xfrm>
          <a:prstGeom prst="roundRect">
            <a:avLst>
              <a:gd name="adj" fmla="val 2190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F651-FF40-48E9-8F77-33175B39B02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30897" y="1152937"/>
            <a:ext cx="5335001" cy="5396949"/>
          </a:xfrm>
        </p:spPr>
        <p:txBody>
          <a:bodyPr/>
          <a:lstStyle>
            <a:lvl1pPr marL="0" indent="0">
              <a:buNone/>
              <a:defRPr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</a:defRPr>
            </a:lvl1pPr>
          </a:lstStyle>
          <a:p>
            <a:pPr lvl="0"/>
            <a:r>
              <a:rPr lang="cy-GB" dirty="0"/>
              <a:t>Testun Cymraeg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514A16-52C6-4FA0-87F5-22B3935411E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94352" y="1152937"/>
            <a:ext cx="5335000" cy="5396949"/>
          </a:xfrm>
        </p:spPr>
        <p:txBody>
          <a:bodyPr/>
          <a:lstStyle>
            <a:lvl1pPr marL="0" indent="0">
              <a:buNone/>
              <a:defRPr>
                <a:solidFill>
                  <a:schemeClr val="accent1">
                    <a:lumMod val="75000"/>
                  </a:schemeClr>
                </a:solidFill>
                <a:latin typeface="Tenorite" panose="00000500000000000000" pitchFamily="2" charset="0"/>
              </a:defRPr>
            </a:lvl1pPr>
          </a:lstStyle>
          <a:p>
            <a:pPr lvl="0"/>
            <a:r>
              <a:rPr lang="cy-GB" dirty="0" err="1"/>
              <a:t>English</a:t>
            </a:r>
            <a:r>
              <a:rPr lang="cy-GB" dirty="0"/>
              <a:t> </a:t>
            </a:r>
            <a:r>
              <a:rPr lang="cy-GB" dirty="0" err="1"/>
              <a:t>text</a:t>
            </a:r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5225E2E-BA93-4A32-A505-7FB0E489E2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247" y="51571"/>
            <a:ext cx="5441830" cy="1021856"/>
          </a:xfrm>
        </p:spPr>
        <p:txBody>
          <a:bodyPr anchor="t">
            <a:normAutofit/>
          </a:bodyPr>
          <a:lstStyle>
            <a:lvl1pPr>
              <a:defRPr sz="3200" b="1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</a:defRPr>
            </a:lvl1pPr>
          </a:lstStyle>
          <a:p>
            <a:r>
              <a:rPr lang="en-US" dirty="0" err="1"/>
              <a:t>Teitl</a:t>
            </a:r>
            <a:r>
              <a:rPr lang="en-US" dirty="0"/>
              <a:t> Cymraeg</a:t>
            </a:r>
            <a:br>
              <a:rPr lang="en-US" dirty="0"/>
            </a:br>
            <a:endParaRPr lang="en-GB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FE5AFE6-70F5-4128-98D0-FEF9D376489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84240" y="50244"/>
            <a:ext cx="5345112" cy="1003300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</a:defRPr>
            </a:lvl1pPr>
          </a:lstStyle>
          <a:p>
            <a:pPr lvl="0"/>
            <a:r>
              <a:rPr lang="en-US" dirty="0"/>
              <a:t>Title </a:t>
            </a:r>
            <a:r>
              <a:rPr lang="en-US" dirty="0" err="1"/>
              <a:t>Saesneg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5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9FE2D7-63AF-47B9-BF44-497A7B831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36B5E-8C6F-498C-95E4-5D7638D08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0156E-F574-4531-B384-3E92E13682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A90E6-FD71-4553-A85E-3AFFB800622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23D50-21EF-4BE6-95DF-E705AFC9B2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C1830-EED9-46F2-A100-0D8F389A36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292B3-ED06-4F95-A944-71DB7A675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68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7" r:id="rId4"/>
    <p:sldLayoutId id="2147483652" r:id="rId5"/>
    <p:sldLayoutId id="2147483660" r:id="rId6"/>
    <p:sldLayoutId id="2147483661" r:id="rId7"/>
    <p:sldLayoutId id="2147483663" r:id="rId8"/>
    <p:sldLayoutId id="2147483665" r:id="rId9"/>
    <p:sldLayoutId id="2147483662" r:id="rId10"/>
    <p:sldLayoutId id="2147483666" r:id="rId11"/>
    <p:sldLayoutId id="2147483664" r:id="rId12"/>
    <p:sldLayoutId id="2147483655" r:id="rId13"/>
    <p:sldLayoutId id="2147483653" r:id="rId14"/>
    <p:sldLayoutId id="2147483654" r:id="rId15"/>
    <p:sldLayoutId id="2147483656" r:id="rId16"/>
    <p:sldLayoutId id="2147483657" r:id="rId17"/>
    <p:sldLayoutId id="2147483658" r:id="rId18"/>
    <p:sldLayoutId id="2147483659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esource.download.wjec.co.uk.s3-eu-west-1.amazonaws.com/vtc/2018-19/hsc18-19_3-2/_multi-lang/unit05/02-types-of-additional-support-needs.html?lang" TargetMode="External"/><Relationship Id="rId2" Type="http://schemas.openxmlformats.org/officeDocument/2006/relationships/hyperlink" Target="http://resource.download.wjec.co.uk.s3-eu-west-1.amazonaws.com/vtc/2018-19/hsc18-19_3-2/_multi-lang/unit05/02-types-of-additional-support-needs.html?lang=Cy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esource.download.wjec.co.uk.s3-eu-west-1.amazonaws.com/vtc/2018-19/hsc18-19_3-2/_multi-lang/unit05/02-types-of-additional-support-needs.html?lang" TargetMode="External"/><Relationship Id="rId2" Type="http://schemas.openxmlformats.org/officeDocument/2006/relationships/hyperlink" Target="http://resource.download.wjec.co.uk.s3-eu-west-1.amazonaws.com/vtc/2018-19/hsc18-19_3-2/_multi-lang/unit05/02-types-of-additional-support-needs.html?lang=CY" TargetMode="Externa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tA-Bikjbka4?feature=oembed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ilepsy.org.uk/cymru/cymraeg/plant-ag-epilepsi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PvqygaIb__E?feature=oembed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hinecharity.org.uk/downloads/information-in-welsh/walesshine-new-parents-brochure(online).pdf" TargetMode="Externa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p5VNdy7_nIM?feature=oembed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napcymru.org/wp-content/uploads/2014/09/Gwybodaeth-i-rieni-Parlys-yr-ymennyddpdf.pdf" TargetMode="External"/><Relationship Id="rId2" Type="http://schemas.openxmlformats.org/officeDocument/2006/relationships/hyperlink" Target="https://www.shinecharity.org.uk/spina-bifida/what-is-spina-bifida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video" Target="https://www.youtube.com/embed/Ezv85LMFx2E?feature=oembed" TargetMode="External"/><Relationship Id="rId1" Type="http://schemas.openxmlformats.org/officeDocument/2006/relationships/video" Target="https://www.youtube.com/embed/I8_XeJP5SxM?feature=oembed" TargetMode="External"/><Relationship Id="rId6" Type="http://schemas.openxmlformats.org/officeDocument/2006/relationships/image" Target="../media/image9.jpeg"/><Relationship Id="rId5" Type="http://schemas.openxmlformats.org/officeDocument/2006/relationships/hyperlink" Target="https://www.autism.org.uk/advice-and-guidance/what-is-autism" TargetMode="Externa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Y8jqxZrjZII?feature=oembed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111.wales.nhs.uk/adhd/?locale=en" TargetMode="Externa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LU0dQXJ-YQM?feature=oembed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gored.cymru/Qualification-Guide/163" TargetMode="External"/><Relationship Id="rId2" Type="http://schemas.openxmlformats.org/officeDocument/2006/relationships/hyperlink" Target="https://www.rnib.org.uk/sites/default/files/AOHL%20Toolkit%20%28Welsh%29_0.pdf" TargetMode="Externa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11r7CFlK2sc?feature=oembed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lesdyslexia.org.uk/am-dyslecsia/beth-yw-dyslecsia?lang=cy" TargetMode="Externa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ncnVYonMA5Y?feature=oembed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111.wales.nhs.uk/developmentalcoordinationdisorder(dyspraxia)inchildren/?locale=en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jZOAe5eu2FE?feature=oembed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ndsupfordowns.co.uk/whatisdownssyndrome-860161.html" TargetMode="Externa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-oWe1jPT5fA?feature=oembed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resource.download.wjec.co.uk.s3-eu-west-1.amazonaws.com/vtc/2018-19/hsc18-19_3-2/_multi-lang/unit05/03-able-and-talented-children-and-additional-support.html?lang" TargetMode="External"/><Relationship Id="rId2" Type="http://schemas.openxmlformats.org/officeDocument/2006/relationships/hyperlink" Target="http://resource.download.wjec.co.uk.s3-eu-west-1.amazonaws.com/vtc/2018-19/hsc18-19_3-2/_multi-lang/unit05/03-able-and-talented-children-and-additional-support.html?lang=Cy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hwb.gov.wales/api/storage/718b28f0-573d-4ce1-aa98-a28ed733460b/cwricwlwm-newydd-yng-nghymru.pdf" TargetMode="External"/><Relationship Id="rId2" Type="http://schemas.openxmlformats.org/officeDocument/2006/relationships/hyperlink" Target="http://resource.download.wjec.co.uk.s3-eu-west-1.amazonaws.com/vtc/2018-19/hsc18-19_3-2/_multi-lang/unit05/04-how-to-find-out-about-additional-support-needs.html?lang=Cy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resource.download.wjec.co.uk.s3-eu-west-1.amazonaws.com/vtc/2018-19/hsc18-19_3-2/_multi-lang/unit05/04-how-to-find-out-about-additional-support-needs.html?lang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rM4kchvFB-o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resource.download.wjec.co.uk.s3-eu-west-1.amazonaws.com/vtc/2018-19/hsc18-19_3-2/_multi-lang/unit05/05-inclusion-for-children-with-additional-support-needs.html?lang" TargetMode="External"/><Relationship Id="rId2" Type="http://schemas.openxmlformats.org/officeDocument/2006/relationships/hyperlink" Target="http://resource.download.wjec.co.uk.s3-eu-west-1.amazonaws.com/vtc/2018-19/hsc18-19_3-2/_multi-lang/unit05/05-inclusion-for-children-with-additional-support-needs.html?lang=Cy" TargetMode="Externa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dw.org.uk/cy/about-us/" TargetMode="External"/><Relationship Id="rId2" Type="http://schemas.openxmlformats.org/officeDocument/2006/relationships/hyperlink" Target="https://www.meithrin.cymru/cynhwysiant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ldw.org.uk/about-us/" TargetMode="External"/><Relationship Id="rId4" Type="http://schemas.openxmlformats.org/officeDocument/2006/relationships/hyperlink" Target="https://www.meithrin.cymru/inclusion/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7iLekg_U5Qw?feature=oembed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nib.org.uk/sites/default/files/APDF_Parties%20and%20Playdates-Welsh.pdf" TargetMode="External"/><Relationship Id="rId2" Type="http://schemas.openxmlformats.org/officeDocument/2006/relationships/hyperlink" Target="http://resource.download.wjec.co.uk.s3.amazonaws.com/vtc/2018-19/hsc18-19_3-2/_multi-lang/unit05/06-adapting-activites-to-enable-all-children-to-take-part.html?lang=Cy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rnib.org.uk/sites/default/files/APDF-RE190403_Parties%20and%20Playdates-v07.pdf" TargetMode="External"/><Relationship Id="rId4" Type="http://schemas.openxmlformats.org/officeDocument/2006/relationships/hyperlink" Target="http://resource.download.wjec.co.uk.s3.amazonaws.com/vtc/2018-19/hsc18-19_3-2/_multi-lang/unit05/06-adapting-activites-to-enable-all-children-to-take-part.html?lang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arentpartnership.pembsinclusionservice.wales/types-additional-learning-needs/" TargetMode="External"/><Relationship Id="rId2" Type="http://schemas.openxmlformats.org/officeDocument/2006/relationships/hyperlink" Target="https://vimeo.com/29639293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vimeo.com/244345255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jtmk2lwpFsQ?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esource.download.wjec.co.uk.s3-eu-west-1.amazonaws.com/vtc/2018-19/hsc18-19_3-2/_multi-lang/unit05/01-legal-frameworks-that-apply-to-services-for-additional-needs.html?lang" TargetMode="External"/><Relationship Id="rId2" Type="http://schemas.openxmlformats.org/officeDocument/2006/relationships/hyperlink" Target="http://resource.download.wjec.co.uk.s3-eu-west-1.amazonaws.com/vtc/2018-19/hsc18-19_3-2/_multi-lang/unit05/01-legal-frameworks-that-apply-to-services-for-additional-needs.html?lang=Cy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7">
            <a:extLst>
              <a:ext uri="{FF2B5EF4-FFF2-40B4-BE49-F238E27FC236}">
                <a16:creationId xmlns:a16="http://schemas.microsoft.com/office/drawing/2014/main" id="{13BD21DA-7E3B-4D0D-82A2-CA80C77C8C8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4994" y="1070942"/>
            <a:ext cx="5877253" cy="125106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y-GB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enorite" panose="00000500000000000000"/>
                <a:ea typeface="+mj-ea"/>
                <a:cs typeface="+mj-cs"/>
              </a:rPr>
              <a:t>UNED 002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y-GB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enorite" panose="00000500000000000000"/>
                <a:ea typeface="+mj-ea"/>
                <a:cs typeface="Calibri"/>
              </a:rPr>
              <a:t>Iechyd</a:t>
            </a:r>
            <a:r>
              <a:rPr kumimoji="0" lang="cy-GB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enorite" panose="00000500000000000000"/>
                <a:ea typeface="+mn-lt"/>
                <a:cs typeface="+mn-lt"/>
              </a:rPr>
              <a:t>, Llesiant, Dysgu a Datblygu</a:t>
            </a:r>
            <a:endParaRPr kumimoji="0" lang="cy-GB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enorite" panose="0000050000000000000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AF3721-2D50-4990-B707-7AE25D69ECF1}"/>
              </a:ext>
            </a:extLst>
          </p:cNvPr>
          <p:cNvSpPr txBox="1"/>
          <p:nvPr/>
        </p:nvSpPr>
        <p:spPr>
          <a:xfrm>
            <a:off x="324994" y="2322008"/>
            <a:ext cx="6075806" cy="255454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en-US" sz="4000" kern="1200" dirty="0">
              <a:solidFill>
                <a:schemeClr val="accent1">
                  <a:lumMod val="75000"/>
                </a:schemeClr>
              </a:solidFill>
              <a:latin typeface="Tenorite" panose="00000500000000000000" pitchFamily="2" charset="0"/>
              <a:ea typeface="+mj-ea"/>
              <a:cs typeface="+mj-cs"/>
            </a:endParaRPr>
          </a:p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Tenorite"/>
                <a:ea typeface="+mj-ea"/>
                <a:cs typeface="+mj-cs"/>
              </a:rPr>
              <a:t>UNIT 002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Tenorite" panose="00000500000000000000" pitchFamily="2" charset="0"/>
              <a:ea typeface="+mj-ea"/>
              <a:cs typeface="+mj-cs"/>
            </a:endParaRPr>
          </a:p>
          <a:p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Tenorite"/>
                <a:ea typeface="+mj-ea"/>
                <a:cs typeface="+mj-cs"/>
              </a:rPr>
              <a:t>Health, Well-Being, Learning and Development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AE7E0CD-AB64-42C2-B3E2-BEB4D84C6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07736" y="556591"/>
            <a:ext cx="4770783" cy="507889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Graphic 1" descr="Playground with solid fill">
            <a:extLst>
              <a:ext uri="{FF2B5EF4-FFF2-40B4-BE49-F238E27FC236}">
                <a16:creationId xmlns:a16="http://schemas.microsoft.com/office/drawing/2014/main" id="{BCBF6111-98EF-4AA6-B862-0BE9963945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4589" y="646043"/>
            <a:ext cx="4376104" cy="4376104"/>
          </a:xfrm>
          <a:prstGeom prst="rect">
            <a:avLst/>
          </a:prstGeom>
        </p:spPr>
      </p:pic>
      <p:pic>
        <p:nvPicPr>
          <p:cNvPr id="5" name="Picture 4" descr="Logo'r Coleg Cymraeg Cenedlaethol">
            <a:extLst>
              <a:ext uri="{FF2B5EF4-FFF2-40B4-BE49-F238E27FC236}">
                <a16:creationId xmlns:a16="http://schemas.microsoft.com/office/drawing/2014/main" id="{52DEE5F2-2422-4150-8C35-D882A999E01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5" y="5794516"/>
            <a:ext cx="1898816" cy="82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633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itl 3">
            <a:extLst>
              <a:ext uri="{FF2B5EF4-FFF2-40B4-BE49-F238E27FC236}">
                <a16:creationId xmlns:a16="http://schemas.microsoft.com/office/drawing/2014/main" id="{44F0093D-9C66-452C-9279-8D4C9C1D6D6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y-GB" sz="900" dirty="0"/>
              <a:t>Tasg Asesu Meini Prawf 5.1</a:t>
            </a:r>
          </a:p>
        </p:txBody>
      </p:sp>
      <p:sp>
        <p:nvSpPr>
          <p:cNvPr id="2" name="Dalfan Cynnwys 1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cy-GB" b="1" u="sng" dirty="0">
                <a:latin typeface="Tenorite"/>
              </a:rPr>
              <a:t>Tasg ar gyfer meini prawf 5.1</a:t>
            </a:r>
            <a:r>
              <a:rPr lang="en-US" dirty="0">
                <a:latin typeface="Tenorite"/>
              </a:rPr>
              <a:t>​</a:t>
            </a:r>
            <a:endParaRPr lang="cy-GB" dirty="0">
              <a:latin typeface="Tenorite"/>
            </a:endParaRPr>
          </a:p>
          <a:p>
            <a:r>
              <a:rPr lang="en-GB" dirty="0"/>
              <a:t>​</a:t>
            </a:r>
            <a:endParaRPr lang="cy-GB" dirty="0"/>
          </a:p>
          <a:p>
            <a:r>
              <a:rPr lang="cy-GB" dirty="0">
                <a:latin typeface="Tenorite"/>
              </a:rPr>
              <a:t>5.1 Rhestrwch gan nodi prif bwyntiau </a:t>
            </a:r>
            <a:r>
              <a:rPr lang="cy-GB" b="1" dirty="0">
                <a:latin typeface="Tenorite"/>
              </a:rPr>
              <a:t>fframweithiau cyfreithiol (</a:t>
            </a:r>
            <a:r>
              <a:rPr lang="cy-GB" b="1" i="1" dirty="0">
                <a:latin typeface="Tenorite"/>
              </a:rPr>
              <a:t>l</a:t>
            </a:r>
            <a:r>
              <a:rPr lang="en-GB" b="1" i="1" dirty="0">
                <a:latin typeface="Tenorite"/>
              </a:rPr>
              <a:t>egal frameworks</a:t>
            </a:r>
            <a:r>
              <a:rPr lang="en-GB" b="1" dirty="0">
                <a:latin typeface="Tenorite"/>
              </a:rPr>
              <a:t>) </a:t>
            </a:r>
            <a:r>
              <a:rPr lang="cy-GB" dirty="0">
                <a:latin typeface="Tenorite"/>
              </a:rPr>
              <a:t>sy’n gymwys i ddarparu gwasanaethau i blant ag </a:t>
            </a:r>
            <a:r>
              <a:rPr lang="cy-GB" b="1" dirty="0">
                <a:latin typeface="Tenorite"/>
              </a:rPr>
              <a:t>anghenion ychwanegol</a:t>
            </a:r>
            <a:r>
              <a:rPr lang="cy-GB" dirty="0">
                <a:latin typeface="Tenorite"/>
              </a:rPr>
              <a:t> (</a:t>
            </a:r>
            <a:r>
              <a:rPr lang="en-GB" i="1" dirty="0">
                <a:latin typeface="Tenorite"/>
              </a:rPr>
              <a:t>additional needs</a:t>
            </a:r>
            <a:r>
              <a:rPr lang="en-GB" dirty="0">
                <a:latin typeface="Tenorite"/>
              </a:rPr>
              <a:t>)</a:t>
            </a:r>
            <a:r>
              <a:rPr lang="cy-GB" dirty="0">
                <a:latin typeface="Tenorite"/>
              </a:rPr>
              <a:t>  </a:t>
            </a:r>
            <a:endParaRPr lang="cy-GB"/>
          </a:p>
          <a:p>
            <a:endParaRPr lang="cy-GB" dirty="0"/>
          </a:p>
          <a:p>
            <a:pPr lvl="0"/>
            <a:endParaRPr lang="cy-GB" dirty="0"/>
          </a:p>
          <a:p>
            <a:endParaRPr lang="cy-GB" dirty="0"/>
          </a:p>
        </p:txBody>
      </p:sp>
      <p:sp>
        <p:nvSpPr>
          <p:cNvPr id="3" name="Dalfan Cynnwys 2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GB" b="1" u="sng" dirty="0">
                <a:latin typeface="Tenorite"/>
              </a:rPr>
              <a:t>Task for assessment criteria 5.1</a:t>
            </a:r>
            <a:r>
              <a:rPr lang="en-GB" dirty="0">
                <a:latin typeface="Tenorite"/>
              </a:rPr>
              <a:t> </a:t>
            </a:r>
            <a:endParaRPr lang="en-GB" dirty="0"/>
          </a:p>
          <a:p>
            <a:r>
              <a:rPr lang="en-GB" dirty="0">
                <a:latin typeface="Tenorite"/>
              </a:rPr>
              <a:t>  </a:t>
            </a:r>
            <a:endParaRPr lang="en-GB"/>
          </a:p>
          <a:p>
            <a:r>
              <a:rPr lang="en-GB" dirty="0">
                <a:latin typeface="Tenorite"/>
              </a:rPr>
              <a:t>5.1 List with the main points of legal frameworks</a:t>
            </a:r>
            <a:r>
              <a:rPr lang="cy-GB" dirty="0">
                <a:latin typeface="Tenorite"/>
              </a:rPr>
              <a:t> (</a:t>
            </a:r>
            <a:r>
              <a:rPr lang="cy-GB" b="1" i="1" dirty="0">
                <a:latin typeface="Tenorite"/>
              </a:rPr>
              <a:t>fframweithiau cyfreithiol</a:t>
            </a:r>
            <a:r>
              <a:rPr lang="cy-GB" dirty="0">
                <a:latin typeface="Tenorite"/>
              </a:rPr>
              <a:t>) </a:t>
            </a:r>
            <a:r>
              <a:rPr lang="en-GB" dirty="0">
                <a:latin typeface="Tenorite"/>
              </a:rPr>
              <a:t>that apply to the provision of services to children with additional needs</a:t>
            </a:r>
            <a:r>
              <a:rPr lang="cy-GB" dirty="0">
                <a:latin typeface="Tenorite"/>
              </a:rPr>
              <a:t> (</a:t>
            </a:r>
            <a:r>
              <a:rPr lang="cy-GB" b="1" i="1" dirty="0">
                <a:latin typeface="Tenorite"/>
              </a:rPr>
              <a:t>anghenion ychwanegol</a:t>
            </a:r>
            <a:r>
              <a:rPr lang="cy-GB" dirty="0">
                <a:latin typeface="Tenorite"/>
              </a:rPr>
              <a:t>) </a:t>
            </a:r>
            <a:endParaRPr lang="cy-GB" dirty="0"/>
          </a:p>
          <a:p>
            <a:endParaRPr lang="cy-GB" dirty="0">
              <a:latin typeface="Tenorite"/>
            </a:endParaRPr>
          </a:p>
        </p:txBody>
      </p:sp>
    </p:spTree>
    <p:extLst>
      <p:ext uri="{BB962C8B-B14F-4D97-AF65-F5344CB8AC3E}">
        <p14:creationId xmlns:p14="http://schemas.microsoft.com/office/powerpoint/2010/main" val="2745624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46AB3-802A-4085-8B75-7163F8DFC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>
                <a:latin typeface="Tenorite"/>
              </a:rPr>
              <a:t>ADRAN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F8AA1-7295-442C-990D-A7201857651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y-GB" b="1" dirty="0">
                <a:latin typeface="Tenorite"/>
              </a:rPr>
              <a:t>Meini Prawf 5.2</a:t>
            </a:r>
            <a:endParaRPr lang="cy-GB" dirty="0">
              <a:latin typeface="Tenorite"/>
            </a:endParaRPr>
          </a:p>
          <a:p>
            <a:r>
              <a:rPr lang="cy-GB" i="1" dirty="0">
                <a:latin typeface="Tenorite"/>
              </a:rPr>
              <a:t>y mathau o anghenion cefnogi ychwanegol a allai plant eu cael</a:t>
            </a:r>
            <a:endParaRPr lang="cy-GB" dirty="0">
              <a:latin typeface="Tenorite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20ED0D-727F-4F4D-ABA4-69DD4FFA6C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b="1" dirty="0">
                <a:latin typeface="Tenorite"/>
              </a:rPr>
              <a:t>Assessment Criteria 5.2</a:t>
            </a:r>
            <a:r>
              <a:rPr lang="en-GB" dirty="0">
                <a:latin typeface="Tenorite"/>
              </a:rPr>
              <a:t> </a:t>
            </a:r>
            <a:endParaRPr lang="en-GB" dirty="0"/>
          </a:p>
          <a:p>
            <a:r>
              <a:rPr lang="en-GB" i="1" dirty="0">
                <a:latin typeface="Tenorite"/>
              </a:rPr>
              <a:t>the types of additional support needs that children may have</a:t>
            </a:r>
            <a:endParaRPr lang="en-GB" dirty="0">
              <a:latin typeface="Tenorite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1BF7233-99B5-4D9B-A79A-AC3F69D54B84}"/>
              </a:ext>
            </a:extLst>
          </p:cNvPr>
          <p:cNvSpPr txBox="1">
            <a:spLocks/>
          </p:cNvSpPr>
          <p:nvPr/>
        </p:nvSpPr>
        <p:spPr>
          <a:xfrm>
            <a:off x="6709496" y="1727614"/>
            <a:ext cx="5441830" cy="11013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1" kern="1200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2F5597"/>
                </a:solidFill>
                <a:latin typeface="Tenorite"/>
              </a:rPr>
              <a:t>SECTION 2</a:t>
            </a:r>
            <a:endParaRPr lang="en-GB" dirty="0">
              <a:solidFill>
                <a:srgbClr val="2F55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33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>
                <a:latin typeface="Tenorite"/>
              </a:rPr>
              <a:t>Anghenion cefnogi ychwanegol </a:t>
            </a:r>
            <a:endParaRPr lang="en-US" dirty="0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y-GB" dirty="0">
                <a:latin typeface="Tenorite"/>
              </a:rPr>
              <a:t>Cliciwch yma ar gyfer cysylltiad perthnasol i wefan </a:t>
            </a:r>
            <a:br>
              <a:rPr lang="cy-GB" dirty="0"/>
            </a:br>
            <a:r>
              <a:rPr lang="cy-GB" dirty="0">
                <a:latin typeface="Tenorite"/>
              </a:rPr>
              <a:t>Dysgu Iechyd Cymru-</a:t>
            </a:r>
            <a:r>
              <a:rPr lang="cy-GB" dirty="0">
                <a:latin typeface="Tenorite"/>
                <a:hlinkClick r:id="rId2"/>
              </a:rPr>
              <a:t> Anghenion cefnogi ychwanegol | Iechyd, Llesiant, Dysgu a Datblygu (uk.s3-eu-west-1.amazonaws.com)</a:t>
            </a:r>
            <a:endParaRPr lang="cy-GB">
              <a:latin typeface="Tenorite"/>
            </a:endParaRPr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Tenorite"/>
              </a:rPr>
              <a:t>Click here for a relevant website connection to</a:t>
            </a:r>
            <a:r>
              <a:rPr lang="cy-GB" dirty="0">
                <a:latin typeface="Tenorite"/>
              </a:rPr>
              <a:t> </a:t>
            </a:r>
            <a:r>
              <a:rPr lang="en-GB" u="sng" dirty="0">
                <a:latin typeface="Tenorite"/>
                <a:hlinkClick r:id="rId3"/>
              </a:rPr>
              <a:t>Health Learning Wales - Additional support needs | Health, Wellbeing, Learning and Development </a:t>
            </a:r>
            <a:r>
              <a:rPr lang="en-GB" dirty="0">
                <a:latin typeface="Tenorite"/>
                <a:hlinkClick r:id="rId3"/>
              </a:rPr>
              <a:t>(uk.s3-eu-west-1.amazonaws.com)</a:t>
            </a:r>
            <a:endParaRPr lang="en-US">
              <a:latin typeface="Tenorite"/>
              <a:hlinkClick r:id="rId3"/>
            </a:endParaRPr>
          </a:p>
        </p:txBody>
      </p:sp>
      <p:sp>
        <p:nvSpPr>
          <p:cNvPr id="5" name="Dalfan Testun 4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Tenorite"/>
              </a:rPr>
              <a:t>Additional support needs</a:t>
            </a:r>
            <a:r>
              <a:rPr lang="cy-GB" b="0" dirty="0">
                <a:latin typeface="Tenorite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073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26B03C-3CCC-451D-8AED-51DC01320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>
                <a:latin typeface="Tenorite"/>
              </a:rPr>
              <a:t>Gweithgaredd llusgo a gollwng 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43879F-D324-4696-936E-FC98141767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y-GB" dirty="0">
                <a:latin typeface="Tenorite"/>
              </a:rPr>
              <a:t>Agorwch y ddolen i gael cynnig ar y gweithgaredd:</a:t>
            </a:r>
          </a:p>
          <a:p>
            <a:endParaRPr lang="cy-GB" dirty="0">
              <a:latin typeface="Tenorite"/>
            </a:endParaRPr>
          </a:p>
          <a:p>
            <a:r>
              <a:rPr lang="cy-GB" dirty="0">
                <a:latin typeface="Tenorite"/>
                <a:hlinkClick r:id="rId2"/>
              </a:rPr>
              <a:t>Anghenion cefnogi ychwanegol</a:t>
            </a:r>
            <a:r>
              <a:rPr lang="cy-GB" dirty="0">
                <a:latin typeface="Tenorite"/>
              </a:rPr>
              <a:t> </a:t>
            </a:r>
            <a:endParaRPr lang="cy-GB"/>
          </a:p>
          <a:p>
            <a:r>
              <a:rPr lang="cy-GB" dirty="0">
                <a:latin typeface="Tenorite"/>
              </a:rPr>
              <a:t>Llusgwch yr anabledd at y disgrifiad cywir.  </a:t>
            </a:r>
            <a:endParaRPr lang="cy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9E2115-0338-461C-A011-B2B3747FA9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enorite"/>
              </a:rPr>
              <a:t>Drag-and-drop activity</a:t>
            </a:r>
            <a:r>
              <a:rPr lang="en-GB" dirty="0">
                <a:solidFill>
                  <a:srgbClr val="002060"/>
                </a:solidFill>
                <a:latin typeface="Tenorite"/>
              </a:rPr>
              <a:t> 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D8AE4-FC06-48E6-9993-960C6D9317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Tenorite"/>
              </a:rPr>
              <a:t>Open the link to try the activity.</a:t>
            </a:r>
            <a:endParaRPr lang="en-GB" dirty="0"/>
          </a:p>
          <a:p>
            <a:endParaRPr lang="en-GB" dirty="0"/>
          </a:p>
          <a:p>
            <a:r>
              <a:rPr lang="en-GB" dirty="0">
                <a:latin typeface="Tenorite"/>
                <a:hlinkClick r:id="rId3"/>
              </a:rPr>
              <a:t>Additional support needs</a:t>
            </a:r>
            <a:r>
              <a:rPr lang="en-GB" dirty="0">
                <a:latin typeface="Tenorite"/>
              </a:rPr>
              <a:t> </a:t>
            </a:r>
          </a:p>
          <a:p>
            <a:r>
              <a:rPr lang="en-GB" dirty="0">
                <a:latin typeface="Tenorite"/>
              </a:rPr>
              <a:t>Drag the disability to the correct description.</a:t>
            </a:r>
          </a:p>
        </p:txBody>
      </p:sp>
    </p:spTree>
    <p:extLst>
      <p:ext uri="{BB962C8B-B14F-4D97-AF65-F5344CB8AC3E}">
        <p14:creationId xmlns:p14="http://schemas.microsoft.com/office/powerpoint/2010/main" val="777979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8AE8D71-9DC5-4449-83B3-E34FAE6BFD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08100" y="86184"/>
            <a:ext cx="918072" cy="91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A98078D-2FBB-4B9A-8626-BDA7729A3371}"/>
              </a:ext>
            </a:extLst>
          </p:cNvPr>
          <p:cNvSpPr txBox="1">
            <a:spLocks/>
          </p:cNvSpPr>
          <p:nvPr/>
        </p:nvSpPr>
        <p:spPr>
          <a:xfrm>
            <a:off x="429882" y="161803"/>
            <a:ext cx="5441830" cy="110136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  <a:ea typeface="+mj-ea"/>
                <a:cs typeface="+mj-cs"/>
              </a:defRPr>
            </a:lvl1pPr>
          </a:lstStyle>
          <a:p>
            <a:r>
              <a:rPr lang="cy-GB" dirty="0">
                <a:latin typeface="Tenorite"/>
              </a:rPr>
              <a:t>Epilepsi (anabledd corfforol)</a:t>
            </a:r>
            <a:endParaRPr lang="cy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A7682C-07BD-4F20-92A3-8BBF922929C7}"/>
              </a:ext>
            </a:extLst>
          </p:cNvPr>
          <p:cNvSpPr txBox="1"/>
          <p:nvPr/>
        </p:nvSpPr>
        <p:spPr>
          <a:xfrm>
            <a:off x="428969" y="1209330"/>
            <a:ext cx="544233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y-GB" b="1" dirty="0">
                <a:ea typeface="+mn-lt"/>
                <a:cs typeface="+mn-lt"/>
              </a:rPr>
              <a:t>Mae’r clip isod yn trafod epilepsi a’i adwaith ar y plentyn.</a:t>
            </a:r>
            <a:r>
              <a:rPr lang="cy-GB" dirty="0">
                <a:ea typeface="+mn-lt"/>
                <a:cs typeface="+mn-lt"/>
              </a:rPr>
              <a:t>  </a:t>
            </a:r>
            <a:endParaRPr lang="cy-GB" dirty="0">
              <a:cs typeface="Calibri"/>
            </a:endParaRPr>
          </a:p>
          <a:p>
            <a:r>
              <a:rPr lang="cy-GB" dirty="0">
                <a:ea typeface="+mn-lt"/>
                <a:cs typeface="+mn-lt"/>
              </a:rPr>
              <a:t>Cliciwch yma:  </a:t>
            </a:r>
            <a:endParaRPr lang="cy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382F0D-856F-4B22-8C19-9F31A2EFD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771" y="110390"/>
            <a:ext cx="5441830" cy="1101366"/>
          </a:xfrm>
        </p:spPr>
        <p:txBody>
          <a:bodyPr/>
          <a:lstStyle/>
          <a:p>
            <a:r>
              <a:rPr lang="en-GB" dirty="0">
                <a:solidFill>
                  <a:srgbClr val="2F5597"/>
                </a:solidFill>
                <a:latin typeface="Tenorite"/>
              </a:rPr>
              <a:t>Epilepsy (physical disability)</a:t>
            </a:r>
            <a:endParaRPr lang="en-GB" dirty="0">
              <a:solidFill>
                <a:srgbClr val="2F5597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2D01B4-DBBB-496B-84B5-4855D549130E}"/>
              </a:ext>
            </a:extLst>
          </p:cNvPr>
          <p:cNvSpPr txBox="1"/>
          <p:nvPr/>
        </p:nvSpPr>
        <p:spPr>
          <a:xfrm>
            <a:off x="6235203" y="1075636"/>
            <a:ext cx="552495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solidFill>
                  <a:srgbClr val="2F5597"/>
                </a:solidFill>
                <a:ea typeface="+mn-lt"/>
                <a:cs typeface="+mn-lt"/>
              </a:rPr>
              <a:t>The clip below discusses epilepsy and its reaction on the child.</a:t>
            </a:r>
            <a:r>
              <a:rPr lang="en-GB" dirty="0">
                <a:solidFill>
                  <a:srgbClr val="2F5597"/>
                </a:solidFill>
                <a:ea typeface="+mn-lt"/>
                <a:cs typeface="+mn-lt"/>
              </a:rPr>
              <a:t> </a:t>
            </a:r>
            <a:endParaRPr lang="en-GB" dirty="0">
              <a:solidFill>
                <a:srgbClr val="2F5597"/>
              </a:solidFill>
              <a:cs typeface="Calibri"/>
            </a:endParaRPr>
          </a:p>
          <a:p>
            <a:r>
              <a:rPr lang="en-GB" dirty="0">
                <a:solidFill>
                  <a:srgbClr val="2F5597"/>
                </a:solidFill>
                <a:ea typeface="+mn-lt"/>
                <a:cs typeface="+mn-lt"/>
              </a:rPr>
              <a:t>Click here:</a:t>
            </a:r>
            <a:r>
              <a:rPr lang="en-US" dirty="0">
                <a:solidFill>
                  <a:srgbClr val="2F5597"/>
                </a:solidFill>
                <a:ea typeface="+mn-lt"/>
                <a:cs typeface="+mn-lt"/>
              </a:rPr>
              <a:t> </a:t>
            </a:r>
            <a:endParaRPr lang="en-US" dirty="0"/>
          </a:p>
        </p:txBody>
      </p:sp>
      <p:pic>
        <p:nvPicPr>
          <p:cNvPr id="10" name="Picture 10" descr="Fideo YouTube 'Jack's Story: Tonic Clonic Seizuires'">
            <a:hlinkClick r:id="" action="ppaction://media"/>
            <a:extLst>
              <a:ext uri="{FF2B5EF4-FFF2-40B4-BE49-F238E27FC236}">
                <a16:creationId xmlns:a16="http://schemas.microsoft.com/office/drawing/2014/main" id="{DB16623E-9C92-4758-BDB1-9BAC46EC9FDC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67350" y="2158962"/>
            <a:ext cx="5848120" cy="4356252"/>
          </a:xfrm>
        </p:spPr>
      </p:pic>
    </p:spTree>
    <p:extLst>
      <p:ext uri="{BB962C8B-B14F-4D97-AF65-F5344CB8AC3E}">
        <p14:creationId xmlns:p14="http://schemas.microsoft.com/office/powerpoint/2010/main" val="1274593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BB09-47D4-40D5-A8C4-78E371EBE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483" y="362042"/>
            <a:ext cx="5441830" cy="1101366"/>
          </a:xfrm>
        </p:spPr>
        <p:txBody>
          <a:bodyPr>
            <a:normAutofit fontScale="90000"/>
          </a:bodyPr>
          <a:lstStyle/>
          <a:p>
            <a:r>
              <a:rPr lang="cy-GB" dirty="0">
                <a:latin typeface="Tenorite"/>
              </a:rPr>
              <a:t>Ewch i wefan </a:t>
            </a:r>
            <a:r>
              <a:rPr lang="cy-GB" dirty="0" err="1">
                <a:latin typeface="Tenorite"/>
              </a:rPr>
              <a:t>Epilepsy</a:t>
            </a:r>
            <a:r>
              <a:rPr lang="cy-GB" dirty="0">
                <a:latin typeface="Tenorite"/>
              </a:rPr>
              <a:t> Action Cymru am wybodaeth bellach</a:t>
            </a:r>
            <a:r>
              <a:rPr lang="cy-GB" b="0" dirty="0">
                <a:latin typeface="Tenorite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1AF38-C25C-4376-ADC1-D7CF383E46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386" y="2279051"/>
            <a:ext cx="5441829" cy="326444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y-GB" dirty="0">
                <a:latin typeface="Tenorite"/>
              </a:rPr>
              <a:t>Beth ydy epilepsi a sut allai effeithio ar blant? </a:t>
            </a:r>
            <a:endParaRPr lang="cy-GB" dirty="0"/>
          </a:p>
          <a:p>
            <a:r>
              <a:rPr lang="cy-GB" dirty="0">
                <a:latin typeface="Tenorite"/>
              </a:rPr>
              <a:t>Cliciwch yma: </a:t>
            </a:r>
          </a:p>
          <a:p>
            <a:r>
              <a:rPr lang="cy-GB" dirty="0">
                <a:latin typeface="Tenorite"/>
                <a:hlinkClick r:id="rId2"/>
              </a:rPr>
              <a:t>Plant ag epilepsi | Epilepsy Action</a:t>
            </a:r>
            <a:endParaRPr lang="cy-GB">
              <a:latin typeface="Tenorite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6B258E-5910-4B7A-BB45-57F782AA4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22992" y="2279050"/>
            <a:ext cx="5451010" cy="35949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Tenorite"/>
              </a:rPr>
              <a:t>What is epilepsy and how can it affect children? </a:t>
            </a:r>
            <a:endParaRPr lang="en-GB" dirty="0"/>
          </a:p>
          <a:p>
            <a:r>
              <a:rPr lang="en-GB" dirty="0">
                <a:latin typeface="Tenorite"/>
              </a:rPr>
              <a:t>Click here: </a:t>
            </a:r>
            <a:endParaRPr lang="en-GB" dirty="0"/>
          </a:p>
          <a:p>
            <a:r>
              <a:rPr lang="en-GB" u="sng" dirty="0">
                <a:latin typeface="Tenorite"/>
                <a:hlinkClick r:id="rId2"/>
              </a:rPr>
              <a:t>Children with Epilepsy | Epilepsy Action</a:t>
            </a:r>
            <a:r>
              <a:rPr lang="en-GB" dirty="0">
                <a:latin typeface="Tenorite"/>
              </a:rPr>
              <a:t> 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E93567-DA59-4DF7-8982-48D57C6B63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24509" y="362043"/>
            <a:ext cx="5441830" cy="110136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GB" dirty="0">
                <a:latin typeface="Tenorite"/>
              </a:rPr>
              <a:t>Visit the Epilepsy Action Cymru website for further information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06737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9AB1C66-4C03-445E-A05D-C8CA6E05F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46704" y="70692"/>
            <a:ext cx="918072" cy="91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422B04-16A4-49B8-9475-3D83BBE09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386" y="73668"/>
            <a:ext cx="5441830" cy="1101366"/>
          </a:xfrm>
        </p:spPr>
        <p:txBody>
          <a:bodyPr>
            <a:normAutofit fontScale="90000"/>
          </a:bodyPr>
          <a:lstStyle/>
          <a:p>
            <a:r>
              <a:rPr lang="cy-GB" dirty="0" err="1">
                <a:latin typeface="Tenorite"/>
              </a:rPr>
              <a:t>Spina</a:t>
            </a:r>
            <a:r>
              <a:rPr lang="cy-GB" dirty="0">
                <a:latin typeface="Tenorite"/>
              </a:rPr>
              <a:t> </a:t>
            </a:r>
            <a:r>
              <a:rPr lang="cy-GB" dirty="0" err="1">
                <a:latin typeface="Tenorite"/>
              </a:rPr>
              <a:t>Bifida</a:t>
            </a:r>
            <a:r>
              <a:rPr lang="cy-GB" dirty="0">
                <a:latin typeface="Tenorite"/>
              </a:rPr>
              <a:t> a </a:t>
            </a:r>
            <a:r>
              <a:rPr lang="cy-GB" dirty="0" err="1">
                <a:latin typeface="Tenorite"/>
              </a:rPr>
              <a:t>hydroceffalws</a:t>
            </a:r>
            <a:r>
              <a:rPr lang="cy-GB" dirty="0">
                <a:latin typeface="Tenorite"/>
              </a:rPr>
              <a:t> (anabledd corfforol)</a:t>
            </a:r>
            <a:endParaRPr lang="cy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09A81F-837D-40A3-A3CD-E57BF7F37898}"/>
              </a:ext>
            </a:extLst>
          </p:cNvPr>
          <p:cNvSpPr txBox="1"/>
          <p:nvPr/>
        </p:nvSpPr>
        <p:spPr>
          <a:xfrm>
            <a:off x="276914" y="993008"/>
            <a:ext cx="575447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y-GB" dirty="0">
                <a:ea typeface="+mn-lt"/>
                <a:cs typeface="+mn-lt"/>
              </a:rPr>
              <a:t>Gwyliwch y clip fideo hwn sydd yn cyflwyno gwaith </a:t>
            </a:r>
            <a:r>
              <a:rPr lang="cy-GB" dirty="0" err="1">
                <a:ea typeface="+mn-lt"/>
                <a:cs typeface="+mn-lt"/>
              </a:rPr>
              <a:t>Shine</a:t>
            </a:r>
            <a:r>
              <a:rPr lang="cy-GB" dirty="0">
                <a:ea typeface="+mn-lt"/>
                <a:cs typeface="+mn-lt"/>
              </a:rPr>
              <a:t> yn y gymuned. Mae’r fideo yn trafod achosion </a:t>
            </a:r>
            <a:r>
              <a:rPr lang="cy-GB" dirty="0" err="1">
                <a:ea typeface="+mn-lt"/>
                <a:cs typeface="+mn-lt"/>
              </a:rPr>
              <a:t>Spina</a:t>
            </a:r>
            <a:r>
              <a:rPr lang="cy-GB" dirty="0">
                <a:ea typeface="+mn-lt"/>
                <a:cs typeface="+mn-lt"/>
              </a:rPr>
              <a:t> </a:t>
            </a:r>
            <a:r>
              <a:rPr lang="cy-GB" dirty="0" err="1">
                <a:ea typeface="+mn-lt"/>
                <a:cs typeface="+mn-lt"/>
              </a:rPr>
              <a:t>Bifida</a:t>
            </a:r>
            <a:r>
              <a:rPr lang="cy-GB" dirty="0">
                <a:ea typeface="+mn-lt"/>
                <a:cs typeface="+mn-lt"/>
              </a:rPr>
              <a:t> a </a:t>
            </a:r>
            <a:r>
              <a:rPr lang="cy-GB" dirty="0" err="1">
                <a:ea typeface="+mn-lt"/>
                <a:cs typeface="+mn-lt"/>
              </a:rPr>
              <a:t>hydroceffalws</a:t>
            </a:r>
            <a:r>
              <a:rPr lang="cy-GB" dirty="0">
                <a:ea typeface="+mn-lt"/>
                <a:cs typeface="+mn-lt"/>
              </a:rPr>
              <a:t>.   </a:t>
            </a:r>
            <a:endParaRPr lang="cy-GB" dirty="0">
              <a:cs typeface="Calibri"/>
            </a:endParaRPr>
          </a:p>
          <a:p>
            <a:r>
              <a:rPr lang="cy-GB" dirty="0">
                <a:ea typeface="+mn-lt"/>
                <a:cs typeface="+mn-lt"/>
              </a:rPr>
              <a:t>Cliciwch yma:  </a:t>
            </a:r>
            <a:endParaRPr lang="cy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06D9E1-FCEC-4E95-9025-8DA32B7AE2A3}"/>
              </a:ext>
            </a:extLst>
          </p:cNvPr>
          <p:cNvSpPr txBox="1"/>
          <p:nvPr/>
        </p:nvSpPr>
        <p:spPr>
          <a:xfrm>
            <a:off x="6174954" y="-3673"/>
            <a:ext cx="5736113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b="1" dirty="0">
                <a:solidFill>
                  <a:srgbClr val="2F5597"/>
                </a:solidFill>
                <a:latin typeface="Tenorite"/>
                <a:ea typeface="+mj-ea"/>
                <a:cs typeface="+mj-cs"/>
              </a:rPr>
              <a:t>Spina Bifida and hydrocephalus (physical disability)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4B7151-9C9B-4570-9812-0D629C81EB4D}"/>
              </a:ext>
            </a:extLst>
          </p:cNvPr>
          <p:cNvSpPr txBox="1"/>
          <p:nvPr/>
        </p:nvSpPr>
        <p:spPr>
          <a:xfrm>
            <a:off x="6176102" y="933908"/>
            <a:ext cx="572693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solidFill>
                  <a:srgbClr val="2F5597"/>
                </a:solidFill>
                <a:ea typeface="+mn-lt"/>
                <a:cs typeface="+mn-lt"/>
              </a:rPr>
              <a:t>Watch this video clip which presents Shine's work in the community. The video discusses the cases of Spina Bifida and hydrocephalus. </a:t>
            </a:r>
            <a:endParaRPr lang="en-GB" dirty="0">
              <a:solidFill>
                <a:srgbClr val="2F5597"/>
              </a:solidFill>
              <a:cs typeface="Calibri"/>
            </a:endParaRPr>
          </a:p>
          <a:p>
            <a:r>
              <a:rPr lang="en-GB" dirty="0">
                <a:solidFill>
                  <a:srgbClr val="2F5597"/>
                </a:solidFill>
                <a:ea typeface="+mn-lt"/>
                <a:cs typeface="+mn-lt"/>
              </a:rPr>
              <a:t>Click here:</a:t>
            </a:r>
            <a:endParaRPr lang="en-GB" dirty="0"/>
          </a:p>
        </p:txBody>
      </p:sp>
      <p:pic>
        <p:nvPicPr>
          <p:cNvPr id="6" name="Picture 6" descr="Fideo YouTube 'Shine Cymru'">
            <a:hlinkClick r:id="" action="ppaction://media"/>
            <a:extLst>
              <a:ext uri="{FF2B5EF4-FFF2-40B4-BE49-F238E27FC236}">
                <a16:creationId xmlns:a16="http://schemas.microsoft.com/office/drawing/2014/main" id="{B891B1E8-B02D-464E-B35A-DE73864462B8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58169" y="2223227"/>
            <a:ext cx="5884843" cy="4034927"/>
          </a:xfrm>
        </p:spPr>
      </p:pic>
    </p:spTree>
    <p:extLst>
      <p:ext uri="{BB962C8B-B14F-4D97-AF65-F5344CB8AC3E}">
        <p14:creationId xmlns:p14="http://schemas.microsoft.com/office/powerpoint/2010/main" val="1597951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66D3D6-365F-4E39-9739-04A045247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Tenorite"/>
              </a:rPr>
              <a:t>Darllen</a:t>
            </a:r>
            <a:r>
              <a:rPr lang="en-GB" dirty="0">
                <a:latin typeface="Tenorite"/>
              </a:rPr>
              <a:t> </a:t>
            </a:r>
            <a:r>
              <a:rPr lang="en-GB" dirty="0" err="1">
                <a:latin typeface="Tenorite"/>
              </a:rPr>
              <a:t>pellach</a:t>
            </a:r>
            <a:endParaRPr lang="en-GB" dirty="0" err="1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FF10CC-16B6-4820-A419-0E651D86ED8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y-GB" dirty="0">
                <a:latin typeface="Tenorite"/>
              </a:rPr>
              <a:t>Cliciwch yma-  </a:t>
            </a:r>
            <a:endParaRPr lang="cy-GB" dirty="0"/>
          </a:p>
          <a:p>
            <a:r>
              <a:rPr lang="cy-GB" dirty="0">
                <a:latin typeface="Tenorite"/>
                <a:hlinkClick r:id="rId2"/>
              </a:rPr>
              <a:t>https://www.shinecharity.org.uk/downloads/information-in-welsh/walesshine-new-parents-brochure(online).pdf</a:t>
            </a:r>
            <a:r>
              <a:rPr lang="cy-GB" dirty="0">
                <a:latin typeface="Tenorite"/>
              </a:rPr>
              <a:t> </a:t>
            </a:r>
            <a:endParaRPr lang="cy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00E703-B402-4CB4-A52D-F2CB35271F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2F5597"/>
                </a:solidFill>
                <a:latin typeface="Tenorite"/>
              </a:rPr>
              <a:t>Further reading</a:t>
            </a:r>
            <a:endParaRPr lang="en-GB" dirty="0">
              <a:solidFill>
                <a:srgbClr val="2F5597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E3CDB-8F2F-4CC3-A086-46AAEC5840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Tenorite"/>
              </a:rPr>
              <a:t>Click here- </a:t>
            </a:r>
            <a:endParaRPr lang="en-GB" dirty="0"/>
          </a:p>
          <a:p>
            <a:r>
              <a:rPr lang="en-GB" dirty="0">
                <a:latin typeface="Tenorite"/>
                <a:hlinkClick r:id="rId2"/>
              </a:rPr>
              <a:t>https://www.shinecharity.org.uk/downloads/information-in-welsh/walesshine-new-parents-brochure(online).pdf</a:t>
            </a:r>
            <a:r>
              <a:rPr lang="en-GB" dirty="0">
                <a:latin typeface="Tenorite"/>
              </a:rPr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707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7BDC2F6-6EA9-48F6-9368-60988A8D6F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10969" y="89053"/>
            <a:ext cx="918072" cy="91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E93583-B882-4A68-9A09-6A7F0EE3D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-GB" dirty="0">
                <a:latin typeface="Tenorite"/>
              </a:rPr>
              <a:t>Parlys yr ymennydd '</a:t>
            </a:r>
            <a:r>
              <a:rPr lang="en-GB" i="1" dirty="0">
                <a:latin typeface="Tenorite"/>
              </a:rPr>
              <a:t>Cerebral Palsy</a:t>
            </a:r>
            <a:r>
              <a:rPr lang="cy-GB" i="1" dirty="0">
                <a:latin typeface="Tenorite"/>
              </a:rPr>
              <a:t>' </a:t>
            </a:r>
            <a:r>
              <a:rPr lang="cy-GB" dirty="0">
                <a:latin typeface="Tenorite"/>
              </a:rPr>
              <a:t>(anabledd corfforol)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CE3F04-79E1-47BF-8650-9884A094DBB6}"/>
              </a:ext>
            </a:extLst>
          </p:cNvPr>
          <p:cNvSpPr txBox="1"/>
          <p:nvPr/>
        </p:nvSpPr>
        <p:spPr>
          <a:xfrm>
            <a:off x="276914" y="1139900"/>
            <a:ext cx="556168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y-GB" dirty="0">
                <a:ea typeface="+mn-lt"/>
                <a:cs typeface="+mn-lt"/>
              </a:rPr>
              <a:t>Gwyliwch y clip fideo i ddarganfod mwy am barlys yr ymennydd (</a:t>
            </a:r>
            <a:r>
              <a:rPr lang="en-GB" dirty="0">
                <a:ea typeface="+mn-lt"/>
                <a:cs typeface="+mn-lt"/>
              </a:rPr>
              <a:t>Cerebral palsy</a:t>
            </a:r>
            <a:r>
              <a:rPr lang="cy-GB" dirty="0">
                <a:ea typeface="+mn-lt"/>
                <a:cs typeface="+mn-lt"/>
              </a:rPr>
              <a:t>)  </a:t>
            </a:r>
            <a:endParaRPr lang="cy-GB" dirty="0">
              <a:cs typeface="Calibri"/>
            </a:endParaRPr>
          </a:p>
          <a:p>
            <a:r>
              <a:rPr lang="cy-GB" dirty="0">
                <a:ea typeface="+mn-lt"/>
                <a:cs typeface="+mn-lt"/>
              </a:rPr>
              <a:t>Cliciwch yma:</a:t>
            </a:r>
            <a:endParaRPr lang="cy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BF82221-C0AA-4FBA-8EBB-AE953898DD8F}"/>
              </a:ext>
            </a:extLst>
          </p:cNvPr>
          <p:cNvSpPr txBox="1">
            <a:spLocks/>
          </p:cNvSpPr>
          <p:nvPr/>
        </p:nvSpPr>
        <p:spPr>
          <a:xfrm>
            <a:off x="6342268" y="134261"/>
            <a:ext cx="5441830" cy="110136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  <a:ea typeface="+mj-ea"/>
                <a:cs typeface="+mj-cs"/>
              </a:defRPr>
            </a:lvl1pPr>
          </a:lstStyle>
          <a:p>
            <a:r>
              <a:rPr lang="en-GB">
                <a:solidFill>
                  <a:srgbClr val="2F5597"/>
                </a:solidFill>
                <a:latin typeface="Tenorite"/>
              </a:rPr>
              <a:t>Cerebral Palsy (physical disability)</a:t>
            </a:r>
            <a:endParaRPr lang="en-US">
              <a:solidFill>
                <a:srgbClr val="2F5597"/>
              </a:solidFill>
              <a:latin typeface="Tenorit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985328-5CDF-49BD-AC3C-9380955A1E73}"/>
              </a:ext>
            </a:extLst>
          </p:cNvPr>
          <p:cNvSpPr txBox="1"/>
          <p:nvPr/>
        </p:nvSpPr>
        <p:spPr>
          <a:xfrm>
            <a:off x="6341355" y="1135884"/>
            <a:ext cx="544233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solidFill>
                  <a:srgbClr val="2F5597"/>
                </a:solidFill>
                <a:ea typeface="+mn-lt"/>
                <a:cs typeface="+mn-lt"/>
              </a:rPr>
              <a:t>Watch the video clip to find out more about cerebral palsy</a:t>
            </a:r>
            <a:r>
              <a:rPr lang="en-US" dirty="0">
                <a:solidFill>
                  <a:srgbClr val="2F5597"/>
                </a:solidFill>
                <a:ea typeface="+mn-lt"/>
                <a:cs typeface="+mn-lt"/>
              </a:rPr>
              <a:t> (</a:t>
            </a:r>
            <a:r>
              <a:rPr lang="cy-GB" b="1" i="1" dirty="0">
                <a:solidFill>
                  <a:srgbClr val="2F5597"/>
                </a:solidFill>
                <a:ea typeface="+mn-lt"/>
                <a:cs typeface="+mn-lt"/>
              </a:rPr>
              <a:t>Parlys yr ymennydd</a:t>
            </a:r>
            <a:r>
              <a:rPr lang="en-US" dirty="0">
                <a:solidFill>
                  <a:srgbClr val="2F5597"/>
                </a:solidFill>
                <a:ea typeface="+mn-lt"/>
                <a:cs typeface="+mn-lt"/>
              </a:rPr>
              <a:t>) </a:t>
            </a:r>
            <a:endParaRPr lang="en-US" dirty="0">
              <a:solidFill>
                <a:srgbClr val="2F5597"/>
              </a:solidFill>
              <a:cs typeface="Calibri"/>
            </a:endParaRPr>
          </a:p>
          <a:p>
            <a:r>
              <a:rPr lang="en-GB" b="1" dirty="0">
                <a:solidFill>
                  <a:srgbClr val="2F5597"/>
                </a:solidFill>
                <a:ea typeface="+mn-lt"/>
                <a:cs typeface="+mn-lt"/>
              </a:rPr>
              <a:t>Click here:</a:t>
            </a:r>
            <a:endParaRPr lang="en-GB" dirty="0">
              <a:solidFill>
                <a:srgbClr val="2F5597"/>
              </a:solidFill>
            </a:endParaRPr>
          </a:p>
        </p:txBody>
      </p:sp>
      <p:pic>
        <p:nvPicPr>
          <p:cNvPr id="9" name="Picture 9" descr="Fideo YouTube 'Cerebral Palsy | NHS'">
            <a:hlinkClick r:id="" action="ppaction://media"/>
            <a:extLst>
              <a:ext uri="{FF2B5EF4-FFF2-40B4-BE49-F238E27FC236}">
                <a16:creationId xmlns:a16="http://schemas.microsoft.com/office/drawing/2014/main" id="{7E37A1A9-C4BA-4A49-AAB5-E79CE768AAF7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81759" y="2122239"/>
            <a:ext cx="6637662" cy="4301168"/>
          </a:xfrm>
        </p:spPr>
      </p:pic>
    </p:spTree>
    <p:extLst>
      <p:ext uri="{BB962C8B-B14F-4D97-AF65-F5344CB8AC3E}">
        <p14:creationId xmlns:p14="http://schemas.microsoft.com/office/powerpoint/2010/main" val="3533008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7AC2B2-6060-4A32-BECE-0506526AB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>
                <a:latin typeface="Tenorite"/>
              </a:rPr>
              <a:t>Tasg</a:t>
            </a:r>
            <a:endParaRPr lang="cy-GB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A8F017-5FF1-4FA0-B020-913E5E4252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y-GB" dirty="0">
                <a:latin typeface="Tenorite"/>
              </a:rPr>
              <a:t>Ewch i wefan </a:t>
            </a:r>
            <a:r>
              <a:rPr lang="cy-GB" dirty="0" err="1">
                <a:latin typeface="Tenorite"/>
              </a:rPr>
              <a:t>Cerebral</a:t>
            </a:r>
            <a:r>
              <a:rPr lang="cy-GB" dirty="0">
                <a:latin typeface="Tenorite"/>
              </a:rPr>
              <a:t> </a:t>
            </a:r>
            <a:r>
              <a:rPr lang="cy-GB" dirty="0" err="1">
                <a:latin typeface="Tenorite"/>
              </a:rPr>
              <a:t>Palsy</a:t>
            </a:r>
            <a:r>
              <a:rPr lang="cy-GB" dirty="0">
                <a:latin typeface="Tenorite"/>
              </a:rPr>
              <a:t> Cymru  a </a:t>
            </a:r>
            <a:r>
              <a:rPr lang="cy-GB" dirty="0" err="1">
                <a:latin typeface="Tenorite"/>
              </a:rPr>
              <a:t>chasglwch</a:t>
            </a:r>
            <a:r>
              <a:rPr lang="cy-GB" dirty="0">
                <a:latin typeface="Tenorite"/>
              </a:rPr>
              <a:t> wybodaeth am barlys yr ymennydd </a:t>
            </a:r>
            <a:endParaRPr lang="cy-GB" dirty="0"/>
          </a:p>
          <a:p>
            <a:r>
              <a:rPr lang="cy-GB" dirty="0">
                <a:latin typeface="Tenorite"/>
              </a:rPr>
              <a:t>Beth ydy parlys yr ymennydd a sut y gallai effeithio ar blant? </a:t>
            </a:r>
            <a:endParaRPr lang="cy-GB" dirty="0"/>
          </a:p>
          <a:p>
            <a:r>
              <a:rPr lang="cy-GB" dirty="0">
                <a:latin typeface="Tenorite"/>
              </a:rPr>
              <a:t>Cliciwch yma- </a:t>
            </a:r>
            <a:endParaRPr lang="cy-GB" dirty="0"/>
          </a:p>
          <a:p>
            <a:r>
              <a:rPr lang="cy-GB" dirty="0">
                <a:latin typeface="Tenorite"/>
                <a:hlinkClick r:id="rId2"/>
              </a:rPr>
              <a:t>What is spina bifida? - Shine (shinecharity.org.uk)</a:t>
            </a:r>
            <a:r>
              <a:rPr lang="cy-GB" dirty="0">
                <a:latin typeface="Tenorite"/>
              </a:rPr>
              <a:t>  </a:t>
            </a:r>
            <a:endParaRPr lang="cy-GB"/>
          </a:p>
          <a:p>
            <a:r>
              <a:rPr lang="cy-GB" dirty="0">
                <a:latin typeface="Tenorite"/>
              </a:rPr>
              <a:t>  </a:t>
            </a:r>
            <a:endParaRPr lang="cy-GB"/>
          </a:p>
          <a:p>
            <a:r>
              <a:rPr lang="cy-GB" dirty="0">
                <a:latin typeface="Tenorite"/>
              </a:rPr>
              <a:t>Darllen pellach:  </a:t>
            </a:r>
            <a:endParaRPr lang="cy-GB" dirty="0"/>
          </a:p>
          <a:p>
            <a:r>
              <a:rPr lang="cy-GB" dirty="0">
                <a:latin typeface="Tenorite"/>
              </a:rPr>
              <a:t>Cliciwch yma-  </a:t>
            </a:r>
          </a:p>
          <a:p>
            <a:r>
              <a:rPr lang="cy-GB" dirty="0">
                <a:latin typeface="Tenorite"/>
                <a:hlinkClick r:id="rId3"/>
              </a:rPr>
              <a:t>Layout 1 (snapcymru.org)</a:t>
            </a:r>
            <a:endParaRPr lang="cy-GB" dirty="0">
              <a:latin typeface="Tenorite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6F7D47-5B72-4A7E-BB37-986540A656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2F5597"/>
                </a:solidFill>
                <a:latin typeface="Tenorite"/>
              </a:rPr>
              <a:t>Task</a:t>
            </a:r>
            <a:endParaRPr lang="en-GB" dirty="0">
              <a:solidFill>
                <a:srgbClr val="2F5597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A08F0-1B1E-472D-86CD-C3DB4983E2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>
                <a:latin typeface="Tenorite"/>
              </a:rPr>
              <a:t>Visit the Cerebral Palsy Cymru website and collect information on cerebral palsy </a:t>
            </a:r>
            <a:endParaRPr lang="en-GB" dirty="0"/>
          </a:p>
          <a:p>
            <a:r>
              <a:rPr lang="en-GB" dirty="0">
                <a:latin typeface="Tenorite"/>
              </a:rPr>
              <a:t>What is cerebral palsy and how might it affect children? </a:t>
            </a:r>
            <a:endParaRPr lang="en-GB"/>
          </a:p>
          <a:p>
            <a:r>
              <a:rPr lang="en-GB" dirty="0">
                <a:latin typeface="Tenorite"/>
              </a:rPr>
              <a:t>Click here- </a:t>
            </a:r>
            <a:endParaRPr lang="en-GB" dirty="0"/>
          </a:p>
          <a:p>
            <a:r>
              <a:rPr lang="en-GB" dirty="0">
                <a:latin typeface="Tenorite"/>
                <a:hlinkClick r:id="rId2"/>
              </a:rPr>
              <a:t>What is spina bifida? - Shine (shinecharity.org.uk)</a:t>
            </a:r>
            <a:r>
              <a:rPr lang="en-GB" dirty="0">
                <a:latin typeface="Tenorite"/>
              </a:rPr>
              <a:t>  </a:t>
            </a:r>
          </a:p>
          <a:p>
            <a:r>
              <a:rPr lang="en-GB" dirty="0">
                <a:latin typeface="Tenorite"/>
              </a:rPr>
              <a:t>  </a:t>
            </a:r>
            <a:endParaRPr lang="en-GB"/>
          </a:p>
          <a:p>
            <a:r>
              <a:rPr lang="en-GB" dirty="0">
                <a:latin typeface="Tenorite"/>
              </a:rPr>
              <a:t>Further reading: </a:t>
            </a:r>
            <a:endParaRPr lang="en-GB" dirty="0"/>
          </a:p>
          <a:p>
            <a:r>
              <a:rPr lang="en-GB" dirty="0">
                <a:latin typeface="Tenorite"/>
              </a:rPr>
              <a:t>Click here- </a:t>
            </a:r>
            <a:endParaRPr lang="en-GB" dirty="0"/>
          </a:p>
          <a:p>
            <a:r>
              <a:rPr lang="en-GB" dirty="0">
                <a:latin typeface="Tenorite"/>
                <a:hlinkClick r:id="rId3"/>
              </a:rPr>
              <a:t>Layout 1 (snapcymru.org)</a:t>
            </a:r>
            <a:r>
              <a:rPr lang="en-GB" dirty="0">
                <a:latin typeface="Tenorite"/>
              </a:rPr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11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itl 3">
            <a:extLst>
              <a:ext uri="{FF2B5EF4-FFF2-40B4-BE49-F238E27FC236}">
                <a16:creationId xmlns:a16="http://schemas.microsoft.com/office/drawing/2014/main" id="{26D901DD-43D6-4AC7-A65A-92C92C89708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y-GB" sz="600" dirty="0"/>
              <a:t>Deilliant Dysgu 5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A1ACB4-815E-4F42-ABAD-957D183ED3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b="1" dirty="0">
                <a:latin typeface="Tenorite"/>
                <a:cs typeface="Times New Roman"/>
              </a:rPr>
              <a:t>Cefnogi Plant ag Anghenion Dysgu Ychwanegol</a:t>
            </a:r>
            <a:endParaRPr lang="cy-GB" sz="2400" dirty="0">
              <a:latin typeface="Tenorite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latin typeface="Tenorite"/>
                <a:cs typeface="Times New Roman"/>
              </a:rPr>
              <a:t>Uned 002</a:t>
            </a:r>
            <a:r>
              <a:rPr lang="cy-GB" sz="3000" b="1" dirty="0">
                <a:latin typeface="Tenorite"/>
                <a:ea typeface="Calibri" panose="020F0502020204030204" pitchFamily="34" charset="0"/>
                <a:cs typeface="Times New Roman"/>
              </a:rPr>
              <a:t> </a:t>
            </a:r>
            <a:r>
              <a:rPr lang="cy-GB" sz="2400" dirty="0">
                <a:latin typeface="Tenorite"/>
                <a:ea typeface="Calibri" panose="020F0502020204030204" pitchFamily="34" charset="0"/>
                <a:cs typeface="Times New Roman"/>
              </a:rPr>
              <a:t>Iechyd, Llesiant, Dysgu a Datblygu</a:t>
            </a:r>
            <a:endParaRPr lang="cy-GB" sz="2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b="1" dirty="0">
                <a:effectLst/>
                <a:latin typeface="Tenorite"/>
                <a:ea typeface="Calibri" panose="020F0502020204030204" pitchFamily="34" charset="0"/>
                <a:cs typeface="Times New Roman"/>
              </a:rPr>
              <a:t>Deilliant dysgu</a:t>
            </a:r>
            <a:r>
              <a:rPr lang="cy-GB" sz="2400" b="1" dirty="0">
                <a:latin typeface="Tenorite"/>
                <a:ea typeface="Calibri" panose="020F0502020204030204" pitchFamily="34" charset="0"/>
                <a:cs typeface="Times New Roman"/>
              </a:rPr>
              <a:t> 5</a:t>
            </a:r>
            <a:endParaRPr lang="cy-GB" sz="2400">
              <a:effectLst/>
              <a:latin typeface="Tenorite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i="1" dirty="0">
                <a:latin typeface="Tenorite"/>
                <a:cs typeface="Times New Roman"/>
              </a:rPr>
              <a:t>Gwybod sut i gefnogi iechyd, llesiant, dysgu a datblygiad plant ag anghenion cefnogi ychwanegol.</a:t>
            </a:r>
            <a:endParaRPr lang="cy-GB" sz="2400" i="1" dirty="0"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70605-6424-4E74-B040-8D3035CA62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latin typeface="Tenorite"/>
                <a:ea typeface="Calibri" panose="020F0502020204030204" pitchFamily="34" charset="0"/>
                <a:cs typeface="Times New Roman"/>
              </a:rPr>
              <a:t>Supporting Children with Additional Learning Needs</a:t>
            </a:r>
            <a:endParaRPr lang="en-GB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latin typeface="Tenorite"/>
                <a:cs typeface="Times New Roman"/>
              </a:rPr>
              <a:t>Unit 002</a:t>
            </a:r>
            <a:r>
              <a:rPr lang="en-GB" sz="2800" b="1" dirty="0">
                <a:latin typeface="Tenorite"/>
                <a:ea typeface="Calibri" panose="020F0502020204030204" pitchFamily="34" charset="0"/>
                <a:cs typeface="Times New Roman"/>
              </a:rPr>
              <a:t> </a:t>
            </a:r>
            <a:r>
              <a:rPr lang="en-GB" sz="2200" dirty="0">
                <a:latin typeface="Tenorite"/>
                <a:ea typeface="Calibri" panose="020F0502020204030204" pitchFamily="34" charset="0"/>
                <a:cs typeface="Times New Roman"/>
              </a:rPr>
              <a:t>Health</a:t>
            </a:r>
            <a:r>
              <a:rPr lang="en-GB" sz="2200" dirty="0">
                <a:latin typeface="Tenorite"/>
                <a:cs typeface="Times New Roman"/>
              </a:rPr>
              <a:t>, Well-Being, Learning and Development</a:t>
            </a:r>
            <a:endParaRPr lang="en-GB" dirty="0"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b="1" dirty="0">
                <a:effectLst/>
                <a:latin typeface="Tenorite"/>
                <a:ea typeface="Calibri" panose="020F0502020204030204" pitchFamily="34" charset="0"/>
                <a:cs typeface="Times New Roman"/>
              </a:rPr>
              <a:t>Learning outcome </a:t>
            </a:r>
            <a:r>
              <a:rPr lang="en-GB" sz="2200" b="1" dirty="0">
                <a:latin typeface="Tenorite"/>
                <a:ea typeface="Calibri" panose="020F0502020204030204" pitchFamily="34" charset="0"/>
                <a:cs typeface="Times New Roman"/>
              </a:rPr>
              <a:t>5</a:t>
            </a:r>
            <a:endParaRPr lang="en-GB" sz="2200" b="1" dirty="0">
              <a:effectLst/>
              <a:latin typeface="Tenorite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i="1" dirty="0">
                <a:latin typeface="Tenorite"/>
                <a:ea typeface="Calibri" panose="020F0502020204030204" pitchFamily="34" charset="0"/>
                <a:cs typeface="Times New Roman"/>
              </a:rPr>
              <a:t>Know how to support the health, well-being, learning and development </a:t>
            </a:r>
            <a:r>
              <a:rPr lang="en-GB" sz="2200" i="1" dirty="0">
                <a:effectLst/>
                <a:latin typeface="Tenorite"/>
                <a:ea typeface="Calibri" panose="020F0502020204030204" pitchFamily="34" charset="0"/>
                <a:cs typeface="Times New Roman"/>
              </a:rPr>
              <a:t>of </a:t>
            </a:r>
            <a:r>
              <a:rPr lang="en-GB" sz="2200" i="1" dirty="0">
                <a:latin typeface="Tenorite"/>
                <a:ea typeface="Calibri" panose="020F0502020204030204" pitchFamily="34" charset="0"/>
                <a:cs typeface="Times New Roman"/>
              </a:rPr>
              <a:t>children with additional support need</a:t>
            </a:r>
            <a:r>
              <a:rPr lang="en-GB" sz="2200" i="1" dirty="0">
                <a:effectLst/>
                <a:latin typeface="Tenorite"/>
                <a:ea typeface="Calibri" panose="020F0502020204030204" pitchFamily="34" charset="0"/>
                <a:cs typeface="Times New Roman"/>
              </a:rPr>
              <a:t>.</a:t>
            </a:r>
            <a:r>
              <a:rPr lang="en-GB" sz="2200" i="1" dirty="0">
                <a:latin typeface="Tenorite"/>
                <a:ea typeface="Calibri" panose="020F0502020204030204" pitchFamily="34" charset="0"/>
                <a:cs typeface="Times New Roman"/>
              </a:rPr>
              <a:t> </a:t>
            </a:r>
            <a:endParaRPr lang="en-GB" sz="22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427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itl 3">
            <a:extLst>
              <a:ext uri="{FF2B5EF4-FFF2-40B4-BE49-F238E27FC236}">
                <a16:creationId xmlns:a16="http://schemas.microsoft.com/office/drawing/2014/main" id="{B15CCB35-7DC0-4817-925A-D11CF182FA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y-GB" dirty="0"/>
              <a:t>Tasg Asesu Meini Prawf 5.2 (rhan 1)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866AC4-100B-41FD-B90C-4AF1F4F487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cy-GB" b="1" u="sng" dirty="0">
                <a:latin typeface="Tenorite"/>
              </a:rPr>
              <a:t>Tasg ar gyfer meini prawf 5.2 (rhan 1)</a:t>
            </a:r>
            <a:r>
              <a:rPr lang="cy-GB" dirty="0">
                <a:latin typeface="Tenorite"/>
              </a:rPr>
              <a:t> </a:t>
            </a:r>
            <a:endParaRPr lang="cy-GB" dirty="0"/>
          </a:p>
          <a:p>
            <a:r>
              <a:rPr lang="cy-GB" dirty="0">
                <a:latin typeface="Tenorite"/>
              </a:rPr>
              <a:t>5.2 Disgrifiwch y mathau o anghenion cefnogi ychwanegol (</a:t>
            </a:r>
            <a:r>
              <a:rPr lang="en-GB" i="1" dirty="0">
                <a:latin typeface="Tenorite"/>
              </a:rPr>
              <a:t>additional support needs</a:t>
            </a:r>
            <a:r>
              <a:rPr lang="cy-GB" dirty="0">
                <a:latin typeface="Tenorite"/>
              </a:rPr>
              <a:t>) a fyddai'n gallu bod gan blant.   </a:t>
            </a:r>
            <a:endParaRPr lang="cy-GB" dirty="0"/>
          </a:p>
          <a:p>
            <a:r>
              <a:rPr lang="cy-GB" dirty="0">
                <a:latin typeface="Tenorite"/>
              </a:rPr>
              <a:t>Ystyriwch anabledd corfforol gan gynnwys gwybodaeth am:  </a:t>
            </a:r>
            <a:endParaRPr lang="cy-GB" dirty="0"/>
          </a:p>
          <a:p>
            <a:r>
              <a:rPr lang="cy-GB" dirty="0">
                <a:latin typeface="Tenorite"/>
              </a:rPr>
              <a:t>-</a:t>
            </a:r>
            <a:r>
              <a:rPr lang="cy-GB" b="1" dirty="0">
                <a:latin typeface="Tenorite"/>
              </a:rPr>
              <a:t>Parlys yr ymennydd (</a:t>
            </a:r>
            <a:r>
              <a:rPr lang="en-GB" b="1" dirty="0">
                <a:latin typeface="Tenorite"/>
              </a:rPr>
              <a:t>cerebral palsy</a:t>
            </a:r>
            <a:r>
              <a:rPr lang="cy-GB" b="1" dirty="0">
                <a:latin typeface="Tenorite"/>
              </a:rPr>
              <a:t>)</a:t>
            </a:r>
            <a:r>
              <a:rPr lang="cy-GB" dirty="0">
                <a:latin typeface="Tenorite"/>
              </a:rPr>
              <a:t>  </a:t>
            </a:r>
            <a:endParaRPr lang="cy-GB" dirty="0"/>
          </a:p>
          <a:p>
            <a:r>
              <a:rPr lang="cy-GB" b="1" dirty="0">
                <a:latin typeface="Tenorite"/>
              </a:rPr>
              <a:t>-Epilepsi (</a:t>
            </a:r>
            <a:r>
              <a:rPr lang="en-GB" b="1" dirty="0">
                <a:latin typeface="Tenorite"/>
              </a:rPr>
              <a:t>Epilepsy</a:t>
            </a:r>
            <a:r>
              <a:rPr lang="cy-GB" b="1" dirty="0">
                <a:latin typeface="Tenorite"/>
              </a:rPr>
              <a:t> )</a:t>
            </a:r>
            <a:r>
              <a:rPr lang="cy-GB" dirty="0">
                <a:latin typeface="Tenorite"/>
              </a:rPr>
              <a:t>  </a:t>
            </a:r>
            <a:endParaRPr lang="cy-GB" dirty="0"/>
          </a:p>
          <a:p>
            <a:r>
              <a:rPr lang="cy-GB" b="1" dirty="0">
                <a:latin typeface="Tenorite"/>
              </a:rPr>
              <a:t>-</a:t>
            </a:r>
            <a:r>
              <a:rPr lang="cy-GB" b="1" dirty="0" err="1">
                <a:latin typeface="Tenorite"/>
              </a:rPr>
              <a:t>Spina</a:t>
            </a:r>
            <a:r>
              <a:rPr lang="cy-GB" b="1" dirty="0">
                <a:latin typeface="Tenorite"/>
              </a:rPr>
              <a:t> </a:t>
            </a:r>
            <a:r>
              <a:rPr lang="cy-GB" b="1" dirty="0" err="1">
                <a:latin typeface="Tenorite"/>
              </a:rPr>
              <a:t>Bifida</a:t>
            </a:r>
            <a:r>
              <a:rPr lang="cy-GB" b="1" dirty="0">
                <a:latin typeface="Tenorite"/>
              </a:rPr>
              <a:t> ac </a:t>
            </a:r>
            <a:r>
              <a:rPr lang="cy-GB" b="1" dirty="0" err="1">
                <a:latin typeface="Tenorite"/>
              </a:rPr>
              <a:t>Hydroceffalws</a:t>
            </a:r>
            <a:r>
              <a:rPr lang="cy-GB" dirty="0">
                <a:latin typeface="Tenorite"/>
              </a:rPr>
              <a:t> </a:t>
            </a:r>
            <a:endParaRPr lang="cy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B0CF3-A7F8-4AE1-8B80-856155C8FB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GB" b="1" u="sng" dirty="0">
                <a:latin typeface="Tenorite"/>
              </a:rPr>
              <a:t>Task for assessment criteria 5.2 (part 1)</a:t>
            </a:r>
            <a:r>
              <a:rPr lang="en-GB" dirty="0">
                <a:latin typeface="Tenorite"/>
              </a:rPr>
              <a:t> </a:t>
            </a:r>
            <a:endParaRPr lang="en-GB" dirty="0"/>
          </a:p>
          <a:p>
            <a:r>
              <a:rPr lang="en-GB" dirty="0">
                <a:latin typeface="Tenorite"/>
              </a:rPr>
              <a:t>5.2 Describe the types of additional support needs that children may have. </a:t>
            </a:r>
            <a:endParaRPr lang="en-GB" dirty="0"/>
          </a:p>
          <a:p>
            <a:r>
              <a:rPr lang="en-GB" dirty="0">
                <a:latin typeface="Tenorite"/>
              </a:rPr>
              <a:t>Consider a physical disability including information on: </a:t>
            </a:r>
            <a:endParaRPr lang="en-GB" dirty="0"/>
          </a:p>
          <a:p>
            <a:r>
              <a:rPr lang="en-GB" b="1" dirty="0">
                <a:latin typeface="Tenorite"/>
              </a:rPr>
              <a:t>-Cerebral Palsy (</a:t>
            </a:r>
            <a:r>
              <a:rPr lang="cy-GB" b="1" i="1" dirty="0">
                <a:latin typeface="Tenorite"/>
              </a:rPr>
              <a:t>parlys yr ymennydd</a:t>
            </a:r>
            <a:r>
              <a:rPr lang="en-GB" b="1" dirty="0">
                <a:latin typeface="Tenorite"/>
              </a:rPr>
              <a:t>)</a:t>
            </a:r>
            <a:r>
              <a:rPr lang="en-GB" dirty="0">
                <a:latin typeface="Tenorite"/>
              </a:rPr>
              <a:t> </a:t>
            </a:r>
            <a:endParaRPr lang="en-GB" dirty="0"/>
          </a:p>
          <a:p>
            <a:r>
              <a:rPr lang="en-GB" b="1" dirty="0">
                <a:latin typeface="Tenorite"/>
              </a:rPr>
              <a:t>-Epilepsy (</a:t>
            </a:r>
            <a:r>
              <a:rPr lang="cy-GB" b="1" i="1" dirty="0">
                <a:latin typeface="Tenorite"/>
              </a:rPr>
              <a:t>epilepsi)</a:t>
            </a:r>
            <a:r>
              <a:rPr lang="en-GB" dirty="0">
                <a:latin typeface="Tenorite"/>
              </a:rPr>
              <a:t> </a:t>
            </a:r>
          </a:p>
          <a:p>
            <a:r>
              <a:rPr lang="en-GB" b="1" dirty="0">
                <a:latin typeface="Tenorite"/>
              </a:rPr>
              <a:t>-Spina Bifida and Hydrocephalus</a:t>
            </a:r>
            <a:endParaRPr lang="en-GB" dirty="0">
              <a:latin typeface="Tenorite"/>
            </a:endParaRPr>
          </a:p>
        </p:txBody>
      </p:sp>
    </p:spTree>
    <p:extLst>
      <p:ext uri="{BB962C8B-B14F-4D97-AF65-F5344CB8AC3E}">
        <p14:creationId xmlns:p14="http://schemas.microsoft.com/office/powerpoint/2010/main" val="1775239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11DE05-A42D-4DC3-8297-EECB2C22C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>
                <a:latin typeface="Tenorite"/>
              </a:rPr>
              <a:t>Awtistiaeth</a:t>
            </a:r>
            <a:r>
              <a:rPr lang="en-US" dirty="0">
                <a:latin typeface="Tenorite"/>
              </a:rPr>
              <a:t> '</a:t>
            </a:r>
            <a:r>
              <a:rPr lang="en-GB" i="1" dirty="0">
                <a:latin typeface="Tenorite"/>
              </a:rPr>
              <a:t>autism</a:t>
            </a:r>
            <a:r>
              <a:rPr lang="en-US" dirty="0">
                <a:latin typeface="Tenorite"/>
              </a:rPr>
              <a:t>' (</a:t>
            </a:r>
            <a:r>
              <a:rPr lang="cy-GB" dirty="0">
                <a:latin typeface="Tenorite"/>
              </a:rPr>
              <a:t>anabledd dysgu</a:t>
            </a:r>
            <a:r>
              <a:rPr lang="en-US" dirty="0">
                <a:latin typeface="Tenorite"/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898A53-9990-416E-BD9B-CC5434F01E80}"/>
              </a:ext>
            </a:extLst>
          </p:cNvPr>
          <p:cNvSpPr txBox="1"/>
          <p:nvPr/>
        </p:nvSpPr>
        <p:spPr>
          <a:xfrm>
            <a:off x="290111" y="997025"/>
            <a:ext cx="535970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y-GB" dirty="0">
                <a:ea typeface="+mn-lt"/>
                <a:cs typeface="+mn-lt"/>
              </a:rPr>
              <a:t>Gwyliwch y fideo yma am awtistiaeth  </a:t>
            </a:r>
            <a:endParaRPr lang="cy-GB" dirty="0">
              <a:cs typeface="Calibri"/>
            </a:endParaRPr>
          </a:p>
          <a:p>
            <a:r>
              <a:rPr lang="cy-GB" dirty="0">
                <a:ea typeface="+mn-lt"/>
                <a:cs typeface="+mn-lt"/>
              </a:rPr>
              <a:t>Cliciwch isod:  </a:t>
            </a:r>
            <a:endParaRPr lang="en-US" dirty="0"/>
          </a:p>
        </p:txBody>
      </p:sp>
      <p:pic>
        <p:nvPicPr>
          <p:cNvPr id="6" name="Picture 6" descr="Fideo YouTube 'Mae Pethau Anhygoel yn Digwydd' Amazing Things Projects">
            <a:hlinkClick r:id="" action="ppaction://media"/>
            <a:extLst>
              <a:ext uri="{FF2B5EF4-FFF2-40B4-BE49-F238E27FC236}">
                <a16:creationId xmlns:a16="http://schemas.microsoft.com/office/drawing/2014/main" id="{6EC0D92A-3315-4182-AB7D-FE25D4011578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91656" y="1641017"/>
            <a:ext cx="5058579" cy="3309651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CA7D762-8328-438A-8904-3BADB253C8D0}"/>
              </a:ext>
            </a:extLst>
          </p:cNvPr>
          <p:cNvSpPr txBox="1"/>
          <p:nvPr/>
        </p:nvSpPr>
        <p:spPr>
          <a:xfrm>
            <a:off x="350360" y="5060070"/>
            <a:ext cx="5332162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y-GB" dirty="0">
                <a:ea typeface="+mn-lt"/>
                <a:cs typeface="+mn-lt"/>
              </a:rPr>
              <a:t>Ewch i wefan NAS Cymru  a </a:t>
            </a:r>
            <a:r>
              <a:rPr lang="cy-GB" dirty="0" err="1">
                <a:ea typeface="+mn-lt"/>
                <a:cs typeface="+mn-lt"/>
              </a:rPr>
              <a:t>chasglwch</a:t>
            </a:r>
            <a:r>
              <a:rPr lang="cy-GB" dirty="0">
                <a:ea typeface="+mn-lt"/>
                <a:cs typeface="+mn-lt"/>
              </a:rPr>
              <a:t> wybodaeth am awtistiaeth </a:t>
            </a:r>
            <a:endParaRPr lang="cy-GB" dirty="0">
              <a:cs typeface="Calibri"/>
            </a:endParaRPr>
          </a:p>
          <a:p>
            <a:r>
              <a:rPr lang="cy-GB" dirty="0">
                <a:ea typeface="+mn-lt"/>
                <a:cs typeface="+mn-lt"/>
              </a:rPr>
              <a:t>Beth ydy awtistiaeth a sut y gallai effeithio ar blant? </a:t>
            </a:r>
            <a:endParaRPr lang="cy-GB" dirty="0">
              <a:cs typeface="Calibri"/>
            </a:endParaRPr>
          </a:p>
          <a:p>
            <a:r>
              <a:rPr lang="cy-GB" dirty="0">
                <a:ea typeface="+mn-lt"/>
                <a:cs typeface="+mn-lt"/>
              </a:rPr>
              <a:t>Cliciwch yma- </a:t>
            </a:r>
            <a:endParaRPr lang="cy-GB" dirty="0">
              <a:cs typeface="Calibri"/>
            </a:endParaRPr>
          </a:p>
          <a:p>
            <a:r>
              <a:rPr lang="cy-GB" dirty="0">
                <a:ea typeface="+mn-lt"/>
                <a:cs typeface="+mn-lt"/>
                <a:hlinkClick r:id="rId5"/>
              </a:rPr>
              <a:t>What is autism</a:t>
            </a:r>
            <a:r>
              <a:rPr lang="cy-GB" dirty="0">
                <a:ea typeface="+mn-lt"/>
                <a:cs typeface="+mn-lt"/>
              </a:rPr>
              <a:t> 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E0E296-5F50-4E4E-AFAA-0C7882C872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Tenorite"/>
              </a:rPr>
              <a:t>Autism '</a:t>
            </a:r>
            <a:r>
              <a:rPr lang="cy-GB" i="1" dirty="0">
                <a:latin typeface="Tenorite"/>
              </a:rPr>
              <a:t>awtistiaeth</a:t>
            </a:r>
            <a:r>
              <a:rPr lang="en-GB" i="1" dirty="0">
                <a:latin typeface="Tenorite"/>
              </a:rPr>
              <a:t>'</a:t>
            </a:r>
            <a:r>
              <a:rPr lang="en-GB" dirty="0">
                <a:latin typeface="Tenorite"/>
              </a:rPr>
              <a:t> (learning disability)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B869A-27B4-4135-960C-F09E87501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5172" y="1061130"/>
            <a:ext cx="5344180" cy="5488756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en-GB" dirty="0">
                <a:latin typeface="Tenorite"/>
              </a:rPr>
              <a:t>Watch the following video about autism. </a:t>
            </a:r>
            <a:endParaRPr lang="en-GB" dirty="0"/>
          </a:p>
          <a:p>
            <a:r>
              <a:rPr lang="en-GB" dirty="0">
                <a:latin typeface="Tenorite"/>
              </a:rPr>
              <a:t>Click below: </a:t>
            </a:r>
            <a:endParaRPr lang="en-GB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/>
          </a:p>
          <a:p>
            <a:endParaRPr lang="en-US" dirty="0"/>
          </a:p>
          <a:p>
            <a:endParaRPr lang="en-US" dirty="0"/>
          </a:p>
          <a:p>
            <a:r>
              <a:rPr lang="en-GB" dirty="0">
                <a:latin typeface="Tenorite"/>
              </a:rPr>
              <a:t>Visit the NAS Cymru website and collect information about autism </a:t>
            </a:r>
            <a:endParaRPr lang="en-GB" dirty="0"/>
          </a:p>
          <a:p>
            <a:r>
              <a:rPr lang="en-GB" dirty="0">
                <a:latin typeface="Tenorite"/>
              </a:rPr>
              <a:t>What is autism and how can you affect the children? </a:t>
            </a:r>
          </a:p>
          <a:p>
            <a:r>
              <a:rPr lang="en-GB" dirty="0">
                <a:latin typeface="Tenorite"/>
              </a:rPr>
              <a:t>Click here- </a:t>
            </a:r>
            <a:endParaRPr lang="en-GB" dirty="0"/>
          </a:p>
          <a:p>
            <a:r>
              <a:rPr lang="en-GB" dirty="0">
                <a:latin typeface="Tenorite"/>
                <a:hlinkClick r:id="rId5"/>
              </a:rPr>
              <a:t>What is autism</a:t>
            </a:r>
            <a:r>
              <a:rPr lang="en-GB" dirty="0">
                <a:latin typeface="Tenorite"/>
              </a:rPr>
              <a:t> </a:t>
            </a:r>
            <a:endParaRPr lang="en-GB" dirty="0"/>
          </a:p>
        </p:txBody>
      </p:sp>
      <p:pic>
        <p:nvPicPr>
          <p:cNvPr id="9" name="Picture 9" descr="Amazing Things Project YouTube Video 'Amazing Things Happen'">
            <a:hlinkClick r:id="" action="ppaction://media"/>
            <a:extLst>
              <a:ext uri="{FF2B5EF4-FFF2-40B4-BE49-F238E27FC236}">
                <a16:creationId xmlns:a16="http://schemas.microsoft.com/office/drawing/2014/main" id="{22B3267F-E7D9-44EE-ABB3-E469BCEA5839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6582579" y="1601464"/>
            <a:ext cx="5132024" cy="323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382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7BDC2F6-6EA9-48F6-9368-60988A8D6F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10969" y="89053"/>
            <a:ext cx="918072" cy="91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E93583-B882-4A68-9A09-6A7F0EE3D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0" y="223"/>
            <a:ext cx="6194648" cy="126662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y-GB" sz="3100" dirty="0">
                <a:latin typeface="Tenorite"/>
              </a:rPr>
              <a:t>Anhwylder diffyg canolbwyntio a gorfywiogrwydd (ADHD) (anabledd dysgu)</a:t>
            </a:r>
            <a:endParaRPr lang="cy-GB" sz="31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BF82221-C0AA-4FBA-8EBB-AE953898DD8F}"/>
              </a:ext>
            </a:extLst>
          </p:cNvPr>
          <p:cNvSpPr txBox="1">
            <a:spLocks/>
          </p:cNvSpPr>
          <p:nvPr/>
        </p:nvSpPr>
        <p:spPr>
          <a:xfrm>
            <a:off x="6342268" y="134261"/>
            <a:ext cx="5441830" cy="110136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2F5597"/>
                </a:solidFill>
                <a:latin typeface="Tenorite"/>
              </a:rPr>
              <a:t>Attention deficit hyperactivity disorder (ADHD) (learning disability)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CE3F04-79E1-47BF-8650-9884A094DBB6}"/>
              </a:ext>
            </a:extLst>
          </p:cNvPr>
          <p:cNvSpPr txBox="1"/>
          <p:nvPr/>
        </p:nvSpPr>
        <p:spPr>
          <a:xfrm>
            <a:off x="1492" y="1204165"/>
            <a:ext cx="6002354" cy="9325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y-GB" dirty="0">
                <a:ea typeface="+mn-lt"/>
                <a:cs typeface="+mn-lt"/>
              </a:rPr>
              <a:t>Mae’r fideo yn dangos y gwahanol adwaith gall anhwylder diffyg canolbwyntio a gorfywiogrwydd (ADHD) ei gael ar yr unigolyn. Cliciwch yma i weld: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985328-5CDF-49BD-AC3C-9380955A1E73}"/>
              </a:ext>
            </a:extLst>
          </p:cNvPr>
          <p:cNvSpPr txBox="1"/>
          <p:nvPr/>
        </p:nvSpPr>
        <p:spPr>
          <a:xfrm>
            <a:off x="6341355" y="1053258"/>
            <a:ext cx="560758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solidFill>
                  <a:srgbClr val="2F5597"/>
                </a:solidFill>
                <a:ea typeface="+mn-lt"/>
                <a:cs typeface="+mn-lt"/>
              </a:rPr>
              <a:t>The video shows the different reaction attention deficit hyperactivity disorder (ADHD) can have on the individual. Click here to view:</a:t>
            </a:r>
          </a:p>
        </p:txBody>
      </p:sp>
      <p:pic>
        <p:nvPicPr>
          <p:cNvPr id="10" name="Picture 10" descr="Fideo YouTube 'ADHD and Me' ADHD Voices">
            <a:hlinkClick r:id="" action="ppaction://media"/>
            <a:extLst>
              <a:ext uri="{FF2B5EF4-FFF2-40B4-BE49-F238E27FC236}">
                <a16:creationId xmlns:a16="http://schemas.microsoft.com/office/drawing/2014/main" id="{30EDAE65-D62E-403C-BFB5-7DE6060DF235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64386" y="2259950"/>
            <a:ext cx="6454048" cy="4099192"/>
          </a:xfrm>
        </p:spPr>
      </p:pic>
    </p:spTree>
    <p:extLst>
      <p:ext uri="{BB962C8B-B14F-4D97-AF65-F5344CB8AC3E}">
        <p14:creationId xmlns:p14="http://schemas.microsoft.com/office/powerpoint/2010/main" val="45652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itl 3">
            <a:extLst>
              <a:ext uri="{FF2B5EF4-FFF2-40B4-BE49-F238E27FC236}">
                <a16:creationId xmlns:a16="http://schemas.microsoft.com/office/drawing/2014/main" id="{C39DFAE2-CDAA-403C-B448-CFC9D734B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247" y="-1021856"/>
            <a:ext cx="5441830" cy="102185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y-GB" sz="700" dirty="0"/>
              <a:t>Anhwylder Diffyg Canolbwyntio a Gorfywiogrwydd (ADHD)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B3340F-D91B-4541-9057-34FE8B63B5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y-GB" dirty="0">
                <a:latin typeface="Tenorite"/>
              </a:rPr>
              <a:t>Ewch i wefan GIG Cymru i ddarganfod mwy am anhwylder diffyg canolbwyntio a gorfywiogrwydd (ADHD). Beth ydy anhwylder diffyg canolbwyntio a gorfywiogrwydd (ADHD) a sut y gall effeithio ar blentyn. </a:t>
            </a:r>
            <a:endParaRPr lang="cy-GB" dirty="0"/>
          </a:p>
          <a:p>
            <a:r>
              <a:rPr lang="cy-GB" dirty="0">
                <a:latin typeface="Tenorite"/>
              </a:rPr>
              <a:t>Cliciwch yma:</a:t>
            </a:r>
            <a:endParaRPr lang="cy-GB" dirty="0"/>
          </a:p>
          <a:p>
            <a:r>
              <a:rPr lang="cy-GB" dirty="0">
                <a:latin typeface="Tenorite"/>
                <a:hlinkClick r:id="rId2"/>
              </a:rPr>
              <a:t>NHS 111 Wales - Encyclopaedia : ADHD</a:t>
            </a:r>
            <a:r>
              <a:rPr lang="cy-GB" dirty="0">
                <a:latin typeface="Tenorite"/>
              </a:rPr>
              <a:t>  </a:t>
            </a:r>
            <a:endParaRPr lang="cy-GB"/>
          </a:p>
          <a:p>
            <a:r>
              <a:rPr lang="en-GB" dirty="0">
                <a:latin typeface="Tenorite"/>
              </a:rPr>
              <a:t> </a:t>
            </a:r>
            <a:r>
              <a:rPr lang="en-US" dirty="0">
                <a:latin typeface="Tenorite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03A1E-3E82-46FD-8D9F-25BCECEA63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Tenorite"/>
              </a:rPr>
              <a:t>Visit the NHS Wales website to find out more about attention deficit hyperactivity disorder (ADHD). What is attention deficit hyperactivity disorder (ADHD) and how it can affect a child.</a:t>
            </a:r>
            <a:endParaRPr lang="en-GB" dirty="0"/>
          </a:p>
          <a:p>
            <a:r>
              <a:rPr lang="en-GB" dirty="0">
                <a:latin typeface="Tenorite"/>
              </a:rPr>
              <a:t>Click here: </a:t>
            </a:r>
            <a:endParaRPr lang="en-GB" dirty="0"/>
          </a:p>
          <a:p>
            <a:r>
              <a:rPr lang="en-GB" dirty="0">
                <a:latin typeface="Tenorite"/>
                <a:hlinkClick r:id="rId2"/>
              </a:rPr>
              <a:t>NHS 111 Wales - Encyclopaedia : ADHD</a:t>
            </a:r>
            <a:r>
              <a:rPr lang="en-GB" dirty="0">
                <a:latin typeface="Tenorite"/>
              </a:rPr>
              <a:t> </a:t>
            </a:r>
            <a:endParaRPr lang="en-GB"/>
          </a:p>
          <a:p>
            <a:r>
              <a:rPr lang="en-US" dirty="0">
                <a:latin typeface="Tenorite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203922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107270B-CFF6-41B4-A2EF-1220CEFB96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79410" y="85036"/>
            <a:ext cx="918072" cy="91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47A521-59D9-47DB-91D4-11AB8787B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386" y="46126"/>
            <a:ext cx="5441830" cy="1101366"/>
          </a:xfrm>
        </p:spPr>
        <p:txBody>
          <a:bodyPr/>
          <a:lstStyle/>
          <a:p>
            <a:r>
              <a:rPr lang="cy-GB" dirty="0">
                <a:latin typeface="Tenorite"/>
              </a:rPr>
              <a:t>Colli synhwyrau (anabledd dysgu)</a:t>
            </a:r>
            <a:endParaRPr lang="cy-GB" b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60585C-EC64-4699-A914-563A3331D642}"/>
              </a:ext>
            </a:extLst>
          </p:cNvPr>
          <p:cNvSpPr txBox="1"/>
          <p:nvPr/>
        </p:nvSpPr>
        <p:spPr>
          <a:xfrm>
            <a:off x="318801" y="1007355"/>
            <a:ext cx="565348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y-GB" dirty="0">
                <a:ea typeface="+mn-lt"/>
                <a:cs typeface="+mn-lt"/>
              </a:rPr>
              <a:t>Gwyliwch y fideo hwn i ddarganfod mwy am golli synhwyrau. Ystyriwch beth ydy colli synhwyrau a sut gall effeithio ar blentyn. Cliciwch yma:</a:t>
            </a:r>
            <a:endParaRPr lang="cy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5CB6B3-46BC-4CBB-95B7-B39391468D35}"/>
              </a:ext>
            </a:extLst>
          </p:cNvPr>
          <p:cNvSpPr txBox="1"/>
          <p:nvPr/>
        </p:nvSpPr>
        <p:spPr>
          <a:xfrm>
            <a:off x="6303484" y="42231"/>
            <a:ext cx="566266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600" b="1" dirty="0">
                <a:solidFill>
                  <a:srgbClr val="2F5597"/>
                </a:solidFill>
                <a:latin typeface="Tenorite"/>
                <a:ea typeface="+mj-ea"/>
                <a:cs typeface="+mj-cs"/>
              </a:rPr>
              <a:t>Sensory loss (learning disability)</a:t>
            </a:r>
            <a:endParaRPr lang="en-GB" b="1" dirty="0"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5A1DE7-154E-41BE-843E-A95AEDD50ECA}"/>
              </a:ext>
            </a:extLst>
          </p:cNvPr>
          <p:cNvSpPr txBox="1"/>
          <p:nvPr/>
        </p:nvSpPr>
        <p:spPr>
          <a:xfrm>
            <a:off x="6383242" y="1049241"/>
            <a:ext cx="557086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Watch this video to find out more about sensory loss. </a:t>
            </a:r>
            <a:endParaRPr lang="en-GB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Consider what sensory loss is and how it can affect a child. Click here: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8" descr="Fideo YouTube 'JustAsk Sensory Disability Awareness Film'">
            <a:hlinkClick r:id="" action="ppaction://media"/>
            <a:extLst>
              <a:ext uri="{FF2B5EF4-FFF2-40B4-BE49-F238E27FC236}">
                <a16:creationId xmlns:a16="http://schemas.microsoft.com/office/drawing/2014/main" id="{2C7583C1-8E80-41D4-9BE7-A73CEC2A96D0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94892" y="2195685"/>
            <a:ext cx="6114361" cy="4282807"/>
          </a:xfrm>
        </p:spPr>
      </p:pic>
    </p:spTree>
    <p:extLst>
      <p:ext uri="{BB962C8B-B14F-4D97-AF65-F5344CB8AC3E}">
        <p14:creationId xmlns:p14="http://schemas.microsoft.com/office/powerpoint/2010/main" val="5278141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itl 3">
            <a:extLst>
              <a:ext uri="{FF2B5EF4-FFF2-40B4-BE49-F238E27FC236}">
                <a16:creationId xmlns:a16="http://schemas.microsoft.com/office/drawing/2014/main" id="{3F8EB18B-D8E5-42E6-92AE-61184C1E9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247" y="-1021856"/>
            <a:ext cx="5441830" cy="102185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y-GB" sz="600" dirty="0"/>
              <a:t>Cyfathrebu gydag unigolion sydd wedi colli synnwyr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39126E-3FD7-492B-B09B-EC3AD05934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y-GB" dirty="0">
                <a:latin typeface="Tenorite"/>
              </a:rPr>
              <a:t>Mae’r adnodd </a:t>
            </a:r>
            <a:r>
              <a:rPr lang="cy-GB" dirty="0" err="1">
                <a:latin typeface="Tenorite"/>
              </a:rPr>
              <a:t>pdf</a:t>
            </a:r>
            <a:r>
              <a:rPr lang="cy-GB" dirty="0">
                <a:latin typeface="Tenorite"/>
              </a:rPr>
              <a:t> hwn yn egluro sut i gyfathrebu gydag unigolion sydd wedi colli synnwyr. </a:t>
            </a:r>
            <a:endParaRPr lang="cy-GB" dirty="0"/>
          </a:p>
          <a:p>
            <a:r>
              <a:rPr lang="cy-GB" dirty="0">
                <a:latin typeface="Tenorite"/>
              </a:rPr>
              <a:t>Cliciwch yma: </a:t>
            </a:r>
            <a:r>
              <a:rPr lang="cy-GB" dirty="0">
                <a:latin typeface="Tenorite"/>
                <a:hlinkClick r:id="rId2"/>
              </a:rPr>
              <a:t>AOHL Toolkit (Welsh)_0.pdf (rnib.org.uk)</a:t>
            </a:r>
            <a:r>
              <a:rPr lang="cy-GB" dirty="0">
                <a:latin typeface="Tenorite"/>
              </a:rPr>
              <a:t>  </a:t>
            </a:r>
          </a:p>
          <a:p>
            <a:endParaRPr lang="cy-GB" dirty="0">
              <a:latin typeface="Tenorite"/>
            </a:endParaRPr>
          </a:p>
          <a:p>
            <a:r>
              <a:rPr lang="cy-GB" dirty="0">
                <a:latin typeface="Tenorite"/>
              </a:rPr>
              <a:t>Darllen pellach:  </a:t>
            </a:r>
          </a:p>
          <a:p>
            <a:r>
              <a:rPr lang="cy-GB" dirty="0">
                <a:latin typeface="Tenorite"/>
                <a:hlinkClick r:id="rId3"/>
              </a:rPr>
              <a:t>https://www.agored.cymru/Qualification-Guide/163</a:t>
            </a:r>
            <a:r>
              <a:rPr lang="cy-GB" dirty="0">
                <a:latin typeface="Tenorite"/>
              </a:rPr>
              <a:t> </a:t>
            </a:r>
            <a:endParaRPr lang="cy-GB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9F2B0-AB82-493E-A5ED-9A528F0F3F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This pdf resource explains how to communicate with individuals who have lost a sensor. </a:t>
            </a:r>
          </a:p>
          <a:p>
            <a:r>
              <a:rPr lang="en-GB" dirty="0">
                <a:latin typeface="Tenorite"/>
              </a:rPr>
              <a:t>Click here: </a:t>
            </a:r>
            <a:r>
              <a:rPr lang="en-GB" dirty="0">
                <a:latin typeface="Tenorite"/>
                <a:hlinkClick r:id="rId2"/>
              </a:rPr>
              <a:t>AOHL Toolkit (Welsh)_0.pdf (rnib.org.uk)</a:t>
            </a:r>
            <a:r>
              <a:rPr lang="en-GB" dirty="0">
                <a:latin typeface="Tenorite"/>
              </a:rPr>
              <a:t>  </a:t>
            </a:r>
            <a:endParaRPr lang="en-GB" dirty="0"/>
          </a:p>
          <a:p>
            <a:endParaRPr lang="en-GB" dirty="0"/>
          </a:p>
          <a:p>
            <a:r>
              <a:rPr lang="en-GB" dirty="0">
                <a:latin typeface="Tenorite"/>
              </a:rPr>
              <a:t>Further reading: </a:t>
            </a:r>
          </a:p>
          <a:p>
            <a:r>
              <a:rPr lang="en-GB" dirty="0">
                <a:latin typeface="Tenorite"/>
                <a:hlinkClick r:id="rId3"/>
              </a:rPr>
              <a:t>https://www.agored.cymru/Qualification-Guide/163</a:t>
            </a:r>
            <a:r>
              <a:rPr lang="en-GB" dirty="0">
                <a:latin typeface="Tenorite"/>
              </a:rPr>
              <a:t> 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7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7524187-77F7-4F3F-A94F-3B4F5A63C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06952" y="39133"/>
            <a:ext cx="918072" cy="91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0369DA-7152-49FC-A028-A5C93146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>
                <a:latin typeface="Tenorite"/>
              </a:rPr>
              <a:t>Dyslecsia</a:t>
            </a:r>
            <a:r>
              <a:rPr lang="en-GB" dirty="0">
                <a:latin typeface="Tenorite"/>
              </a:rPr>
              <a:t> '</a:t>
            </a:r>
            <a:r>
              <a:rPr lang="en-GB" i="1" dirty="0">
                <a:latin typeface="Tenorite"/>
              </a:rPr>
              <a:t>dyslexia</a:t>
            </a:r>
            <a:r>
              <a:rPr lang="en-GB" dirty="0">
                <a:latin typeface="Tenorite"/>
              </a:rPr>
              <a:t>' </a:t>
            </a:r>
            <a:r>
              <a:rPr lang="cy-GB" dirty="0">
                <a:latin typeface="Tenorite"/>
              </a:rPr>
              <a:t>(anabledd dysgu</a:t>
            </a:r>
            <a:r>
              <a:rPr lang="en-GB" dirty="0">
                <a:latin typeface="Tenorite"/>
              </a:rPr>
              <a:t>)</a:t>
            </a:r>
            <a:endParaRPr lang="en-US" dirty="0">
              <a:latin typeface="Tenorit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3D31B4-9E4C-4C75-9B3F-A4D93B105983}"/>
              </a:ext>
            </a:extLst>
          </p:cNvPr>
          <p:cNvSpPr txBox="1"/>
          <p:nvPr/>
        </p:nvSpPr>
        <p:spPr>
          <a:xfrm>
            <a:off x="272897" y="1420486"/>
            <a:ext cx="559840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y-GB" dirty="0">
                <a:ea typeface="+mn-lt"/>
                <a:cs typeface="+mn-lt"/>
              </a:rPr>
              <a:t>Mae’r wefan yma yn trafod dyslecsia. Cliciwch yma</a:t>
            </a:r>
            <a:r>
              <a:rPr lang="en-GB" dirty="0">
                <a:ea typeface="+mn-lt"/>
                <a:cs typeface="+mn-lt"/>
              </a:rPr>
              <a:t>: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C2A113-91F6-4348-B72D-CA50AD6B30E0}"/>
              </a:ext>
            </a:extLst>
          </p:cNvPr>
          <p:cNvSpPr txBox="1"/>
          <p:nvPr/>
        </p:nvSpPr>
        <p:spPr>
          <a:xfrm>
            <a:off x="6505460" y="134038"/>
            <a:ext cx="453343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600" b="1" dirty="0">
                <a:solidFill>
                  <a:srgbClr val="2F5597"/>
                </a:solidFill>
                <a:latin typeface="Tenorite"/>
                <a:ea typeface="+mj-ea"/>
                <a:cs typeface="+mj-cs"/>
              </a:rPr>
              <a:t>Dyslexia</a:t>
            </a:r>
            <a:r>
              <a:rPr lang="en-US" sz="3600" b="1" dirty="0">
                <a:solidFill>
                  <a:srgbClr val="2F5597"/>
                </a:solidFill>
                <a:latin typeface="Tenorite"/>
                <a:ea typeface="+mj-ea"/>
                <a:cs typeface="+mj-cs"/>
              </a:rPr>
              <a:t> '</a:t>
            </a:r>
            <a:r>
              <a:rPr lang="cy-GB" sz="3600" b="1" dirty="0">
                <a:solidFill>
                  <a:srgbClr val="2F5597"/>
                </a:solidFill>
                <a:latin typeface="Tenorite"/>
                <a:ea typeface="+mj-ea"/>
                <a:cs typeface="+mj-cs"/>
              </a:rPr>
              <a:t>dyslecsia</a:t>
            </a:r>
            <a:r>
              <a:rPr lang="en-US" sz="3600" b="1" dirty="0">
                <a:solidFill>
                  <a:srgbClr val="2F5597"/>
                </a:solidFill>
                <a:latin typeface="Tenorite"/>
                <a:ea typeface="+mj-ea"/>
                <a:cs typeface="+mj-cs"/>
              </a:rPr>
              <a:t>' (</a:t>
            </a:r>
            <a:r>
              <a:rPr lang="en-GB" sz="3600" b="1" dirty="0">
                <a:solidFill>
                  <a:srgbClr val="2F5597"/>
                </a:solidFill>
                <a:latin typeface="Tenorite"/>
                <a:ea typeface="+mj-ea"/>
                <a:cs typeface="+mj-cs"/>
              </a:rPr>
              <a:t>learning disability</a:t>
            </a:r>
            <a:r>
              <a:rPr lang="en-US" sz="3600" b="1" dirty="0">
                <a:solidFill>
                  <a:srgbClr val="2F5597"/>
                </a:solidFill>
                <a:latin typeface="Tenorite"/>
                <a:ea typeface="+mj-ea"/>
                <a:cs typeface="+mj-cs"/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46F47C-D32B-415F-93BC-6F22C558E733}"/>
              </a:ext>
            </a:extLst>
          </p:cNvPr>
          <p:cNvSpPr txBox="1"/>
          <p:nvPr/>
        </p:nvSpPr>
        <p:spPr>
          <a:xfrm>
            <a:off x="6438326" y="1416470"/>
            <a:ext cx="440490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y-GB" dirty="0" err="1">
                <a:solidFill>
                  <a:srgbClr val="2F5597"/>
                </a:solidFill>
                <a:ea typeface="+mn-lt"/>
                <a:cs typeface="+mn-lt"/>
              </a:rPr>
              <a:t>This</a:t>
            </a:r>
            <a:r>
              <a:rPr lang="cy-GB" dirty="0">
                <a:solidFill>
                  <a:srgbClr val="2F5597"/>
                </a:solidFill>
                <a:ea typeface="+mn-lt"/>
                <a:cs typeface="+mn-lt"/>
              </a:rPr>
              <a:t> </a:t>
            </a:r>
            <a:r>
              <a:rPr lang="cy-GB" dirty="0" err="1">
                <a:solidFill>
                  <a:srgbClr val="2F5597"/>
                </a:solidFill>
                <a:ea typeface="+mn-lt"/>
                <a:cs typeface="+mn-lt"/>
              </a:rPr>
              <a:t>website</a:t>
            </a:r>
            <a:r>
              <a:rPr lang="cy-GB" dirty="0">
                <a:solidFill>
                  <a:srgbClr val="2F5597"/>
                </a:solidFill>
                <a:ea typeface="+mn-lt"/>
                <a:cs typeface="+mn-lt"/>
              </a:rPr>
              <a:t> </a:t>
            </a:r>
            <a:r>
              <a:rPr lang="cy-GB" dirty="0" err="1">
                <a:solidFill>
                  <a:srgbClr val="2F5597"/>
                </a:solidFill>
                <a:ea typeface="+mn-lt"/>
                <a:cs typeface="+mn-lt"/>
              </a:rPr>
              <a:t>discusses</a:t>
            </a:r>
            <a:r>
              <a:rPr lang="cy-GB" dirty="0">
                <a:solidFill>
                  <a:srgbClr val="2F5597"/>
                </a:solidFill>
                <a:ea typeface="+mn-lt"/>
                <a:cs typeface="+mn-lt"/>
              </a:rPr>
              <a:t> </a:t>
            </a:r>
            <a:r>
              <a:rPr lang="cy-GB" dirty="0" err="1">
                <a:solidFill>
                  <a:srgbClr val="2F5597"/>
                </a:solidFill>
                <a:ea typeface="+mn-lt"/>
                <a:cs typeface="+mn-lt"/>
              </a:rPr>
              <a:t>dyslexia</a:t>
            </a:r>
            <a:r>
              <a:rPr lang="cy-GB" dirty="0">
                <a:solidFill>
                  <a:srgbClr val="2F5597"/>
                </a:solidFill>
                <a:ea typeface="+mn-lt"/>
                <a:cs typeface="+mn-lt"/>
              </a:rPr>
              <a:t>. </a:t>
            </a:r>
            <a:r>
              <a:rPr lang="cy-GB" dirty="0" err="1">
                <a:solidFill>
                  <a:srgbClr val="2F5597"/>
                </a:solidFill>
                <a:ea typeface="+mn-lt"/>
                <a:cs typeface="+mn-lt"/>
              </a:rPr>
              <a:t>Click</a:t>
            </a:r>
            <a:r>
              <a:rPr lang="cy-GB" dirty="0">
                <a:solidFill>
                  <a:srgbClr val="2F5597"/>
                </a:solidFill>
                <a:ea typeface="+mn-lt"/>
                <a:cs typeface="+mn-lt"/>
              </a:rPr>
              <a:t> </a:t>
            </a:r>
            <a:r>
              <a:rPr lang="cy-GB" dirty="0" err="1">
                <a:solidFill>
                  <a:srgbClr val="2F5597"/>
                </a:solidFill>
                <a:ea typeface="+mn-lt"/>
                <a:cs typeface="+mn-lt"/>
              </a:rPr>
              <a:t>here</a:t>
            </a:r>
            <a:r>
              <a:rPr lang="en-US" dirty="0">
                <a:solidFill>
                  <a:srgbClr val="2F5597"/>
                </a:solidFill>
                <a:ea typeface="+mn-lt"/>
                <a:cs typeface="+mn-lt"/>
              </a:rPr>
              <a:t>: </a:t>
            </a:r>
            <a:endParaRPr lang="en-US" dirty="0"/>
          </a:p>
        </p:txBody>
      </p:sp>
      <p:pic>
        <p:nvPicPr>
          <p:cNvPr id="8" name="Picture 8" descr="Fideo YouTube 'See Dyslexia Differently' British Dyslexia Association">
            <a:hlinkClick r:id="" action="ppaction://media"/>
            <a:extLst>
              <a:ext uri="{FF2B5EF4-FFF2-40B4-BE49-F238E27FC236}">
                <a16:creationId xmlns:a16="http://schemas.microsoft.com/office/drawing/2014/main" id="{4D63BA0E-7606-4CE6-8C25-D586BA841A5B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75542" y="2232408"/>
            <a:ext cx="6050096" cy="4190999"/>
          </a:xfrm>
        </p:spPr>
      </p:pic>
    </p:spTree>
    <p:extLst>
      <p:ext uri="{BB962C8B-B14F-4D97-AF65-F5344CB8AC3E}">
        <p14:creationId xmlns:p14="http://schemas.microsoft.com/office/powerpoint/2010/main" val="9424379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itl 3">
            <a:extLst>
              <a:ext uri="{FF2B5EF4-FFF2-40B4-BE49-F238E27FC236}">
                <a16:creationId xmlns:a16="http://schemas.microsoft.com/office/drawing/2014/main" id="{45A3A4F3-6C9E-4FDE-A85D-BF1AFA062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247" y="-1021856"/>
            <a:ext cx="5441830" cy="102185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y-GB" sz="400" dirty="0"/>
              <a:t>Dyslecsia a’i effaith ar unigolion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E0873A-B7C2-49FD-8CAE-B505AF0F93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897" y="2153635"/>
            <a:ext cx="5335001" cy="43962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y-GB" dirty="0">
                <a:latin typeface="Tenorite"/>
              </a:rPr>
              <a:t>Ewch i wefan dyslecsia Cymru i ddarganfod mwy am ddyslecsia. Beth ydy dyslecsia a sut gall effeithio ar unigolyn? Cliciwch yma: </a:t>
            </a:r>
            <a:endParaRPr lang="cy-GB" dirty="0"/>
          </a:p>
          <a:p>
            <a:r>
              <a:rPr lang="cy-GB" dirty="0">
                <a:latin typeface="Tenorite"/>
                <a:hlinkClick r:id="rId2"/>
              </a:rPr>
              <a:t>Beth yw Dyslecsia? - Dyslecsia Cymru / Wales Dyslexia</a:t>
            </a:r>
            <a:r>
              <a:rPr lang="cy-GB" dirty="0">
                <a:latin typeface="Tenorite"/>
              </a:rPr>
              <a:t> </a:t>
            </a:r>
            <a:endParaRPr lang="cy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06E81-50C2-439E-A37A-C8C06DB03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4352" y="2153635"/>
            <a:ext cx="5335000" cy="43962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Tenorite"/>
              </a:rPr>
              <a:t>Visit the Welsh dyslexia website to find out more about dyslexia. What is dyslexia and how can it affect an individual? Click here: </a:t>
            </a:r>
            <a:r>
              <a:rPr lang="en-GB" u="sng" dirty="0">
                <a:latin typeface="Tenorite"/>
              </a:rPr>
              <a:t>What is Dyslexia? - Dyslexia Cymru / Wales Dyslexia</a:t>
            </a:r>
            <a:endParaRPr lang="en-GB" dirty="0">
              <a:latin typeface="Tenorite"/>
            </a:endParaRPr>
          </a:p>
        </p:txBody>
      </p:sp>
    </p:spTree>
    <p:extLst>
      <p:ext uri="{BB962C8B-B14F-4D97-AF65-F5344CB8AC3E}">
        <p14:creationId xmlns:p14="http://schemas.microsoft.com/office/powerpoint/2010/main" val="27097618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93D6231-5794-408B-8815-302B1C0C1E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01788" y="89053"/>
            <a:ext cx="918072" cy="91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9C49242-838A-4369-9F49-7FCE19AE38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31580" y="86620"/>
            <a:ext cx="5809058" cy="123907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22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enorite"/>
                <a:ea typeface="+mj-ea"/>
                <a:cs typeface="+mj-cs"/>
              </a:rPr>
              <a:t>Anhwylder yn natblygiad y cydsymud '</a:t>
            </a:r>
            <a:r>
              <a:rPr kumimoji="0" lang="en-GB" sz="2200" b="1" i="1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enorite"/>
                <a:ea typeface="+mj-ea"/>
                <a:cs typeface="+mj-cs"/>
              </a:rPr>
              <a:t>developmental coordination disorder</a:t>
            </a:r>
            <a:r>
              <a:rPr kumimoji="0" lang="cy-GB" sz="22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enorite"/>
                <a:ea typeface="+mj-ea"/>
                <a:cs typeface="+mj-cs"/>
              </a:rPr>
              <a:t>' / Dyspracsia mewn plant (anabledd dysgu)</a:t>
            </a:r>
            <a:br>
              <a:rPr kumimoji="0" lang="cy-GB" sz="2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enorite"/>
                <a:ea typeface="+mj-ea"/>
                <a:cs typeface="+mj-cs"/>
              </a:rPr>
              <a:t>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enorite" panose="00000500000000000000" pitchFamily="2" charset="0"/>
              <a:ea typeface="+mj-ea"/>
              <a:cs typeface="+mj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165128-8AB6-49AA-84C5-27D605AD6CB0}"/>
              </a:ext>
            </a:extLst>
          </p:cNvPr>
          <p:cNvSpPr txBox="1"/>
          <p:nvPr/>
        </p:nvSpPr>
        <p:spPr>
          <a:xfrm>
            <a:off x="231011" y="901201"/>
            <a:ext cx="5965632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y-GB" dirty="0">
                <a:ea typeface="+mn-lt"/>
                <a:cs typeface="+mn-lt"/>
              </a:rPr>
              <a:t>Gwyliwch y fideo yma sydd yn trafod Anhwylder yn natblygiad y cydsymud (dyspracsia) mewn plant.   </a:t>
            </a:r>
            <a:endParaRPr lang="cy-GB" dirty="0">
              <a:cs typeface="Calibri"/>
            </a:endParaRPr>
          </a:p>
          <a:p>
            <a:r>
              <a:rPr lang="cy-GB" dirty="0">
                <a:ea typeface="+mn-lt"/>
                <a:cs typeface="+mn-lt"/>
              </a:rPr>
              <a:t>  </a:t>
            </a:r>
            <a:endParaRPr lang="cy-GB">
              <a:cs typeface="Calibri"/>
            </a:endParaRPr>
          </a:p>
          <a:p>
            <a:r>
              <a:rPr lang="cy-GB" dirty="0">
                <a:ea typeface="+mn-lt"/>
                <a:cs typeface="+mn-lt"/>
              </a:rPr>
              <a:t>Cliciwch yma:  </a:t>
            </a:r>
            <a:endParaRPr lang="cy-GB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B965682-4C78-4DAC-9359-0359F6BCD2B8}"/>
              </a:ext>
            </a:extLst>
          </p:cNvPr>
          <p:cNvSpPr txBox="1">
            <a:spLocks/>
          </p:cNvSpPr>
          <p:nvPr/>
        </p:nvSpPr>
        <p:spPr>
          <a:xfrm>
            <a:off x="6194991" y="3995"/>
            <a:ext cx="5441830" cy="11197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rgbClr val="2F5597"/>
                </a:solidFill>
                <a:latin typeface="Tenorite"/>
              </a:rPr>
              <a:t>Developmental coordination disorder '</a:t>
            </a:r>
            <a:r>
              <a:rPr lang="cy-GB" b="1" i="1" dirty="0">
                <a:solidFill>
                  <a:srgbClr val="2F5597"/>
                </a:solidFill>
                <a:latin typeface="Tenorite"/>
              </a:rPr>
              <a:t>anhwylder </a:t>
            </a:r>
            <a:r>
              <a:rPr lang="cy-GB" b="1" i="1" dirty="0" err="1">
                <a:solidFill>
                  <a:srgbClr val="2F5597"/>
                </a:solidFill>
                <a:latin typeface="Tenorite"/>
              </a:rPr>
              <a:t>cydsymudiad</a:t>
            </a:r>
            <a:r>
              <a:rPr lang="cy-GB" b="1" i="1" dirty="0">
                <a:solidFill>
                  <a:srgbClr val="2F5597"/>
                </a:solidFill>
                <a:latin typeface="Tenorite"/>
              </a:rPr>
              <a:t> datblygol</a:t>
            </a:r>
            <a:r>
              <a:rPr lang="cy-GB" b="1" dirty="0">
                <a:solidFill>
                  <a:srgbClr val="2F5597"/>
                </a:solidFill>
                <a:latin typeface="Tenorite"/>
              </a:rPr>
              <a:t>'</a:t>
            </a:r>
            <a:r>
              <a:rPr lang="en-GB" b="1" dirty="0">
                <a:solidFill>
                  <a:srgbClr val="2F5597"/>
                </a:solidFill>
                <a:latin typeface="Tenorite"/>
              </a:rPr>
              <a:t> / Dyspraxia in children (learning disability</a:t>
            </a:r>
            <a:r>
              <a:rPr lang="en-GB" dirty="0">
                <a:solidFill>
                  <a:srgbClr val="2F5597"/>
                </a:solidFill>
                <a:latin typeface="Tenorite"/>
              </a:rPr>
              <a:t>)</a:t>
            </a:r>
            <a:r>
              <a:rPr lang="en-US" dirty="0">
                <a:solidFill>
                  <a:srgbClr val="2F5597"/>
                </a:solidFill>
                <a:latin typeface="Tenorite"/>
              </a:rPr>
              <a:t> </a:t>
            </a:r>
            <a:endParaRPr lang="en-US" dirty="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F2DED7-1AE6-4402-9C85-9F315FD0AA5D}"/>
              </a:ext>
            </a:extLst>
          </p:cNvPr>
          <p:cNvSpPr txBox="1"/>
          <p:nvPr/>
        </p:nvSpPr>
        <p:spPr>
          <a:xfrm>
            <a:off x="6194463" y="906366"/>
            <a:ext cx="554331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solidFill>
                  <a:srgbClr val="2F5597"/>
                </a:solidFill>
                <a:ea typeface="+mn-lt"/>
                <a:cs typeface="+mn-lt"/>
              </a:rPr>
              <a:t>Watch this video which discusses Developmental coordination disorder (dyspraxia) in children. </a:t>
            </a:r>
            <a:endParaRPr lang="en-GB" dirty="0">
              <a:solidFill>
                <a:srgbClr val="2F5597"/>
              </a:solidFill>
              <a:cs typeface="Calibri"/>
            </a:endParaRPr>
          </a:p>
          <a:p>
            <a:r>
              <a:rPr lang="en-GB" dirty="0">
                <a:solidFill>
                  <a:srgbClr val="2F5597"/>
                </a:solidFill>
                <a:ea typeface="+mn-lt"/>
                <a:cs typeface="+mn-lt"/>
              </a:rPr>
              <a:t>  </a:t>
            </a:r>
            <a:endParaRPr lang="en-GB">
              <a:solidFill>
                <a:srgbClr val="2F5597"/>
              </a:solidFill>
              <a:cs typeface="Calibri"/>
            </a:endParaRPr>
          </a:p>
          <a:p>
            <a:r>
              <a:rPr lang="en-GB" dirty="0">
                <a:solidFill>
                  <a:srgbClr val="2F5597"/>
                </a:solidFill>
                <a:ea typeface="+mn-lt"/>
                <a:cs typeface="+mn-lt"/>
              </a:rPr>
              <a:t>Click here: </a:t>
            </a:r>
            <a:endParaRPr lang="en-GB" dirty="0"/>
          </a:p>
        </p:txBody>
      </p:sp>
      <p:pic>
        <p:nvPicPr>
          <p:cNvPr id="10" name="Picture 10" descr="Fideo YouTube 'Childhood Dyspraxia 'James' Story' GIG">
            <a:hlinkClick r:id="" action="ppaction://media"/>
            <a:extLst>
              <a:ext uri="{FF2B5EF4-FFF2-40B4-BE49-F238E27FC236}">
                <a16:creationId xmlns:a16="http://schemas.microsoft.com/office/drawing/2014/main" id="{15F10626-169F-425F-A375-0466DBE37CB7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75542" y="2158962"/>
            <a:ext cx="6040915" cy="4337891"/>
          </a:xfrm>
        </p:spPr>
      </p:pic>
    </p:spTree>
    <p:extLst>
      <p:ext uri="{BB962C8B-B14F-4D97-AF65-F5344CB8AC3E}">
        <p14:creationId xmlns:p14="http://schemas.microsoft.com/office/powerpoint/2010/main" val="3010015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>
            <a:extLst>
              <a:ext uri="{FF2B5EF4-FFF2-40B4-BE49-F238E27FC236}">
                <a16:creationId xmlns:a16="http://schemas.microsoft.com/office/drawing/2014/main" id="{E240BD7E-BF01-4844-805F-21AE12D16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483" y="-1101366"/>
            <a:ext cx="5441830" cy="110136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y-GB" sz="500" dirty="0"/>
              <a:t>Dyspracsia: Gwefan GIG Cymru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7B80D-FD8A-4518-96E7-B948561D1C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7482" y="635703"/>
            <a:ext cx="5441829" cy="55412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y-GB" dirty="0">
                <a:latin typeface="Tenorite"/>
              </a:rPr>
              <a:t>Ewch i wefan GIG Cymru i ddarganfod mwy am Anhwylder yn natblygiad y cydsymud (dyspracsia) mewn plant.</a:t>
            </a:r>
            <a:br>
              <a:rPr lang="cy-GB" dirty="0"/>
            </a:br>
            <a:r>
              <a:rPr lang="cy-GB" dirty="0">
                <a:latin typeface="Tenorite"/>
              </a:rPr>
              <a:t> Beth ydy Anhwylder yn natblygiad y cydsymud (dyspracsia) mewn plant, a sut y gall effeithio ar blentyn. </a:t>
            </a:r>
            <a:br>
              <a:rPr lang="cy-GB" dirty="0"/>
            </a:br>
            <a:r>
              <a:rPr lang="cy-GB" dirty="0">
                <a:latin typeface="Tenorite"/>
              </a:rPr>
              <a:t>Cliciwch yma: </a:t>
            </a:r>
            <a:r>
              <a:rPr lang="cy-GB" dirty="0">
                <a:latin typeface="Tenorite"/>
                <a:hlinkClick r:id="rId2"/>
              </a:rPr>
              <a:t>NHS 111 Wales - Encyclopaedia : Developmental co-ordination disorder (dyspraxia) in children</a:t>
            </a:r>
            <a:endParaRPr lang="cy-GB" dirty="0">
              <a:latin typeface="Tenorite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40AAE0-7B60-4A37-8DA4-40474207D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1353" y="635701"/>
            <a:ext cx="5451011" cy="55412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Tenorite"/>
              </a:rPr>
              <a:t>Visit the NHS Wales website to find out more about Developmental coordination disorder (dyspraxia) in children. </a:t>
            </a:r>
            <a:endParaRPr lang="en-GB" dirty="0"/>
          </a:p>
          <a:p>
            <a:r>
              <a:rPr lang="en-GB" dirty="0">
                <a:latin typeface="Tenorite"/>
              </a:rPr>
              <a:t>What is Developmental coordination disorder (dyspraxia) in children, and how it can affect a child. Click here: </a:t>
            </a:r>
            <a:r>
              <a:rPr lang="en-GB" dirty="0">
                <a:latin typeface="Tenorite"/>
                <a:hlinkClick r:id="rId2"/>
              </a:rPr>
              <a:t>NHS 111 Wales - Encyclopaedia : Developmental co-ordination disorder (dyspraxia) in children</a:t>
            </a:r>
            <a:endParaRPr lang="en-GB" dirty="0">
              <a:latin typeface="Tenorite"/>
            </a:endParaRPr>
          </a:p>
        </p:txBody>
      </p:sp>
    </p:spTree>
    <p:extLst>
      <p:ext uri="{BB962C8B-B14F-4D97-AF65-F5344CB8AC3E}">
        <p14:creationId xmlns:p14="http://schemas.microsoft.com/office/powerpoint/2010/main" val="371191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1E7A8C-CD35-42F7-B883-493437B9C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dirty="0"/>
              <a:t>Yn yr adnodd hwn byddwch chi’n dysgu am</a:t>
            </a:r>
            <a:r>
              <a:rPr lang="cy-GB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5A6561-173D-4212-833A-DF265470C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9258" y="1152938"/>
            <a:ext cx="5390085" cy="560567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600" dirty="0">
                <a:effectLst/>
                <a:latin typeface="Tenorite"/>
                <a:ea typeface="Calibri" panose="020F0502020204030204" pitchFamily="34" charset="0"/>
                <a:cs typeface="Times New Roman"/>
              </a:rPr>
              <a:t>MEINI PRAWF ASESU</a:t>
            </a:r>
          </a:p>
          <a:p>
            <a:r>
              <a:rPr lang="cy-GB" sz="2000" b="1" dirty="0">
                <a:latin typeface="Tenorite"/>
                <a:ea typeface="Calibri" panose="020F0502020204030204" pitchFamily="34" charset="0"/>
                <a:cs typeface="Times New Roman"/>
              </a:rPr>
              <a:t>5.1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fframweithiau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cyfreithiol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sy'n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gymwys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i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ddarparu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gwasanaethau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i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blant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ag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anghenion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ychwanegol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  </a:t>
            </a:r>
            <a:endParaRPr lang="cy-GB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000" b="1" dirty="0">
                <a:latin typeface="Tenorite"/>
                <a:ea typeface="Calibri" panose="020F0502020204030204" pitchFamily="34" charset="0"/>
                <a:cs typeface="Times New Roman"/>
              </a:rPr>
              <a:t>5.2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  </a:t>
            </a:r>
            <a:r>
              <a:rPr lang="cy-GB" sz="2000" dirty="0">
                <a:latin typeface="Tenorite"/>
                <a:cs typeface="Times New Roman"/>
              </a:rPr>
              <a:t>y </a:t>
            </a:r>
            <a:r>
              <a:rPr lang="cy-GB" sz="2000" dirty="0" err="1">
                <a:latin typeface="Tenorite"/>
                <a:cs typeface="Times New Roman"/>
              </a:rPr>
              <a:t>mathau</a:t>
            </a:r>
            <a:r>
              <a:rPr lang="cy-GB" sz="2000" dirty="0">
                <a:latin typeface="Tenorite"/>
                <a:cs typeface="Times New Roman"/>
              </a:rPr>
              <a:t> o </a:t>
            </a:r>
            <a:r>
              <a:rPr lang="cy-GB" sz="2000" dirty="0" err="1">
                <a:latin typeface="Tenorite"/>
                <a:cs typeface="Times New Roman"/>
              </a:rPr>
              <a:t>anghenion</a:t>
            </a:r>
            <a:r>
              <a:rPr lang="cy-GB" sz="2000" dirty="0">
                <a:latin typeface="Tenorite"/>
                <a:cs typeface="Times New Roman"/>
              </a:rPr>
              <a:t> </a:t>
            </a:r>
            <a:r>
              <a:rPr lang="cy-GB" sz="2000" dirty="0" err="1">
                <a:latin typeface="Tenorite"/>
                <a:cs typeface="Times New Roman"/>
              </a:rPr>
              <a:t>cefnogi</a:t>
            </a:r>
            <a:r>
              <a:rPr lang="cy-GB" sz="2000" dirty="0">
                <a:latin typeface="Tenorite"/>
                <a:cs typeface="Times New Roman"/>
              </a:rPr>
              <a:t> </a:t>
            </a:r>
            <a:r>
              <a:rPr lang="cy-GB" sz="2000" dirty="0" err="1">
                <a:latin typeface="Tenorite"/>
                <a:cs typeface="Times New Roman"/>
              </a:rPr>
              <a:t>ychwanegol</a:t>
            </a:r>
            <a:r>
              <a:rPr lang="cy-GB" sz="2000" dirty="0">
                <a:latin typeface="Tenorite"/>
                <a:cs typeface="Times New Roman"/>
              </a:rPr>
              <a:t> a </a:t>
            </a:r>
            <a:r>
              <a:rPr lang="cy-GB" sz="2000" dirty="0" err="1">
                <a:latin typeface="Tenorite"/>
                <a:cs typeface="Times New Roman"/>
              </a:rPr>
              <a:t>allai</a:t>
            </a:r>
            <a:r>
              <a:rPr lang="cy-GB" sz="2000" dirty="0">
                <a:latin typeface="Tenorite"/>
                <a:cs typeface="Times New Roman"/>
              </a:rPr>
              <a:t> </a:t>
            </a:r>
            <a:r>
              <a:rPr lang="cy-GB" sz="2000" dirty="0" err="1">
                <a:latin typeface="Tenorite"/>
                <a:cs typeface="Times New Roman"/>
              </a:rPr>
              <a:t>blant</a:t>
            </a:r>
            <a:r>
              <a:rPr lang="cy-GB" sz="2000" dirty="0">
                <a:latin typeface="Tenorite"/>
                <a:cs typeface="Times New Roman"/>
              </a:rPr>
              <a:t> </a:t>
            </a:r>
            <a:r>
              <a:rPr lang="cy-GB" sz="2000" dirty="0" err="1">
                <a:latin typeface="Tenorite"/>
                <a:cs typeface="Times New Roman"/>
              </a:rPr>
              <a:t>eu</a:t>
            </a:r>
            <a:r>
              <a:rPr lang="cy-GB" sz="2000" dirty="0">
                <a:latin typeface="Tenorite"/>
                <a:cs typeface="Times New Roman"/>
              </a:rPr>
              <a:t> </a:t>
            </a:r>
            <a:r>
              <a:rPr lang="cy-GB" sz="2000" dirty="0" err="1">
                <a:latin typeface="Tenorite"/>
                <a:cs typeface="Times New Roman"/>
              </a:rPr>
              <a:t>cael</a:t>
            </a:r>
            <a:r>
              <a:rPr lang="cy-GB" sz="2000" dirty="0">
                <a:latin typeface="Tenorite"/>
                <a:cs typeface="Times New Roman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000" b="1" dirty="0">
                <a:latin typeface="Tenorite"/>
                <a:ea typeface="Calibri" panose="020F0502020204030204" pitchFamily="34" charset="0"/>
                <a:cs typeface="Times New Roman"/>
              </a:rPr>
              <a:t>5.3</a:t>
            </a:r>
            <a:r>
              <a:rPr lang="cy-GB" sz="2000" dirty="0">
                <a:effectLst/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blant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mwy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abl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a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thalentog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a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sut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y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byddai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angen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cefnogaeth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ychwanegol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ar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y plant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hyn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o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bosibl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000" b="1" dirty="0">
                <a:latin typeface="Tenorite"/>
                <a:ea typeface="Calibri" panose="020F0502020204030204" pitchFamily="34" charset="0"/>
                <a:cs typeface="Times New Roman"/>
              </a:rPr>
              <a:t>5.4</a:t>
            </a:r>
            <a:r>
              <a:rPr lang="cy-GB" sz="2000" dirty="0">
                <a:effectLst/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sut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i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ddysgu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am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anghenion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cefnogaeth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ychwanegol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plant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407DA9-D923-4609-B170-8706B80107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enorite"/>
                <a:ea typeface="Calibri" panose="020F0502020204030204" pitchFamily="34" charset="0"/>
                <a:cs typeface="Times New Roman"/>
              </a:rPr>
              <a:t>In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effectLst/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enorite"/>
                <a:ea typeface="Calibri" panose="020F0502020204030204" pitchFamily="34" charset="0"/>
                <a:cs typeface="Times New Roman"/>
              </a:rPr>
              <a:t>this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effectLst/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enorite"/>
                <a:ea typeface="Calibri" panose="020F0502020204030204" pitchFamily="34" charset="0"/>
                <a:cs typeface="Times New Roman"/>
              </a:rPr>
              <a:t>resource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effectLst/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enorite"/>
                <a:ea typeface="Calibri" panose="020F0502020204030204" pitchFamily="34" charset="0"/>
                <a:cs typeface="Times New Roman"/>
              </a:rPr>
              <a:t>you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effectLst/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enorite"/>
                <a:ea typeface="Calibri" panose="020F0502020204030204" pitchFamily="34" charset="0"/>
                <a:cs typeface="Times New Roman"/>
              </a:rPr>
              <a:t>will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effectLst/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enorite"/>
                <a:ea typeface="Calibri" panose="020F0502020204030204" pitchFamily="34" charset="0"/>
                <a:cs typeface="Times New Roman"/>
              </a:rPr>
              <a:t>learn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effectLst/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enorite"/>
                <a:ea typeface="Calibri" panose="020F0502020204030204" pitchFamily="34" charset="0"/>
                <a:cs typeface="Times New Roman"/>
              </a:rPr>
              <a:t>about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effectLst/>
                <a:latin typeface="Tenorite"/>
                <a:ea typeface="Calibri" panose="020F0502020204030204" pitchFamily="34" charset="0"/>
                <a:cs typeface="Times New Roman"/>
              </a:rPr>
              <a:t>:</a:t>
            </a:r>
            <a:endParaRPr lang="en-GB" sz="280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2A7EC870-4198-4E9B-BD4C-C859F4DDA168}"/>
              </a:ext>
            </a:extLst>
          </p:cNvPr>
          <p:cNvSpPr txBox="1">
            <a:spLocks/>
          </p:cNvSpPr>
          <p:nvPr/>
        </p:nvSpPr>
        <p:spPr>
          <a:xfrm>
            <a:off x="6640257" y="1152938"/>
            <a:ext cx="5189095" cy="53001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ASSESSMENT CRITERIA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5.1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cs typeface="Times New Roman"/>
              </a:rPr>
              <a:t>legal frameworks that apply to the provision of services to children with additional needs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enorite"/>
                <a:cs typeface="Times New Roman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5.2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cs typeface="Times New Roman"/>
              </a:rPr>
              <a:t>the types of additional support needs that children may have</a:t>
            </a:r>
            <a:endParaRPr lang="en-GB" sz="2000" dirty="0">
              <a:solidFill>
                <a:schemeClr val="accent1">
                  <a:lumMod val="75000"/>
                </a:schemeClr>
              </a:solidFill>
              <a:latin typeface="Tenorite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5.3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cs typeface="Times New Roman"/>
              </a:rPr>
              <a:t>more able and talented children and how these children may require additional support</a:t>
            </a:r>
            <a:endParaRPr lang="en-GB" sz="2000" dirty="0">
              <a:solidFill>
                <a:schemeClr val="accent1">
                  <a:lumMod val="75000"/>
                </a:schemeClr>
              </a:solidFill>
              <a:latin typeface="Tenorite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5.4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cs typeface="Times New Roman"/>
              </a:rPr>
              <a:t>how to find out about the additional support needs of children</a:t>
            </a:r>
            <a:endParaRPr lang="en-GB" sz="2000" dirty="0">
              <a:solidFill>
                <a:schemeClr val="accent1">
                  <a:lumMod val="75000"/>
                </a:schemeClr>
              </a:solidFill>
              <a:latin typeface="Tenorite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200" dirty="0">
              <a:solidFill>
                <a:srgbClr val="3B3838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6832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F15629C-A7A2-4C13-837E-BD38244F8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46704" y="171680"/>
            <a:ext cx="918072" cy="91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9923D3-16FF-4D1D-AFFA-59E2C1C3A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>
                <a:latin typeface="Tenorite"/>
              </a:rPr>
              <a:t>Syndrom Down (newid cromosom)</a:t>
            </a:r>
            <a:endParaRPr lang="cy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A92515-C18C-4277-B9A2-80CA3D021058}"/>
              </a:ext>
            </a:extLst>
          </p:cNvPr>
          <p:cNvSpPr txBox="1"/>
          <p:nvPr/>
        </p:nvSpPr>
        <p:spPr>
          <a:xfrm>
            <a:off x="272897" y="1236872"/>
            <a:ext cx="550659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y-GB" dirty="0"/>
              <a:t>Gwyliwch</a:t>
            </a:r>
            <a:r>
              <a:rPr lang="cy-GB" dirty="0">
                <a:ea typeface="+mn-lt"/>
                <a:cs typeface="+mn-lt"/>
              </a:rPr>
              <a:t> y fideo am stori Alexandra. Cliciwch yma: </a:t>
            </a:r>
            <a:endParaRPr lang="cy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874D1E-A5DF-400A-B011-BB363885725D}"/>
              </a:ext>
            </a:extLst>
          </p:cNvPr>
          <p:cNvSpPr txBox="1"/>
          <p:nvPr/>
        </p:nvSpPr>
        <p:spPr>
          <a:xfrm>
            <a:off x="6446359" y="29033"/>
            <a:ext cx="486394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600" b="1" dirty="0">
                <a:solidFill>
                  <a:srgbClr val="2F5597"/>
                </a:solidFill>
                <a:latin typeface="Tenorite"/>
                <a:ea typeface="+mj-ea"/>
                <a:cs typeface="+mj-cs"/>
              </a:rPr>
              <a:t>Down's Syndrome (chromosome change)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A62666-BABB-4DEE-976C-12B556AD3BC3}"/>
              </a:ext>
            </a:extLst>
          </p:cNvPr>
          <p:cNvSpPr txBox="1"/>
          <p:nvPr/>
        </p:nvSpPr>
        <p:spPr>
          <a:xfrm>
            <a:off x="6447507" y="1131867"/>
            <a:ext cx="504756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solidFill>
                  <a:srgbClr val="2F5597"/>
                </a:solidFill>
                <a:ea typeface="+mn-lt"/>
                <a:cs typeface="+mn-lt"/>
              </a:rPr>
              <a:t>Watch the video about Alexandra's story. Click here</a:t>
            </a:r>
            <a:r>
              <a:rPr lang="en-US" dirty="0">
                <a:solidFill>
                  <a:srgbClr val="2F5597"/>
                </a:solidFill>
                <a:ea typeface="+mn-lt"/>
                <a:cs typeface="+mn-lt"/>
              </a:rPr>
              <a:t>: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/>
          </a:p>
        </p:txBody>
      </p:sp>
      <p:pic>
        <p:nvPicPr>
          <p:cNvPr id="8" name="Picture 8" descr="Fideo YouTube 'Life with Down Syndrome: Alexandra's Story' BBC Teach">
            <a:hlinkClick r:id="" action="ppaction://media"/>
            <a:extLst>
              <a:ext uri="{FF2B5EF4-FFF2-40B4-BE49-F238E27FC236}">
                <a16:creationId xmlns:a16="http://schemas.microsoft.com/office/drawing/2014/main" id="{9AEC8AA1-E86D-460A-B8F3-C62580C61764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12265" y="2076335"/>
            <a:ext cx="5958289" cy="4383795"/>
          </a:xfrm>
        </p:spPr>
      </p:pic>
    </p:spTree>
    <p:extLst>
      <p:ext uri="{BB962C8B-B14F-4D97-AF65-F5344CB8AC3E}">
        <p14:creationId xmlns:p14="http://schemas.microsoft.com/office/powerpoint/2010/main" val="3991507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itl 3">
            <a:extLst>
              <a:ext uri="{FF2B5EF4-FFF2-40B4-BE49-F238E27FC236}">
                <a16:creationId xmlns:a16="http://schemas.microsoft.com/office/drawing/2014/main" id="{4D0C8A5E-ACB8-42B6-9C29-F5BE1685378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y-GB" sz="700" dirty="0"/>
              <a:t>Hands up for Downs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3CF604-8610-45C0-9D61-26E691B9E2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y-GB" dirty="0">
                <a:latin typeface="Tenorite"/>
              </a:rPr>
              <a:t>Ewch i wefan '</a:t>
            </a:r>
            <a:r>
              <a:rPr lang="en-GB" dirty="0">
                <a:latin typeface="Tenorite"/>
              </a:rPr>
              <a:t>Hands up for Downs</a:t>
            </a:r>
            <a:r>
              <a:rPr lang="cy-GB" dirty="0">
                <a:latin typeface="Tenorite"/>
              </a:rPr>
              <a:t>' i ddarganfod mwy am Syndrom Down. </a:t>
            </a:r>
            <a:endParaRPr lang="cy-GB" dirty="0"/>
          </a:p>
          <a:p>
            <a:r>
              <a:rPr lang="cy-GB" dirty="0">
                <a:latin typeface="Tenorite"/>
              </a:rPr>
              <a:t>Beth ydy Syndrom Down a sut gall effeithio ar yr unigolyn? </a:t>
            </a:r>
            <a:endParaRPr lang="cy-GB" dirty="0"/>
          </a:p>
          <a:p>
            <a:r>
              <a:rPr lang="cy-GB" dirty="0">
                <a:latin typeface="Tenorite"/>
              </a:rPr>
              <a:t>Cliciwch yma:</a:t>
            </a:r>
            <a:endParaRPr lang="cy-GB" dirty="0"/>
          </a:p>
          <a:p>
            <a:r>
              <a:rPr lang="cy-GB" dirty="0">
                <a:latin typeface="Tenorite"/>
                <a:hlinkClick r:id="rId2"/>
              </a:rPr>
              <a:t> What is Down's Syndrome? (handsupfordowns.co.uk)</a:t>
            </a:r>
            <a:r>
              <a:rPr lang="cy-GB" dirty="0">
                <a:latin typeface="Tenorite"/>
              </a:rPr>
              <a:t> </a:t>
            </a:r>
            <a:endParaRPr lang="cy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75CC4-EAEB-4F49-BFFE-EF13176832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Tenorite"/>
              </a:rPr>
              <a:t>Visit the Hands up for Downs website to find out more about Down's Syndrome. </a:t>
            </a:r>
            <a:endParaRPr lang="en-GB" dirty="0"/>
          </a:p>
          <a:p>
            <a:r>
              <a:rPr lang="en-GB" dirty="0">
                <a:latin typeface="Tenorite"/>
              </a:rPr>
              <a:t>What is Down's Syndrome and how can it affect the individual? </a:t>
            </a:r>
            <a:endParaRPr lang="en-GB" dirty="0"/>
          </a:p>
          <a:p>
            <a:r>
              <a:rPr lang="en-GB" dirty="0">
                <a:latin typeface="Tenorite"/>
              </a:rPr>
              <a:t>Click here:  </a:t>
            </a:r>
            <a:endParaRPr lang="en-GB" dirty="0"/>
          </a:p>
          <a:p>
            <a:r>
              <a:rPr lang="en-GB" dirty="0">
                <a:latin typeface="Tenorite"/>
                <a:hlinkClick r:id="rId2"/>
              </a:rPr>
              <a:t>What is Down's Syndrome? (handsupfordowns.co.uk)</a:t>
            </a:r>
            <a:r>
              <a:rPr lang="en-GB" dirty="0">
                <a:latin typeface="Tenorite"/>
              </a:rPr>
              <a:t> 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0187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itl 3">
            <a:extLst>
              <a:ext uri="{FF2B5EF4-FFF2-40B4-BE49-F238E27FC236}">
                <a16:creationId xmlns:a16="http://schemas.microsoft.com/office/drawing/2014/main" id="{A9152EB1-471D-4BDF-BBFC-540C92D310C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y-GB" sz="700" dirty="0"/>
              <a:t>Tasg asesu meini prawf 5.2 (rhan 2)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783FA6-E744-417F-B1F0-9E3D7D77B7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cy-GB" b="1" u="sng" dirty="0">
                <a:latin typeface="Tenorite"/>
              </a:rPr>
              <a:t>Tasg ar gyfer meini prawf 5.2 (rhan 2)</a:t>
            </a:r>
            <a:r>
              <a:rPr lang="cy-GB" dirty="0">
                <a:latin typeface="Tenorite"/>
              </a:rPr>
              <a:t>  </a:t>
            </a:r>
            <a:endParaRPr lang="cy-GB" dirty="0"/>
          </a:p>
          <a:p>
            <a:endParaRPr lang="cy-GB" dirty="0">
              <a:latin typeface="Tenorite"/>
            </a:endParaRPr>
          </a:p>
          <a:p>
            <a:r>
              <a:rPr lang="cy-GB" dirty="0">
                <a:latin typeface="Tenorite"/>
              </a:rPr>
              <a:t>a)Disgrifiwch y </a:t>
            </a:r>
            <a:r>
              <a:rPr lang="cy-GB" b="1" dirty="0">
                <a:latin typeface="Tenorite"/>
              </a:rPr>
              <a:t>mathau o anghenion cefnogi ychwanegol (</a:t>
            </a:r>
            <a:r>
              <a:rPr lang="en-GB" b="1" dirty="0">
                <a:latin typeface="Tenorite"/>
              </a:rPr>
              <a:t>types of additional support needs</a:t>
            </a:r>
            <a:r>
              <a:rPr lang="cy-GB" b="1" dirty="0">
                <a:latin typeface="Tenorite"/>
              </a:rPr>
              <a:t>) </a:t>
            </a:r>
            <a:r>
              <a:rPr lang="cy-GB" dirty="0">
                <a:latin typeface="Tenorite"/>
              </a:rPr>
              <a:t>a fyddai'n gallu bod gan blant.  </a:t>
            </a:r>
            <a:endParaRPr lang="cy-GB" dirty="0"/>
          </a:p>
          <a:p>
            <a:r>
              <a:rPr lang="cy-GB" dirty="0">
                <a:latin typeface="Tenorite"/>
              </a:rPr>
              <a:t>  </a:t>
            </a:r>
            <a:endParaRPr lang="cy-GB"/>
          </a:p>
          <a:p>
            <a:r>
              <a:rPr lang="cy-GB" dirty="0">
                <a:latin typeface="Tenorite"/>
              </a:rPr>
              <a:t>b) Ystyriwch anghenion dysgu plentyn a’r effaith y gallent ei gael ar yr unigolyn. </a:t>
            </a:r>
            <a:endParaRPr lang="cy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D3AE7-6517-49DC-A6D7-7649923AC8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GB" b="1" u="sng" dirty="0">
                <a:latin typeface="Tenorite"/>
              </a:rPr>
              <a:t>Task for assessment criteria 5.2 (part 2)</a:t>
            </a:r>
            <a:r>
              <a:rPr lang="en-GB" dirty="0">
                <a:latin typeface="Tenorite"/>
              </a:rPr>
              <a:t> </a:t>
            </a:r>
            <a:endParaRPr lang="en-GB"/>
          </a:p>
          <a:p>
            <a:r>
              <a:rPr lang="en-GB" dirty="0">
                <a:latin typeface="Tenorite"/>
              </a:rPr>
              <a:t>  </a:t>
            </a:r>
            <a:endParaRPr lang="en-GB"/>
          </a:p>
          <a:p>
            <a:r>
              <a:rPr lang="en-GB" dirty="0">
                <a:latin typeface="Tenorite"/>
              </a:rPr>
              <a:t>a)Describe the </a:t>
            </a:r>
            <a:r>
              <a:rPr lang="en-GB" b="1" dirty="0">
                <a:latin typeface="Tenorite"/>
              </a:rPr>
              <a:t>types of additional support needs</a:t>
            </a:r>
            <a:r>
              <a:rPr lang="en-GB" dirty="0">
                <a:latin typeface="Tenorite"/>
              </a:rPr>
              <a:t> (</a:t>
            </a:r>
            <a:r>
              <a:rPr lang="cy-GB" dirty="0">
                <a:latin typeface="Tenorite"/>
              </a:rPr>
              <a:t>mathau o anghenion cefnogi ychwanegol</a:t>
            </a:r>
            <a:r>
              <a:rPr lang="en-GB" dirty="0">
                <a:latin typeface="Tenorite"/>
              </a:rPr>
              <a:t>) that children may have. </a:t>
            </a:r>
            <a:endParaRPr lang="en-GB" dirty="0"/>
          </a:p>
          <a:p>
            <a:r>
              <a:rPr lang="en-GB" dirty="0">
                <a:latin typeface="Tenorite"/>
              </a:rPr>
              <a:t>  b) Consider a child's learning needs and the impact they can have on the individual.</a:t>
            </a:r>
          </a:p>
        </p:txBody>
      </p:sp>
    </p:spTree>
    <p:extLst>
      <p:ext uri="{BB962C8B-B14F-4D97-AF65-F5344CB8AC3E}">
        <p14:creationId xmlns:p14="http://schemas.microsoft.com/office/powerpoint/2010/main" val="4924310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9CE04-1B59-460C-8834-38F776092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>
                <a:latin typeface="Tenorite"/>
              </a:rPr>
              <a:t>ADRAN 3</a:t>
            </a:r>
            <a:endParaRPr lang="cy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1394E-D50C-4361-9F22-432034F41A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y-GB" b="1" dirty="0">
                <a:latin typeface="Tenorite"/>
              </a:rPr>
              <a:t>Meini Prawf 5.3</a:t>
            </a:r>
            <a:r>
              <a:rPr lang="cy-GB" dirty="0">
                <a:latin typeface="Tenorite"/>
              </a:rPr>
              <a:t> </a:t>
            </a:r>
          </a:p>
          <a:p>
            <a:r>
              <a:rPr lang="cy-GB" i="1" dirty="0">
                <a:latin typeface="Tenorite"/>
              </a:rPr>
              <a:t>plant mwy abl a thalentog a sut y gallai’r plant hyn fod angen cefnogaeth</a:t>
            </a:r>
            <a:endParaRPr lang="cy-GB" dirty="0">
              <a:latin typeface="Tenorite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58EAC-E6D6-4D4F-881C-E2F081171F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b="1" dirty="0">
                <a:latin typeface="Tenorite"/>
              </a:rPr>
              <a:t>Assessment Criteria 5.3</a:t>
            </a:r>
            <a:r>
              <a:rPr lang="en-GB" dirty="0">
                <a:latin typeface="Tenorite"/>
              </a:rPr>
              <a:t> </a:t>
            </a:r>
            <a:endParaRPr lang="en-GB">
              <a:latin typeface="Tenorite"/>
            </a:endParaRPr>
          </a:p>
          <a:p>
            <a:r>
              <a:rPr lang="en-GB" i="1" dirty="0">
                <a:latin typeface="Tenorite"/>
              </a:rPr>
              <a:t>more able and talented children and how these children may require additional support</a:t>
            </a:r>
            <a:r>
              <a:rPr lang="en-US" i="1" dirty="0">
                <a:latin typeface="Tenorite"/>
              </a:rPr>
              <a:t> </a:t>
            </a:r>
            <a:endParaRPr lang="en-US" dirty="0">
              <a:latin typeface="Tenorite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1CFD087-9387-4764-8EC3-AF385522F720}"/>
              </a:ext>
            </a:extLst>
          </p:cNvPr>
          <p:cNvSpPr txBox="1">
            <a:spLocks/>
          </p:cNvSpPr>
          <p:nvPr/>
        </p:nvSpPr>
        <p:spPr>
          <a:xfrm>
            <a:off x="6516701" y="1727614"/>
            <a:ext cx="5441830" cy="11013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1" kern="1200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2F5597"/>
                </a:solidFill>
                <a:latin typeface="Tenorite"/>
              </a:rPr>
              <a:t>SECTION 3</a:t>
            </a:r>
            <a:endParaRPr lang="en-GB" dirty="0">
              <a:solidFill>
                <a:srgbClr val="2F55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2973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43C37C8-AE19-4B87-BCF5-51EA3A67C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92607" y="-2754"/>
            <a:ext cx="918072" cy="91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E56690-D917-4E66-8DFB-644C9F785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024" y="275644"/>
            <a:ext cx="5441830" cy="1101366"/>
          </a:xfrm>
        </p:spPr>
        <p:txBody>
          <a:bodyPr/>
          <a:lstStyle/>
          <a:p>
            <a:r>
              <a:rPr lang="cy-GB" dirty="0">
                <a:latin typeface="Tenorite"/>
              </a:rPr>
              <a:t>Plant mwy abl a thalentog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D50885-75AE-46D4-A9D3-0B6FF52E12D4}"/>
              </a:ext>
            </a:extLst>
          </p:cNvPr>
          <p:cNvSpPr txBox="1"/>
          <p:nvPr/>
        </p:nvSpPr>
        <p:spPr>
          <a:xfrm>
            <a:off x="1612134" y="1602954"/>
            <a:ext cx="374389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y-GB" b="1" dirty="0">
                <a:latin typeface="Tenorite"/>
                <a:cs typeface="Calibri Light"/>
              </a:rPr>
              <a:t>Gwyliwch y clip fideo yma:</a:t>
            </a:r>
            <a:endParaRPr lang="cy-GB" sz="1400" dirty="0">
              <a:latin typeface="Tenorite"/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0160DA-2B0B-4918-8DF0-AC3F5A461E46}"/>
              </a:ext>
            </a:extLst>
          </p:cNvPr>
          <p:cNvSpPr txBox="1"/>
          <p:nvPr/>
        </p:nvSpPr>
        <p:spPr>
          <a:xfrm>
            <a:off x="6275942" y="134039"/>
            <a:ext cx="550659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600" b="1" dirty="0">
                <a:solidFill>
                  <a:srgbClr val="2F5597"/>
                </a:solidFill>
                <a:latin typeface="Tenorite"/>
                <a:ea typeface="+mj-ea"/>
                <a:cs typeface="+mj-cs"/>
              </a:rPr>
              <a:t>More able and talented children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DD7CF9-AD37-44DE-9DB2-72AD69ECF8EE}"/>
              </a:ext>
            </a:extLst>
          </p:cNvPr>
          <p:cNvSpPr txBox="1"/>
          <p:nvPr/>
        </p:nvSpPr>
        <p:spPr>
          <a:xfrm>
            <a:off x="6275942" y="1602955"/>
            <a:ext cx="320223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solidFill>
                  <a:srgbClr val="2F5597"/>
                </a:solidFill>
                <a:latin typeface="Tenorite"/>
                <a:cs typeface="Calibri Light"/>
              </a:rPr>
              <a:t>Watch the video clip here:</a:t>
            </a:r>
            <a:r>
              <a:rPr lang="en-GB" sz="1100" b="1" dirty="0">
                <a:latin typeface="Calibri Light"/>
                <a:cs typeface="Calibri Light"/>
              </a:rPr>
              <a:t> </a:t>
            </a:r>
            <a:endParaRPr lang="en-GB" dirty="0">
              <a:cs typeface="Calibri"/>
            </a:endParaRPr>
          </a:p>
        </p:txBody>
      </p:sp>
      <p:pic>
        <p:nvPicPr>
          <p:cNvPr id="8" name="Picture 8" descr="Fideo YouTube 'BBC report: Danish teachers visit Challenge Award schools in Wales | NACE'">
            <a:hlinkClick r:id="" action="ppaction://media"/>
            <a:extLst>
              <a:ext uri="{FF2B5EF4-FFF2-40B4-BE49-F238E27FC236}">
                <a16:creationId xmlns:a16="http://schemas.microsoft.com/office/drawing/2014/main" id="{1D22AD84-56F7-45FE-A58A-46C8B84A6D66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29638" y="2131420"/>
            <a:ext cx="6141903" cy="4383795"/>
          </a:xfrm>
        </p:spPr>
      </p:pic>
    </p:spTree>
    <p:extLst>
      <p:ext uri="{BB962C8B-B14F-4D97-AF65-F5344CB8AC3E}">
        <p14:creationId xmlns:p14="http://schemas.microsoft.com/office/powerpoint/2010/main" val="26020288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itl 3">
            <a:extLst>
              <a:ext uri="{FF2B5EF4-FFF2-40B4-BE49-F238E27FC236}">
                <a16:creationId xmlns:a16="http://schemas.microsoft.com/office/drawing/2014/main" id="{F010E75A-9D69-4AE7-8398-9D7FA4F7B06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y-GB" sz="300" dirty="0"/>
              <a:t>Plant abl a thalentog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93D85F-2B62-496E-BDD8-35CEA71C44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y-GB" dirty="0">
                <a:latin typeface="Tenorite"/>
              </a:rPr>
              <a:t>Cliciwch yma ar gyfer dolen berthnasol i wefan  Dysgu Iechyd Cymru:   </a:t>
            </a:r>
            <a:endParaRPr lang="cy-GB" dirty="0"/>
          </a:p>
          <a:p>
            <a:r>
              <a:rPr lang="cy-GB" dirty="0">
                <a:latin typeface="Tenorite"/>
                <a:hlinkClick r:id="rId2"/>
              </a:rPr>
              <a:t>Plant abl a thalentog | Iechyd, Llesiant, Dysgu a Datblygu (uk.s3-eu-west-1.amazonaws.com)</a:t>
            </a:r>
            <a:r>
              <a:rPr lang="cy-GB" dirty="0">
                <a:latin typeface="Tenorite"/>
              </a:rPr>
              <a:t> </a:t>
            </a:r>
            <a:endParaRPr lang="cy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E934F-3EF5-4E52-A745-17427851D1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Tenorite"/>
              </a:rPr>
              <a:t>Click here for a relevant link to </a:t>
            </a:r>
            <a:endParaRPr lang="en-GB" dirty="0"/>
          </a:p>
          <a:p>
            <a:r>
              <a:rPr lang="en-GB" dirty="0">
                <a:latin typeface="Tenorite"/>
              </a:rPr>
              <a:t>Health Learning Wales website:</a:t>
            </a:r>
          </a:p>
          <a:p>
            <a:r>
              <a:rPr lang="en-GB" dirty="0">
                <a:latin typeface="Tenorite"/>
              </a:rPr>
              <a:t> </a:t>
            </a:r>
            <a:r>
              <a:rPr lang="en-GB" u="sng" dirty="0">
                <a:latin typeface="Tenorite"/>
                <a:hlinkClick r:id="rId3"/>
              </a:rPr>
              <a:t>Able and talented children | Health, Well-being, Learning and Development (uk.s3-eu-west-1.amazonaws.com)</a:t>
            </a:r>
            <a:endParaRPr lang="en-GB" dirty="0">
              <a:latin typeface="Tenorite"/>
            </a:endParaRPr>
          </a:p>
        </p:txBody>
      </p:sp>
    </p:spTree>
    <p:extLst>
      <p:ext uri="{BB962C8B-B14F-4D97-AF65-F5344CB8AC3E}">
        <p14:creationId xmlns:p14="http://schemas.microsoft.com/office/powerpoint/2010/main" val="19681429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itl 3">
            <a:extLst>
              <a:ext uri="{FF2B5EF4-FFF2-40B4-BE49-F238E27FC236}">
                <a16:creationId xmlns:a16="http://schemas.microsoft.com/office/drawing/2014/main" id="{8CF3460A-EF89-4F0C-9D97-6D3E7455D5E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y-GB" dirty="0"/>
              <a:t>Tasg asesu meini prawf 5.3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0F72C81-CD11-4A31-B446-254E82B6E5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cy-GB" b="1" u="sng" dirty="0">
                <a:latin typeface="Tenorite"/>
              </a:rPr>
              <a:t>Tasg ar gyfer meini prawf 5.3  </a:t>
            </a:r>
            <a:br>
              <a:rPr lang="cy-GB" b="1" dirty="0"/>
            </a:br>
            <a:r>
              <a:rPr lang="cy-GB" b="1" dirty="0">
                <a:latin typeface="Tenorite"/>
              </a:rPr>
              <a:t>  </a:t>
            </a:r>
            <a:br>
              <a:rPr lang="cy-GB" b="1" dirty="0"/>
            </a:br>
            <a:r>
              <a:rPr lang="cy-GB" b="1" dirty="0">
                <a:latin typeface="Tenorite"/>
              </a:rPr>
              <a:t> </a:t>
            </a:r>
            <a:r>
              <a:rPr lang="cy-GB" dirty="0">
                <a:latin typeface="Tenorite"/>
              </a:rPr>
              <a:t>Wrth ystyried plant mwy abl a thalentog sut y byddai angen cefnogaeth ychwanegol ar y plant hyn? </a:t>
            </a:r>
            <a:br>
              <a:rPr lang="cy-GB" dirty="0"/>
            </a:br>
            <a:r>
              <a:rPr lang="cy-GB" dirty="0">
                <a:latin typeface="Tenorite"/>
              </a:rPr>
              <a:t> </a:t>
            </a:r>
            <a:br>
              <a:rPr lang="cy-GB" dirty="0"/>
            </a:br>
            <a:r>
              <a:rPr lang="cy-GB" dirty="0">
                <a:latin typeface="Tenorite"/>
              </a:rPr>
              <a:t> Ystyriwch anghenion dysgu plentyn a’r effaith y gallent ei gael ar yr unigolyn.</a:t>
            </a:r>
            <a:r>
              <a:rPr lang="en-GB" dirty="0">
                <a:latin typeface="Tenorite"/>
              </a:rPr>
              <a:t> </a:t>
            </a:r>
            <a:br>
              <a:rPr lang="en-GB" b="1" dirty="0"/>
            </a:br>
            <a:br>
              <a:rPr lang="en-GB" b="1" dirty="0"/>
            </a:br>
            <a:endParaRPr lang="en-GB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E3276-1B0E-4CDF-A7BE-7D9D2AAE74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GB" b="1" u="sng" dirty="0">
                <a:latin typeface="Tenorite"/>
              </a:rPr>
              <a:t>Task for assessment criteria 5.3 </a:t>
            </a:r>
            <a:endParaRPr lang="en-GB" dirty="0"/>
          </a:p>
          <a:p>
            <a:endParaRPr lang="en-GB" b="1" u="sng" dirty="0">
              <a:latin typeface="Tenorite"/>
            </a:endParaRPr>
          </a:p>
          <a:p>
            <a:r>
              <a:rPr lang="en-GB" dirty="0">
                <a:latin typeface="Tenorite"/>
              </a:rPr>
              <a:t>When considering more able and talented children how would these children need additional support? </a:t>
            </a:r>
            <a:endParaRPr lang="en-GB" dirty="0"/>
          </a:p>
          <a:p>
            <a:r>
              <a:rPr lang="en-GB" dirty="0">
                <a:latin typeface="Tenorite"/>
              </a:rPr>
              <a:t> Consider a child's learning needs and the impact it can have on the individual.</a:t>
            </a:r>
          </a:p>
        </p:txBody>
      </p:sp>
    </p:spTree>
    <p:extLst>
      <p:ext uri="{BB962C8B-B14F-4D97-AF65-F5344CB8AC3E}">
        <p14:creationId xmlns:p14="http://schemas.microsoft.com/office/powerpoint/2010/main" val="30834657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CB7CA-65B0-4B26-9250-D2303DC4A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>
                <a:latin typeface="Tenorite"/>
              </a:rPr>
              <a:t>ADRAN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5E5CC-CF6A-4CF8-A062-3965057DFA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y-GB" b="1" dirty="0">
                <a:latin typeface="Tenorite"/>
              </a:rPr>
              <a:t>Meini Prawf 5.4</a:t>
            </a:r>
            <a:r>
              <a:rPr lang="cy-GB" dirty="0">
                <a:latin typeface="Tenorite"/>
              </a:rPr>
              <a:t> </a:t>
            </a:r>
          </a:p>
          <a:p>
            <a:r>
              <a:rPr lang="cy-GB" i="1" dirty="0">
                <a:latin typeface="Tenorite"/>
              </a:rPr>
              <a:t>sut i ddysgu am anghenion cefnogaeth ychwanegol plant</a:t>
            </a:r>
            <a:endParaRPr lang="cy-GB" dirty="0">
              <a:latin typeface="Tenorite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2FFB87-7B4D-4DB3-93CB-0D74C8A8C50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b="1" dirty="0">
                <a:latin typeface="Tenorite"/>
              </a:rPr>
              <a:t>Assessment Criteria 5.4</a:t>
            </a:r>
            <a:r>
              <a:rPr lang="en-GB" dirty="0">
                <a:latin typeface="Tenorite"/>
              </a:rPr>
              <a:t> </a:t>
            </a:r>
          </a:p>
          <a:p>
            <a:r>
              <a:rPr lang="en-GB" i="1" dirty="0">
                <a:latin typeface="Tenorite"/>
              </a:rPr>
              <a:t>how to find out about the additional support needs of children</a:t>
            </a:r>
            <a:endParaRPr lang="en-GB" dirty="0">
              <a:latin typeface="Tenorite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1D00FB9-DED9-4B27-A0AA-6E7FA794689E}"/>
              </a:ext>
            </a:extLst>
          </p:cNvPr>
          <p:cNvSpPr txBox="1">
            <a:spLocks/>
          </p:cNvSpPr>
          <p:nvPr/>
        </p:nvSpPr>
        <p:spPr>
          <a:xfrm>
            <a:off x="6590147" y="1727614"/>
            <a:ext cx="5441830" cy="11013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1" kern="1200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2F5597"/>
                </a:solidFill>
                <a:latin typeface="Tenorite"/>
              </a:rPr>
              <a:t>SECTION 4</a:t>
            </a:r>
          </a:p>
        </p:txBody>
      </p:sp>
    </p:spTree>
    <p:extLst>
      <p:ext uri="{BB962C8B-B14F-4D97-AF65-F5344CB8AC3E}">
        <p14:creationId xmlns:p14="http://schemas.microsoft.com/office/powerpoint/2010/main" val="10298095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24097C-89AC-42A9-BFF9-3CC92A8D7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>
                <a:latin typeface="Tenorite"/>
              </a:rPr>
              <a:t>Anghenion cymorth ychwanegol plant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19F667-6427-4E23-943D-50DDB7EBB2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cy-GB" dirty="0">
                <a:latin typeface="Tenorite"/>
              </a:rPr>
              <a:t>Cliciwch yma ar gyfer cysylltiad perthnasol i wefan Dysgu Iechyd Cymru:   </a:t>
            </a:r>
            <a:endParaRPr lang="cy-GB" dirty="0"/>
          </a:p>
          <a:p>
            <a:r>
              <a:rPr lang="cy-GB" dirty="0">
                <a:latin typeface="Tenorite"/>
                <a:hlinkClick r:id="rId2"/>
              </a:rPr>
              <a:t>Anghenion cymorth ychwanegol plant | Iechyd, Llesiant, Dysgu a Datblygu (uk.s3-eu-west-1.amazonaws.com)</a:t>
            </a:r>
            <a:r>
              <a:rPr lang="cy-GB" dirty="0">
                <a:latin typeface="Tenorite"/>
              </a:rPr>
              <a:t> </a:t>
            </a:r>
          </a:p>
          <a:p>
            <a:r>
              <a:rPr lang="cy-GB" dirty="0">
                <a:latin typeface="Tenorite"/>
              </a:rPr>
              <a:t>Wrth i chi ddysgu am anghenion cefnogaeth ychwanegol plant, rhaid ystyried Meysydd dysgu a Phrofiadau (</a:t>
            </a:r>
            <a:r>
              <a:rPr lang="cy-GB" dirty="0" err="1">
                <a:latin typeface="Tenorite"/>
              </a:rPr>
              <a:t>AOLE’s</a:t>
            </a:r>
            <a:r>
              <a:rPr lang="cy-GB" dirty="0">
                <a:latin typeface="Tenorite"/>
              </a:rPr>
              <a:t>) y cwricwlwm Newydd.</a:t>
            </a:r>
            <a:endParaRPr lang="cy-GB" dirty="0"/>
          </a:p>
          <a:p>
            <a:r>
              <a:rPr lang="cy-GB" dirty="0">
                <a:latin typeface="Tenorite"/>
              </a:rPr>
              <a:t>Darllenwch y ddogfen yma i ddeall nodau  ac amcanion:</a:t>
            </a:r>
          </a:p>
          <a:p>
            <a:r>
              <a:rPr lang="cy-GB" u="sng" dirty="0">
                <a:solidFill>
                  <a:schemeClr val="accent1"/>
                </a:solidFill>
                <a:latin typeface="Tenorite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Caerphilly well-bein</a:t>
            </a:r>
            <a:r>
              <a:rPr lang="cy-GB" u="sng" dirty="0">
                <a:solidFill>
                  <a:schemeClr val="accent1"/>
                </a:solidFill>
                <a:latin typeface="Tenorite"/>
              </a:rPr>
              <a:t>g</a:t>
            </a:r>
            <a:r>
              <a:rPr lang="cy-GB" u="sng" dirty="0">
                <a:solidFill>
                  <a:schemeClr val="accent1"/>
                </a:solidFill>
                <a:latin typeface="Tenorite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plan 2018-2023 (gov.wales)</a:t>
            </a:r>
            <a:r>
              <a:rPr lang="cy-GB" u="sng" dirty="0">
                <a:solidFill>
                  <a:schemeClr val="accent1"/>
                </a:solidFill>
                <a:latin typeface="Tenorite"/>
              </a:rPr>
              <a:t> </a:t>
            </a:r>
            <a:endParaRPr lang="cy-GB" u="sng" dirty="0">
              <a:solidFill>
                <a:schemeClr val="accent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62BD26-5E32-49F4-9FDC-4A96F80C80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Children's additional support needs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BB877-E4E9-4CA0-85C7-6862FDBFFD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dirty="0">
                <a:latin typeface="Tenorite"/>
              </a:rPr>
              <a:t>Click here for a relevant link to  Health Learning Wales' website: </a:t>
            </a:r>
          </a:p>
          <a:p>
            <a:r>
              <a:rPr lang="en-GB" u="sng" dirty="0">
                <a:latin typeface="Tenorite"/>
                <a:hlinkClick r:id="rId4"/>
              </a:rPr>
              <a:t>Children's additional support | Health, Well-being, Learning and Development (uk.s3-eu-west-1.amazonaws.com)</a:t>
            </a:r>
            <a:endParaRPr lang="en-GB" u="sng">
              <a:latin typeface="Tenorite"/>
            </a:endParaRPr>
          </a:p>
          <a:p>
            <a:r>
              <a:rPr lang="en-GB" dirty="0">
                <a:latin typeface="Tenorite"/>
              </a:rPr>
              <a:t>As you learn about children's additional support needs, the new curriculum Areas of Learning and Experiences (AOLE's) must be considered.</a:t>
            </a:r>
            <a:endParaRPr lang="en-GB" dirty="0"/>
          </a:p>
          <a:p>
            <a:r>
              <a:rPr lang="en-GB" dirty="0">
                <a:latin typeface="Tenorite"/>
              </a:rPr>
              <a:t>  Read this document to understand the aim and objectives of: </a:t>
            </a:r>
            <a:endParaRPr lang="en-GB" dirty="0"/>
          </a:p>
          <a:p>
            <a:r>
              <a:rPr lang="en-GB" dirty="0">
                <a:latin typeface="Tenorite"/>
                <a:hlinkClick r:id="rId3"/>
              </a:rPr>
              <a:t>Caerphilly well-bein</a:t>
            </a:r>
            <a:r>
              <a:rPr lang="en-GB" dirty="0">
                <a:latin typeface="Tenorite"/>
              </a:rPr>
              <a:t>g</a:t>
            </a:r>
            <a:r>
              <a:rPr lang="en-GB" dirty="0">
                <a:latin typeface="Tenorite"/>
                <a:hlinkClick r:id="rId3"/>
              </a:rPr>
              <a:t> plan 2018-2023 (gov.wales)</a:t>
            </a:r>
            <a:r>
              <a:rPr lang="en-GB" dirty="0">
                <a:latin typeface="Tenorite"/>
              </a:rPr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620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>
            <a:extLst>
              <a:ext uri="{FF2B5EF4-FFF2-40B4-BE49-F238E27FC236}">
                <a16:creationId xmlns:a16="http://schemas.microsoft.com/office/drawing/2014/main" id="{0F9B3BBC-35BC-411D-9D41-993029F07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482" y="-1101366"/>
            <a:ext cx="5441830" cy="110136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y-GB" sz="400" dirty="0"/>
              <a:t>Ysgol Arbennig Crownbridge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F9F2A47-96D7-4669-8A84-C3E876860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74246" y="226764"/>
            <a:ext cx="918072" cy="91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CE1227-39F1-4B7D-9068-1159917EDDCF}"/>
              </a:ext>
            </a:extLst>
          </p:cNvPr>
          <p:cNvSpPr txBox="1"/>
          <p:nvPr/>
        </p:nvSpPr>
        <p:spPr>
          <a:xfrm>
            <a:off x="501268" y="795050"/>
            <a:ext cx="532298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y-GB" b="1" dirty="0">
                <a:latin typeface="Calibri Light"/>
                <a:cs typeface="Times New Roman"/>
              </a:rPr>
              <a:t>Mae ysgol Arbennig </a:t>
            </a:r>
            <a:r>
              <a:rPr lang="cy-GB" b="1" dirty="0" err="1">
                <a:latin typeface="Calibri Light"/>
                <a:cs typeface="Times New Roman"/>
              </a:rPr>
              <a:t>Crownbridge</a:t>
            </a:r>
            <a:r>
              <a:rPr lang="cy-GB" b="1" dirty="0">
                <a:latin typeface="Calibri Light"/>
                <a:cs typeface="Times New Roman"/>
              </a:rPr>
              <a:t> yn disgrifio sut mae’r ysgol yn cynllunio i gefnogi anghenion ychwanegol.​</a:t>
            </a:r>
          </a:p>
          <a:p>
            <a:r>
              <a:rPr lang="cy-GB" b="1" dirty="0">
                <a:latin typeface="Calibri Light"/>
                <a:cs typeface="Times New Roman"/>
              </a:rPr>
              <a:t>Cliciwch yma i ddysgu mwy:​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539884-ADBD-4282-948D-DDEAF76F5B91}"/>
              </a:ext>
            </a:extLst>
          </p:cNvPr>
          <p:cNvSpPr txBox="1"/>
          <p:nvPr/>
        </p:nvSpPr>
        <p:spPr>
          <a:xfrm>
            <a:off x="6193315" y="795050"/>
            <a:ext cx="536888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solidFill>
                  <a:srgbClr val="2F5597"/>
                </a:solidFill>
                <a:latin typeface="Calibri Light"/>
                <a:cs typeface="Calibri Light"/>
              </a:rPr>
              <a:t>Crownbridge Special school describes how the school plans to support additional needs.</a:t>
            </a:r>
          </a:p>
          <a:p>
            <a:r>
              <a:rPr lang="en-GB" b="1" dirty="0">
                <a:solidFill>
                  <a:srgbClr val="2F5597"/>
                </a:solidFill>
                <a:latin typeface="Calibri Light"/>
                <a:cs typeface="Calibri Light"/>
              </a:rPr>
              <a:t>Click here to learn more:</a:t>
            </a:r>
          </a:p>
        </p:txBody>
      </p:sp>
      <p:pic>
        <p:nvPicPr>
          <p:cNvPr id="9" name="Picture 9" descr="Fideo YouTube 'Ysgol Crownbridge - Pennaeth / Headteacher' Addysg Cymru / Education Wales">
            <a:hlinkClick r:id="" action="ppaction://media"/>
            <a:extLst>
              <a:ext uri="{FF2B5EF4-FFF2-40B4-BE49-F238E27FC236}">
                <a16:creationId xmlns:a16="http://schemas.microsoft.com/office/drawing/2014/main" id="{A9C8D498-E624-470F-AB2A-D9DB4A23EDDE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65373" y="2168142"/>
            <a:ext cx="6261253" cy="4347072"/>
          </a:xfrm>
        </p:spPr>
      </p:pic>
    </p:spTree>
    <p:extLst>
      <p:ext uri="{BB962C8B-B14F-4D97-AF65-F5344CB8AC3E}">
        <p14:creationId xmlns:p14="http://schemas.microsoft.com/office/powerpoint/2010/main" val="636718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>
            <a:extLst>
              <a:ext uri="{FF2B5EF4-FFF2-40B4-BE49-F238E27FC236}">
                <a16:creationId xmlns:a16="http://schemas.microsoft.com/office/drawing/2014/main" id="{F6520AC0-98E0-4A56-9970-F7EB20FF92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y-GB" sz="900" dirty="0"/>
              <a:t>Byddwch hefyd yn dysgu am: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98DD68A-59DC-4114-83CF-D8C259D2E8E7}"/>
              </a:ext>
            </a:extLst>
          </p:cNvPr>
          <p:cNvSpPr txBox="1">
            <a:spLocks/>
          </p:cNvSpPr>
          <p:nvPr/>
        </p:nvSpPr>
        <p:spPr>
          <a:xfrm>
            <a:off x="384313" y="626164"/>
            <a:ext cx="5335001" cy="56056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000" b="1" dirty="0">
                <a:latin typeface="Tenorite"/>
                <a:ea typeface="Calibri" panose="020F0502020204030204" pitchFamily="34" charset="0"/>
                <a:cs typeface="Times New Roman"/>
              </a:rPr>
              <a:t>5.5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egwyddorion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cynhwysiant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i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blant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ag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anghenion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cymorth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ychwanegol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000" b="1" dirty="0">
                <a:latin typeface="Tenorite"/>
                <a:ea typeface="Calibri" panose="020F0502020204030204" pitchFamily="34" charset="0"/>
                <a:cs typeface="Times New Roman"/>
              </a:rPr>
              <a:t>5.6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sut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i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addasu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gweithgareddau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fel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bod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pob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plentyn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yn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gallu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cymryd</a:t>
            </a:r>
            <a:r>
              <a:rPr lang="cy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sz="2000" dirty="0" err="1">
                <a:latin typeface="Tenorite"/>
                <a:ea typeface="Calibri" panose="020F0502020204030204" pitchFamily="34" charset="0"/>
                <a:cs typeface="Times New Roman"/>
              </a:rPr>
              <a:t>rhan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BA3FAD63-DFCC-4E0B-B2A3-316E237F2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72688" y="552046"/>
            <a:ext cx="5335001" cy="560567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5.5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effectLst/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cs typeface="Times New Roman"/>
              </a:rPr>
              <a:t>the principles of inclusion for children with additional support needs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5.6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effectLst/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cs typeface="Times New Roman"/>
              </a:rPr>
              <a:t>how to adapt activities to enable all children to take part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1479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itl 3">
            <a:extLst>
              <a:ext uri="{FF2B5EF4-FFF2-40B4-BE49-F238E27FC236}">
                <a16:creationId xmlns:a16="http://schemas.microsoft.com/office/drawing/2014/main" id="{55646AAD-1D23-40CA-BE91-F5012A1CA7B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y-GB" sz="400" dirty="0"/>
              <a:t>Tasg Asesu Meini Prawf 5.4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00691D-5AA3-4948-A57A-B2DCBCA236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y-GB" b="1" u="sng" dirty="0">
                <a:latin typeface="Tenorite"/>
              </a:rPr>
              <a:t>Tasg ar gyfer meini prawf 5.4 </a:t>
            </a:r>
            <a:r>
              <a:rPr lang="cy-GB" b="1" dirty="0">
                <a:latin typeface="Tenorite"/>
              </a:rPr>
              <a:t> </a:t>
            </a:r>
            <a:r>
              <a:rPr lang="cy-GB" dirty="0">
                <a:latin typeface="Tenorite"/>
              </a:rPr>
              <a:t> </a:t>
            </a:r>
            <a:endParaRPr lang="cy-GB" dirty="0"/>
          </a:p>
          <a:p>
            <a:r>
              <a:rPr lang="cy-GB" dirty="0">
                <a:latin typeface="Tenorite"/>
              </a:rPr>
              <a:t>Esboniwch sut i ddysgu am anghenion cefnogaeth ychwanegol plant.  </a:t>
            </a:r>
            <a:endParaRPr lang="cy-GB" dirty="0"/>
          </a:p>
          <a:p>
            <a:r>
              <a:rPr lang="cy-GB" dirty="0">
                <a:latin typeface="Tenorite"/>
              </a:rPr>
              <a:t>Ystyriwch anghenion dysgu plentyn a’r effaith y gallai ei gael ar yr unigolyn. </a:t>
            </a:r>
            <a:endParaRPr lang="cy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BC00C-7368-4B38-B0AD-78C3266C1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6695" y="1671654"/>
            <a:ext cx="5203554" cy="339730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b="1" u="sng" dirty="0">
                <a:latin typeface="Tenorite"/>
              </a:rPr>
              <a:t>Task for </a:t>
            </a:r>
            <a:r>
              <a:rPr lang="en-GB" b="1" u="sng">
                <a:latin typeface="Tenorite"/>
              </a:rPr>
              <a:t>assessment criteria  5.4 </a:t>
            </a:r>
            <a:endParaRPr lang="en-GB"/>
          </a:p>
          <a:p>
            <a:r>
              <a:rPr lang="en-GB" dirty="0">
                <a:latin typeface="Tenorite"/>
              </a:rPr>
              <a:t>Explain how to learn about children's additional support needs. Consider a child's learning needs and the effect it can have on the individual.</a:t>
            </a:r>
            <a:endParaRPr lang="en-GB" u="sng" dirty="0">
              <a:latin typeface="Tenorite"/>
            </a:endParaRPr>
          </a:p>
        </p:txBody>
      </p:sp>
    </p:spTree>
    <p:extLst>
      <p:ext uri="{BB962C8B-B14F-4D97-AF65-F5344CB8AC3E}">
        <p14:creationId xmlns:p14="http://schemas.microsoft.com/office/powerpoint/2010/main" val="9748656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B7BA8-88BE-42BA-B266-9DC61BC09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>
                <a:latin typeface="Tenorite"/>
              </a:rPr>
              <a:t>ADRAN 5</a:t>
            </a:r>
            <a:endParaRPr lang="cy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97279-3002-4B0A-8B3C-F448666F3F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y-GB" b="1" dirty="0">
                <a:latin typeface="Tenorite"/>
              </a:rPr>
              <a:t>Meini Prawf 5.5</a:t>
            </a:r>
            <a:r>
              <a:rPr lang="cy-GB" dirty="0">
                <a:latin typeface="Tenorite"/>
              </a:rPr>
              <a:t> </a:t>
            </a:r>
          </a:p>
          <a:p>
            <a:r>
              <a:rPr lang="cy-GB" i="1" dirty="0">
                <a:latin typeface="Tenorite"/>
              </a:rPr>
              <a:t>egwyddorion cynhwysiant i blant ag anghenion cymorth ychwanegol</a:t>
            </a:r>
            <a:endParaRPr lang="cy-GB" dirty="0">
              <a:latin typeface="Tenorite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82E90C-0724-40BC-A957-E372751E81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b="1" dirty="0">
                <a:latin typeface="Tenorite"/>
              </a:rPr>
              <a:t>Assessment Criteria 5.5</a:t>
            </a:r>
            <a:r>
              <a:rPr lang="en-GB" dirty="0">
                <a:latin typeface="Tenorite"/>
              </a:rPr>
              <a:t> </a:t>
            </a:r>
            <a:endParaRPr lang="en-GB" dirty="0"/>
          </a:p>
          <a:p>
            <a:r>
              <a:rPr lang="en-GB" i="1" dirty="0">
                <a:latin typeface="Tenorite"/>
              </a:rPr>
              <a:t>the principles of inclusion for children with additional support needs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1882156-5A4A-4CF0-9A64-67C007CE4EE9}"/>
              </a:ext>
            </a:extLst>
          </p:cNvPr>
          <p:cNvSpPr txBox="1">
            <a:spLocks/>
          </p:cNvSpPr>
          <p:nvPr/>
        </p:nvSpPr>
        <p:spPr>
          <a:xfrm>
            <a:off x="6566277" y="1841455"/>
            <a:ext cx="5441830" cy="11013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1" kern="1200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2F5597"/>
                </a:solidFill>
                <a:latin typeface="Tenorite"/>
              </a:rPr>
              <a:t>SECTION 5</a:t>
            </a:r>
            <a:endParaRPr lang="en-GB" dirty="0">
              <a:solidFill>
                <a:srgbClr val="2F55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8954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itl 3">
            <a:extLst>
              <a:ext uri="{FF2B5EF4-FFF2-40B4-BE49-F238E27FC236}">
                <a16:creationId xmlns:a16="http://schemas.microsoft.com/office/drawing/2014/main" id="{9F41DCC1-BE30-4C24-B8A4-FC82E13325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y-GB" sz="500" dirty="0"/>
              <a:t>Cynhwysiant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BB3954-FAF6-4077-A4B5-E22726455F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y-GB" dirty="0">
                <a:latin typeface="Tenorite"/>
              </a:rPr>
              <a:t>Disgrifiwch egwyddorion cynhwysiant i blant ag anghenion cymorth ychwanegol. </a:t>
            </a:r>
            <a:endParaRPr lang="cy-GB" dirty="0"/>
          </a:p>
          <a:p>
            <a:endParaRPr lang="cy-GB" dirty="0">
              <a:latin typeface="Tenorite"/>
            </a:endParaRPr>
          </a:p>
          <a:p>
            <a:r>
              <a:rPr lang="cy-GB" dirty="0">
                <a:latin typeface="Tenorite"/>
              </a:rPr>
              <a:t>Cliciwch yma ar gyfer cysylltiad perthnasol i wefan Dysgu Iechyd Cymru:  </a:t>
            </a:r>
            <a:endParaRPr lang="cy-GB" dirty="0"/>
          </a:p>
          <a:p>
            <a:r>
              <a:rPr lang="cy-GB" dirty="0">
                <a:latin typeface="Tenorite"/>
              </a:rPr>
              <a:t>  </a:t>
            </a:r>
            <a:endParaRPr lang="cy-GB"/>
          </a:p>
          <a:p>
            <a:r>
              <a:rPr lang="cy-GB" dirty="0">
                <a:latin typeface="Tenorite"/>
                <a:hlinkClick r:id="rId2"/>
              </a:rPr>
              <a:t>Egwyddorion cynhwysiant | Iechyd, Llesiant, Dysgu a Datblygu (uk.s3-eu-west-1.amazonaws.com)</a:t>
            </a:r>
            <a:r>
              <a:rPr lang="cy-GB" dirty="0">
                <a:latin typeface="Tenorite"/>
              </a:rPr>
              <a:t> </a:t>
            </a:r>
            <a:endParaRPr lang="cy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053B6-8063-4967-B2EB-B96AF8951A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Tenorite"/>
              </a:rPr>
              <a:t>Describe the principles of inclusion for children with additional support needs. </a:t>
            </a:r>
            <a:endParaRPr lang="en-GB" dirty="0"/>
          </a:p>
          <a:p>
            <a:endParaRPr lang="en-GB" dirty="0">
              <a:latin typeface="Tenorite"/>
            </a:endParaRPr>
          </a:p>
          <a:p>
            <a:r>
              <a:rPr lang="en-GB" dirty="0">
                <a:latin typeface="Tenorite"/>
              </a:rPr>
              <a:t>Click here for a relevant website connection to Health Learning Wales: </a:t>
            </a:r>
            <a:endParaRPr lang="en-GB" dirty="0"/>
          </a:p>
          <a:p>
            <a:endParaRPr lang="en-GB" dirty="0">
              <a:latin typeface="Tenorite"/>
            </a:endParaRPr>
          </a:p>
          <a:p>
            <a:r>
              <a:rPr lang="en-GB" dirty="0">
                <a:latin typeface="Tenorite"/>
                <a:hlinkClick r:id="rId3"/>
              </a:rPr>
              <a:t>Principles of inclusion | Health, Well-being, Learning and Development (uk.s3-eu-west-1.amazonaws.com)</a:t>
            </a:r>
          </a:p>
        </p:txBody>
      </p:sp>
    </p:spTree>
    <p:extLst>
      <p:ext uri="{BB962C8B-B14F-4D97-AF65-F5344CB8AC3E}">
        <p14:creationId xmlns:p14="http://schemas.microsoft.com/office/powerpoint/2010/main" val="5341843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itl 3">
            <a:extLst>
              <a:ext uri="{FF2B5EF4-FFF2-40B4-BE49-F238E27FC236}">
                <a16:creationId xmlns:a16="http://schemas.microsoft.com/office/drawing/2014/main" id="{01A9D3B7-58F1-474F-8DD5-E273CC8E16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y-GB" sz="600" dirty="0"/>
              <a:t>Cynhwysiant- darganfod mwy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D5D6FA-FB0B-4EB6-8507-757E5E402E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4313" y="508958"/>
            <a:ext cx="5408443" cy="56680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y-GB" dirty="0">
                <a:latin typeface="Tenorite"/>
              </a:rPr>
              <a:t>Cliciwch y ddolen yma i ddarganfod mwy am gynhwysiant i blant ag anghenion cymorth ychwanegol:   </a:t>
            </a:r>
            <a:endParaRPr lang="cy-GB" dirty="0"/>
          </a:p>
          <a:p>
            <a:r>
              <a:rPr lang="cy-GB" dirty="0">
                <a:latin typeface="Tenorite"/>
                <a:hlinkClick r:id="rId2"/>
              </a:rPr>
              <a:t>Cynhwysiant </a:t>
            </a:r>
            <a:r>
              <a:rPr lang="cy-GB" dirty="0">
                <a:latin typeface="Tenorite"/>
                <a:hlinkClick r:id="rId3"/>
              </a:rPr>
              <a:t>- </a:t>
            </a:r>
            <a:r>
              <a:rPr lang="cy-GB" dirty="0">
                <a:latin typeface="Tenorite"/>
                <a:hlinkClick r:id="rId2"/>
              </a:rPr>
              <a:t>Mudiad Meithrin</a:t>
            </a:r>
            <a:r>
              <a:rPr lang="cy-GB" dirty="0">
                <a:latin typeface="Tenorite"/>
              </a:rPr>
              <a:t>  </a:t>
            </a:r>
            <a:endParaRPr lang="cy-GB"/>
          </a:p>
          <a:p>
            <a:r>
              <a:rPr lang="cy-GB" dirty="0">
                <a:latin typeface="Tenorite"/>
              </a:rPr>
              <a:t>  </a:t>
            </a:r>
            <a:endParaRPr lang="cy-GB"/>
          </a:p>
          <a:p>
            <a:r>
              <a:rPr lang="cy-GB" dirty="0">
                <a:latin typeface="Tenorite"/>
              </a:rPr>
              <a:t>Darllen pellach:</a:t>
            </a:r>
            <a:endParaRPr lang="cy-GB" dirty="0"/>
          </a:p>
          <a:p>
            <a:r>
              <a:rPr lang="cy-GB" dirty="0">
                <a:latin typeface="Tenorite"/>
                <a:hlinkClick r:id="rId3"/>
              </a:rPr>
              <a:t>Amdanom ni - Anabledd Dysgu Cymru (ldw.org.uk)</a:t>
            </a:r>
            <a:r>
              <a:rPr lang="cy-GB" dirty="0">
                <a:latin typeface="Tenorite"/>
              </a:rPr>
              <a:t> </a:t>
            </a:r>
            <a:endParaRPr lang="cy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376EC-748C-47F5-9A63-9349F26CAE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Tenorite"/>
              </a:rPr>
              <a:t>Click this link to find out more about inclusion for children with additional support needs: </a:t>
            </a:r>
            <a:endParaRPr lang="en-GB" dirty="0"/>
          </a:p>
          <a:p>
            <a:r>
              <a:rPr lang="en-GB" u="sng" dirty="0">
                <a:latin typeface="Tenorite"/>
                <a:hlinkClick r:id="rId4"/>
              </a:rPr>
              <a:t>Inclusion - Mudiad Meithrin</a:t>
            </a:r>
            <a:r>
              <a:rPr lang="en-GB" dirty="0">
                <a:latin typeface="Tenorite"/>
              </a:rPr>
              <a:t> </a:t>
            </a:r>
            <a:endParaRPr lang="en-GB" dirty="0"/>
          </a:p>
          <a:p>
            <a:endParaRPr lang="en-GB" dirty="0"/>
          </a:p>
          <a:p>
            <a:endParaRPr lang="en-GB" dirty="0">
              <a:latin typeface="Tenorite"/>
            </a:endParaRPr>
          </a:p>
          <a:p>
            <a:r>
              <a:rPr lang="en-GB" dirty="0">
                <a:latin typeface="Tenorite"/>
              </a:rPr>
              <a:t>Further reading:</a:t>
            </a:r>
          </a:p>
          <a:p>
            <a:r>
              <a:rPr lang="en-GB" u="sng" dirty="0">
                <a:latin typeface="Tenorite"/>
                <a:hlinkClick r:id="rId5"/>
              </a:rPr>
              <a:t>About us - Learning Disability Wales (ldw.org.uk)</a:t>
            </a:r>
            <a:endParaRPr lang="en-GB" dirty="0">
              <a:latin typeface="Tenorite"/>
            </a:endParaRPr>
          </a:p>
        </p:txBody>
      </p:sp>
    </p:spTree>
    <p:extLst>
      <p:ext uri="{BB962C8B-B14F-4D97-AF65-F5344CB8AC3E}">
        <p14:creationId xmlns:p14="http://schemas.microsoft.com/office/powerpoint/2010/main" val="18376903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itl 3">
            <a:extLst>
              <a:ext uri="{FF2B5EF4-FFF2-40B4-BE49-F238E27FC236}">
                <a16:creationId xmlns:a16="http://schemas.microsoft.com/office/drawing/2014/main" id="{A0548783-71BD-4A9C-90C7-D5DBCE3614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y-GB" sz="400" dirty="0"/>
              <a:t>Tasg Asesu Meini Prawf 5.5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AFDE4C-775A-43A9-B545-E55C2A02F5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y-GB" b="1" u="sng" dirty="0">
                <a:latin typeface="Tenorite"/>
              </a:rPr>
              <a:t>Tasg ar gyfer meini prawf 5.5</a:t>
            </a:r>
            <a:r>
              <a:rPr lang="cy-GB" b="1" dirty="0">
                <a:latin typeface="Tenorite"/>
              </a:rPr>
              <a:t> </a:t>
            </a:r>
            <a:r>
              <a:rPr lang="cy-GB" dirty="0">
                <a:latin typeface="Tenorite"/>
              </a:rPr>
              <a:t> </a:t>
            </a:r>
            <a:endParaRPr lang="cy-GB" dirty="0"/>
          </a:p>
          <a:p>
            <a:r>
              <a:rPr lang="cy-GB" dirty="0">
                <a:latin typeface="Tenorite"/>
              </a:rPr>
              <a:t>Disgrifiwch egwyddorion cynhwysiant (</a:t>
            </a:r>
            <a:r>
              <a:rPr lang="en-GB" i="1" dirty="0">
                <a:latin typeface="Tenorite"/>
              </a:rPr>
              <a:t>principles of inclusion</a:t>
            </a:r>
            <a:r>
              <a:rPr lang="cy-GB" dirty="0">
                <a:latin typeface="Tenorite"/>
              </a:rPr>
              <a:t>) i blant ag anghenion cymorth ychwanegol.</a:t>
            </a:r>
            <a:endParaRPr lang="cy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7186D-819C-4DC1-9273-04A672A312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b="1" u="sng" dirty="0">
                <a:latin typeface="Tenorite"/>
              </a:rPr>
              <a:t>Task for assessment criteria  5.5</a:t>
            </a:r>
            <a:r>
              <a:rPr lang="en-GB" u="sng" dirty="0">
                <a:latin typeface="Tenorite"/>
              </a:rPr>
              <a:t> </a:t>
            </a:r>
            <a:endParaRPr lang="en-GB" dirty="0"/>
          </a:p>
          <a:p>
            <a:r>
              <a:rPr lang="en-GB" dirty="0">
                <a:latin typeface="Tenorite"/>
              </a:rPr>
              <a:t>Describe the principles of inclusion </a:t>
            </a:r>
            <a:r>
              <a:rPr lang="en-GB" i="1" dirty="0">
                <a:latin typeface="Tenorite"/>
              </a:rPr>
              <a:t>(</a:t>
            </a:r>
            <a:r>
              <a:rPr lang="cy-GB" i="1" dirty="0">
                <a:latin typeface="Tenorite"/>
              </a:rPr>
              <a:t>egwyddorion cynhwysiant</a:t>
            </a:r>
            <a:r>
              <a:rPr lang="en-GB" dirty="0">
                <a:latin typeface="Tenorite"/>
              </a:rPr>
              <a:t>) for children with additional support needs.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4822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8BCFA-6A80-42EF-93D3-979C854E3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>
                <a:latin typeface="Tenorite"/>
              </a:rPr>
              <a:t>ADRAN 6</a:t>
            </a:r>
            <a:endParaRPr lang="cy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A463D-081A-4113-8392-83AC986EA4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y-GB" b="1" dirty="0">
                <a:latin typeface="Tenorite"/>
              </a:rPr>
              <a:t>Meini Prawf 5.6</a:t>
            </a:r>
            <a:r>
              <a:rPr lang="cy-GB" dirty="0">
                <a:latin typeface="Tenorite"/>
              </a:rPr>
              <a:t> </a:t>
            </a:r>
            <a:endParaRPr lang="cy-GB" dirty="0"/>
          </a:p>
          <a:p>
            <a:r>
              <a:rPr lang="cy-GB" i="1" dirty="0">
                <a:latin typeface="Tenorite"/>
              </a:rPr>
              <a:t>sut i addasu gweithgareddau fel bod pob plentyn yn gallu cymryd rhan.</a:t>
            </a:r>
            <a:endParaRPr lang="cy-GB" dirty="0">
              <a:latin typeface="Tenorite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7C0BF9-FB40-430E-8514-125DD64BEB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b="1" dirty="0">
                <a:latin typeface="Tenorite"/>
              </a:rPr>
              <a:t>Assessment Criteria 5.6</a:t>
            </a:r>
            <a:endParaRPr lang="en-GB" dirty="0">
              <a:latin typeface="Tenorite"/>
            </a:endParaRPr>
          </a:p>
          <a:p>
            <a:r>
              <a:rPr lang="en-GB" i="1" dirty="0">
                <a:latin typeface="Tenorite"/>
              </a:rPr>
              <a:t>how to adapt activities to enable all children to take part.</a:t>
            </a:r>
            <a:endParaRPr lang="en-US" dirty="0">
              <a:latin typeface="Tenorite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B631F9A-D28D-48B5-85D7-2594BFC5E1B4}"/>
              </a:ext>
            </a:extLst>
          </p:cNvPr>
          <p:cNvSpPr txBox="1">
            <a:spLocks/>
          </p:cNvSpPr>
          <p:nvPr/>
        </p:nvSpPr>
        <p:spPr>
          <a:xfrm>
            <a:off x="6415713" y="1837782"/>
            <a:ext cx="5441830" cy="11013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1" kern="1200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2F5597"/>
                </a:solidFill>
                <a:latin typeface="Tenorite"/>
              </a:rPr>
              <a:t>SECTION 6</a:t>
            </a:r>
            <a:endParaRPr lang="en-US">
              <a:solidFill>
                <a:srgbClr val="2F55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64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4160D-85EC-44BE-ACF1-D05158E3F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-GB" dirty="0">
                <a:latin typeface="Tenorite"/>
              </a:rPr>
              <a:t>Sut y gall lleoliad addasu gweithgareddau fel bod pob plentyn yn gallu cymryd rhan?</a:t>
            </a:r>
            <a:r>
              <a:rPr lang="en-GB" dirty="0">
                <a:latin typeface="Tenorite"/>
              </a:rPr>
              <a:t> </a:t>
            </a:r>
            <a:r>
              <a:rPr lang="en-US" dirty="0">
                <a:latin typeface="Tenorite"/>
              </a:rPr>
              <a:t> </a:t>
            </a:r>
            <a:r>
              <a:rPr lang="en-GB" b="0" dirty="0">
                <a:latin typeface="Tenorite"/>
              </a:rPr>
              <a:t> </a:t>
            </a:r>
            <a:endParaRPr lang="en-US" dirty="0"/>
          </a:p>
        </p:txBody>
      </p:sp>
      <p:pic>
        <p:nvPicPr>
          <p:cNvPr id="8" name="Picture 8" descr="Fideo YouTube 'STEP Guide for Families: Making Physical Activities Inclusive' Disability Sport Wales">
            <a:hlinkClick r:id="" action="ppaction://media"/>
            <a:extLst>
              <a:ext uri="{FF2B5EF4-FFF2-40B4-BE49-F238E27FC236}">
                <a16:creationId xmlns:a16="http://schemas.microsoft.com/office/drawing/2014/main" id="{E7FE9216-D9A0-4583-A375-D8E405A581F9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93904" y="2250769"/>
            <a:ext cx="6004192" cy="4154277"/>
          </a:xfr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25E5CE1-ADD7-465C-A26E-DE8DF351AC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74246" y="89053"/>
            <a:ext cx="918072" cy="91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E135D3-0322-4FD8-9044-A4CC2F6AAD22}"/>
              </a:ext>
            </a:extLst>
          </p:cNvPr>
          <p:cNvSpPr txBox="1"/>
          <p:nvPr/>
        </p:nvSpPr>
        <p:spPr>
          <a:xfrm>
            <a:off x="6294304" y="88135"/>
            <a:ext cx="569021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b="1" dirty="0">
                <a:solidFill>
                  <a:srgbClr val="2F5597"/>
                </a:solidFill>
                <a:latin typeface="Tenorite"/>
                <a:ea typeface="+mj-ea"/>
                <a:cs typeface="+mj-cs"/>
              </a:rPr>
              <a:t>How can a setting adapt activities so that all children can participate?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1448D0-8D30-4613-A000-69A5A76F7FCF}"/>
              </a:ext>
            </a:extLst>
          </p:cNvPr>
          <p:cNvSpPr txBox="1"/>
          <p:nvPr/>
        </p:nvSpPr>
        <p:spPr>
          <a:xfrm>
            <a:off x="1630496" y="162131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y-GB" b="1" dirty="0">
                <a:latin typeface="Calibri Light"/>
                <a:cs typeface="Times New Roman"/>
              </a:rPr>
              <a:t>Cliciwch yma:</a:t>
            </a:r>
            <a:r>
              <a:rPr lang="en-GB" b="1" dirty="0">
                <a:latin typeface="Calibri Light"/>
                <a:cs typeface="Times New Roman"/>
              </a:rPr>
              <a:t> </a:t>
            </a:r>
            <a:r>
              <a:rPr lang="en-US" b="1" dirty="0">
                <a:latin typeface="Calibri Light"/>
                <a:cs typeface="Times New Roman"/>
              </a:rPr>
              <a:t>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00ECAB-961C-409D-9FF4-5B5EF2781362}"/>
              </a:ext>
            </a:extLst>
          </p:cNvPr>
          <p:cNvSpPr txBox="1"/>
          <p:nvPr/>
        </p:nvSpPr>
        <p:spPr>
          <a:xfrm>
            <a:off x="6395292" y="162131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Calibri Light"/>
                <a:cs typeface="Calibri Light"/>
              </a:rPr>
              <a:t>Click here:</a:t>
            </a:r>
          </a:p>
        </p:txBody>
      </p:sp>
    </p:spTree>
    <p:extLst>
      <p:ext uri="{BB962C8B-B14F-4D97-AF65-F5344CB8AC3E}">
        <p14:creationId xmlns:p14="http://schemas.microsoft.com/office/powerpoint/2010/main" val="24836013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>
            <a:extLst>
              <a:ext uri="{FF2B5EF4-FFF2-40B4-BE49-F238E27FC236}">
                <a16:creationId xmlns:a16="http://schemas.microsoft.com/office/drawing/2014/main" id="{A4E56928-DF2E-4783-A2F4-F636C5123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483" y="-1101366"/>
            <a:ext cx="5441830" cy="110136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y-GB" sz="1100" dirty="0"/>
              <a:t>Addasu Gweithgareddau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1215A-3642-42FA-B3D6-CF2E7D6539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7482" y="1085558"/>
            <a:ext cx="5441829" cy="50914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latin typeface="Tenorite"/>
              </a:rPr>
              <a:t>Cliciwch</a:t>
            </a:r>
            <a:r>
              <a:rPr lang="en-US" dirty="0">
                <a:latin typeface="Tenorite"/>
              </a:rPr>
              <a:t> </a:t>
            </a:r>
            <a:r>
              <a:rPr lang="en-US" err="1">
                <a:latin typeface="Tenorite"/>
              </a:rPr>
              <a:t>yma</a:t>
            </a:r>
            <a:r>
              <a:rPr lang="en-US" dirty="0">
                <a:latin typeface="Tenorite"/>
              </a:rPr>
              <a:t> </a:t>
            </a:r>
            <a:r>
              <a:rPr lang="en-US" err="1">
                <a:latin typeface="Tenorite"/>
              </a:rPr>
              <a:t>ar</a:t>
            </a:r>
            <a:r>
              <a:rPr lang="en-US" dirty="0">
                <a:latin typeface="Tenorite"/>
              </a:rPr>
              <a:t> </a:t>
            </a:r>
            <a:r>
              <a:rPr lang="en-US" err="1">
                <a:latin typeface="Tenorite"/>
              </a:rPr>
              <a:t>gyfer</a:t>
            </a:r>
            <a:r>
              <a:rPr lang="en-US" dirty="0">
                <a:latin typeface="Tenorite"/>
              </a:rPr>
              <a:t> </a:t>
            </a:r>
            <a:r>
              <a:rPr lang="en-US" err="1">
                <a:latin typeface="Tenorite"/>
              </a:rPr>
              <a:t>cysylltiad</a:t>
            </a:r>
            <a:r>
              <a:rPr lang="en-US" dirty="0">
                <a:latin typeface="Tenorite"/>
              </a:rPr>
              <a:t> </a:t>
            </a:r>
            <a:r>
              <a:rPr lang="en-US" err="1">
                <a:latin typeface="Tenorite"/>
              </a:rPr>
              <a:t>perthnasol</a:t>
            </a:r>
            <a:r>
              <a:rPr lang="en-US" dirty="0">
                <a:latin typeface="Tenorite"/>
              </a:rPr>
              <a:t> </a:t>
            </a:r>
            <a:r>
              <a:rPr lang="en-US" err="1">
                <a:latin typeface="Tenorite"/>
              </a:rPr>
              <a:t>i</a:t>
            </a:r>
            <a:r>
              <a:rPr lang="en-US" dirty="0">
                <a:latin typeface="Tenorite"/>
              </a:rPr>
              <a:t> </a:t>
            </a:r>
            <a:r>
              <a:rPr lang="en-US" err="1">
                <a:latin typeface="Tenorite"/>
              </a:rPr>
              <a:t>wefan</a:t>
            </a:r>
            <a:r>
              <a:rPr lang="en-US" dirty="0">
                <a:latin typeface="Tenorite"/>
              </a:rPr>
              <a:t> </a:t>
            </a:r>
            <a:r>
              <a:rPr lang="en-US" err="1">
                <a:latin typeface="Tenorite"/>
              </a:rPr>
              <a:t>Dysgu</a:t>
            </a:r>
            <a:r>
              <a:rPr lang="en-US" dirty="0">
                <a:latin typeface="Tenorite"/>
              </a:rPr>
              <a:t> Iechyd Cymru: </a:t>
            </a:r>
            <a:endParaRPr lang="en-GB">
              <a:latin typeface="Tenorite"/>
            </a:endParaRPr>
          </a:p>
          <a:p>
            <a:r>
              <a:rPr lang="en-GB" dirty="0">
                <a:latin typeface="Tenorite"/>
                <a:hlinkClick r:id="rId2"/>
              </a:rPr>
              <a:t>Addasu</a:t>
            </a:r>
            <a:r>
              <a:rPr lang="en-US" dirty="0">
                <a:latin typeface="Tenorite"/>
                <a:hlinkClick r:id="rId2"/>
              </a:rPr>
              <a:t> </a:t>
            </a:r>
            <a:r>
              <a:rPr lang="en-GB" dirty="0">
                <a:latin typeface="Tenorite"/>
                <a:hlinkClick r:id="rId2"/>
              </a:rPr>
              <a:t>gweithgareddau | Iechyd, Llesiant, Dysgu a Datblygu</a:t>
            </a:r>
            <a:r>
              <a:rPr lang="en-US" dirty="0">
                <a:latin typeface="Tenorite"/>
                <a:hlinkClick r:id="rId2"/>
              </a:rPr>
              <a:t> </a:t>
            </a:r>
            <a:r>
              <a:rPr lang="en-GB" dirty="0">
                <a:latin typeface="Tenorite"/>
                <a:hlinkClick r:id="rId2"/>
              </a:rPr>
              <a:t>(uk.s3.amazonaws.com)</a:t>
            </a:r>
            <a:endParaRPr lang="en-GB">
              <a:latin typeface="Tenorite"/>
            </a:endParaRPr>
          </a:p>
          <a:p>
            <a:endParaRPr lang="en-GB" dirty="0">
              <a:latin typeface="Tenorite"/>
            </a:endParaRPr>
          </a:p>
          <a:p>
            <a:r>
              <a:rPr lang="en-GB" dirty="0" err="1">
                <a:latin typeface="Tenorite"/>
              </a:rPr>
              <a:t>Darllen</a:t>
            </a:r>
            <a:r>
              <a:rPr lang="en-GB" dirty="0">
                <a:latin typeface="Tenorite"/>
              </a:rPr>
              <a:t> </a:t>
            </a:r>
            <a:r>
              <a:rPr lang="en-GB" dirty="0" err="1">
                <a:latin typeface="Tenorite"/>
              </a:rPr>
              <a:t>pellach</a:t>
            </a:r>
            <a:r>
              <a:rPr lang="en-GB" dirty="0">
                <a:latin typeface="Tenorite"/>
              </a:rPr>
              <a:t>: </a:t>
            </a:r>
            <a:br>
              <a:rPr lang="en-GB" dirty="0">
                <a:latin typeface="Tenorite"/>
              </a:rPr>
            </a:br>
            <a:r>
              <a:rPr lang="en-GB" dirty="0">
                <a:latin typeface="Tenorite"/>
              </a:rPr>
              <a:t> </a:t>
            </a:r>
            <a:r>
              <a:rPr lang="en-US" dirty="0">
                <a:latin typeface="Tenorite"/>
                <a:hlinkClick r:id="rId3"/>
              </a:rPr>
              <a:t>Parties and Playdates (rnib.org.uk)</a:t>
            </a:r>
            <a:r>
              <a:rPr lang="en-GB" dirty="0">
                <a:latin typeface="Tenorite"/>
              </a:rPr>
              <a:t> </a:t>
            </a:r>
            <a:br>
              <a:rPr lang="en-GB" dirty="0">
                <a:latin typeface="Tenorite"/>
              </a:rPr>
            </a:br>
            <a:r>
              <a:rPr lang="en-GB" dirty="0">
                <a:latin typeface="Tenorite"/>
              </a:rPr>
              <a:t> 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55E3AD-D60D-4B07-AAF9-385E463D6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22992" y="1122280"/>
            <a:ext cx="5441830" cy="50546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Tenorite"/>
              </a:rPr>
              <a:t>Click here for a relevant  connection to Health Learning Wales' website: </a:t>
            </a:r>
          </a:p>
          <a:p>
            <a:r>
              <a:rPr lang="en-US" u="sng" dirty="0">
                <a:latin typeface="Tenorite"/>
                <a:hlinkClick r:id="rId4"/>
              </a:rPr>
              <a:t>Adapting activities | Health, Well-being, Learning and Development (uk.s3.amazonaws.com)</a:t>
            </a:r>
            <a:endParaRPr lang="en-US" dirty="0">
              <a:latin typeface="Tenorite"/>
            </a:endParaRPr>
          </a:p>
          <a:p>
            <a:endParaRPr lang="en-US" u="sng" dirty="0">
              <a:latin typeface="Tenorite"/>
            </a:endParaRPr>
          </a:p>
          <a:p>
            <a:r>
              <a:rPr lang="en-US" dirty="0">
                <a:latin typeface="Tenorite"/>
              </a:rPr>
              <a:t>Further reading:</a:t>
            </a:r>
            <a:r>
              <a:rPr lang="en-GB" dirty="0">
                <a:latin typeface="Tenorite"/>
              </a:rPr>
              <a:t> </a:t>
            </a:r>
            <a:br>
              <a:rPr lang="en-GB" dirty="0">
                <a:latin typeface="Tenorite"/>
              </a:rPr>
            </a:br>
            <a:r>
              <a:rPr lang="en-US" dirty="0">
                <a:latin typeface="Tenorite"/>
                <a:hlinkClick r:id="rId5"/>
              </a:rPr>
              <a:t>Parties and Playdates (rnib.org.uk)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151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itl 3">
            <a:extLst>
              <a:ext uri="{FF2B5EF4-FFF2-40B4-BE49-F238E27FC236}">
                <a16:creationId xmlns:a16="http://schemas.microsoft.com/office/drawing/2014/main" id="{D0802932-B37B-4BCD-9876-590D52F0794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y-GB" sz="100" dirty="0"/>
              <a:t>Tasg Asesu Meini Prawf 5.6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832D8F-002E-4B2B-B59E-9F8224E4E2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b="1" u="sng" dirty="0" err="1">
                <a:latin typeface="Tenorite"/>
              </a:rPr>
              <a:t>Tasg</a:t>
            </a:r>
            <a:r>
              <a:rPr lang="en-US" b="1" u="sng" dirty="0">
                <a:latin typeface="Tenorite"/>
              </a:rPr>
              <a:t> </a:t>
            </a:r>
            <a:r>
              <a:rPr lang="en-US" b="1" u="sng" dirty="0" err="1">
                <a:latin typeface="Tenorite"/>
              </a:rPr>
              <a:t>ar</a:t>
            </a:r>
            <a:r>
              <a:rPr lang="en-US" b="1" u="sng" dirty="0">
                <a:latin typeface="Tenorite"/>
              </a:rPr>
              <a:t> </a:t>
            </a:r>
            <a:r>
              <a:rPr lang="en-US" b="1" u="sng" dirty="0" err="1">
                <a:latin typeface="Tenorite"/>
              </a:rPr>
              <a:t>gyfer</a:t>
            </a:r>
            <a:r>
              <a:rPr lang="en-US" b="1" u="sng" dirty="0">
                <a:latin typeface="Tenorite"/>
              </a:rPr>
              <a:t> </a:t>
            </a:r>
            <a:r>
              <a:rPr lang="en-US" b="1" u="sng" dirty="0" err="1">
                <a:latin typeface="Tenorite"/>
              </a:rPr>
              <a:t>meini</a:t>
            </a:r>
            <a:r>
              <a:rPr lang="en-US" b="1" u="sng" dirty="0">
                <a:latin typeface="Tenorite"/>
              </a:rPr>
              <a:t> </a:t>
            </a:r>
            <a:r>
              <a:rPr lang="en-US" b="1" u="sng" dirty="0" err="1">
                <a:latin typeface="Tenorite"/>
              </a:rPr>
              <a:t>prawf</a:t>
            </a:r>
            <a:r>
              <a:rPr lang="en-US" b="1" u="sng" dirty="0">
                <a:latin typeface="Tenorite"/>
              </a:rPr>
              <a:t> 5. 6 </a:t>
            </a:r>
            <a:r>
              <a:rPr lang="en-US" dirty="0">
                <a:latin typeface="Tenorite"/>
              </a:rPr>
              <a:t> </a:t>
            </a:r>
            <a:endParaRPr lang="en-US"/>
          </a:p>
          <a:p>
            <a:r>
              <a:rPr lang="en-US" b="1" dirty="0">
                <a:latin typeface="Tenorite"/>
              </a:rPr>
              <a:t> </a:t>
            </a:r>
            <a:r>
              <a:rPr lang="en-US" dirty="0">
                <a:latin typeface="Tenorite"/>
              </a:rPr>
              <a:t> </a:t>
            </a:r>
            <a:endParaRPr lang="en-US" dirty="0"/>
          </a:p>
          <a:p>
            <a:r>
              <a:rPr lang="en-GB" dirty="0">
                <a:latin typeface="Tenorite"/>
              </a:rPr>
              <a:t>Esboniwch sut y gall </a:t>
            </a:r>
            <a:r>
              <a:rPr lang="en-GB" dirty="0" err="1">
                <a:latin typeface="Tenorite"/>
              </a:rPr>
              <a:t>lleoliad</a:t>
            </a:r>
            <a:r>
              <a:rPr lang="en-GB" dirty="0">
                <a:latin typeface="Tenorite"/>
              </a:rPr>
              <a:t> </a:t>
            </a:r>
            <a:r>
              <a:rPr lang="en-GB" dirty="0" err="1">
                <a:latin typeface="Tenorite"/>
              </a:rPr>
              <a:t>addasu</a:t>
            </a:r>
            <a:r>
              <a:rPr lang="en-GB" dirty="0">
                <a:latin typeface="Tenorite"/>
              </a:rPr>
              <a:t> </a:t>
            </a:r>
            <a:r>
              <a:rPr lang="en-GB" dirty="0" err="1">
                <a:latin typeface="Tenorite"/>
              </a:rPr>
              <a:t>gweithgareddau</a:t>
            </a:r>
            <a:r>
              <a:rPr lang="en-GB" dirty="0">
                <a:latin typeface="Tenorite"/>
              </a:rPr>
              <a:t> (adapt activities) </a:t>
            </a:r>
            <a:r>
              <a:rPr lang="en-GB" dirty="0" err="1">
                <a:latin typeface="Tenorite"/>
              </a:rPr>
              <a:t>fel</a:t>
            </a:r>
            <a:r>
              <a:rPr lang="en-GB" dirty="0">
                <a:latin typeface="Tenorite"/>
              </a:rPr>
              <a:t> bod </a:t>
            </a:r>
            <a:r>
              <a:rPr lang="en-GB" dirty="0" err="1">
                <a:latin typeface="Tenorite"/>
              </a:rPr>
              <a:t>pob</a:t>
            </a:r>
            <a:r>
              <a:rPr lang="en-GB" dirty="0">
                <a:latin typeface="Tenorite"/>
              </a:rPr>
              <a:t> </a:t>
            </a:r>
            <a:r>
              <a:rPr lang="en-GB" dirty="0" err="1">
                <a:latin typeface="Tenorite"/>
              </a:rPr>
              <a:t>plentyn</a:t>
            </a:r>
            <a:r>
              <a:rPr lang="en-GB" dirty="0">
                <a:latin typeface="Tenorite"/>
              </a:rPr>
              <a:t> </a:t>
            </a:r>
            <a:r>
              <a:rPr lang="en-GB" dirty="0" err="1">
                <a:latin typeface="Tenorite"/>
              </a:rPr>
              <a:t>yn</a:t>
            </a:r>
            <a:r>
              <a:rPr lang="en-GB" dirty="0">
                <a:latin typeface="Tenorite"/>
              </a:rPr>
              <a:t> </a:t>
            </a:r>
            <a:r>
              <a:rPr lang="en-GB" dirty="0" err="1">
                <a:latin typeface="Tenorite"/>
              </a:rPr>
              <a:t>gallu</a:t>
            </a:r>
            <a:r>
              <a:rPr lang="en-GB" dirty="0">
                <a:latin typeface="Tenorite"/>
              </a:rPr>
              <a:t> </a:t>
            </a:r>
            <a:r>
              <a:rPr lang="en-GB" dirty="0" err="1">
                <a:latin typeface="Tenorite"/>
              </a:rPr>
              <a:t>cymryd</a:t>
            </a:r>
            <a:r>
              <a:rPr lang="en-GB" dirty="0">
                <a:latin typeface="Tenorite"/>
              </a:rPr>
              <a:t> rhan.</a:t>
            </a:r>
            <a:r>
              <a:rPr lang="en-US" dirty="0">
                <a:latin typeface="Tenorite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175C0-3DCA-4764-808D-2793551859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u="sng" dirty="0">
                <a:latin typeface="Tenorite"/>
              </a:rPr>
              <a:t>Task for assessment criteria  5.6</a:t>
            </a:r>
            <a:r>
              <a:rPr lang="en-US" u="sng" dirty="0">
                <a:latin typeface="Tenorite"/>
              </a:rPr>
              <a:t> </a:t>
            </a:r>
            <a:endParaRPr lang="en-US" u="sng" dirty="0"/>
          </a:p>
          <a:p>
            <a:r>
              <a:rPr lang="en-US" dirty="0">
                <a:latin typeface="Tenorite"/>
              </a:rPr>
              <a:t>Explain how a setting can adapt activities (</a:t>
            </a:r>
            <a:r>
              <a:rPr lang="en-US" i="1" dirty="0" err="1">
                <a:latin typeface="Tenorite"/>
              </a:rPr>
              <a:t>addasu</a:t>
            </a:r>
            <a:r>
              <a:rPr lang="en-US" i="1" dirty="0">
                <a:latin typeface="Tenorite"/>
              </a:rPr>
              <a:t> </a:t>
            </a:r>
            <a:r>
              <a:rPr lang="en-US" i="1" dirty="0" err="1">
                <a:latin typeface="Tenorite"/>
              </a:rPr>
              <a:t>gweithgareddau</a:t>
            </a:r>
            <a:r>
              <a:rPr lang="en-US" dirty="0">
                <a:latin typeface="Tenorite"/>
              </a:rPr>
              <a:t>) so that all children can participate.</a:t>
            </a:r>
          </a:p>
        </p:txBody>
      </p:sp>
    </p:spTree>
    <p:extLst>
      <p:ext uri="{BB962C8B-B14F-4D97-AF65-F5344CB8AC3E}">
        <p14:creationId xmlns:p14="http://schemas.microsoft.com/office/powerpoint/2010/main" val="37941956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1E7A8C-CD35-42F7-B883-493437B9C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2800" dirty="0">
                <a:latin typeface="Tenorite"/>
              </a:rPr>
              <a:t>Wrth ddilyn yr adnodd yma roedd cyfle i chi ddysgu am</a:t>
            </a:r>
            <a:r>
              <a:rPr lang="cy-GB" sz="2800" dirty="0">
                <a:effectLst/>
                <a:latin typeface="Tenorite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cy-GB" sz="2800" b="0" dirty="0">
                <a:latin typeface="Tenorite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5A6561-173D-4212-833A-DF265470C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9258" y="1152938"/>
            <a:ext cx="5390085" cy="560567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MEINI PRAWF ASESU</a:t>
            </a:r>
          </a:p>
          <a:p>
            <a:r>
              <a:rPr lang="en-GB" sz="2000" b="1" dirty="0">
                <a:latin typeface="Tenorite"/>
                <a:ea typeface="Calibri" panose="020F0502020204030204" pitchFamily="34" charset="0"/>
                <a:cs typeface="Times New Roman"/>
              </a:rPr>
              <a:t>5.1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fframweithiau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cyfreithiol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sy'n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gymwys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i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ddarparu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gwasanaethau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i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blant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ag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anghenion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ychwanegol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US" sz="2000" dirty="0">
                <a:latin typeface="Tenorite"/>
                <a:ea typeface="Calibri" panose="020F0502020204030204" pitchFamily="34" charset="0"/>
                <a:cs typeface="Times New Roman"/>
              </a:rPr>
              <a:t> 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 </a:t>
            </a:r>
            <a:endParaRPr lang="en-GB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latin typeface="Tenorite"/>
                <a:ea typeface="Calibri" panose="020F0502020204030204" pitchFamily="34" charset="0"/>
                <a:cs typeface="Times New Roman"/>
              </a:rPr>
              <a:t>5.2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  </a:t>
            </a:r>
            <a:r>
              <a:rPr lang="en-GB" sz="2000" dirty="0">
                <a:latin typeface="Tenorite"/>
                <a:cs typeface="Times New Roman"/>
              </a:rPr>
              <a:t>y </a:t>
            </a:r>
            <a:r>
              <a:rPr lang="en-GB" sz="2000" dirty="0" err="1">
                <a:latin typeface="Tenorite"/>
                <a:cs typeface="Times New Roman"/>
              </a:rPr>
              <a:t>mathau</a:t>
            </a:r>
            <a:r>
              <a:rPr lang="en-GB" sz="2000" dirty="0">
                <a:latin typeface="Tenorite"/>
                <a:cs typeface="Times New Roman"/>
              </a:rPr>
              <a:t> o </a:t>
            </a:r>
            <a:r>
              <a:rPr lang="en-GB" sz="2000" dirty="0" err="1">
                <a:latin typeface="Tenorite"/>
                <a:cs typeface="Times New Roman"/>
              </a:rPr>
              <a:t>anghenion</a:t>
            </a:r>
            <a:r>
              <a:rPr lang="en-GB" sz="2000" dirty="0">
                <a:latin typeface="Tenorite"/>
                <a:cs typeface="Times New Roman"/>
              </a:rPr>
              <a:t> </a:t>
            </a:r>
            <a:r>
              <a:rPr lang="en-GB" sz="2000" dirty="0" err="1">
                <a:latin typeface="Tenorite"/>
                <a:cs typeface="Times New Roman"/>
              </a:rPr>
              <a:t>cefnogi</a:t>
            </a:r>
            <a:r>
              <a:rPr lang="en-GB" sz="2000" dirty="0">
                <a:latin typeface="Tenorite"/>
                <a:cs typeface="Times New Roman"/>
              </a:rPr>
              <a:t> </a:t>
            </a:r>
            <a:r>
              <a:rPr lang="en-GB" sz="2000" dirty="0" err="1">
                <a:latin typeface="Tenorite"/>
                <a:cs typeface="Times New Roman"/>
              </a:rPr>
              <a:t>ychwanegol</a:t>
            </a:r>
            <a:r>
              <a:rPr lang="en-GB" sz="2000" dirty="0">
                <a:latin typeface="Tenorite"/>
                <a:cs typeface="Times New Roman"/>
              </a:rPr>
              <a:t> a </a:t>
            </a:r>
            <a:r>
              <a:rPr lang="en-GB" sz="2000" dirty="0" err="1">
                <a:latin typeface="Tenorite"/>
                <a:cs typeface="Times New Roman"/>
              </a:rPr>
              <a:t>allai</a:t>
            </a:r>
            <a:r>
              <a:rPr lang="en-GB" sz="2000" dirty="0">
                <a:latin typeface="Tenorite"/>
                <a:cs typeface="Times New Roman"/>
              </a:rPr>
              <a:t> </a:t>
            </a:r>
            <a:r>
              <a:rPr lang="en-GB" sz="2000" dirty="0" err="1">
                <a:latin typeface="Tenorite"/>
                <a:cs typeface="Times New Roman"/>
              </a:rPr>
              <a:t>blant</a:t>
            </a:r>
            <a:r>
              <a:rPr lang="en-GB" sz="2000" dirty="0">
                <a:latin typeface="Tenorite"/>
                <a:cs typeface="Times New Roman"/>
              </a:rPr>
              <a:t> </a:t>
            </a:r>
            <a:r>
              <a:rPr lang="en-GB" sz="2000" dirty="0" err="1">
                <a:latin typeface="Tenorite"/>
                <a:cs typeface="Times New Roman"/>
              </a:rPr>
              <a:t>eu</a:t>
            </a:r>
            <a:r>
              <a:rPr lang="en-GB" sz="2000" dirty="0">
                <a:latin typeface="Tenorite"/>
                <a:cs typeface="Times New Roman"/>
              </a:rPr>
              <a:t> </a:t>
            </a:r>
            <a:r>
              <a:rPr lang="en-GB" sz="2000" dirty="0" err="1">
                <a:latin typeface="Tenorite"/>
                <a:cs typeface="Times New Roman"/>
              </a:rPr>
              <a:t>cael</a:t>
            </a:r>
            <a:r>
              <a:rPr lang="en-GB" sz="2000" dirty="0">
                <a:latin typeface="Tenorite"/>
                <a:cs typeface="Times New Roman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latin typeface="Tenorite"/>
                <a:ea typeface="Calibri" panose="020F0502020204030204" pitchFamily="34" charset="0"/>
                <a:cs typeface="Times New Roman"/>
              </a:rPr>
              <a:t>5.3</a:t>
            </a:r>
            <a:r>
              <a:rPr lang="en-GB" sz="2000" dirty="0">
                <a:effectLst/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blant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mwy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abl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a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thalentog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a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sut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y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byddai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angen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cefnogaeth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ychwanegol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ar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y plant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hyn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o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bosibl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latin typeface="Tenorite"/>
                <a:ea typeface="Calibri" panose="020F0502020204030204" pitchFamily="34" charset="0"/>
                <a:cs typeface="Times New Roman"/>
              </a:rPr>
              <a:t>5.4</a:t>
            </a:r>
            <a:r>
              <a:rPr lang="en-GB" sz="2000" dirty="0">
                <a:effectLst/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sut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i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ddysgu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am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anghenion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cefnogaeth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ychwanegol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plant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407DA9-D923-4609-B170-8706B80107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y-GB" sz="2800">
                <a:effectLst/>
                <a:latin typeface="Tenorite"/>
                <a:ea typeface="Calibri" panose="020F0502020204030204" pitchFamily="34" charset="0"/>
                <a:cs typeface="Times New Roman" panose="02020603050405020304" pitchFamily="18" charset="0"/>
              </a:rPr>
              <a:t>In this resource </a:t>
            </a:r>
            <a:r>
              <a:rPr lang="cy-GB" sz="2800">
                <a:latin typeface="Tenorite"/>
                <a:ea typeface="Calibri" panose="020F0502020204030204" pitchFamily="34" charset="0"/>
                <a:cs typeface="Times New Roman" panose="02020603050405020304" pitchFamily="18" charset="0"/>
              </a:rPr>
              <a:t>there was opportunity to </a:t>
            </a:r>
            <a:r>
              <a:rPr lang="cy-GB" sz="2800">
                <a:effectLst/>
                <a:latin typeface="Tenorite"/>
                <a:ea typeface="Calibri" panose="020F0502020204030204" pitchFamily="34" charset="0"/>
                <a:cs typeface="Times New Roman" panose="02020603050405020304" pitchFamily="18" charset="0"/>
              </a:rPr>
              <a:t>learn about:</a:t>
            </a:r>
            <a:r>
              <a:rPr lang="cy-GB" sz="2800" b="0">
                <a:latin typeface="Tenorite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2A7EC870-4198-4E9B-BD4C-C859F4DDA168}"/>
              </a:ext>
            </a:extLst>
          </p:cNvPr>
          <p:cNvSpPr txBox="1">
            <a:spLocks/>
          </p:cNvSpPr>
          <p:nvPr/>
        </p:nvSpPr>
        <p:spPr>
          <a:xfrm>
            <a:off x="6640257" y="1152938"/>
            <a:ext cx="5189095" cy="53001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ASSESSMENT CRITERIA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5.1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cs typeface="Times New Roman"/>
              </a:rPr>
              <a:t>legal frameworks that apply to the provision of services to children with additional needs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enorite"/>
                <a:cs typeface="Times New Roman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5.2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cs typeface="Times New Roman"/>
              </a:rPr>
              <a:t>the types of additional support needs that children may have</a:t>
            </a:r>
            <a:endParaRPr lang="en-GB" sz="2000" dirty="0">
              <a:solidFill>
                <a:schemeClr val="accent1">
                  <a:lumMod val="75000"/>
                </a:schemeClr>
              </a:solidFill>
              <a:latin typeface="Tenorite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5.3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cs typeface="Times New Roman"/>
              </a:rPr>
              <a:t>more able and talented children and how these children may require additional support</a:t>
            </a:r>
            <a:endParaRPr lang="en-GB" sz="2000" dirty="0">
              <a:solidFill>
                <a:schemeClr val="accent1">
                  <a:lumMod val="75000"/>
                </a:schemeClr>
              </a:solidFill>
              <a:latin typeface="Tenorite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5.4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cs typeface="Times New Roman"/>
              </a:rPr>
              <a:t>how to find out about the additional support needs of children</a:t>
            </a:r>
            <a:endParaRPr lang="en-GB" sz="2000" dirty="0">
              <a:solidFill>
                <a:schemeClr val="accent1">
                  <a:lumMod val="75000"/>
                </a:schemeClr>
              </a:solidFill>
              <a:latin typeface="Tenorite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200" dirty="0">
              <a:solidFill>
                <a:srgbClr val="3B3838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69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itl 3">
            <a:extLst>
              <a:ext uri="{FF2B5EF4-FFF2-40B4-BE49-F238E27FC236}">
                <a16:creationId xmlns:a16="http://schemas.microsoft.com/office/drawing/2014/main" id="{C3956659-A63F-49B4-9804-F27E029A89D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y-GB" sz="1050" dirty="0"/>
              <a:t>Taith Rhiant wrth ddod yn gyfarwydd â gofal am blentyn ag anghenion ychwanegol</a:t>
            </a:r>
          </a:p>
        </p:txBody>
      </p:sp>
      <p:sp>
        <p:nvSpPr>
          <p:cNvPr id="2" name="Dalfan Cynnwys 1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cy-GB" dirty="0">
                <a:latin typeface="Tenorite"/>
              </a:rPr>
              <a:t>Cliciwch y ddolen hon i wylio clip fideo sy’n dangos taith rhiant wrth ddod yn gyfarwydd â gofalu am blentyn ag anghenion ychwanegol: </a:t>
            </a:r>
            <a:br>
              <a:rPr lang="cy-GB" dirty="0">
                <a:latin typeface="Tenorite"/>
              </a:rPr>
            </a:br>
            <a:r>
              <a:rPr lang="cy-GB" dirty="0">
                <a:latin typeface="Tenorite"/>
                <a:hlinkClick r:id="rId2"/>
              </a:rPr>
              <a:t>Croeso i’r Iseldiroedd on Vimeo</a:t>
            </a:r>
            <a:r>
              <a:rPr lang="cy-GB" dirty="0">
                <a:latin typeface="Tenorite"/>
              </a:rPr>
              <a:t>  </a:t>
            </a:r>
          </a:p>
          <a:p>
            <a:r>
              <a:rPr lang="cy-GB" dirty="0">
                <a:latin typeface="Tenorite"/>
              </a:rPr>
              <a:t>  </a:t>
            </a:r>
            <a:endParaRPr lang="cy-GB" dirty="0"/>
          </a:p>
          <a:p>
            <a:endParaRPr lang="cy-GB" b="1" dirty="0">
              <a:latin typeface="Tenorite"/>
            </a:endParaRPr>
          </a:p>
          <a:p>
            <a:r>
              <a:rPr lang="cy-GB" b="1" dirty="0">
                <a:latin typeface="Tenorite"/>
              </a:rPr>
              <a:t>Ffynhonnell y clip </a:t>
            </a:r>
            <a:endParaRPr lang="cy-GB" b="1" dirty="0"/>
          </a:p>
          <a:p>
            <a:r>
              <a:rPr lang="cy-GB" dirty="0">
                <a:latin typeface="Tenorite"/>
              </a:rPr>
              <a:t> Mathau o Anghenion Dysgu Ychwanegol – Gwasanaeth Cynhwysiant Sir Benfro (</a:t>
            </a:r>
            <a:r>
              <a:rPr lang="cy-GB" dirty="0" err="1">
                <a:latin typeface="Tenorite"/>
              </a:rPr>
              <a:t>pembsinclusionservice.wales</a:t>
            </a:r>
            <a:r>
              <a:rPr lang="cy-GB" dirty="0">
                <a:latin typeface="Tenorite"/>
              </a:rPr>
              <a:t>) </a:t>
            </a:r>
            <a:endParaRPr lang="cy-GB" dirty="0"/>
          </a:p>
          <a:p>
            <a:r>
              <a:rPr lang="cy-GB" dirty="0">
                <a:latin typeface="Tenorite"/>
                <a:hlinkClick r:id="rId3"/>
              </a:rPr>
              <a:t>https://parentpartnership.pembsinclusionservice.wales/types-additional-learning-needs/</a:t>
            </a:r>
            <a:r>
              <a:rPr lang="cy-GB" dirty="0">
                <a:latin typeface="Tenorite"/>
              </a:rPr>
              <a:t>  </a:t>
            </a:r>
            <a:endParaRPr lang="cy-GB" dirty="0"/>
          </a:p>
          <a:p>
            <a:r>
              <a:rPr lang="cy-GB" dirty="0">
                <a:latin typeface="Tenorite"/>
              </a:rPr>
              <a:t>  </a:t>
            </a:r>
            <a:endParaRPr lang="cy-GB" dirty="0"/>
          </a:p>
          <a:p>
            <a:r>
              <a:rPr lang="cy-GB" dirty="0">
                <a:latin typeface="Tenorite"/>
              </a:rPr>
              <a:t>  </a:t>
            </a:r>
            <a:endParaRPr lang="cy-GB" dirty="0"/>
          </a:p>
          <a:p>
            <a:r>
              <a:rPr lang="cy-GB" dirty="0">
                <a:latin typeface="Tenorite"/>
              </a:rPr>
              <a:t>Mae’r Gwasanaethau Partneriaeth Rhieni yn rhoi cymorth a chyngor i rieni â phlant sydd ag Anghenion Dysgu Ychwanegol. Mae gwybodaeth a chyngor ar gael gan dîm penodol sy’n darparu gwybodaeth gywir a niwtral. </a:t>
            </a:r>
            <a:endParaRPr lang="en-GB" dirty="0"/>
          </a:p>
        </p:txBody>
      </p:sp>
      <p:sp>
        <p:nvSpPr>
          <p:cNvPr id="3" name="Dalfan Cynnwys 2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GB" sz="2000" dirty="0">
                <a:latin typeface="Tenorite"/>
              </a:rPr>
              <a:t>Click this link to see a video clip showing a parent's journey in becoming familiar and caring for a child with additional needs: </a:t>
            </a:r>
            <a:endParaRPr lang="en-GB" sz="2000" dirty="0"/>
          </a:p>
          <a:p>
            <a:r>
              <a:rPr lang="en-GB" sz="2000" dirty="0">
                <a:latin typeface="Tenorite"/>
                <a:hlinkClick r:id="rId4"/>
              </a:rPr>
              <a:t>Welcome to Holland on Vimeo</a:t>
            </a:r>
            <a:r>
              <a:rPr lang="en-GB" sz="2000" dirty="0">
                <a:latin typeface="Tenorite"/>
              </a:rPr>
              <a:t>  </a:t>
            </a:r>
            <a:endParaRPr lang="en-GB" sz="2000"/>
          </a:p>
          <a:p>
            <a:endParaRPr lang="en-GB" sz="2000" dirty="0">
              <a:latin typeface="Tenorite"/>
            </a:endParaRPr>
          </a:p>
          <a:p>
            <a:r>
              <a:rPr lang="en-GB" sz="2000" b="1" dirty="0">
                <a:latin typeface="Tenorite"/>
              </a:rPr>
              <a:t>Source of the clip </a:t>
            </a:r>
            <a:r>
              <a:rPr lang="en-GB" sz="2000" dirty="0">
                <a:latin typeface="Tenorite"/>
              </a:rPr>
              <a:t> </a:t>
            </a:r>
            <a:endParaRPr lang="en-GB" sz="2000" dirty="0"/>
          </a:p>
          <a:p>
            <a:r>
              <a:rPr lang="en-GB" sz="2000" dirty="0">
                <a:latin typeface="Tenorite"/>
              </a:rPr>
              <a:t>Types of Additional Learning Needs - Pembrokeshire Inclusion Service </a:t>
            </a:r>
            <a:endParaRPr lang="en-GB" sz="2000" dirty="0"/>
          </a:p>
          <a:p>
            <a:r>
              <a:rPr lang="en-GB" sz="2000" dirty="0">
                <a:latin typeface="Tenorite"/>
              </a:rPr>
              <a:t>(</a:t>
            </a:r>
            <a:r>
              <a:rPr lang="en-GB" sz="2000" dirty="0" err="1">
                <a:latin typeface="Tenorite"/>
              </a:rPr>
              <a:t>pembsinclusionservice.wales</a:t>
            </a:r>
            <a:r>
              <a:rPr lang="en-GB" sz="2000" dirty="0">
                <a:latin typeface="Tenorite"/>
              </a:rPr>
              <a:t>) </a:t>
            </a:r>
            <a:endParaRPr lang="en-GB" sz="2000" dirty="0"/>
          </a:p>
          <a:p>
            <a:r>
              <a:rPr lang="en-GB" sz="2000" dirty="0">
                <a:latin typeface="Tenorite"/>
                <a:hlinkClick r:id="rId3"/>
              </a:rPr>
              <a:t>https://parentpartnership.pembsinclusionservice.wales/types-additional-learning-needs/</a:t>
            </a:r>
            <a:r>
              <a:rPr lang="en-GB" sz="2000" dirty="0">
                <a:latin typeface="Tenorite"/>
              </a:rPr>
              <a:t>  </a:t>
            </a:r>
            <a:endParaRPr lang="en-GB" sz="2000"/>
          </a:p>
          <a:p>
            <a:r>
              <a:rPr lang="en-GB" sz="2000" dirty="0">
                <a:latin typeface="Tenorite"/>
              </a:rPr>
              <a:t>  </a:t>
            </a:r>
            <a:endParaRPr lang="en-GB" sz="2000"/>
          </a:p>
          <a:p>
            <a:r>
              <a:rPr lang="en-GB" sz="2000" dirty="0">
                <a:latin typeface="Tenorite"/>
              </a:rPr>
              <a:t>Parent Partnership Services provide support and advice to parents whose children have Additional Learning Needs. Information and advice is provided by a dedicated team who provide accurate and neutral information.</a:t>
            </a:r>
            <a:r>
              <a:rPr lang="cy-GB" sz="2000" dirty="0">
                <a:latin typeface="Tenorite"/>
              </a:rPr>
              <a:t> </a:t>
            </a:r>
            <a:endParaRPr lang="cy-GB" sz="2000" dirty="0"/>
          </a:p>
        </p:txBody>
      </p:sp>
    </p:spTree>
    <p:extLst>
      <p:ext uri="{BB962C8B-B14F-4D97-AF65-F5344CB8AC3E}">
        <p14:creationId xmlns:p14="http://schemas.microsoft.com/office/powerpoint/2010/main" val="28305590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F89E3541-EF9A-4148-9485-F2618FB43F82}"/>
              </a:ext>
            </a:extLst>
          </p:cNvPr>
          <p:cNvSpPr txBox="1">
            <a:spLocks/>
          </p:cNvSpPr>
          <p:nvPr/>
        </p:nvSpPr>
        <p:spPr>
          <a:xfrm>
            <a:off x="297163" y="427981"/>
            <a:ext cx="5441830" cy="102185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800" dirty="0">
                <a:latin typeface="Tenorite"/>
              </a:rPr>
              <a:t>Wrth ddilyn yr adnodd yma roedd cyfle i chi ddysgu am</a:t>
            </a:r>
            <a:r>
              <a:rPr lang="cy-GB" sz="2800" dirty="0">
                <a:latin typeface="Tenorite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189E6FA1-2CFD-4DD9-98EC-00E6043E9182}"/>
              </a:ext>
            </a:extLst>
          </p:cNvPr>
          <p:cNvSpPr txBox="1">
            <a:spLocks/>
          </p:cNvSpPr>
          <p:nvPr/>
        </p:nvSpPr>
        <p:spPr>
          <a:xfrm>
            <a:off x="294174" y="1602793"/>
            <a:ext cx="5390085" cy="544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latin typeface="Tenorite"/>
                <a:ea typeface="Calibri" panose="020F0502020204030204" pitchFamily="34" charset="0"/>
                <a:cs typeface="Times New Roman"/>
              </a:rPr>
              <a:t>5.1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fframweithiau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cyfreithiol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sy'n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gymwys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i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ddarparu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gwasanaethau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i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blant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ag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anghenion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ychwanegol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US" sz="2000" dirty="0">
                <a:latin typeface="Tenorite"/>
                <a:ea typeface="Calibri" panose="020F0502020204030204" pitchFamily="34" charset="0"/>
                <a:cs typeface="Times New Roman"/>
              </a:rPr>
              <a:t> 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 </a:t>
            </a:r>
            <a:endParaRPr lang="en-GB" sz="20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latin typeface="Tenorite"/>
                <a:ea typeface="Calibri" panose="020F0502020204030204" pitchFamily="34" charset="0"/>
                <a:cs typeface="Times New Roman"/>
              </a:rPr>
              <a:t>5.2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  </a:t>
            </a:r>
            <a:r>
              <a:rPr lang="en-GB" sz="2000" dirty="0">
                <a:latin typeface="Tenorite"/>
                <a:cs typeface="Times New Roman"/>
              </a:rPr>
              <a:t>y </a:t>
            </a:r>
            <a:r>
              <a:rPr lang="en-GB" sz="2000" dirty="0" err="1">
                <a:latin typeface="Tenorite"/>
                <a:cs typeface="Times New Roman"/>
              </a:rPr>
              <a:t>mathau</a:t>
            </a:r>
            <a:r>
              <a:rPr lang="en-GB" sz="2000" dirty="0">
                <a:latin typeface="Tenorite"/>
                <a:cs typeface="Times New Roman"/>
              </a:rPr>
              <a:t> o </a:t>
            </a:r>
            <a:r>
              <a:rPr lang="en-GB" sz="2000" dirty="0" err="1">
                <a:latin typeface="Tenorite"/>
                <a:cs typeface="Times New Roman"/>
              </a:rPr>
              <a:t>anghenion</a:t>
            </a:r>
            <a:r>
              <a:rPr lang="en-GB" sz="2000" dirty="0">
                <a:latin typeface="Tenorite"/>
                <a:cs typeface="Times New Roman"/>
              </a:rPr>
              <a:t> </a:t>
            </a:r>
            <a:r>
              <a:rPr lang="en-GB" sz="2000" dirty="0" err="1">
                <a:latin typeface="Tenorite"/>
                <a:cs typeface="Times New Roman"/>
              </a:rPr>
              <a:t>cefnogi</a:t>
            </a:r>
            <a:r>
              <a:rPr lang="en-GB" sz="2000" dirty="0">
                <a:latin typeface="Tenorite"/>
                <a:cs typeface="Times New Roman"/>
              </a:rPr>
              <a:t> </a:t>
            </a:r>
            <a:r>
              <a:rPr lang="en-GB" sz="2000" dirty="0" err="1">
                <a:latin typeface="Tenorite"/>
                <a:cs typeface="Times New Roman"/>
              </a:rPr>
              <a:t>ychwanegol</a:t>
            </a:r>
            <a:r>
              <a:rPr lang="en-GB" sz="2000" dirty="0">
                <a:latin typeface="Tenorite"/>
                <a:cs typeface="Times New Roman"/>
              </a:rPr>
              <a:t> a </a:t>
            </a:r>
            <a:r>
              <a:rPr lang="en-GB" sz="2000" dirty="0" err="1">
                <a:latin typeface="Tenorite"/>
                <a:cs typeface="Times New Roman"/>
              </a:rPr>
              <a:t>allai</a:t>
            </a:r>
            <a:r>
              <a:rPr lang="en-GB" sz="2000" dirty="0">
                <a:latin typeface="Tenorite"/>
                <a:cs typeface="Times New Roman"/>
              </a:rPr>
              <a:t> </a:t>
            </a:r>
            <a:r>
              <a:rPr lang="en-GB" sz="2000" dirty="0" err="1">
                <a:latin typeface="Tenorite"/>
                <a:cs typeface="Times New Roman"/>
              </a:rPr>
              <a:t>blant</a:t>
            </a:r>
            <a:r>
              <a:rPr lang="en-GB" sz="2000" dirty="0">
                <a:latin typeface="Tenorite"/>
                <a:cs typeface="Times New Roman"/>
              </a:rPr>
              <a:t> </a:t>
            </a:r>
            <a:r>
              <a:rPr lang="en-GB" sz="2000" dirty="0" err="1">
                <a:latin typeface="Tenorite"/>
                <a:cs typeface="Times New Roman"/>
              </a:rPr>
              <a:t>eu</a:t>
            </a:r>
            <a:r>
              <a:rPr lang="en-GB" sz="2000" dirty="0">
                <a:latin typeface="Tenorite"/>
                <a:cs typeface="Times New Roman"/>
              </a:rPr>
              <a:t> </a:t>
            </a:r>
            <a:r>
              <a:rPr lang="en-GB" sz="2000" dirty="0" err="1">
                <a:latin typeface="Tenorite"/>
                <a:cs typeface="Times New Roman"/>
              </a:rPr>
              <a:t>cael</a:t>
            </a:r>
            <a:r>
              <a:rPr lang="en-GB" sz="2000" dirty="0">
                <a:latin typeface="Tenorite"/>
                <a:cs typeface="Times New Roman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latin typeface="Tenorite"/>
                <a:ea typeface="Calibri" panose="020F0502020204030204" pitchFamily="34" charset="0"/>
                <a:cs typeface="Times New Roman"/>
              </a:rPr>
              <a:t>5.3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blant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mwy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abl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a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thalentog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a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sut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y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byddai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angen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cefnogaeth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ychwanegol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ar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y plant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hyn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o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bosibl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latin typeface="Tenorite"/>
                <a:ea typeface="Calibri" panose="020F0502020204030204" pitchFamily="34" charset="0"/>
                <a:cs typeface="Times New Roman"/>
              </a:rPr>
              <a:t>5.4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sut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i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ddysgu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am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anghenion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cefnogaeth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ychwanegol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plant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49E87D31-B9B3-4353-8B31-BC74E05CB477}"/>
              </a:ext>
            </a:extLst>
          </p:cNvPr>
          <p:cNvSpPr txBox="1">
            <a:spLocks/>
          </p:cNvSpPr>
          <p:nvPr/>
        </p:nvSpPr>
        <p:spPr>
          <a:xfrm>
            <a:off x="6438336" y="426653"/>
            <a:ext cx="5345112" cy="10033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y-GB" dirty="0" err="1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In</a:t>
            </a:r>
            <a:r>
              <a:rPr lang="cy-GB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dirty="0" err="1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this</a:t>
            </a:r>
            <a:r>
              <a:rPr lang="cy-GB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dirty="0" err="1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resource</a:t>
            </a:r>
            <a:r>
              <a:rPr lang="cy-GB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dirty="0" err="1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there</a:t>
            </a:r>
            <a:r>
              <a:rPr lang="cy-GB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 was </a:t>
            </a:r>
            <a:r>
              <a:rPr lang="cy-GB" dirty="0" err="1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opportunity</a:t>
            </a:r>
            <a:r>
              <a:rPr lang="cy-GB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 to </a:t>
            </a:r>
            <a:r>
              <a:rPr lang="cy-GB" dirty="0" err="1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learn</a:t>
            </a:r>
            <a:r>
              <a:rPr lang="cy-GB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cy-GB" dirty="0" err="1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about</a:t>
            </a:r>
            <a:r>
              <a:rPr lang="cy-GB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: </a:t>
            </a:r>
            <a:endParaRPr lang="en-US">
              <a:solidFill>
                <a:schemeClr val="accent1">
                  <a:lumMod val="75000"/>
                </a:schemeClr>
              </a:solidFill>
              <a:cs typeface="Calibri" panose="020F0502020204030204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345D3C9-4E14-4E0F-91B2-805CCBCCF761}"/>
              </a:ext>
            </a:extLst>
          </p:cNvPr>
          <p:cNvSpPr txBox="1">
            <a:spLocks/>
          </p:cNvSpPr>
          <p:nvPr/>
        </p:nvSpPr>
        <p:spPr>
          <a:xfrm>
            <a:off x="6438281" y="1712962"/>
            <a:ext cx="5189095" cy="53001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5.1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cs typeface="Times New Roman"/>
              </a:rPr>
              <a:t>legal frameworks that apply to the provision of services to children with additional needs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enorite"/>
                <a:cs typeface="Times New Roman"/>
              </a:rPr>
              <a:t> 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Tenorite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5.2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cs typeface="Times New Roman"/>
              </a:rPr>
              <a:t>the types of additional support needs that children may have</a:t>
            </a:r>
            <a:endParaRPr lang="en-GB" sz="2000" dirty="0">
              <a:solidFill>
                <a:schemeClr val="accent1">
                  <a:lumMod val="75000"/>
                </a:schemeClr>
              </a:solidFill>
              <a:latin typeface="Tenorite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5.3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cs typeface="Times New Roman"/>
              </a:rPr>
              <a:t>more able and talented children and how these children may require additional support</a:t>
            </a:r>
            <a:endParaRPr lang="en-GB" sz="2000" dirty="0">
              <a:solidFill>
                <a:schemeClr val="accent1">
                  <a:lumMod val="75000"/>
                </a:schemeClr>
              </a:solidFill>
              <a:latin typeface="Tenorite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5.4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cs typeface="Times New Roman"/>
              </a:rPr>
              <a:t>how to find out about the additional support needs of children</a:t>
            </a:r>
            <a:endParaRPr lang="en-GB" sz="2000" dirty="0">
              <a:solidFill>
                <a:schemeClr val="accent1">
                  <a:lumMod val="75000"/>
                </a:schemeClr>
              </a:solidFill>
              <a:latin typeface="Tenorite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200" dirty="0">
              <a:solidFill>
                <a:srgbClr val="3B3838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5804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>
            <a:extLst>
              <a:ext uri="{FF2B5EF4-FFF2-40B4-BE49-F238E27FC236}">
                <a16:creationId xmlns:a16="http://schemas.microsoft.com/office/drawing/2014/main" id="{91C8D04E-5A2A-4EA6-95DD-502ED54EDBD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y-GB" sz="400" dirty="0"/>
              <a:t>Yn ogystal â: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98DD68A-59DC-4114-83CF-D8C259D2E8E7}"/>
              </a:ext>
            </a:extLst>
          </p:cNvPr>
          <p:cNvSpPr txBox="1">
            <a:spLocks/>
          </p:cNvSpPr>
          <p:nvPr/>
        </p:nvSpPr>
        <p:spPr>
          <a:xfrm>
            <a:off x="384313" y="626164"/>
            <a:ext cx="5335001" cy="56056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latin typeface="Tenorite"/>
                <a:ea typeface="Calibri" panose="020F0502020204030204" pitchFamily="34" charset="0"/>
                <a:cs typeface="Times New Roman"/>
              </a:rPr>
              <a:t>5.5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egwyddorion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cynhwysiant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i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blant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ag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anghenion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cymorth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ychwanegol</a:t>
            </a:r>
            <a:endParaRPr lang="en-GB" sz="2000">
              <a:latin typeface="Tenorite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latin typeface="Tenorite"/>
                <a:ea typeface="Calibri" panose="020F0502020204030204" pitchFamily="34" charset="0"/>
                <a:cs typeface="Times New Roman"/>
              </a:rPr>
              <a:t>5.6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sut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i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addasu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gweithgareddau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fel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bod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pob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plentyn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yn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gallu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cymryd</a:t>
            </a:r>
            <a:r>
              <a:rPr lang="en-GB" sz="2000" dirty="0"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Tenorite"/>
                <a:ea typeface="Calibri" panose="020F0502020204030204" pitchFamily="34" charset="0"/>
                <a:cs typeface="Times New Roman"/>
              </a:rPr>
              <a:t>rhan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BA3FAD63-DFCC-4E0B-B2A3-316E237F2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72688" y="552046"/>
            <a:ext cx="5335001" cy="560567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5.5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effectLst/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cs typeface="Times New Roman"/>
              </a:rPr>
              <a:t>the principles of inclusion for children with additional support needs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Tenorite"/>
                <a:ea typeface="Calibri" panose="020F0502020204030204" pitchFamily="34" charset="0"/>
                <a:cs typeface="Times New Roman"/>
              </a:rPr>
              <a:t>5.6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effectLst/>
                <a:latin typeface="Tenorite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enorite"/>
                <a:cs typeface="Times New Roman"/>
              </a:rPr>
              <a:t>how to adapt activities to enable all children to take part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276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/>
              <a:t>ADRAN 1</a:t>
            </a:r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y-GB" b="1" dirty="0">
                <a:latin typeface="Tenorite"/>
              </a:rPr>
              <a:t>Meini Prawf 5.1</a:t>
            </a:r>
            <a:endParaRPr lang="cy-GB" dirty="0">
              <a:latin typeface="Tenorite"/>
            </a:endParaRPr>
          </a:p>
          <a:p>
            <a:r>
              <a:rPr lang="cy-GB" i="1" dirty="0">
                <a:latin typeface="Tenorite"/>
              </a:rPr>
              <a:t>fframweithiau cyfreithiol sy'n gymwys i ddarparu gwasanaethau i blant ag anghenion ychwanegol ​</a:t>
            </a:r>
            <a:endParaRPr lang="cy-GB" dirty="0">
              <a:latin typeface="Tenorite"/>
            </a:endParaRPr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GB" b="1" dirty="0">
                <a:latin typeface="Tenorite"/>
              </a:rPr>
              <a:t>Assessment Criteria 5.1</a:t>
            </a:r>
            <a:endParaRPr lang="en-GB" dirty="0">
              <a:latin typeface="Tenorite"/>
            </a:endParaRPr>
          </a:p>
          <a:p>
            <a:r>
              <a:rPr lang="en-GB" i="1" dirty="0">
                <a:latin typeface="Tenorite"/>
              </a:rPr>
              <a:t>legal frameworks that apply to the provision of services to children with additional needs​</a:t>
            </a:r>
            <a:endParaRPr lang="en-GB" dirty="0">
              <a:latin typeface="Tenorite"/>
            </a:endParaRPr>
          </a:p>
        </p:txBody>
      </p:sp>
      <p:sp>
        <p:nvSpPr>
          <p:cNvPr id="5" name="Teitl 1"/>
          <p:cNvSpPr txBox="1">
            <a:spLocks/>
          </p:cNvSpPr>
          <p:nvPr/>
        </p:nvSpPr>
        <p:spPr>
          <a:xfrm>
            <a:off x="6472687" y="1731286"/>
            <a:ext cx="5441830" cy="11013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1" kern="1200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2F5597"/>
                </a:solidFill>
                <a:latin typeface="Tenorite"/>
              </a:rPr>
              <a:t>SECTION 1</a:t>
            </a:r>
          </a:p>
        </p:txBody>
      </p:sp>
    </p:spTree>
    <p:extLst>
      <p:ext uri="{BB962C8B-B14F-4D97-AF65-F5344CB8AC3E}">
        <p14:creationId xmlns:p14="http://schemas.microsoft.com/office/powerpoint/2010/main" val="358419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277482" y="270235"/>
            <a:ext cx="5549739" cy="1101366"/>
          </a:xfrm>
        </p:spPr>
        <p:txBody>
          <a:bodyPr>
            <a:normAutofit fontScale="90000"/>
          </a:bodyPr>
          <a:lstStyle/>
          <a:p>
            <a:r>
              <a:rPr lang="cy-GB" dirty="0">
                <a:latin typeface="Tenorite"/>
              </a:rPr>
              <a:t>Deddfwriaeth i ystyried wrth weithio gyda phlant a phobl ifanc ac anghenion ychwanegol.</a:t>
            </a:r>
            <a:r>
              <a:rPr lang="cy-GB" b="0" dirty="0">
                <a:latin typeface="Tenorite"/>
              </a:rPr>
              <a:t> </a:t>
            </a:r>
            <a:br>
              <a:rPr lang="cy-GB" dirty="0"/>
            </a:b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>
          <a:xfrm>
            <a:off x="277482" y="1866124"/>
            <a:ext cx="5441829" cy="4642741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457200" indent="-457200">
              <a:buChar char="•"/>
            </a:pPr>
            <a:r>
              <a:rPr lang="cy-GB" dirty="0">
                <a:latin typeface="Tenorite"/>
              </a:rPr>
              <a:t>Confensiwn y Cenhedloedd Unedig ar Hawliau’r Plentyn (CCUHP)   </a:t>
            </a:r>
            <a:endParaRPr lang="cy-GB" dirty="0"/>
          </a:p>
          <a:p>
            <a:pPr marL="457200" indent="-457200">
              <a:buChar char="•"/>
            </a:pPr>
            <a:r>
              <a:rPr lang="cy-GB" dirty="0">
                <a:latin typeface="Tenorite"/>
              </a:rPr>
              <a:t>Deddf Gwahaniaethu ar Sail Anabledd 1995  </a:t>
            </a:r>
            <a:endParaRPr lang="cy-GB" dirty="0"/>
          </a:p>
          <a:p>
            <a:pPr marL="457200" indent="-457200">
              <a:buChar char="•"/>
            </a:pPr>
            <a:r>
              <a:rPr lang="cy-GB" dirty="0">
                <a:latin typeface="Tenorite"/>
              </a:rPr>
              <a:t>Deddf Addysg 1996  </a:t>
            </a:r>
            <a:endParaRPr lang="cy-GB" dirty="0"/>
          </a:p>
          <a:p>
            <a:pPr marL="457200" indent="-457200">
              <a:buChar char="•"/>
            </a:pPr>
            <a:r>
              <a:rPr lang="cy-GB" dirty="0">
                <a:latin typeface="Tenorite"/>
              </a:rPr>
              <a:t>Deddf Cydraddoldeb Hiliol (Gwelliant) 2000  </a:t>
            </a:r>
            <a:endParaRPr lang="cy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dirty="0">
                <a:latin typeface="Tenorite"/>
              </a:rPr>
              <a:t>Deddf Anghenion Dysgu Arbennig ac Anabledd 2001  </a:t>
            </a:r>
            <a:endParaRPr lang="cy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dirty="0">
                <a:latin typeface="Tenorite"/>
              </a:rPr>
              <a:t>Cod Ymarfer Anghenion Addysgol Arbennig Cymru 2002  </a:t>
            </a:r>
            <a:endParaRPr lang="cy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dirty="0">
                <a:latin typeface="Tenorite"/>
              </a:rPr>
              <a:t>Deddf Plant 2004  </a:t>
            </a:r>
            <a:endParaRPr lang="cy-GB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y-GB" dirty="0">
                <a:latin typeface="Tenorite"/>
              </a:rPr>
              <a:t>Deddf Anghenion Dysgu Ychwanegol a’r Tribiwnlys Addysg (Cymru) 2018</a:t>
            </a:r>
          </a:p>
          <a:p>
            <a:pPr lvl="0"/>
            <a:endParaRPr lang="cy-GB" dirty="0"/>
          </a:p>
          <a:p>
            <a:pPr lvl="0"/>
            <a:br>
              <a:rPr lang="cy-GB" dirty="0"/>
            </a:br>
            <a:r>
              <a:rPr lang="cy-GB" dirty="0"/>
              <a:t>​</a:t>
            </a:r>
          </a:p>
          <a:p>
            <a:endParaRPr lang="cy-GB" dirty="0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6478076" y="1535412"/>
            <a:ext cx="5441830" cy="4311043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457200" indent="-457200">
              <a:buChar char="•"/>
            </a:pPr>
            <a:endParaRPr lang="en-GB" dirty="0"/>
          </a:p>
          <a:p>
            <a:pPr marL="457200" indent="-457200">
              <a:buChar char="•"/>
            </a:pPr>
            <a:r>
              <a:rPr lang="en-GB" dirty="0">
                <a:latin typeface="Tenorite"/>
              </a:rPr>
              <a:t>United Nations Convention on the Rights of the Child (UNCRC)  </a:t>
            </a:r>
            <a:endParaRPr lang="en-GB" dirty="0"/>
          </a:p>
          <a:p>
            <a:pPr marL="457200" indent="-457200">
              <a:buChar char="•"/>
            </a:pPr>
            <a:r>
              <a:rPr lang="en-GB" dirty="0">
                <a:latin typeface="Tenorite"/>
              </a:rPr>
              <a:t>The Disability Discrimination Act 1995  </a:t>
            </a:r>
            <a:endParaRPr lang="en-GB" dirty="0"/>
          </a:p>
          <a:p>
            <a:pPr marL="457200" indent="-457200">
              <a:buChar char="•"/>
            </a:pPr>
            <a:r>
              <a:rPr lang="en-GB" dirty="0">
                <a:latin typeface="Tenorite"/>
              </a:rPr>
              <a:t>Education Act 1996  </a:t>
            </a:r>
            <a:endParaRPr lang="en-GB" dirty="0"/>
          </a:p>
          <a:p>
            <a:pPr marL="457200" indent="-457200">
              <a:buChar char="•"/>
            </a:pPr>
            <a:r>
              <a:rPr lang="en-GB" dirty="0">
                <a:latin typeface="Tenorite"/>
              </a:rPr>
              <a:t>Race Equality (Amendment) Act 2000  </a:t>
            </a:r>
            <a:endParaRPr lang="en-GB" dirty="0"/>
          </a:p>
          <a:p>
            <a:pPr marL="457200" indent="-457200">
              <a:buChar char="•"/>
            </a:pPr>
            <a:r>
              <a:rPr lang="en-GB" dirty="0">
                <a:latin typeface="Tenorite"/>
              </a:rPr>
              <a:t>Special Learning Needs and Disability Act 2001  </a:t>
            </a:r>
            <a:endParaRPr lang="en-GB" dirty="0"/>
          </a:p>
          <a:p>
            <a:pPr marL="457200" indent="-457200">
              <a:buChar char="•"/>
            </a:pPr>
            <a:r>
              <a:rPr lang="en-GB" dirty="0">
                <a:latin typeface="Tenorite"/>
              </a:rPr>
              <a:t>Special Educational Needs Code of Practice for Wales 2002  </a:t>
            </a:r>
            <a:endParaRPr lang="en-GB" dirty="0"/>
          </a:p>
          <a:p>
            <a:pPr marL="457200" indent="-457200">
              <a:buChar char="•"/>
            </a:pPr>
            <a:r>
              <a:rPr lang="en-GB" dirty="0">
                <a:latin typeface="Tenorite"/>
              </a:rPr>
              <a:t>Children Act 2004  </a:t>
            </a:r>
            <a:endParaRPr lang="en-GB" dirty="0"/>
          </a:p>
          <a:p>
            <a:pPr marL="457200" indent="-457200">
              <a:buChar char="•"/>
            </a:pPr>
            <a:r>
              <a:rPr lang="en-GB" dirty="0">
                <a:latin typeface="Tenorite"/>
              </a:rPr>
              <a:t>Additional Learning Needs and Education Tribunal (Wales) Act 2018 </a:t>
            </a:r>
            <a:endParaRPr lang="en-GB" dirty="0"/>
          </a:p>
          <a:p>
            <a:pPr marL="457200" lvl="0" indent="-457200">
              <a:buChar char="•"/>
            </a:pPr>
            <a:endParaRPr lang="en-US" dirty="0"/>
          </a:p>
          <a:p>
            <a:endParaRPr lang="cy-GB" dirty="0"/>
          </a:p>
        </p:txBody>
      </p:sp>
      <p:sp>
        <p:nvSpPr>
          <p:cNvPr id="5" name="Dalfan Testun 4"/>
          <p:cNvSpPr>
            <a:spLocks noGrp="1"/>
          </p:cNvSpPr>
          <p:nvPr>
            <p:ph type="body" sz="quarter" idx="10"/>
          </p:nvPr>
        </p:nvSpPr>
        <p:spPr>
          <a:xfrm>
            <a:off x="6424509" y="362043"/>
            <a:ext cx="5432649" cy="1284980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GB" dirty="0">
                <a:latin typeface="Tenorite"/>
              </a:rPr>
              <a:t>Legislation to consider when working with children and young people and additional needs. </a:t>
            </a:r>
            <a:endParaRPr lang="en-US" dirty="0"/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785427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B78D7-2797-4AB4-A47E-56CDA1C75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>
                <a:latin typeface="Tenorite"/>
              </a:rPr>
              <a:t>Newidiadau i anghenion ychwanegol</a:t>
            </a:r>
            <a:endParaRPr lang="en-US" dirty="0">
              <a:latin typeface="Tenorite"/>
            </a:endParaRPr>
          </a:p>
        </p:txBody>
      </p:sp>
      <p:pic>
        <p:nvPicPr>
          <p:cNvPr id="7" name="Picture 7" descr="Fideo YouTube 'Anghenion Dysgu Ychwanegol- Beth sy'n digwydd?'">
            <a:hlinkClick r:id="" action="ppaction://media"/>
            <a:extLst>
              <a:ext uri="{FF2B5EF4-FFF2-40B4-BE49-F238E27FC236}">
                <a16:creationId xmlns:a16="http://schemas.microsoft.com/office/drawing/2014/main" id="{39901B46-9DAD-4261-A24C-E94BA38CEA9C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85711" y="2149781"/>
            <a:ext cx="5820578" cy="4328710"/>
          </a:xfr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3BC3323-DCA1-469A-808F-4034EFA57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70798" y="198526"/>
            <a:ext cx="918072" cy="91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3D9F547-C727-441F-936C-2D7077A4831A}"/>
              </a:ext>
            </a:extLst>
          </p:cNvPr>
          <p:cNvSpPr txBox="1">
            <a:spLocks/>
          </p:cNvSpPr>
          <p:nvPr/>
        </p:nvSpPr>
        <p:spPr>
          <a:xfrm>
            <a:off x="6470798" y="198526"/>
            <a:ext cx="5441830" cy="110136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2F5597"/>
                </a:solidFill>
                <a:latin typeface="Tenorite"/>
              </a:rPr>
              <a:t>Changes to additional needs</a:t>
            </a:r>
            <a:endParaRPr lang="en-GB" dirty="0">
              <a:latin typeface="Tenorit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557921-094D-4E41-838A-52CCB26A7C4E}"/>
              </a:ext>
            </a:extLst>
          </p:cNvPr>
          <p:cNvSpPr txBox="1"/>
          <p:nvPr/>
        </p:nvSpPr>
        <p:spPr>
          <a:xfrm>
            <a:off x="1501966" y="1446882"/>
            <a:ext cx="405604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y-GB">
                <a:solidFill>
                  <a:srgbClr val="3B3838"/>
                </a:solidFill>
                <a:latin typeface="Tenorite"/>
              </a:rPr>
              <a:t>Cliciwch yma i ddysgu mwy:</a:t>
            </a:r>
            <a:r>
              <a:rPr lang="en-US">
                <a:solidFill>
                  <a:srgbClr val="3B3838"/>
                </a:solidFill>
                <a:latin typeface="Tenorite"/>
              </a:rPr>
              <a:t>​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D28947-6270-4B39-A4ED-224BC697AB6E}"/>
              </a:ext>
            </a:extLst>
          </p:cNvPr>
          <p:cNvSpPr txBox="1"/>
          <p:nvPr/>
        </p:nvSpPr>
        <p:spPr>
          <a:xfrm>
            <a:off x="6514641" y="144688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2F5597"/>
                </a:solidFill>
                <a:latin typeface="Tenorite"/>
              </a:rPr>
              <a:t>Click here to learn more: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E5D6C6-AA69-4E3F-8B7B-073FFD5FF795}"/>
              </a:ext>
            </a:extLst>
          </p:cNvPr>
          <p:cNvSpPr txBox="1"/>
          <p:nvPr/>
        </p:nvSpPr>
        <p:spPr>
          <a:xfrm>
            <a:off x="1593773" y="653300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y-GB" dirty="0" err="1">
                <a:solidFill>
                  <a:srgbClr val="3B3838"/>
                </a:solidFill>
                <a:latin typeface="Tenorite"/>
              </a:rPr>
              <a:t>Trawsysgrif</a:t>
            </a:r>
            <a:r>
              <a:rPr lang="cy-GB" dirty="0">
                <a:solidFill>
                  <a:srgbClr val="3B3838"/>
                </a:solidFill>
                <a:latin typeface="Tenorite"/>
              </a:rPr>
              <a:t> ar gael​</a:t>
            </a:r>
            <a:endParaRPr lang="cy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E96C38-982A-4084-861F-D449D65C67EA}"/>
              </a:ext>
            </a:extLst>
          </p:cNvPr>
          <p:cNvSpPr txBox="1"/>
          <p:nvPr/>
        </p:nvSpPr>
        <p:spPr>
          <a:xfrm>
            <a:off x="6514641" y="653300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2F5597"/>
                </a:solidFill>
                <a:latin typeface="Tenorite"/>
              </a:rPr>
              <a:t>Transcript available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69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it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-GB" dirty="0">
                <a:latin typeface="Tenorite"/>
              </a:rPr>
              <a:t>Newidiadau i anghenion ychwanegol</a:t>
            </a:r>
            <a:br>
              <a:rPr lang="cy-GB" dirty="0"/>
            </a:br>
            <a:endParaRPr lang="cy-GB" dirty="0"/>
          </a:p>
        </p:txBody>
      </p:sp>
      <p:sp>
        <p:nvSpPr>
          <p:cNvPr id="2" name="Dalfan Cynnwys 1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latin typeface="Tenorite"/>
            </a:endParaRPr>
          </a:p>
          <a:p>
            <a:endParaRPr lang="en-GB" dirty="0">
              <a:latin typeface="Tenorite"/>
            </a:endParaRPr>
          </a:p>
          <a:p>
            <a:r>
              <a:rPr lang="cy-GB" dirty="0">
                <a:latin typeface="Tenorite"/>
              </a:rPr>
              <a:t>Cliciwch yma ar gyfer cysylltiad perthnasol i wefan Dysgu Iechyd Cymru -</a:t>
            </a:r>
            <a:r>
              <a:rPr lang="cy-GB" dirty="0">
                <a:latin typeface="Tenorite"/>
                <a:hlinkClick r:id="rId2"/>
              </a:rPr>
              <a:t>Fframweithiau cyfreithiol | Iechyd, Llesiant, Dysgu a Datblygu (uk.s3-eu-west-1.amazonaws.com)</a:t>
            </a:r>
            <a:endParaRPr lang="cy-GB"/>
          </a:p>
        </p:txBody>
      </p:sp>
      <p:sp>
        <p:nvSpPr>
          <p:cNvPr id="5" name="Dalfan Testun 4"/>
          <p:cNvSpPr>
            <a:spLocks noGrp="1"/>
          </p:cNvSpPr>
          <p:nvPr>
            <p:ph type="body" sz="quarter" idx="10"/>
          </p:nvPr>
        </p:nvSpPr>
        <p:spPr>
          <a:xfrm>
            <a:off x="6429156" y="-335346"/>
            <a:ext cx="5345112" cy="100330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cy-GB" dirty="0"/>
          </a:p>
          <a:p>
            <a:r>
              <a:rPr lang="en-GB" dirty="0">
                <a:solidFill>
                  <a:srgbClr val="2F5597"/>
                </a:solidFill>
                <a:latin typeface="Tenorite"/>
              </a:rPr>
              <a:t>Changes to additional needs</a:t>
            </a:r>
            <a:endParaRPr lang="en-GB" dirty="0">
              <a:latin typeface="Tenorite"/>
            </a:endParaRPr>
          </a:p>
          <a:p>
            <a:endParaRPr lang="cy-GB" dirty="0"/>
          </a:p>
        </p:txBody>
      </p:sp>
      <p:sp>
        <p:nvSpPr>
          <p:cNvPr id="3" name="Dalfan Cynnwys 2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GB" dirty="0">
              <a:latin typeface="Tenorite"/>
            </a:endParaRPr>
          </a:p>
          <a:p>
            <a:endParaRPr lang="en-GB" dirty="0">
              <a:latin typeface="Tenorite"/>
            </a:endParaRPr>
          </a:p>
          <a:p>
            <a:r>
              <a:rPr lang="en-GB" dirty="0">
                <a:latin typeface="Tenorite"/>
              </a:rPr>
              <a:t>Click here for a relevant website connection to Health Learning Wales – </a:t>
            </a:r>
            <a:r>
              <a:rPr lang="en-GB" u="sng" dirty="0">
                <a:latin typeface="Tenorite"/>
                <a:hlinkClick r:id="rId3"/>
              </a:rPr>
              <a:t>Legal Frameworks | Health, Wellbeing, Learning and Development  (uk.s3-eu-west-1.amazonaws.com)</a:t>
            </a:r>
            <a:endParaRPr lang="en-GB" u="sng">
              <a:latin typeface="Tenorite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270405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0cb3f79-7a87-4aaf-85e3-8b06bdbcb05a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ED939451EE4049AB6676E135F733BA" ma:contentTypeVersion="6" ma:contentTypeDescription="Create a new document." ma:contentTypeScope="" ma:versionID="a60262eec049a6f2ebefa4436ac81c28">
  <xsd:schema xmlns:xsd="http://www.w3.org/2001/XMLSchema" xmlns:xs="http://www.w3.org/2001/XMLSchema" xmlns:p="http://schemas.microsoft.com/office/2006/metadata/properties" xmlns:ns2="b43c9053-bad8-4627-81c0-4316bc4ecd71" xmlns:ns3="b0cb3f79-7a87-4aaf-85e3-8b06bdbcb05a" targetNamespace="http://schemas.microsoft.com/office/2006/metadata/properties" ma:root="true" ma:fieldsID="385801bbf4c0b027e295aad5c171c299" ns2:_="" ns3:_="">
    <xsd:import namespace="b43c9053-bad8-4627-81c0-4316bc4ecd71"/>
    <xsd:import namespace="b0cb3f79-7a87-4aaf-85e3-8b06bdbcb0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c9053-bad8-4627-81c0-4316bc4ecd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cb3f79-7a87-4aaf-85e3-8b06bdbcb05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FC04CC-42CC-4B6D-BDD6-A319E300460D}">
  <ds:schemaRefs>
    <ds:schemaRef ds:uri="25d91ab2-d003-4724-8e4f-0c25824f6581"/>
    <ds:schemaRef ds:uri="854fd8a8-26d4-4819-b0dc-748e2e78757b"/>
    <ds:schemaRef ds:uri="daea6abe-df70-4351-a5d3-8c10bf67884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1567A74-4483-44A9-9835-2E2F33A1C1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A42EE4-FD38-4D4E-A187-02205CCE8CFC}"/>
</file>

<file path=docProps/app.xml><?xml version="1.0" encoding="utf-8"?>
<Properties xmlns="http://schemas.openxmlformats.org/officeDocument/2006/extended-properties" xmlns:vt="http://schemas.openxmlformats.org/officeDocument/2006/docPropsVTypes">
  <TotalTime>4021</TotalTime>
  <Words>3602</Words>
  <Application>Microsoft Office PowerPoint</Application>
  <PresentationFormat>Widescreen</PresentationFormat>
  <Paragraphs>416</Paragraphs>
  <Slides>51</Slides>
  <Notes>0</Notes>
  <HiddenSlides>0</HiddenSlides>
  <MMClips>14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UNED 002 Iechyd, Llesiant, Dysgu a Datblygu  </vt:lpstr>
      <vt:lpstr>Deilliant Dysgu 5</vt:lpstr>
      <vt:lpstr>Yn yr adnodd hwn byddwch chi’n dysgu am:</vt:lpstr>
      <vt:lpstr>Byddwch hefyd yn dysgu am:</vt:lpstr>
      <vt:lpstr>Taith Rhiant wrth ddod yn gyfarwydd â gofal am blentyn ag anghenion ychwanegol</vt:lpstr>
      <vt:lpstr>ADRAN 1</vt:lpstr>
      <vt:lpstr>Deddfwriaeth i ystyried wrth weithio gyda phlant a phobl ifanc ac anghenion ychwanegol.  </vt:lpstr>
      <vt:lpstr>Newidiadau i anghenion ychwanegol</vt:lpstr>
      <vt:lpstr>Newidiadau i anghenion ychwanegol </vt:lpstr>
      <vt:lpstr>Tasg Asesu Meini Prawf 5.1</vt:lpstr>
      <vt:lpstr>ADRAN 2</vt:lpstr>
      <vt:lpstr>Anghenion cefnogi ychwanegol </vt:lpstr>
      <vt:lpstr>Gweithgaredd llusgo a gollwng </vt:lpstr>
      <vt:lpstr>Epilepsy (physical disability)</vt:lpstr>
      <vt:lpstr>Ewch i wefan Epilepsy Action Cymru am wybodaeth bellach </vt:lpstr>
      <vt:lpstr>Spina Bifida a hydroceffalws (anabledd corfforol)</vt:lpstr>
      <vt:lpstr>Darllen pellach</vt:lpstr>
      <vt:lpstr>Parlys yr ymennydd 'Cerebral Palsy' (anabledd corfforol)</vt:lpstr>
      <vt:lpstr>Tasg</vt:lpstr>
      <vt:lpstr>Tasg Asesu Meini Prawf 5.2 (rhan 1)</vt:lpstr>
      <vt:lpstr>Awtistiaeth 'autism' (anabledd dysgu)</vt:lpstr>
      <vt:lpstr>Anhwylder diffyg canolbwyntio a gorfywiogrwydd (ADHD) (anabledd dysgu)</vt:lpstr>
      <vt:lpstr>Anhwylder Diffyg Canolbwyntio a Gorfywiogrwydd (ADHD)</vt:lpstr>
      <vt:lpstr>Colli synhwyrau (anabledd dysgu)</vt:lpstr>
      <vt:lpstr>Cyfathrebu gydag unigolion sydd wedi colli synnwyr</vt:lpstr>
      <vt:lpstr>Dyslecsia 'dyslexia' (anabledd dysgu)</vt:lpstr>
      <vt:lpstr>Dyslecsia a’i effaith ar unigolion</vt:lpstr>
      <vt:lpstr>Anhwylder yn natblygiad y cydsymud 'developmental coordination disorder' / Dyspracsia mewn plant (anabledd dysgu)  </vt:lpstr>
      <vt:lpstr>Dyspracsia: Gwefan GIG Cymru</vt:lpstr>
      <vt:lpstr>Syndrom Down (newid cromosom)</vt:lpstr>
      <vt:lpstr>Hands up for Downs</vt:lpstr>
      <vt:lpstr>Tasg asesu meini prawf 5.2 (rhan 2)</vt:lpstr>
      <vt:lpstr>ADRAN 3</vt:lpstr>
      <vt:lpstr>Plant mwy abl a thalentog</vt:lpstr>
      <vt:lpstr>Plant abl a thalentog</vt:lpstr>
      <vt:lpstr>Tasg asesu meini prawf 5.3</vt:lpstr>
      <vt:lpstr>ADRAN 4</vt:lpstr>
      <vt:lpstr>Anghenion cymorth ychwanegol plant</vt:lpstr>
      <vt:lpstr>Ysgol Arbennig Crownbridge</vt:lpstr>
      <vt:lpstr>Tasg Asesu Meini Prawf 5.4</vt:lpstr>
      <vt:lpstr>ADRAN 5</vt:lpstr>
      <vt:lpstr>Cynhwysiant</vt:lpstr>
      <vt:lpstr>Cynhwysiant- darganfod mwy</vt:lpstr>
      <vt:lpstr>Tasg Asesu Meini Prawf 5.5</vt:lpstr>
      <vt:lpstr>ADRAN 6</vt:lpstr>
      <vt:lpstr>Sut y gall lleoliad addasu gweithgareddau fel bod pob plentyn yn gallu cymryd rhan?   </vt:lpstr>
      <vt:lpstr>Addasu Gweithgareddau</vt:lpstr>
      <vt:lpstr>Tasg Asesu Meini Prawf 5.6</vt:lpstr>
      <vt:lpstr>Wrth ddilyn yr adnodd yma roedd cyfle i chi ddysgu am: </vt:lpstr>
      <vt:lpstr>PowerPoint Presentation</vt:lpstr>
      <vt:lpstr>Yn ogystal â: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Evans</dc:creator>
  <cp:lastModifiedBy>Alaw Dafydd</cp:lastModifiedBy>
  <cp:revision>1111</cp:revision>
  <dcterms:created xsi:type="dcterms:W3CDTF">2021-07-05T15:08:57Z</dcterms:created>
  <dcterms:modified xsi:type="dcterms:W3CDTF">2022-02-03T13:58:38Z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0x0101003DED939451EE4049AB6676E135F733BA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_SharedFileIndex">
    <vt:lpwstr/>
  </property>
  <property fmtid="{D5CDD505-2E9C-101B-9397-08002B2CF9AE}" pid="9" name="_SourceUrl">
    <vt:lpwstr/>
  </property>
</Properties>
</file>