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7" r:id="rId5"/>
    <p:sldId id="259" r:id="rId6"/>
    <p:sldId id="261" r:id="rId7"/>
    <p:sldId id="268" r:id="rId8"/>
    <p:sldId id="269" r:id="rId9"/>
    <p:sldId id="270" r:id="rId10"/>
    <p:sldId id="294" r:id="rId11"/>
    <p:sldId id="271" r:id="rId12"/>
    <p:sldId id="272" r:id="rId13"/>
    <p:sldId id="274" r:id="rId14"/>
    <p:sldId id="275" r:id="rId15"/>
    <p:sldId id="276" r:id="rId16"/>
    <p:sldId id="277" r:id="rId17"/>
    <p:sldId id="278" r:id="rId18"/>
    <p:sldId id="267"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6" r:id="rId32"/>
    <p:sldId id="292" r:id="rId33"/>
    <p:sldId id="2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AE26B-4B44-4CAF-ABB5-5FEE9D4728D9}" v="298" dt="2021-09-09T15:03:20.610"/>
    <p1510:client id="{AC5CB653-003E-2450-8DE9-4FABA10B1521}" v="62" dt="2021-09-17T13:31:04.0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79" d="100"/>
          <a:sy n="79" d="100"/>
        </p:scale>
        <p:origin x="126" y="978"/>
      </p:cViewPr>
      <p:guideLst/>
    </p:cSldViewPr>
  </p:slideViewPr>
  <p:outlineViewPr>
    <p:cViewPr>
      <p:scale>
        <a:sx n="33" d="100"/>
        <a:sy n="33" d="100"/>
      </p:scale>
      <p:origin x="0" y="-264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y-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EEF939-0EFE-46AA-8398-3570CF2F8E2C}" type="datetimeFigureOut">
              <a:rPr lang="cy-GB" smtClean="0"/>
              <a:t>03/02/2022</a:t>
            </a:fld>
            <a:endParaRPr lang="cy-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y-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y-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y-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D3010-4239-4297-85EE-BA24C8463EA5}" type="slidenum">
              <a:rPr lang="cy-GB" smtClean="0"/>
              <a:t>‹#›</a:t>
            </a:fld>
            <a:endParaRPr lang="cy-GB"/>
          </a:p>
        </p:txBody>
      </p:sp>
    </p:spTree>
    <p:extLst>
      <p:ext uri="{BB962C8B-B14F-4D97-AF65-F5344CB8AC3E}">
        <p14:creationId xmlns:p14="http://schemas.microsoft.com/office/powerpoint/2010/main" val="424942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y-GB"/>
          </a:p>
        </p:txBody>
      </p:sp>
      <p:sp>
        <p:nvSpPr>
          <p:cNvPr id="4" name="Slide Number Placeholder 3"/>
          <p:cNvSpPr>
            <a:spLocks noGrp="1"/>
          </p:cNvSpPr>
          <p:nvPr>
            <p:ph type="sldNum" sz="quarter" idx="5"/>
          </p:nvPr>
        </p:nvSpPr>
        <p:spPr/>
        <p:txBody>
          <a:bodyPr/>
          <a:lstStyle/>
          <a:p>
            <a:fld id="{BC4D3010-4239-4297-85EE-BA24C8463EA5}" type="slidenum">
              <a:rPr lang="cy-GB" smtClean="0"/>
              <a:t>14</a:t>
            </a:fld>
            <a:endParaRPr lang="cy-GB"/>
          </a:p>
        </p:txBody>
      </p:sp>
    </p:spTree>
    <p:extLst>
      <p:ext uri="{BB962C8B-B14F-4D97-AF65-F5344CB8AC3E}">
        <p14:creationId xmlns:p14="http://schemas.microsoft.com/office/powerpoint/2010/main" val="24528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 uri="{C183D7F6-B498-43B3-948B-1728B52AA6E4}">
                <adec:decorative xmlns:adec="http://schemas.microsoft.com/office/drawing/2017/decorative" val="1"/>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a:t>ADRAN </a:t>
            </a:r>
            <a:endParaRPr lang="en-GB"/>
          </a:p>
        </p:txBody>
      </p:sp>
      <p:sp>
        <p:nvSpPr>
          <p:cNvPr id="14" name="Rectangle: Rounded Corners 13">
            <a:extLst>
              <a:ext uri="{FF2B5EF4-FFF2-40B4-BE49-F238E27FC236}">
                <a16:creationId xmlns:a16="http://schemas.microsoft.com/office/drawing/2014/main" id="{74B97437-46ED-4D51-A4D0-FCE222255E5A}"/>
              </a:ext>
              <a:ext uri="{C183D7F6-B498-43B3-948B-1728B52AA6E4}">
                <adec:decorative xmlns:adec="http://schemas.microsoft.com/office/drawing/2017/decorative" val="1"/>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 uri="{C183D7F6-B498-43B3-948B-1728B52AA6E4}">
                <adec:decorative xmlns:adec="http://schemas.microsoft.com/office/drawing/2017/decorative" val="1"/>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14" name="Rectangle: Rounded Corners 13">
            <a:extLst>
              <a:ext uri="{FF2B5EF4-FFF2-40B4-BE49-F238E27FC236}">
                <a16:creationId xmlns:a16="http://schemas.microsoft.com/office/drawing/2014/main" id="{74B97437-46ED-4D51-A4D0-FCE222255E5A}"/>
              </a:ext>
              <a:ext uri="{C183D7F6-B498-43B3-948B-1728B52AA6E4}">
                <adec:decorative xmlns:adec="http://schemas.microsoft.com/office/drawing/2017/decorative" val="1"/>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18" name="Rectangle 17">
            <a:extLst>
              <a:ext uri="{FF2B5EF4-FFF2-40B4-BE49-F238E27FC236}">
                <a16:creationId xmlns:a16="http://schemas.microsoft.com/office/drawing/2014/main" id="{836AFAAA-C704-4CF6-8AD4-D3CFEAE53EDC}"/>
              </a:ext>
              <a:ext uri="{C183D7F6-B498-43B3-948B-1728B52AA6E4}">
                <adec:decorative xmlns:adec="http://schemas.microsoft.com/office/drawing/2017/decorative" val="1"/>
              </a:ext>
            </a:extLst>
          </p:cNvPr>
          <p:cNvSpPr/>
          <p:nvPr userDrawn="1"/>
        </p:nvSpPr>
        <p:spPr>
          <a:xfrm>
            <a:off x="2554446"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c</a:t>
            </a:r>
            <a:endParaRPr lang="en-GB"/>
          </a:p>
        </p:txBody>
      </p:sp>
      <p:sp>
        <p:nvSpPr>
          <p:cNvPr id="8" name="Rectangle 7">
            <a:extLst>
              <a:ext uri="{FF2B5EF4-FFF2-40B4-BE49-F238E27FC236}">
                <a16:creationId xmlns:a16="http://schemas.microsoft.com/office/drawing/2014/main" id="{D5C10B4B-80A9-49C4-AE9A-F1BBD8E4B004}"/>
              </a:ext>
              <a:ext uri="{C183D7F6-B498-43B3-948B-1728B52AA6E4}">
                <adec:decorative xmlns:adec="http://schemas.microsoft.com/office/drawing/2017/decorative" val="1"/>
              </a:ext>
            </a:extLst>
          </p:cNvPr>
          <p:cNvSpPr/>
          <p:nvPr userDrawn="1"/>
        </p:nvSpPr>
        <p:spPr>
          <a:xfrm>
            <a:off x="2554446"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D716065F-DB29-431B-96D5-7566F63C5BD0}"/>
              </a:ext>
              <a:ext uri="{C183D7F6-B498-43B3-948B-1728B52AA6E4}">
                <adec:decorative xmlns:adec="http://schemas.microsoft.com/office/drawing/2017/decorative" val="1"/>
              </a:ext>
            </a:extLst>
          </p:cNvPr>
          <p:cNvSpPr/>
          <p:nvPr userDrawn="1"/>
        </p:nvSpPr>
        <p:spPr>
          <a:xfrm>
            <a:off x="8759438" y="1015434"/>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A98B712-F0F2-448E-B93B-9B21C97DD822}"/>
              </a:ext>
              <a:ext uri="{C183D7F6-B498-43B3-948B-1728B52AA6E4}">
                <adec:decorative xmlns:adec="http://schemas.microsoft.com/office/drawing/2017/decorative" val="1"/>
              </a:ext>
            </a:extLst>
          </p:cNvPr>
          <p:cNvSpPr/>
          <p:nvPr userDrawn="1"/>
        </p:nvSpPr>
        <p:spPr>
          <a:xfrm>
            <a:off x="8754313"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92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 uri="{C183D7F6-B498-43B3-948B-1728B52AA6E4}">
                <adec:decorative xmlns:adec="http://schemas.microsoft.com/office/drawing/2017/decorative" val="1"/>
              </a:ext>
            </a:extLst>
          </p:cNvPr>
          <p:cNvSpPr/>
          <p:nvPr userDrawn="1"/>
        </p:nvSpPr>
        <p:spPr>
          <a:xfrm>
            <a:off x="1937956" y="2503769"/>
            <a:ext cx="8311278" cy="4027786"/>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a:t>Testun </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 uri="{C183D7F6-B498-43B3-948B-1728B52AA6E4}">
                <adec:decorative xmlns:adec="http://schemas.microsoft.com/office/drawing/2017/decorative" val="1"/>
              </a:ext>
            </a:extLst>
          </p:cNvPr>
          <p:cNvSpPr/>
          <p:nvPr userDrawn="1"/>
        </p:nvSpPr>
        <p:spPr>
          <a:xfrm>
            <a:off x="1037968" y="477795"/>
            <a:ext cx="9593816" cy="6060278"/>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284777" y="671923"/>
            <a:ext cx="9169039" cy="5728877"/>
          </a:xfrm>
        </p:spPr>
        <p:txBody>
          <a:bodyPr>
            <a:normAutofit/>
          </a:bodyPr>
          <a:lstStyle>
            <a:lvl1pPr marL="0" indent="0">
              <a:buNone/>
              <a:defRPr sz="3200">
                <a:latin typeface="Tenorite" panose="00000500000000000000" pitchFamily="2" charset="0"/>
              </a:defRPr>
            </a:lvl1pPr>
          </a:lstStyle>
          <a:p>
            <a:pPr lvl="0"/>
            <a:endParaRPr lang="en-GB"/>
          </a:p>
        </p:txBody>
      </p:sp>
    </p:spTree>
    <p:extLst>
      <p:ext uri="{BB962C8B-B14F-4D97-AF65-F5344CB8AC3E}">
        <p14:creationId xmlns:p14="http://schemas.microsoft.com/office/powerpoint/2010/main" val="1317076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 uri="{C183D7F6-B498-43B3-948B-1728B52AA6E4}">
                <adec:decorative xmlns:adec="http://schemas.microsoft.com/office/drawing/2017/decorative" val="1"/>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 uri="{C183D7F6-B498-43B3-948B-1728B52AA6E4}">
                <adec:decorative xmlns:adec="http://schemas.microsoft.com/office/drawing/2017/decorative" val="1"/>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 uri="{C183D7F6-B498-43B3-948B-1728B52AA6E4}">
                <adec:decorative xmlns:adec="http://schemas.microsoft.com/office/drawing/2017/decorative" val="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 uri="{C183D7F6-B498-43B3-948B-1728B52AA6E4}">
                <adec:decorative xmlns:adec="http://schemas.microsoft.com/office/drawing/2017/decorative" val="1"/>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 uri="{C183D7F6-B498-43B3-948B-1728B52AA6E4}">
                <adec:decorative xmlns:adec="http://schemas.microsoft.com/office/drawing/2017/decorative" val="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 uri="{C183D7F6-B498-43B3-948B-1728B52AA6E4}">
                <adec:decorative xmlns:adec="http://schemas.microsoft.com/office/drawing/2017/decorative" val="1"/>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 uri="{C183D7F6-B498-43B3-948B-1728B52AA6E4}">
                <adec:decorative xmlns:adec="http://schemas.microsoft.com/office/drawing/2017/decorative" val="1"/>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 uri="{C183D7F6-B498-43B3-948B-1728B52AA6E4}">
                <adec:decorative xmlns:adec="http://schemas.microsoft.com/office/drawing/2017/decorative" val="1"/>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br>
              <a:rPr lang="en-US"/>
            </a:br>
            <a:endParaRPr lang="en-GB"/>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a:t>Title </a:t>
            </a:r>
            <a:r>
              <a:rPr lang="en-US" err="1"/>
              <a:t>Saesneg</a:t>
            </a:r>
            <a:endParaRPr lang="en-US"/>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66" r:id="rId11"/>
    <p:sldLayoutId id="2147483664" r:id="rId12"/>
    <p:sldLayoutId id="2147483668" r:id="rId13"/>
    <p:sldLayoutId id="2147483655" r:id="rId14"/>
    <p:sldLayoutId id="2147483653" r:id="rId15"/>
    <p:sldLayoutId id="2147483654" r:id="rId16"/>
    <p:sldLayoutId id="2147483656" r:id="rId17"/>
    <p:sldLayoutId id="2147483657" r:id="rId18"/>
    <p:sldLayoutId id="2147483658" r:id="rId19"/>
    <p:sldLayoutId id="2147483659"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www.childcomwales.org.uk/uncrc-childrens-rights/uncrc/" TargetMode="External"/><Relationship Id="rId2" Type="http://schemas.openxmlformats.org/officeDocument/2006/relationships/hyperlink" Target="https://www.complantcymru.org.uk/ccuhp-hawliau-plant/ccuhp-hawliau-planthttpswww-youtube-comwatchvvs1usdrn-voindex4listplgsiznczbjkhq3lfdktmsbnlhtbzu5yrc/" TargetMode="Externa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hyperlink" Target="http://resource.download.wjec.co.uk.s3.amazonaws.com/vtc/2018-19/HSC18-19_3-1/_multi-lang/unit06/01-well-being.html" TargetMode="External"/><Relationship Id="rId2" Type="http://schemas.openxmlformats.org/officeDocument/2006/relationships/video" Target="https://www.youtube.com/embed/MIddEj39-m0?feature=oembed" TargetMode="External"/><Relationship Id="rId1" Type="http://schemas.openxmlformats.org/officeDocument/2006/relationships/video" Target="https://www.youtube.com/embed/rGngGAGk9Ok?feature=oembed" TargetMode="External"/><Relationship Id="rId6" Type="http://schemas.openxmlformats.org/officeDocument/2006/relationships/image" Target="../media/image5.jpeg"/><Relationship Id="rId5" Type="http://schemas.openxmlformats.org/officeDocument/2006/relationships/hyperlink" Target="http://resource.download.wjec.co.uk.s3.amazonaws.com/vtc/2018-19/HSC18-19_3-1/_multi-lang/unit06/01-well-being.html?lang=Cy"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resource.download.wjec.co.uk.s3.amazonaws.com/vtc/2018-19/HSC18-19_3-1/_multi-lang/unit06/01-well-being.html?lang=Cy"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http://resource.download.wjec.co.uk.s3.amazonaws.com/vtc/2018-19/HSC18-19_3-1/_multi-lang/unit06/01-well-being.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ideo" Target="https://www.youtube.com/embed/om3INBWfoxY?feature=oemb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ideo" Target="https://www.youtube.com/embed/rFeOYlxJbmw?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resource.download.wjec.co.uk.s3.amazonaws.com/vtc/2018-19/HSC18-19_3-1/_multi-lang/unit06/01-well-being.html" TargetMode="External"/><Relationship Id="rId2" Type="http://schemas.openxmlformats.org/officeDocument/2006/relationships/hyperlink" Target="http://resource.download.wjec.co.uk.s3.amazonaws.com/vtc/2018-19/HSC18-19_3-1/_multi-lang/unit06/01-well-being.html?lang=Cy"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3.xml"/><Relationship Id="rId1" Type="http://schemas.openxmlformats.org/officeDocument/2006/relationships/video" Target="https://www.youtube.com/embed/zeu9X88g8DE?feature=oembe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resource.download.wjec.co.uk.s3.amazonaws.com/vtc/2018-19/HSC18-19_3-1/_multi-lang/unit06/01-well-being.html" TargetMode="External"/><Relationship Id="rId2" Type="http://schemas.openxmlformats.org/officeDocument/2006/relationships/hyperlink" Target="http://resource.download.wjec.co.uk.s3.amazonaws.com/vtc/2018-19/HSC18-19_3-1/_multi-lang/unit06/01-well-being.html?lang=C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resource.download.wjec.co.uk.s3.amazonaws.com/vtc/2018-19/HSC18-19_3-1/_multi-lang/unit06/01-well-being.html"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FeOYlxJbmw" TargetMode="External"/><Relationship Id="rId2" Type="http://schemas.openxmlformats.org/officeDocument/2006/relationships/hyperlink" Target="https://www.youtube.com/watch?v=P0M-CnL9FBc"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307736" y="556591"/>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a:extLst>
              <a:ext uri="{FF2B5EF4-FFF2-40B4-BE49-F238E27FC236}">
                <a16:creationId xmlns:a16="http://schemas.microsoft.com/office/drawing/2014/main" id="{BCBF6111-98EF-4AA6-B862-0BE9963945B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4589" y="646043"/>
            <a:ext cx="4376104" cy="4376104"/>
          </a:xfrm>
          <a:prstGeom prst="rect">
            <a:avLst/>
          </a:prstGeom>
        </p:spPr>
      </p:pic>
      <p:sp>
        <p:nvSpPr>
          <p:cNvPr id="4" name="Title 3">
            <a:extLst>
              <a:ext uri="{FF2B5EF4-FFF2-40B4-BE49-F238E27FC236}">
                <a16:creationId xmlns:a16="http://schemas.microsoft.com/office/drawing/2014/main" id="{76C59E96-C63C-4F11-845F-5A9703E294BF}"/>
              </a:ext>
            </a:extLst>
          </p:cNvPr>
          <p:cNvSpPr>
            <a:spLocks noGrp="1"/>
          </p:cNvSpPr>
          <p:nvPr>
            <p:ph type="title" idx="4294967295"/>
          </p:nvPr>
        </p:nvSpPr>
        <p:spPr>
          <a:xfrm>
            <a:off x="838200" y="-1325563"/>
            <a:ext cx="10515600" cy="679387"/>
          </a:xfrm>
        </p:spPr>
        <p:txBody>
          <a:bodyPr vert="horz" lIns="91440" tIns="45720" rIns="91440" bIns="45720" rtlCol="0" anchor="b">
            <a:normAutofit/>
          </a:bodyPr>
          <a:lstStyle/>
          <a:p>
            <a:r>
              <a:rPr lang="cy-GB" sz="1200" dirty="0"/>
              <a:t>Diffiniad Uned 1</a:t>
            </a:r>
          </a:p>
        </p:txBody>
      </p:sp>
      <p:sp>
        <p:nvSpPr>
          <p:cNvPr id="12" name="Subtitle 7">
            <a:extLst>
              <a:ext uri="{FF2B5EF4-FFF2-40B4-BE49-F238E27FC236}">
                <a16:creationId xmlns:a16="http://schemas.microsoft.com/office/drawing/2014/main" id="{13BD21DA-7E3B-4D0D-82A2-CA80C77C8C85}"/>
              </a:ext>
            </a:extLst>
          </p:cNvPr>
          <p:cNvSpPr txBox="1">
            <a:spLocks/>
          </p:cNvSpPr>
          <p:nvPr/>
        </p:nvSpPr>
        <p:spPr>
          <a:xfrm>
            <a:off x="766464" y="285254"/>
            <a:ext cx="5423446" cy="23619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cy-GB" sz="4000" b="1" kern="1200">
                <a:latin typeface="Tenorite"/>
                <a:ea typeface="+mj-ea"/>
                <a:cs typeface="+mj-cs"/>
              </a:rPr>
              <a:t>UNED </a:t>
            </a:r>
            <a:r>
              <a:rPr lang="cy-GB" sz="4000" b="1">
                <a:latin typeface="Tenorite"/>
                <a:ea typeface="+mj-ea"/>
                <a:cs typeface="+mj-cs"/>
              </a:rPr>
              <a:t>001</a:t>
            </a:r>
            <a:endParaRPr lang="cy-GB" sz="4000" b="1" kern="1200">
              <a:latin typeface="Tenorite" panose="020B0604020202020204" pitchFamily="2" charset="0"/>
              <a:ea typeface="+mj-ea"/>
              <a:cs typeface="+mj-cs"/>
            </a:endParaRPr>
          </a:p>
          <a:p>
            <a:pPr marL="0" indent="0">
              <a:spcBef>
                <a:spcPct val="0"/>
              </a:spcBef>
              <a:spcAft>
                <a:spcPts val="600"/>
              </a:spcAft>
              <a:buNone/>
            </a:pPr>
            <a:r>
              <a:rPr lang="cy-GB" sz="3200" kern="1200">
                <a:ea typeface="+mn-lt"/>
                <a:cs typeface="+mn-lt"/>
              </a:rPr>
              <a:t>Egwyddorion</a:t>
            </a:r>
            <a:r>
              <a:rPr lang="cy-GB" sz="3200">
                <a:ea typeface="+mn-lt"/>
                <a:cs typeface="+mn-lt"/>
              </a:rPr>
              <a:t> a Gwerthoedd Gofal, </a:t>
            </a:r>
            <a:br>
              <a:rPr lang="cy-GB" sz="3200">
                <a:ea typeface="+mn-lt"/>
                <a:cs typeface="+mn-lt"/>
              </a:rPr>
            </a:br>
            <a:r>
              <a:rPr lang="cy-GB" sz="3200" kern="1200">
                <a:ea typeface="+mn-lt"/>
                <a:cs typeface="+mn-lt"/>
              </a:rPr>
              <a:t>Chwarae</a:t>
            </a:r>
            <a:r>
              <a:rPr lang="cy-GB" sz="3200">
                <a:ea typeface="+mn-lt"/>
                <a:cs typeface="+mn-lt"/>
              </a:rPr>
              <a:t>, Dysgu a Datblygiad Plant (0-19 mlwydd oed)</a:t>
            </a:r>
            <a:endParaRPr lang="cy-GB" sz="2000">
              <a:ea typeface="+mn-lt"/>
              <a:cs typeface="+mn-lt"/>
            </a:endParaRPr>
          </a:p>
          <a:p>
            <a:pPr marL="0" indent="0">
              <a:spcBef>
                <a:spcPct val="0"/>
              </a:spcBef>
              <a:spcAft>
                <a:spcPts val="600"/>
              </a:spcAft>
              <a:buNone/>
            </a:pPr>
            <a:br>
              <a:rPr lang="en-US" sz="4000" b="1" kern="1200">
                <a:latin typeface="+mj-lt"/>
                <a:ea typeface="+mj-ea"/>
                <a:cs typeface="+mj-cs"/>
              </a:rPr>
            </a:br>
            <a:endParaRPr lang="en-US" sz="4000" b="1" kern="1200">
              <a:solidFill>
                <a:schemeClr val="tx1"/>
              </a:solidFill>
              <a:latin typeface="+mj-lt"/>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665476" y="2248792"/>
            <a:ext cx="6096000" cy="2800767"/>
          </a:xfrm>
          <a:prstGeom prst="rect">
            <a:avLst/>
          </a:prstGeom>
          <a:noFill/>
        </p:spPr>
        <p:txBody>
          <a:bodyPr wrap="square" lIns="91440" tIns="45720" rIns="91440" bIns="45720" anchor="t">
            <a:spAutoFit/>
          </a:bodyPr>
          <a:lstStyle/>
          <a:p>
            <a:endParaRPr lang="en-US" sz="4000" kern="1200">
              <a:solidFill>
                <a:schemeClr val="accent1">
                  <a:lumMod val="75000"/>
                </a:schemeClr>
              </a:solidFill>
              <a:latin typeface="Tenorite" panose="00000500000000000000" pitchFamily="2" charset="0"/>
              <a:ea typeface="+mj-ea"/>
              <a:cs typeface="+mj-cs"/>
            </a:endParaRPr>
          </a:p>
          <a:p>
            <a:r>
              <a:rPr lang="en-GB" sz="4000" b="1">
                <a:solidFill>
                  <a:schemeClr val="accent1">
                    <a:lumMod val="75000"/>
                  </a:schemeClr>
                </a:solidFill>
                <a:latin typeface="Tenorite"/>
                <a:ea typeface="+mj-ea"/>
                <a:cs typeface="+mj-cs"/>
              </a:rPr>
              <a:t>Unit 001</a:t>
            </a:r>
            <a:endParaRPr lang="en-GB" sz="4000" b="1">
              <a:solidFill>
                <a:schemeClr val="accent1">
                  <a:lumMod val="75000"/>
                </a:schemeClr>
              </a:solidFill>
              <a:latin typeface="Tenorite" panose="00000500000000000000" pitchFamily="2" charset="0"/>
              <a:ea typeface="+mj-ea"/>
              <a:cs typeface="+mj-cs"/>
            </a:endParaRPr>
          </a:p>
          <a:p>
            <a:r>
              <a:rPr lang="en-GB" sz="2800" kern="1200">
                <a:solidFill>
                  <a:schemeClr val="accent1">
                    <a:lumMod val="75000"/>
                  </a:schemeClr>
                </a:solidFill>
                <a:latin typeface="Tenorite"/>
                <a:ea typeface="+mj-ea"/>
                <a:cs typeface="+mj-cs"/>
              </a:rPr>
              <a:t>Playwork Principles</a:t>
            </a:r>
            <a:r>
              <a:rPr lang="en-GB" sz="2800">
                <a:solidFill>
                  <a:schemeClr val="accent1">
                    <a:lumMod val="75000"/>
                  </a:schemeClr>
                </a:solidFill>
                <a:latin typeface="Tenorite"/>
                <a:ea typeface="+mj-ea"/>
                <a:cs typeface="+mj-cs"/>
              </a:rPr>
              <a:t> and Values of Children’s Care, Play, Learning and Development </a:t>
            </a:r>
            <a:r>
              <a:rPr lang="en-GB" sz="3200">
                <a:solidFill>
                  <a:schemeClr val="accent1">
                    <a:lumMod val="75000"/>
                  </a:schemeClr>
                </a:solidFill>
                <a:latin typeface="Tenorite"/>
                <a:ea typeface="+mj-ea"/>
                <a:cs typeface="+mj-cs"/>
              </a:rPr>
              <a:t>(0-19 years of age)</a:t>
            </a:r>
            <a:r>
              <a:rPr lang="en-GB" sz="4000">
                <a:solidFill>
                  <a:schemeClr val="accent1">
                    <a:lumMod val="75000"/>
                  </a:schemeClr>
                </a:solidFill>
                <a:latin typeface="Tenorite"/>
                <a:ea typeface="+mj-ea"/>
                <a:cs typeface="+mj-cs"/>
              </a:rPr>
              <a:t> </a:t>
            </a:r>
          </a:p>
        </p:txBody>
      </p:sp>
      <p:pic>
        <p:nvPicPr>
          <p:cNvPr id="5" name="Picture 4">
            <a:extLst>
              <a:ext uri="{FF2B5EF4-FFF2-40B4-BE49-F238E27FC236}">
                <a16:creationId xmlns:a16="http://schemas.microsoft.com/office/drawing/2014/main" id="{52DEE5F2-2422-4150-8C35-D882A999E01A}"/>
              </a:ext>
              <a:ext uri="{C183D7F6-B498-43B3-948B-1728B52AA6E4}">
                <adec:decorative xmlns:adec="http://schemas.microsoft.com/office/drawing/2017/decorative" val="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6557" y="5877142"/>
            <a:ext cx="1898816" cy="822061"/>
          </a:xfrm>
          <a:prstGeom prst="rect">
            <a:avLst/>
          </a:prstGeom>
        </p:spPr>
      </p:pic>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4DCE-94B3-4933-A88A-04DE9FDDB5A0}"/>
              </a:ext>
            </a:extLst>
          </p:cNvPr>
          <p:cNvSpPr>
            <a:spLocks noGrp="1"/>
          </p:cNvSpPr>
          <p:nvPr>
            <p:ph type="title"/>
          </p:nvPr>
        </p:nvSpPr>
        <p:spPr>
          <a:xfrm>
            <a:off x="369289" y="106298"/>
            <a:ext cx="5441830" cy="1101366"/>
          </a:xfrm>
        </p:spPr>
        <p:txBody>
          <a:bodyPr>
            <a:noAutofit/>
          </a:bodyPr>
          <a:lstStyle/>
          <a:p>
            <a:r>
              <a:rPr lang="cy-GB" sz="2400">
                <a:latin typeface="Tenorite"/>
              </a:rPr>
              <a:t>Confensiwn y Cenhedloedd Unedig ar Hawliau'r Plentyn a'r saith nod craidd a ddatblygwyd gan Lywodraeth Cymru (CCUHP)</a:t>
            </a:r>
          </a:p>
        </p:txBody>
      </p:sp>
      <p:sp>
        <p:nvSpPr>
          <p:cNvPr id="3" name="Content Placeholder 2">
            <a:extLst>
              <a:ext uri="{FF2B5EF4-FFF2-40B4-BE49-F238E27FC236}">
                <a16:creationId xmlns:a16="http://schemas.microsoft.com/office/drawing/2014/main" id="{BC01B4A5-E279-42EB-A211-C5FFECECD854}"/>
              </a:ext>
            </a:extLst>
          </p:cNvPr>
          <p:cNvSpPr>
            <a:spLocks noGrp="1"/>
          </p:cNvSpPr>
          <p:nvPr>
            <p:ph sz="half" idx="1"/>
          </p:nvPr>
        </p:nvSpPr>
        <p:spPr>
          <a:xfrm>
            <a:off x="277482" y="1867839"/>
            <a:ext cx="5441829" cy="3201118"/>
          </a:xfrm>
        </p:spPr>
        <p:txBody>
          <a:bodyPr vert="horz" lIns="91440" tIns="45720" rIns="91440" bIns="45720" rtlCol="0" anchor="t">
            <a:normAutofit/>
          </a:bodyPr>
          <a:lstStyle/>
          <a:p>
            <a:r>
              <a:rPr lang="cy-GB">
                <a:latin typeface="Tenorite"/>
              </a:rPr>
              <a:t>Gwelir crynodeb o 54 erthygl y CCUHP isod:</a:t>
            </a:r>
          </a:p>
          <a:p>
            <a:r>
              <a:rPr lang="cy-GB">
                <a:latin typeface="Tenorite"/>
                <a:hlinkClick r:id="rId2"/>
              </a:rPr>
              <a:t>CCUHP - </a:t>
            </a:r>
            <a:r>
              <a:rPr lang="cy-GB" err="1">
                <a:latin typeface="Tenorite"/>
                <a:hlinkClick r:id="rId2"/>
              </a:rPr>
              <a:t>Hawliau</a:t>
            </a:r>
            <a:r>
              <a:rPr lang="cy-GB">
                <a:latin typeface="Tenorite"/>
                <a:hlinkClick r:id="rId2"/>
              </a:rPr>
              <a:t> Plant - Children’s Commissioner for Wales (complantcymru.org.uk)</a:t>
            </a:r>
            <a:endParaRPr lang="en-US"/>
          </a:p>
        </p:txBody>
      </p:sp>
      <p:sp>
        <p:nvSpPr>
          <p:cNvPr id="4" name="Content Placeholder 3">
            <a:extLst>
              <a:ext uri="{FF2B5EF4-FFF2-40B4-BE49-F238E27FC236}">
                <a16:creationId xmlns:a16="http://schemas.microsoft.com/office/drawing/2014/main" id="{EB21012C-D1B9-4DF4-BC13-D13B41722FBB}"/>
              </a:ext>
            </a:extLst>
          </p:cNvPr>
          <p:cNvSpPr>
            <a:spLocks noGrp="1"/>
          </p:cNvSpPr>
          <p:nvPr>
            <p:ph sz="half" idx="2"/>
          </p:nvPr>
        </p:nvSpPr>
        <p:spPr>
          <a:xfrm>
            <a:off x="6472687" y="1996370"/>
            <a:ext cx="5325061" cy="2814169"/>
          </a:xfrm>
        </p:spPr>
        <p:txBody>
          <a:bodyPr vert="horz" lIns="91440" tIns="45720" rIns="91440" bIns="45720" rtlCol="0" anchor="t">
            <a:normAutofit lnSpcReduction="10000"/>
          </a:bodyPr>
          <a:lstStyle/>
          <a:p>
            <a:r>
              <a:rPr lang="en-GB">
                <a:latin typeface="Tenorite"/>
              </a:rPr>
              <a:t>A summary of the 54 articles of the UNCRC can be found below:</a:t>
            </a:r>
            <a:endParaRPr lang="en-GB"/>
          </a:p>
          <a:p>
            <a:r>
              <a:rPr lang="en-GB">
                <a:solidFill>
                  <a:srgbClr val="0563C1"/>
                </a:solidFill>
                <a:latin typeface="Tenorite"/>
                <a:hlinkClick r:id="rId3"/>
              </a:rPr>
              <a:t>UNCRC - Children’s Commissioner for Wales (childcomwales.org.uk)</a:t>
            </a:r>
            <a:endParaRPr lang="en-GB">
              <a:latin typeface="Tenorite"/>
            </a:endParaRPr>
          </a:p>
        </p:txBody>
      </p:sp>
      <p:sp>
        <p:nvSpPr>
          <p:cNvPr id="6" name="Title 1">
            <a:extLst>
              <a:ext uri="{FF2B5EF4-FFF2-40B4-BE49-F238E27FC236}">
                <a16:creationId xmlns:a16="http://schemas.microsoft.com/office/drawing/2014/main" id="{000ACC54-7312-4EF1-B84D-D0EC72A2CF92}"/>
              </a:ext>
            </a:extLst>
          </p:cNvPr>
          <p:cNvSpPr txBox="1">
            <a:spLocks/>
          </p:cNvSpPr>
          <p:nvPr/>
        </p:nvSpPr>
        <p:spPr>
          <a:xfrm>
            <a:off x="6250460" y="56722"/>
            <a:ext cx="5441830" cy="145941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sz="2400">
                <a:solidFill>
                  <a:schemeClr val="accent1">
                    <a:lumMod val="75000"/>
                  </a:schemeClr>
                </a:solidFill>
                <a:latin typeface="Tenorite"/>
              </a:rPr>
              <a:t>United Nations (UN) Convention on the Rights of the Child and the seven core aims developed by Welsh Government (UNCRC)</a:t>
            </a:r>
            <a:endParaRPr lang="en-GB" u="sng">
              <a:solidFill>
                <a:schemeClr val="accent1">
                  <a:lumMod val="75000"/>
                </a:schemeClr>
              </a:solidFill>
            </a:endParaRPr>
          </a:p>
        </p:txBody>
      </p:sp>
    </p:spTree>
    <p:extLst>
      <p:ext uri="{BB962C8B-B14F-4D97-AF65-F5344CB8AC3E}">
        <p14:creationId xmlns:p14="http://schemas.microsoft.com/office/powerpoint/2010/main" val="398255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hlinkClick r:id="" action="ppaction://media"/>
            <a:extLst>
              <a:ext uri="{FF2B5EF4-FFF2-40B4-BE49-F238E27FC236}">
                <a16:creationId xmlns:a16="http://schemas.microsoft.com/office/drawing/2014/main" id="{3ABB7945-FA69-47BC-97D0-8062EA5BFC22}"/>
              </a:ext>
              <a:ext uri="{C183D7F6-B498-43B3-948B-1728B52AA6E4}">
                <adec:decorative xmlns:adec="http://schemas.microsoft.com/office/drawing/2017/decorative" val="1"/>
              </a:ext>
            </a:extLst>
          </p:cNvPr>
          <p:cNvPicPr>
            <a:picLocks noGrp="1" noRot="1" noChangeAspect="1"/>
          </p:cNvPicPr>
          <p:nvPr>
            <p:ph sz="half" idx="2"/>
            <a:videoFile r:link="rId1"/>
          </p:nvPr>
        </p:nvPicPr>
        <p:blipFill>
          <a:blip r:embed="rId4"/>
          <a:stretch>
            <a:fillRect/>
          </a:stretch>
        </p:blipFill>
        <p:spPr>
          <a:xfrm>
            <a:off x="605823" y="1631836"/>
            <a:ext cx="4572000" cy="3429000"/>
          </a:xfrm>
        </p:spPr>
      </p:pic>
      <p:sp>
        <p:nvSpPr>
          <p:cNvPr id="4" name="Title 3">
            <a:extLst>
              <a:ext uri="{FF2B5EF4-FFF2-40B4-BE49-F238E27FC236}">
                <a16:creationId xmlns:a16="http://schemas.microsoft.com/office/drawing/2014/main" id="{9F6A833D-653C-4304-9B5B-D9DF1517A1A8}"/>
              </a:ext>
            </a:extLst>
          </p:cNvPr>
          <p:cNvSpPr>
            <a:spLocks noGrp="1"/>
          </p:cNvSpPr>
          <p:nvPr>
            <p:ph type="title"/>
          </p:nvPr>
        </p:nvSpPr>
        <p:spPr/>
        <p:txBody>
          <a:bodyPr/>
          <a:lstStyle/>
          <a:p>
            <a:r>
              <a:rPr lang="cy-GB" dirty="0">
                <a:latin typeface="Tenorite"/>
              </a:rPr>
              <a:t>Eich rôl chi wrth ystyried CCUHP</a:t>
            </a:r>
          </a:p>
        </p:txBody>
      </p:sp>
      <p:sp>
        <p:nvSpPr>
          <p:cNvPr id="2" name="Content Placeholder 1">
            <a:extLst>
              <a:ext uri="{FF2B5EF4-FFF2-40B4-BE49-F238E27FC236}">
                <a16:creationId xmlns:a16="http://schemas.microsoft.com/office/drawing/2014/main" id="{C834B1AA-D6B0-4DD7-98E3-71C72BACA189}"/>
              </a:ext>
              <a:ext uri="{C183D7F6-B498-43B3-948B-1728B52AA6E4}">
                <adec:decorative xmlns:adec="http://schemas.microsoft.com/office/drawing/2017/decorative" val="0"/>
              </a:ext>
            </a:extLst>
          </p:cNvPr>
          <p:cNvSpPr>
            <a:spLocks noGrp="1"/>
          </p:cNvSpPr>
          <p:nvPr>
            <p:ph sz="half" idx="1"/>
          </p:nvPr>
        </p:nvSpPr>
        <p:spPr/>
        <p:txBody>
          <a:bodyPr vert="horz" lIns="91440" tIns="45720" rIns="91440" bIns="45720" rtlCol="0" anchor="t">
            <a:normAutofit/>
          </a:bodyPr>
          <a:lstStyle/>
          <a:p>
            <a:r>
              <a:rPr lang="cy-GB" dirty="0">
                <a:latin typeface="Tenorite"/>
              </a:rPr>
              <a:t>Gwyliwch y clip fideo:</a:t>
            </a:r>
          </a:p>
          <a:p>
            <a:endParaRPr lang="en-US" dirty="0">
              <a:latin typeface="Tenorite"/>
            </a:endParaRPr>
          </a:p>
        </p:txBody>
      </p:sp>
      <p:sp>
        <p:nvSpPr>
          <p:cNvPr id="10" name="TextBox 9">
            <a:extLst>
              <a:ext uri="{FF2B5EF4-FFF2-40B4-BE49-F238E27FC236}">
                <a16:creationId xmlns:a16="http://schemas.microsoft.com/office/drawing/2014/main" id="{01E00F72-E834-44C8-B0A3-8F6A1EAF6628}"/>
              </a:ext>
            </a:extLst>
          </p:cNvPr>
          <p:cNvSpPr txBox="1"/>
          <p:nvPr/>
        </p:nvSpPr>
        <p:spPr>
          <a:xfrm>
            <a:off x="326833" y="5174255"/>
            <a:ext cx="558444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y-GB" dirty="0"/>
              <a:t>Gwiriwch eich dealltwriaeth drwy gwblhau’r gweithgaredd llusgo a gollwng ar dudalen 2 gwefan CBAC: </a:t>
            </a:r>
            <a:r>
              <a:rPr lang="cy-GB" dirty="0">
                <a:ea typeface="+mn-lt"/>
                <a:cs typeface="+mn-lt"/>
                <a:hlinkClick r:id="rId5"/>
              </a:rPr>
              <a:t>http://resource.download.wjec.co.uk.s3.amazonaws.com/vtc/2018-19/HSC18-19_3-1/_multi-lang/unit06/01-well-being.html?lang=Cy</a:t>
            </a:r>
            <a:endParaRPr lang="cy-GB" dirty="0">
              <a:ea typeface="+mn-lt"/>
              <a:cs typeface="+mn-lt"/>
            </a:endParaRPr>
          </a:p>
        </p:txBody>
      </p:sp>
      <p:sp>
        <p:nvSpPr>
          <p:cNvPr id="5" name="Text Placeholder 4">
            <a:extLst>
              <a:ext uri="{FF2B5EF4-FFF2-40B4-BE49-F238E27FC236}">
                <a16:creationId xmlns:a16="http://schemas.microsoft.com/office/drawing/2014/main" id="{D06AE0C3-8ECF-4571-80F8-AF23E38B6511}"/>
              </a:ext>
            </a:extLst>
          </p:cNvPr>
          <p:cNvSpPr>
            <a:spLocks noGrp="1"/>
          </p:cNvSpPr>
          <p:nvPr>
            <p:ph type="body" sz="quarter" idx="10"/>
          </p:nvPr>
        </p:nvSpPr>
        <p:spPr/>
        <p:txBody>
          <a:bodyPr vert="horz" lIns="91440" tIns="45720" rIns="91440" bIns="45720" rtlCol="0" anchor="t">
            <a:normAutofit/>
          </a:bodyPr>
          <a:lstStyle/>
          <a:p>
            <a:r>
              <a:rPr lang="en-GB" dirty="0">
                <a:solidFill>
                  <a:schemeClr val="accent1">
                    <a:lumMod val="75000"/>
                  </a:schemeClr>
                </a:solidFill>
                <a:latin typeface="Tenorite"/>
              </a:rPr>
              <a:t>Your role when considering UNCRC</a:t>
            </a:r>
            <a:endParaRPr lang="en-US" dirty="0">
              <a:solidFill>
                <a:schemeClr val="accent1">
                  <a:lumMod val="75000"/>
                </a:schemeClr>
              </a:solidFill>
            </a:endParaRPr>
          </a:p>
        </p:txBody>
      </p:sp>
      <p:sp>
        <p:nvSpPr>
          <p:cNvPr id="8" name="TextBox 7">
            <a:extLst>
              <a:ext uri="{FF2B5EF4-FFF2-40B4-BE49-F238E27FC236}">
                <a16:creationId xmlns:a16="http://schemas.microsoft.com/office/drawing/2014/main" id="{BDB1C262-40F9-4FE2-AEA7-306C50C3F17C}"/>
              </a:ext>
            </a:extLst>
          </p:cNvPr>
          <p:cNvSpPr txBox="1"/>
          <p:nvPr/>
        </p:nvSpPr>
        <p:spPr>
          <a:xfrm>
            <a:off x="6395291" y="1153099"/>
            <a:ext cx="526789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a:solidFill>
                  <a:schemeClr val="accent1">
                    <a:lumMod val="75000"/>
                  </a:schemeClr>
                </a:solidFill>
                <a:latin typeface="Tenorite"/>
              </a:rPr>
              <a:t>Watch the video clip:</a:t>
            </a:r>
          </a:p>
        </p:txBody>
      </p:sp>
      <p:pic>
        <p:nvPicPr>
          <p:cNvPr id="9" name="Picture 9">
            <a:hlinkClick r:id="" action="ppaction://media"/>
            <a:extLst>
              <a:ext uri="{FF2B5EF4-FFF2-40B4-BE49-F238E27FC236}">
                <a16:creationId xmlns:a16="http://schemas.microsoft.com/office/drawing/2014/main" id="{9FF94045-7180-4DC8-87AC-4DA93A646280}"/>
              </a:ext>
              <a:ext uri="{C183D7F6-B498-43B3-948B-1728B52AA6E4}">
                <adec:decorative xmlns:adec="http://schemas.microsoft.com/office/drawing/2017/decorative" val="1"/>
              </a:ext>
            </a:extLst>
          </p:cNvPr>
          <p:cNvPicPr>
            <a:picLocks noRot="1" noChangeAspect="1"/>
          </p:cNvPicPr>
          <p:nvPr>
            <a:videoFile r:link="rId2"/>
          </p:nvPr>
        </p:nvPicPr>
        <p:blipFill>
          <a:blip r:embed="rId6"/>
          <a:stretch>
            <a:fillRect/>
          </a:stretch>
        </p:blipFill>
        <p:spPr>
          <a:xfrm>
            <a:off x="6701928" y="1674908"/>
            <a:ext cx="4599542" cy="3370473"/>
          </a:xfrm>
          <a:prstGeom prst="rect">
            <a:avLst/>
          </a:prstGeom>
        </p:spPr>
      </p:pic>
      <p:sp>
        <p:nvSpPr>
          <p:cNvPr id="11" name="TextBox 10">
            <a:extLst>
              <a:ext uri="{FF2B5EF4-FFF2-40B4-BE49-F238E27FC236}">
                <a16:creationId xmlns:a16="http://schemas.microsoft.com/office/drawing/2014/main" id="{5CB42C0E-9C24-4A1A-951E-732CC969D9CD}"/>
              </a:ext>
            </a:extLst>
          </p:cNvPr>
          <p:cNvSpPr txBox="1"/>
          <p:nvPr/>
        </p:nvSpPr>
        <p:spPr>
          <a:xfrm>
            <a:off x="6670713" y="5100810"/>
            <a:ext cx="498329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Check your understanding by completing the drag and drop activity on the WJEC website page 2: </a:t>
            </a:r>
            <a:r>
              <a:rPr lang="en-GB">
                <a:ea typeface="+mn-lt"/>
                <a:cs typeface="+mn-lt"/>
                <a:hlinkClick r:id="rId7"/>
              </a:rPr>
              <a:t>http://resource.download.wjec.co.uk.s3.amazonaws.com/vtc/2018-19/HSC18-19_3-1/_multi-lang/unit06/01-well-being.html</a:t>
            </a:r>
            <a:endParaRPr lang="en-US"/>
          </a:p>
          <a:p>
            <a:endParaRPr lang="en-GB">
              <a:cs typeface="Calibri"/>
            </a:endParaRPr>
          </a:p>
        </p:txBody>
      </p:sp>
    </p:spTree>
    <p:extLst>
      <p:ext uri="{BB962C8B-B14F-4D97-AF65-F5344CB8AC3E}">
        <p14:creationId xmlns:p14="http://schemas.microsoft.com/office/powerpoint/2010/main" val="159045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0BAC57-4B07-4ACE-AC22-F8FD2FA3E59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6.1</a:t>
            </a:r>
          </a:p>
        </p:txBody>
      </p:sp>
      <p:sp>
        <p:nvSpPr>
          <p:cNvPr id="2" name="Content Placeholder 1">
            <a:extLst>
              <a:ext uri="{FF2B5EF4-FFF2-40B4-BE49-F238E27FC236}">
                <a16:creationId xmlns:a16="http://schemas.microsoft.com/office/drawing/2014/main" id="{0639550F-6FD2-4F5D-8734-F5A372EFA712}"/>
              </a:ext>
            </a:extLst>
          </p:cNvPr>
          <p:cNvSpPr>
            <a:spLocks noGrp="1"/>
          </p:cNvSpPr>
          <p:nvPr>
            <p:ph sz="half" idx="1"/>
          </p:nvPr>
        </p:nvSpPr>
        <p:spPr/>
        <p:txBody>
          <a:bodyPr vert="horz" lIns="91440" tIns="45720" rIns="91440" bIns="45720" rtlCol="0" anchor="t">
            <a:normAutofit/>
          </a:bodyPr>
          <a:lstStyle/>
          <a:p>
            <a:r>
              <a:rPr lang="cy-GB" b="1" u="sng">
                <a:latin typeface="Tenorite"/>
              </a:rPr>
              <a:t>Tasg ar gyfer meini prawf 6.1</a:t>
            </a:r>
            <a:endParaRPr lang="en-US">
              <a:latin typeface="Tenorite"/>
            </a:endParaRPr>
          </a:p>
          <a:p>
            <a:r>
              <a:rPr lang="cy-GB"/>
              <a:t>Esboniwch y term </a:t>
            </a:r>
            <a:r>
              <a:rPr lang="cy-GB" b="1"/>
              <a:t>'llesiant’  </a:t>
            </a:r>
            <a:endParaRPr lang="en-US"/>
          </a:p>
          <a:p>
            <a:endParaRPr lang="cy-GB"/>
          </a:p>
        </p:txBody>
      </p:sp>
      <p:sp>
        <p:nvSpPr>
          <p:cNvPr id="3" name="Content Placeholder 2">
            <a:extLst>
              <a:ext uri="{FF2B5EF4-FFF2-40B4-BE49-F238E27FC236}">
                <a16:creationId xmlns:a16="http://schemas.microsoft.com/office/drawing/2014/main" id="{281EBA58-7745-4881-B5BF-18AF5EB786CC}"/>
              </a:ext>
            </a:extLst>
          </p:cNvPr>
          <p:cNvSpPr>
            <a:spLocks noGrp="1"/>
          </p:cNvSpPr>
          <p:nvPr>
            <p:ph sz="half" idx="2"/>
          </p:nvPr>
        </p:nvSpPr>
        <p:spPr/>
        <p:txBody>
          <a:bodyPr vert="horz" lIns="91440" tIns="45720" rIns="91440" bIns="45720" rtlCol="0" anchor="t">
            <a:normAutofit/>
          </a:bodyPr>
          <a:lstStyle/>
          <a:p>
            <a:r>
              <a:rPr lang="en-GB" b="1" u="sng">
                <a:latin typeface="Calibri"/>
                <a:cs typeface="Calibri"/>
              </a:rPr>
              <a:t> Task for assessment criteria 6.1</a:t>
            </a:r>
            <a:endParaRPr lang="en-US"/>
          </a:p>
          <a:p>
            <a:r>
              <a:rPr lang="en-GB">
                <a:latin typeface="Calibri"/>
                <a:cs typeface="Calibri"/>
              </a:rPr>
              <a:t>Explain the term </a:t>
            </a:r>
            <a:r>
              <a:rPr lang="en-GB" b="1">
                <a:latin typeface="Calibri"/>
                <a:cs typeface="Calibri"/>
              </a:rPr>
              <a:t>‘well-being’</a:t>
            </a:r>
            <a:endParaRPr lang="en-US"/>
          </a:p>
          <a:p>
            <a:endParaRPr lang="en-GB">
              <a:latin typeface="Calibri"/>
              <a:cs typeface="Calibri"/>
            </a:endParaRPr>
          </a:p>
        </p:txBody>
      </p:sp>
    </p:spTree>
    <p:extLst>
      <p:ext uri="{BB962C8B-B14F-4D97-AF65-F5344CB8AC3E}">
        <p14:creationId xmlns:p14="http://schemas.microsoft.com/office/powerpoint/2010/main" val="319880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7207C-91F5-4167-BE37-66248A2517F3}"/>
              </a:ext>
            </a:extLst>
          </p:cNvPr>
          <p:cNvSpPr>
            <a:spLocks noGrp="1"/>
          </p:cNvSpPr>
          <p:nvPr>
            <p:ph type="title"/>
          </p:nvPr>
        </p:nvSpPr>
        <p:spPr/>
        <p:txBody>
          <a:bodyPr/>
          <a:lstStyle/>
          <a:p>
            <a:r>
              <a:rPr lang="en-GB" dirty="0">
                <a:latin typeface="Tenorite"/>
                <a:cs typeface="Calibri Light"/>
              </a:rPr>
              <a:t>ADRAN 2</a:t>
            </a:r>
            <a:endParaRPr lang="en-US" dirty="0">
              <a:latin typeface="Tenorite"/>
            </a:endParaRPr>
          </a:p>
        </p:txBody>
      </p:sp>
      <p:sp>
        <p:nvSpPr>
          <p:cNvPr id="3" name="Content Placeholder 2">
            <a:extLst>
              <a:ext uri="{FF2B5EF4-FFF2-40B4-BE49-F238E27FC236}">
                <a16:creationId xmlns:a16="http://schemas.microsoft.com/office/drawing/2014/main" id="{7E753939-0017-49A6-91F1-6A5DAB809D13}"/>
              </a:ext>
            </a:extLst>
          </p:cNvPr>
          <p:cNvSpPr>
            <a:spLocks noGrp="1"/>
          </p:cNvSpPr>
          <p:nvPr>
            <p:ph sz="half" idx="1"/>
          </p:nvPr>
        </p:nvSpPr>
        <p:spPr/>
        <p:txBody>
          <a:bodyPr vert="horz" lIns="91440" tIns="45720" rIns="91440" bIns="45720" rtlCol="0" anchor="t">
            <a:normAutofit/>
          </a:bodyPr>
          <a:lstStyle/>
          <a:p>
            <a:r>
              <a:rPr lang="cy-GB" b="1">
                <a:latin typeface="Tenorite"/>
              </a:rPr>
              <a:t>Meini Prawf 6.1</a:t>
            </a:r>
          </a:p>
          <a:p>
            <a:r>
              <a:rPr lang="cy-GB" sz="2400" i="1">
                <a:latin typeface="Tenorite"/>
              </a:rPr>
              <a:t>pam mae llesiant yn bwysig</a:t>
            </a:r>
            <a:r>
              <a:rPr lang="cy-GB" sz="2400">
                <a:latin typeface="Tenorite"/>
              </a:rPr>
              <a:t>? </a:t>
            </a:r>
            <a:r>
              <a:rPr lang="en-GB" sz="2400">
                <a:latin typeface="Tenorite"/>
              </a:rPr>
              <a:t> </a:t>
            </a:r>
            <a:endParaRPr lang="en-US" sz="2400"/>
          </a:p>
        </p:txBody>
      </p:sp>
      <p:sp>
        <p:nvSpPr>
          <p:cNvPr id="4" name="Content Placeholder 3">
            <a:extLst>
              <a:ext uri="{FF2B5EF4-FFF2-40B4-BE49-F238E27FC236}">
                <a16:creationId xmlns:a16="http://schemas.microsoft.com/office/drawing/2014/main" id="{92FDCB83-6287-4608-AD63-F5EBEA14F2E2}"/>
              </a:ext>
            </a:extLst>
          </p:cNvPr>
          <p:cNvSpPr>
            <a:spLocks noGrp="1"/>
          </p:cNvSpPr>
          <p:nvPr>
            <p:ph sz="half" idx="2"/>
          </p:nvPr>
        </p:nvSpPr>
        <p:spPr/>
        <p:txBody>
          <a:bodyPr vert="horz" lIns="91440" tIns="45720" rIns="91440" bIns="45720" rtlCol="0" anchor="t">
            <a:normAutofit/>
          </a:bodyPr>
          <a:lstStyle/>
          <a:p>
            <a:r>
              <a:rPr lang="cy-GB" b="1" err="1">
                <a:latin typeface="Tenorite"/>
              </a:rPr>
              <a:t>Assessment</a:t>
            </a:r>
            <a:r>
              <a:rPr lang="cy-GB" b="1">
                <a:latin typeface="Tenorite"/>
              </a:rPr>
              <a:t> Criteria 6.1</a:t>
            </a:r>
            <a:endParaRPr lang="en-US" b="1">
              <a:latin typeface="Tenorite"/>
            </a:endParaRPr>
          </a:p>
          <a:p>
            <a:r>
              <a:rPr lang="cy-GB" sz="2400" i="1" err="1">
                <a:latin typeface="Tenorite"/>
              </a:rPr>
              <a:t>Why</a:t>
            </a:r>
            <a:r>
              <a:rPr lang="cy-GB" sz="2400" i="1">
                <a:latin typeface="Tenorite"/>
              </a:rPr>
              <a:t> is well-</a:t>
            </a:r>
            <a:r>
              <a:rPr lang="cy-GB" sz="2400" i="1" err="1">
                <a:latin typeface="Tenorite"/>
              </a:rPr>
              <a:t>being</a:t>
            </a:r>
            <a:r>
              <a:rPr lang="cy-GB" sz="2400" i="1">
                <a:latin typeface="Tenorite"/>
              </a:rPr>
              <a:t> </a:t>
            </a:r>
            <a:r>
              <a:rPr lang="cy-GB" sz="2400" i="1" err="1">
                <a:latin typeface="Tenorite"/>
              </a:rPr>
              <a:t>important</a:t>
            </a:r>
            <a:r>
              <a:rPr lang="cy-GB" sz="2400" i="1">
                <a:latin typeface="Tenorite"/>
              </a:rPr>
              <a:t>?</a:t>
            </a:r>
            <a:endParaRPr lang="en-US" sz="2800" i="1"/>
          </a:p>
        </p:txBody>
      </p:sp>
      <p:sp>
        <p:nvSpPr>
          <p:cNvPr id="6" name="Title 1">
            <a:extLst>
              <a:ext uri="{FF2B5EF4-FFF2-40B4-BE49-F238E27FC236}">
                <a16:creationId xmlns:a16="http://schemas.microsoft.com/office/drawing/2014/main" id="{9D2EBEC7-875C-4C82-A836-2F3FD904FBB5}"/>
              </a:ext>
            </a:extLst>
          </p:cNvPr>
          <p:cNvSpPr txBox="1">
            <a:spLocks/>
          </p:cNvSpPr>
          <p:nvPr/>
        </p:nvSpPr>
        <p:spPr>
          <a:xfrm>
            <a:off x="6410205" y="1841455"/>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cs typeface="Calibri Light"/>
              </a:rPr>
              <a:t>SECTION 2</a:t>
            </a:r>
            <a:endParaRPr lang="en-US" dirty="0">
              <a:solidFill>
                <a:schemeClr val="accent1">
                  <a:lumMod val="75000"/>
                </a:schemeClr>
              </a:solidFill>
            </a:endParaRPr>
          </a:p>
        </p:txBody>
      </p:sp>
    </p:spTree>
    <p:extLst>
      <p:ext uri="{BB962C8B-B14F-4D97-AF65-F5344CB8AC3E}">
        <p14:creationId xmlns:p14="http://schemas.microsoft.com/office/powerpoint/2010/main" val="2735304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02E7EF-9518-4A97-8DF7-4EE6A7E7B9BD}"/>
              </a:ext>
            </a:extLst>
          </p:cNvPr>
          <p:cNvSpPr>
            <a:spLocks noGrp="1"/>
          </p:cNvSpPr>
          <p:nvPr>
            <p:ph type="title"/>
          </p:nvPr>
        </p:nvSpPr>
        <p:spPr>
          <a:xfrm>
            <a:off x="372039" y="170324"/>
            <a:ext cx="5461622" cy="754662"/>
          </a:xfrm>
        </p:spPr>
        <p:txBody>
          <a:bodyPr/>
          <a:lstStyle/>
          <a:p>
            <a:r>
              <a:rPr lang="cy-GB" dirty="0">
                <a:latin typeface="Calibri Light"/>
                <a:cs typeface="Calibri Light"/>
              </a:rPr>
              <a:t>Pam mae llesiant yn bwysig?</a:t>
            </a:r>
            <a:endParaRPr lang="en-US" dirty="0"/>
          </a:p>
        </p:txBody>
      </p:sp>
      <p:sp>
        <p:nvSpPr>
          <p:cNvPr id="2" name="Content Placeholder 1">
            <a:extLst>
              <a:ext uri="{FF2B5EF4-FFF2-40B4-BE49-F238E27FC236}">
                <a16:creationId xmlns:a16="http://schemas.microsoft.com/office/drawing/2014/main" id="{362B7E6D-62B8-4E64-8412-893E28D53F8B}"/>
              </a:ext>
            </a:extLst>
          </p:cNvPr>
          <p:cNvSpPr>
            <a:spLocks noGrp="1"/>
          </p:cNvSpPr>
          <p:nvPr>
            <p:ph sz="half" idx="1"/>
          </p:nvPr>
        </p:nvSpPr>
        <p:spPr>
          <a:xfrm>
            <a:off x="372039" y="1189883"/>
            <a:ext cx="5335001" cy="4961535"/>
          </a:xfrm>
        </p:spPr>
        <p:txBody>
          <a:bodyPr vert="horz" lIns="91440" tIns="45720" rIns="91440" bIns="45720" rtlCol="0" anchor="t">
            <a:noAutofit/>
          </a:bodyPr>
          <a:lstStyle/>
          <a:p>
            <a:pPr>
              <a:lnSpc>
                <a:spcPct val="100000"/>
              </a:lnSpc>
              <a:spcBef>
                <a:spcPts val="0"/>
              </a:spcBef>
            </a:pPr>
            <a:r>
              <a:rPr lang="cy-GB" sz="2000">
                <a:latin typeface="Tenorite"/>
              </a:rPr>
              <a:t>Mae llesiant plant a phobl ifanc yn golygu eu bod yn ddiogel, yn gyfforddus, yn hapus, yn teimlo’n dda am eu hunain ac yn barod i ddysgu a datblygu. Mae’n hanfodol bod plant yn byw ac yn cael eu dysgu mewn amgylchedd diogel a sefydlog er mwyn sicrhau datblygiad lles cadarn. Mae angen gwerthfawrogi plant fel eu bod yn datblygu i’w llawn botensial.</a:t>
            </a:r>
          </a:p>
          <a:p>
            <a:pPr>
              <a:lnSpc>
                <a:spcPct val="100000"/>
              </a:lnSpc>
              <a:spcBef>
                <a:spcPts val="0"/>
              </a:spcBef>
            </a:pPr>
            <a:endParaRPr lang="cy-GB" sz="2000"/>
          </a:p>
          <a:p>
            <a:pPr>
              <a:lnSpc>
                <a:spcPct val="100000"/>
              </a:lnSpc>
              <a:spcBef>
                <a:spcPts val="0"/>
              </a:spcBef>
            </a:pPr>
            <a:r>
              <a:rPr lang="cy-GB" sz="2000">
                <a:latin typeface="Tenorite"/>
              </a:rPr>
              <a:t>Darganfyddwch y ffactorau hynny sy’n cyfrannu tuag at lesiant plant a phobl ifanc ar wefan CBAC:</a:t>
            </a:r>
          </a:p>
          <a:p>
            <a:pPr>
              <a:lnSpc>
                <a:spcPct val="100000"/>
              </a:lnSpc>
              <a:spcBef>
                <a:spcPts val="0"/>
              </a:spcBef>
            </a:pPr>
            <a:r>
              <a:rPr lang="cy-GB" sz="2000">
                <a:latin typeface="Tenorite"/>
                <a:hlinkClick r:id="rId3"/>
              </a:rPr>
              <a:t>CBAC: </a:t>
            </a:r>
            <a:r>
              <a:rPr lang="cy-GB" sz="2000" err="1">
                <a:latin typeface="Tenorite"/>
                <a:hlinkClick r:id="rId3"/>
              </a:rPr>
              <a:t>ffactorau</a:t>
            </a:r>
            <a:r>
              <a:rPr lang="cy-GB" sz="2000">
                <a:latin typeface="Tenorite"/>
                <a:hlinkClick r:id="rId3"/>
              </a:rPr>
              <a:t> </a:t>
            </a:r>
            <a:r>
              <a:rPr lang="cy-GB" sz="2000" err="1">
                <a:latin typeface="Tenorite"/>
                <a:hlinkClick r:id="rId3"/>
              </a:rPr>
              <a:t>sy'n</a:t>
            </a:r>
            <a:r>
              <a:rPr lang="cy-GB" sz="2000">
                <a:latin typeface="Tenorite"/>
                <a:hlinkClick r:id="rId3"/>
              </a:rPr>
              <a:t> </a:t>
            </a:r>
            <a:r>
              <a:rPr lang="cy-GB" sz="2000" err="1">
                <a:latin typeface="Tenorite"/>
                <a:hlinkClick r:id="rId3"/>
              </a:rPr>
              <a:t>cyfrannu</a:t>
            </a:r>
            <a:r>
              <a:rPr lang="cy-GB" sz="2000">
                <a:latin typeface="Tenorite"/>
                <a:hlinkClick r:id="rId3"/>
              </a:rPr>
              <a:t> at </a:t>
            </a:r>
            <a:r>
              <a:rPr lang="cy-GB" sz="2000" err="1">
                <a:latin typeface="Tenorite"/>
                <a:hlinkClick r:id="rId3"/>
              </a:rPr>
              <a:t>lesiant</a:t>
            </a:r>
            <a:r>
              <a:rPr lang="cy-GB" sz="2000">
                <a:latin typeface="Tenorite"/>
                <a:hlinkClick r:id="rId3"/>
              </a:rPr>
              <a:t> plant ac </a:t>
            </a:r>
            <a:r>
              <a:rPr lang="cy-GB" sz="2000" err="1">
                <a:latin typeface="Tenorite"/>
                <a:hlinkClick r:id="rId3"/>
              </a:rPr>
              <a:t>oedolion</a:t>
            </a:r>
            <a:r>
              <a:rPr lang="cy-GB" sz="2000">
                <a:latin typeface="Tenorite"/>
                <a:hlinkClick r:id="rId3"/>
              </a:rPr>
              <a:t> </a:t>
            </a:r>
            <a:r>
              <a:rPr lang="cy-GB" sz="2000" err="1">
                <a:latin typeface="Tenorite"/>
                <a:hlinkClick r:id="rId3"/>
              </a:rPr>
              <a:t>ifanc</a:t>
            </a:r>
            <a:endParaRPr lang="cy-GB" sz="2000">
              <a:latin typeface="Tenorite"/>
            </a:endParaRPr>
          </a:p>
        </p:txBody>
      </p:sp>
      <p:sp>
        <p:nvSpPr>
          <p:cNvPr id="5" name="Text Placeholder 4">
            <a:extLst>
              <a:ext uri="{FF2B5EF4-FFF2-40B4-BE49-F238E27FC236}">
                <a16:creationId xmlns:a16="http://schemas.microsoft.com/office/drawing/2014/main" id="{A20179C9-E694-4BC3-BD7B-62BF41E0DA6F}"/>
              </a:ext>
            </a:extLst>
          </p:cNvPr>
          <p:cNvSpPr>
            <a:spLocks noGrp="1"/>
          </p:cNvSpPr>
          <p:nvPr>
            <p:ph type="body" sz="quarter" idx="10"/>
          </p:nvPr>
        </p:nvSpPr>
        <p:spPr>
          <a:xfrm>
            <a:off x="6484240" y="168997"/>
            <a:ext cx="5345112" cy="696521"/>
          </a:xfrm>
        </p:spPr>
        <p:txBody>
          <a:bodyPr vert="horz" lIns="91440" tIns="45720" rIns="91440" bIns="45720" rtlCol="0" anchor="t">
            <a:normAutofit/>
          </a:bodyPr>
          <a:lstStyle/>
          <a:p>
            <a:r>
              <a:rPr lang="en-GB">
                <a:solidFill>
                  <a:schemeClr val="accent1">
                    <a:lumMod val="75000"/>
                  </a:schemeClr>
                </a:solidFill>
                <a:latin typeface="Calibri Light"/>
                <a:cs typeface="Calibri Light"/>
              </a:rPr>
              <a:t>Why is well-being important?</a:t>
            </a:r>
            <a:endParaRPr lang="en-GB">
              <a:solidFill>
                <a:schemeClr val="accent1">
                  <a:lumMod val="75000"/>
                </a:schemeClr>
              </a:solidFill>
            </a:endParaRPr>
          </a:p>
        </p:txBody>
      </p:sp>
      <p:sp>
        <p:nvSpPr>
          <p:cNvPr id="3" name="Content Placeholder 2">
            <a:extLst>
              <a:ext uri="{FF2B5EF4-FFF2-40B4-BE49-F238E27FC236}">
                <a16:creationId xmlns:a16="http://schemas.microsoft.com/office/drawing/2014/main" id="{F8D6EB61-EDBE-406D-B943-811E704B1568}"/>
              </a:ext>
            </a:extLst>
          </p:cNvPr>
          <p:cNvSpPr>
            <a:spLocks noGrp="1"/>
          </p:cNvSpPr>
          <p:nvPr>
            <p:ph sz="half" idx="2"/>
          </p:nvPr>
        </p:nvSpPr>
        <p:spPr>
          <a:xfrm>
            <a:off x="6356060" y="1189882"/>
            <a:ext cx="5473291" cy="5272081"/>
          </a:xfrm>
        </p:spPr>
        <p:txBody>
          <a:bodyPr vert="horz" lIns="91440" tIns="45720" rIns="91440" bIns="45720" rtlCol="0" anchor="t">
            <a:noAutofit/>
          </a:bodyPr>
          <a:lstStyle/>
          <a:p>
            <a:r>
              <a:rPr lang="en-GB" sz="2000">
                <a:latin typeface="Tenorite"/>
              </a:rPr>
              <a:t>The well-being of children and young people means that they are safe, comfortable, happy, feeling good about themselves and ready to learn and develop. It's essential that children live and are taught in a safe and stable environment in order to ensure sound well-being development. Children need to be valued in order for them to develop to fulfil their potential.</a:t>
            </a:r>
          </a:p>
          <a:p>
            <a:endParaRPr lang="en-US" sz="2000">
              <a:latin typeface="Tenorite"/>
            </a:endParaRPr>
          </a:p>
          <a:p>
            <a:r>
              <a:rPr lang="en-GB" sz="2000">
                <a:latin typeface="Tenorite"/>
              </a:rPr>
              <a:t>Find out the factors that contribute towards children and young adults’ well-being on the WJEC website:</a:t>
            </a:r>
            <a:endParaRPr lang="en-US" sz="2000">
              <a:latin typeface="Tenorite"/>
            </a:endParaRPr>
          </a:p>
          <a:p>
            <a:r>
              <a:rPr lang="en-GB" sz="2000">
                <a:latin typeface="Tenorite"/>
                <a:hlinkClick r:id="rId4"/>
              </a:rPr>
              <a:t>WJEC: Factors that contribute to the well-being of children and young adults</a:t>
            </a:r>
            <a:endParaRPr lang="en-US" sz="2000">
              <a:latin typeface="Tenorite"/>
            </a:endParaRPr>
          </a:p>
        </p:txBody>
      </p:sp>
    </p:spTree>
    <p:extLst>
      <p:ext uri="{BB962C8B-B14F-4D97-AF65-F5344CB8AC3E}">
        <p14:creationId xmlns:p14="http://schemas.microsoft.com/office/powerpoint/2010/main" val="373949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361DD8C-488A-4679-8524-882E6562466E}"/>
              </a:ext>
              <a:ext uri="{C183D7F6-B498-43B3-948B-1728B52AA6E4}">
                <adec:decorative xmlns:adec="http://schemas.microsoft.com/office/drawing/2017/decorative" val="1"/>
              </a:ext>
            </a:extLst>
          </p:cNvPr>
          <p:cNvSpPr/>
          <p:nvPr/>
        </p:nvSpPr>
        <p:spPr>
          <a:xfrm>
            <a:off x="6306836" y="56377"/>
            <a:ext cx="5519350" cy="233748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947282F8-2ABA-4823-8EF0-60C239D88366}"/>
              </a:ext>
              <a:ext uri="{C183D7F6-B498-43B3-948B-1728B52AA6E4}">
                <adec:decorative xmlns:adec="http://schemas.microsoft.com/office/drawing/2017/decorative" val="1"/>
              </a:ext>
            </a:extLst>
          </p:cNvPr>
          <p:cNvSpPr/>
          <p:nvPr/>
        </p:nvSpPr>
        <p:spPr>
          <a:xfrm>
            <a:off x="181231" y="57664"/>
            <a:ext cx="5344296" cy="233748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itl 1">
            <a:extLst>
              <a:ext uri="{FF2B5EF4-FFF2-40B4-BE49-F238E27FC236}">
                <a16:creationId xmlns:a16="http://schemas.microsoft.com/office/drawing/2014/main" id="{A243DDE7-D3FC-4D8D-B6A2-E6DA519DFEA9}"/>
              </a:ext>
            </a:extLst>
          </p:cNvPr>
          <p:cNvSpPr>
            <a:spLocks noGrp="1"/>
          </p:cNvSpPr>
          <p:nvPr>
            <p:ph type="title"/>
          </p:nvPr>
        </p:nvSpPr>
        <p:spPr>
          <a:xfrm>
            <a:off x="277812" y="117339"/>
            <a:ext cx="5441830" cy="2041848"/>
          </a:xfrm>
        </p:spPr>
        <p:txBody>
          <a:bodyPr vert="horz" lIns="91440" tIns="45720" rIns="91440" bIns="45720" rtlCol="0" anchor="t">
            <a:noAutofit/>
          </a:bodyPr>
          <a:lstStyle/>
          <a:p>
            <a:pPr>
              <a:lnSpc>
                <a:spcPct val="107000"/>
              </a:lnSpc>
              <a:spcBef>
                <a:spcPts val="0"/>
              </a:spcBef>
              <a:spcAft>
                <a:spcPts val="800"/>
              </a:spcAft>
            </a:pPr>
            <a:r>
              <a:rPr lang="cy-GB" sz="1700">
                <a:latin typeface="Tenorite" panose="00000500000000000000"/>
                <a:cs typeface="Calibri"/>
              </a:rPr>
              <a:t>Pwy ydych chi? Beth ydych chi'n hoffi ei wneud?</a:t>
            </a:r>
            <a:endParaRPr lang="cy-GB" sz="1700">
              <a:latin typeface="Tenorite" panose="00000500000000000000"/>
            </a:endParaRPr>
          </a:p>
          <a:p>
            <a:pPr>
              <a:lnSpc>
                <a:spcPct val="107000"/>
              </a:lnSpc>
              <a:spcBef>
                <a:spcPts val="0"/>
              </a:spcBef>
              <a:spcAft>
                <a:spcPts val="800"/>
              </a:spcAft>
            </a:pPr>
            <a:r>
              <a:rPr lang="cy-GB" sz="1700">
                <a:latin typeface="Tenorite" panose="00000500000000000000"/>
                <a:cs typeface="Calibri"/>
              </a:rPr>
              <a:t>Beth sy'n eich gwneud chi yn chi?</a:t>
            </a:r>
            <a:endParaRPr lang="cy-GB" sz="1700">
              <a:latin typeface="Tenorite" panose="00000500000000000000"/>
            </a:endParaRPr>
          </a:p>
          <a:p>
            <a:pPr>
              <a:lnSpc>
                <a:spcPct val="107000"/>
              </a:lnSpc>
              <a:spcBef>
                <a:spcPts val="0"/>
              </a:spcBef>
              <a:spcAft>
                <a:spcPts val="800"/>
              </a:spcAft>
            </a:pPr>
            <a:r>
              <a:rPr lang="cy-GB" sz="1700">
                <a:latin typeface="Tenorite" panose="00000500000000000000"/>
                <a:cs typeface="Calibri"/>
              </a:rPr>
              <a:t>Eich hunaniaeth, neu bwy ydych chi fel person, yn cynnwys ystod eang o wahanol bethau.</a:t>
            </a:r>
            <a:endParaRPr lang="cy-GB" sz="1700">
              <a:latin typeface="Tenorite" panose="00000500000000000000"/>
            </a:endParaRPr>
          </a:p>
          <a:p>
            <a:pPr>
              <a:lnSpc>
                <a:spcPct val="107000"/>
              </a:lnSpc>
              <a:spcBef>
                <a:spcPts val="0"/>
              </a:spcBef>
              <a:spcAft>
                <a:spcPts val="800"/>
              </a:spcAft>
            </a:pPr>
            <a:r>
              <a:rPr lang="cy-GB" sz="1700">
                <a:latin typeface="Tenorite" panose="00000500000000000000"/>
                <a:cs typeface="Calibri"/>
              </a:rPr>
              <a:t>Gall gynnwys o ble rydych chi'n dod, eich ethnigrwydd, eich crefydd, eich iaith, beth rydych chi'n ei hoffi, eich hobïau, eich personoliaeth unigryw, a llawer mwy.</a:t>
            </a:r>
          </a:p>
        </p:txBody>
      </p:sp>
      <p:pic>
        <p:nvPicPr>
          <p:cNvPr id="5" name="Picture 5" descr="eicon ar gyfer chwarae'r fideo">
            <a:hlinkClick r:id="" action="ppaction://media"/>
            <a:extLst>
              <a:ext uri="{FF2B5EF4-FFF2-40B4-BE49-F238E27FC236}">
                <a16:creationId xmlns:a16="http://schemas.microsoft.com/office/drawing/2014/main" id="{22FB6702-3A81-43F5-BDD0-319670C4ACBA}"/>
              </a:ext>
            </a:extLst>
          </p:cNvPr>
          <p:cNvPicPr>
            <a:picLocks noGrp="1" noRot="1" noChangeAspect="1"/>
          </p:cNvPicPr>
          <p:nvPr>
            <p:ph sz="half" idx="1"/>
            <a:videoFile r:link="rId1"/>
          </p:nvPr>
        </p:nvPicPr>
        <p:blipFill>
          <a:blip r:embed="rId3"/>
          <a:stretch>
            <a:fillRect/>
          </a:stretch>
        </p:blipFill>
        <p:spPr>
          <a:xfrm>
            <a:off x="3376772" y="2658170"/>
            <a:ext cx="5253728" cy="3761102"/>
          </a:xfrm>
        </p:spPr>
      </p:pic>
      <p:sp>
        <p:nvSpPr>
          <p:cNvPr id="4" name="Dalfan Testun 3">
            <a:extLst>
              <a:ext uri="{FF2B5EF4-FFF2-40B4-BE49-F238E27FC236}">
                <a16:creationId xmlns:a16="http://schemas.microsoft.com/office/drawing/2014/main" id="{B783471E-0720-4D25-B505-9D34B324ED80}"/>
              </a:ext>
            </a:extLst>
          </p:cNvPr>
          <p:cNvSpPr>
            <a:spLocks noGrp="1"/>
          </p:cNvSpPr>
          <p:nvPr>
            <p:ph type="body" sz="quarter" idx="10"/>
          </p:nvPr>
        </p:nvSpPr>
        <p:spPr>
          <a:xfrm>
            <a:off x="6345067" y="137933"/>
            <a:ext cx="5651500" cy="1863904"/>
          </a:xfrm>
        </p:spPr>
        <p:txBody>
          <a:bodyPr vert="horz" lIns="91440" tIns="45720" rIns="91440" bIns="45720" rtlCol="0" anchor="t">
            <a:noAutofit/>
          </a:bodyPr>
          <a:lstStyle/>
          <a:p>
            <a:pPr>
              <a:lnSpc>
                <a:spcPct val="107000"/>
              </a:lnSpc>
              <a:spcBef>
                <a:spcPts val="0"/>
              </a:spcBef>
              <a:spcAft>
                <a:spcPts val="800"/>
              </a:spcAft>
            </a:pPr>
            <a:r>
              <a:rPr lang="en-GB" sz="1700">
                <a:latin typeface="Tenorite" panose="00000500000000000000"/>
                <a:cs typeface="Calibri"/>
              </a:rPr>
              <a:t>Who are you? What do you like to do?</a:t>
            </a:r>
            <a:endParaRPr lang="en-US" sz="1700">
              <a:latin typeface="Tenorite" panose="00000500000000000000"/>
            </a:endParaRPr>
          </a:p>
          <a:p>
            <a:pPr>
              <a:lnSpc>
                <a:spcPct val="107000"/>
              </a:lnSpc>
              <a:spcBef>
                <a:spcPts val="0"/>
              </a:spcBef>
              <a:spcAft>
                <a:spcPts val="800"/>
              </a:spcAft>
            </a:pPr>
            <a:r>
              <a:rPr lang="en-GB" sz="1700">
                <a:latin typeface="Tenorite" panose="00000500000000000000"/>
                <a:cs typeface="Calibri"/>
              </a:rPr>
              <a:t>What makes you, you?</a:t>
            </a:r>
            <a:endParaRPr lang="en-US" sz="1700">
              <a:latin typeface="Tenorite" panose="00000500000000000000"/>
            </a:endParaRPr>
          </a:p>
          <a:p>
            <a:pPr>
              <a:lnSpc>
                <a:spcPct val="107000"/>
              </a:lnSpc>
              <a:spcBef>
                <a:spcPts val="0"/>
              </a:spcBef>
              <a:spcAft>
                <a:spcPts val="800"/>
              </a:spcAft>
            </a:pPr>
            <a:r>
              <a:rPr lang="en-GB" sz="1700">
                <a:latin typeface="Tenorite" panose="00000500000000000000"/>
                <a:cs typeface="Calibri"/>
              </a:rPr>
              <a:t>Your identity, or who you are as a person, is made up of a whole range of different things.</a:t>
            </a:r>
            <a:endParaRPr lang="en-US" sz="1700">
              <a:latin typeface="Tenorite" panose="00000500000000000000"/>
            </a:endParaRPr>
          </a:p>
          <a:p>
            <a:pPr>
              <a:lnSpc>
                <a:spcPct val="107000"/>
              </a:lnSpc>
              <a:spcBef>
                <a:spcPts val="0"/>
              </a:spcBef>
              <a:spcAft>
                <a:spcPts val="800"/>
              </a:spcAft>
            </a:pPr>
            <a:r>
              <a:rPr lang="en-GB" sz="1700">
                <a:latin typeface="Tenorite" panose="00000500000000000000"/>
                <a:cs typeface="Calibri"/>
              </a:rPr>
              <a:t>It can be made up of where you come from, your ethnicity, your religion, your language, what you like,</a:t>
            </a:r>
            <a:r>
              <a:rPr lang="en-US" sz="1700">
                <a:latin typeface="Tenorite" panose="00000500000000000000"/>
              </a:rPr>
              <a:t> </a:t>
            </a:r>
            <a:r>
              <a:rPr lang="en-GB" sz="1700">
                <a:latin typeface="Tenorite" panose="00000500000000000000"/>
                <a:cs typeface="Calibri"/>
              </a:rPr>
              <a:t>your hobbies, your unique personality, and much more.</a:t>
            </a:r>
            <a:endParaRPr lang="cy-GB" sz="1700">
              <a:latin typeface="Tenorite" panose="00000500000000000000"/>
            </a:endParaRPr>
          </a:p>
        </p:txBody>
      </p:sp>
    </p:spTree>
    <p:extLst>
      <p:ext uri="{BB962C8B-B14F-4D97-AF65-F5344CB8AC3E}">
        <p14:creationId xmlns:p14="http://schemas.microsoft.com/office/powerpoint/2010/main" val="244439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907305-597F-4838-AB14-3FD6FEEA6E97}"/>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6.2</a:t>
            </a:r>
          </a:p>
        </p:txBody>
      </p:sp>
      <p:sp>
        <p:nvSpPr>
          <p:cNvPr id="2" name="Content Placeholder 1">
            <a:extLst>
              <a:ext uri="{FF2B5EF4-FFF2-40B4-BE49-F238E27FC236}">
                <a16:creationId xmlns:a16="http://schemas.microsoft.com/office/drawing/2014/main" id="{80661D95-D285-4CBA-8D3A-29F263D47AEF}"/>
              </a:ext>
            </a:extLst>
          </p:cNvPr>
          <p:cNvSpPr>
            <a:spLocks noGrp="1"/>
          </p:cNvSpPr>
          <p:nvPr>
            <p:ph sz="half" idx="1"/>
          </p:nvPr>
        </p:nvSpPr>
        <p:spPr>
          <a:xfrm>
            <a:off x="516835" y="1404458"/>
            <a:ext cx="5202476" cy="3664499"/>
          </a:xfrm>
        </p:spPr>
        <p:txBody>
          <a:bodyPr vert="horz" lIns="91440" tIns="45720" rIns="91440" bIns="45720" rtlCol="0" anchor="t">
            <a:normAutofit fontScale="55000" lnSpcReduction="20000"/>
          </a:bodyPr>
          <a:lstStyle/>
          <a:p>
            <a:r>
              <a:rPr lang="cy-GB" b="1" u="sng">
                <a:latin typeface="Tenorite"/>
              </a:rPr>
              <a:t>Tasg ar gyfer meini prawf 6.2</a:t>
            </a:r>
            <a:endParaRPr lang="cy-GB"/>
          </a:p>
          <a:p>
            <a:r>
              <a:rPr lang="cy-GB">
                <a:latin typeface="Tenorite"/>
              </a:rPr>
              <a:t>Pam mae </a:t>
            </a:r>
            <a:r>
              <a:rPr lang="cy-GB" b="1">
                <a:latin typeface="Tenorite"/>
              </a:rPr>
              <a:t>llesiant </a:t>
            </a:r>
            <a:r>
              <a:rPr lang="cy-GB">
                <a:latin typeface="Tenorite"/>
              </a:rPr>
              <a:t>yn bwysig? </a:t>
            </a:r>
          </a:p>
          <a:p>
            <a:r>
              <a:rPr lang="cy-GB">
                <a:latin typeface="Tenorite"/>
              </a:rPr>
              <a:t>Gan ystyried y pwyntiau isod yn ogystal â’ch profiadau ar leoliad, ewch ati i greu restr o resymau pam mae llesiant plant bach yn bwysig.</a:t>
            </a:r>
          </a:p>
          <a:p>
            <a:r>
              <a:rPr lang="cy-GB">
                <a:latin typeface="Tenorite"/>
              </a:rPr>
              <a:t>-Empathi at eraill</a:t>
            </a:r>
          </a:p>
          <a:p>
            <a:r>
              <a:rPr lang="cy-GB">
                <a:latin typeface="Tenorite"/>
              </a:rPr>
              <a:t>-Hunan ymwybyddiaeth</a:t>
            </a:r>
          </a:p>
          <a:p>
            <a:r>
              <a:rPr lang="cy-GB">
                <a:latin typeface="Tenorite"/>
              </a:rPr>
              <a:t>-Hunan-hyder</a:t>
            </a:r>
          </a:p>
          <a:p>
            <a:r>
              <a:rPr lang="cy-GB">
                <a:latin typeface="Tenorite"/>
              </a:rPr>
              <a:t>-Hunanddelwedd</a:t>
            </a:r>
          </a:p>
          <a:p>
            <a:r>
              <a:rPr lang="cy-GB">
                <a:latin typeface="Tenorite"/>
              </a:rPr>
              <a:t>-Hunan-werth</a:t>
            </a:r>
          </a:p>
          <a:p>
            <a:r>
              <a:rPr lang="cy-GB">
                <a:latin typeface="Tenorite"/>
              </a:rPr>
              <a:t>-Ymateb i her</a:t>
            </a:r>
          </a:p>
          <a:p>
            <a:r>
              <a:rPr lang="cy-GB">
                <a:latin typeface="Tenorite"/>
              </a:rPr>
              <a:t>-Newidiadau bywyd</a:t>
            </a:r>
          </a:p>
          <a:p>
            <a:endParaRPr lang="cy-GB"/>
          </a:p>
        </p:txBody>
      </p:sp>
      <p:sp>
        <p:nvSpPr>
          <p:cNvPr id="3" name="Content Placeholder 2">
            <a:extLst>
              <a:ext uri="{FF2B5EF4-FFF2-40B4-BE49-F238E27FC236}">
                <a16:creationId xmlns:a16="http://schemas.microsoft.com/office/drawing/2014/main" id="{2B1732E8-0179-48D7-9672-478E609FB30C}"/>
              </a:ext>
            </a:extLst>
          </p:cNvPr>
          <p:cNvSpPr>
            <a:spLocks noGrp="1"/>
          </p:cNvSpPr>
          <p:nvPr>
            <p:ph sz="half" idx="2"/>
          </p:nvPr>
        </p:nvSpPr>
        <p:spPr>
          <a:xfrm>
            <a:off x="6526695" y="1404460"/>
            <a:ext cx="5148470" cy="3664498"/>
          </a:xfrm>
        </p:spPr>
        <p:txBody>
          <a:bodyPr vert="horz" lIns="91440" tIns="45720" rIns="91440" bIns="45720" rtlCol="0" anchor="t">
            <a:normAutofit fontScale="55000" lnSpcReduction="20000"/>
          </a:bodyPr>
          <a:lstStyle/>
          <a:p>
            <a:r>
              <a:rPr lang="en-GB" b="1" u="sng">
                <a:latin typeface="Tenorite"/>
              </a:rPr>
              <a:t>Task for assessment criteria 6.2</a:t>
            </a:r>
            <a:endParaRPr lang="en-GB">
              <a:latin typeface="Tenorite"/>
            </a:endParaRPr>
          </a:p>
          <a:p>
            <a:r>
              <a:rPr lang="en-GB">
                <a:latin typeface="Tenorite"/>
              </a:rPr>
              <a:t>Why is </a:t>
            </a:r>
            <a:r>
              <a:rPr lang="en-GB" b="1">
                <a:latin typeface="Tenorite"/>
              </a:rPr>
              <a:t>well-being i</a:t>
            </a:r>
            <a:r>
              <a:rPr lang="en-GB">
                <a:latin typeface="Tenorite"/>
              </a:rPr>
              <a:t>mportant?</a:t>
            </a:r>
          </a:p>
          <a:p>
            <a:r>
              <a:rPr lang="en-GB">
                <a:latin typeface="Tenorite"/>
              </a:rPr>
              <a:t>Considering the following points and your practical workplace experiences, list with details why well-being in young children is important.</a:t>
            </a:r>
          </a:p>
          <a:p>
            <a:r>
              <a:rPr lang="en-GB">
                <a:latin typeface="Tenorite"/>
              </a:rPr>
              <a:t>-Empathy for others</a:t>
            </a:r>
          </a:p>
          <a:p>
            <a:r>
              <a:rPr lang="en-GB">
                <a:latin typeface="Tenorite"/>
              </a:rPr>
              <a:t>-Self awareness</a:t>
            </a:r>
          </a:p>
          <a:p>
            <a:r>
              <a:rPr lang="en-GB">
                <a:latin typeface="Tenorite"/>
              </a:rPr>
              <a:t>-Self-esteem</a:t>
            </a:r>
          </a:p>
          <a:p>
            <a:r>
              <a:rPr lang="en-GB"/>
              <a:t>-Self-image</a:t>
            </a:r>
          </a:p>
          <a:p>
            <a:r>
              <a:rPr lang="en-GB"/>
              <a:t>-Self-worth</a:t>
            </a:r>
          </a:p>
          <a:p>
            <a:r>
              <a:rPr lang="en-GB"/>
              <a:t>-Responding to a challenge</a:t>
            </a:r>
          </a:p>
          <a:p>
            <a:r>
              <a:rPr lang="en-GB"/>
              <a:t>-Life changes</a:t>
            </a:r>
            <a:endParaRPr lang="en-US"/>
          </a:p>
          <a:p>
            <a:endParaRPr lang="en-GB"/>
          </a:p>
        </p:txBody>
      </p:sp>
    </p:spTree>
    <p:extLst>
      <p:ext uri="{BB962C8B-B14F-4D97-AF65-F5344CB8AC3E}">
        <p14:creationId xmlns:p14="http://schemas.microsoft.com/office/powerpoint/2010/main" val="2861190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C605-19CE-4B4E-8F51-886298246CF7}"/>
              </a:ext>
            </a:extLst>
          </p:cNvPr>
          <p:cNvSpPr>
            <a:spLocks noGrp="1"/>
          </p:cNvSpPr>
          <p:nvPr>
            <p:ph type="title"/>
          </p:nvPr>
        </p:nvSpPr>
        <p:spPr/>
        <p:txBody>
          <a:bodyPr/>
          <a:lstStyle/>
          <a:p>
            <a:r>
              <a:rPr lang="cy-GB" dirty="0">
                <a:latin typeface="Tenorite"/>
              </a:rPr>
              <a:t>ADRAN 3</a:t>
            </a:r>
          </a:p>
        </p:txBody>
      </p:sp>
      <p:sp>
        <p:nvSpPr>
          <p:cNvPr id="3" name="Content Placeholder 2">
            <a:extLst>
              <a:ext uri="{FF2B5EF4-FFF2-40B4-BE49-F238E27FC236}">
                <a16:creationId xmlns:a16="http://schemas.microsoft.com/office/drawing/2014/main" id="{200B921F-0B14-4BEE-A89C-615B0D686054}"/>
              </a:ext>
            </a:extLst>
          </p:cNvPr>
          <p:cNvSpPr>
            <a:spLocks noGrp="1"/>
          </p:cNvSpPr>
          <p:nvPr>
            <p:ph sz="half" idx="1"/>
          </p:nvPr>
        </p:nvSpPr>
        <p:spPr/>
        <p:txBody>
          <a:bodyPr vert="horz" lIns="91440" tIns="45720" rIns="91440" bIns="45720" rtlCol="0" anchor="t">
            <a:normAutofit/>
          </a:bodyPr>
          <a:lstStyle/>
          <a:p>
            <a:r>
              <a:rPr lang="cy-GB" b="1">
                <a:latin typeface="Tenorite"/>
              </a:rPr>
              <a:t>Meini Prawf 6.3</a:t>
            </a:r>
            <a:endParaRPr lang="cy-GB" b="1"/>
          </a:p>
          <a:p>
            <a:r>
              <a:rPr lang="cy-GB" sz="2800" i="1">
                <a:latin typeface="Tenorite"/>
              </a:rPr>
              <a:t>Ffactorau sy'n effeithio ar lesiant</a:t>
            </a:r>
            <a:endParaRPr lang="en-US" sz="2800"/>
          </a:p>
        </p:txBody>
      </p:sp>
      <p:sp>
        <p:nvSpPr>
          <p:cNvPr id="4" name="Content Placeholder 3">
            <a:extLst>
              <a:ext uri="{FF2B5EF4-FFF2-40B4-BE49-F238E27FC236}">
                <a16:creationId xmlns:a16="http://schemas.microsoft.com/office/drawing/2014/main" id="{1AF4D303-1676-4F08-BB38-4C7F744C1EF8}"/>
              </a:ext>
            </a:extLst>
          </p:cNvPr>
          <p:cNvSpPr>
            <a:spLocks noGrp="1"/>
          </p:cNvSpPr>
          <p:nvPr>
            <p:ph sz="half" idx="2"/>
          </p:nvPr>
        </p:nvSpPr>
        <p:spPr/>
        <p:txBody>
          <a:bodyPr vert="horz" lIns="91440" tIns="45720" rIns="91440" bIns="45720" rtlCol="0" anchor="t">
            <a:normAutofit/>
          </a:bodyPr>
          <a:lstStyle/>
          <a:p>
            <a:r>
              <a:rPr lang="en-GB" b="1" dirty="0">
                <a:latin typeface="Tenorite"/>
              </a:rPr>
              <a:t>Assessment Criteria 6.3</a:t>
            </a:r>
            <a:endParaRPr lang="en-GB" b="1" dirty="0"/>
          </a:p>
          <a:p>
            <a:r>
              <a:rPr lang="en-GB" sz="2800" i="1" dirty="0">
                <a:latin typeface="Tenorite"/>
              </a:rPr>
              <a:t>Factors that affect well-being</a:t>
            </a:r>
          </a:p>
        </p:txBody>
      </p:sp>
      <p:sp>
        <p:nvSpPr>
          <p:cNvPr id="6" name="Title 1">
            <a:extLst>
              <a:ext uri="{FF2B5EF4-FFF2-40B4-BE49-F238E27FC236}">
                <a16:creationId xmlns:a16="http://schemas.microsoft.com/office/drawing/2014/main" id="{DEBB4429-776B-4663-8FE8-7795424FB33D}"/>
              </a:ext>
            </a:extLst>
          </p:cNvPr>
          <p:cNvSpPr txBox="1">
            <a:spLocks/>
          </p:cNvSpPr>
          <p:nvPr/>
        </p:nvSpPr>
        <p:spPr>
          <a:xfrm>
            <a:off x="6474470" y="1777190"/>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3</a:t>
            </a:r>
          </a:p>
        </p:txBody>
      </p:sp>
    </p:spTree>
    <p:extLst>
      <p:ext uri="{BB962C8B-B14F-4D97-AF65-F5344CB8AC3E}">
        <p14:creationId xmlns:p14="http://schemas.microsoft.com/office/powerpoint/2010/main" val="3304304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2091ED-350D-4C76-9A06-4EB291A42C9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6.3</a:t>
            </a:r>
          </a:p>
        </p:txBody>
      </p:sp>
      <p:sp>
        <p:nvSpPr>
          <p:cNvPr id="2" name="Content Placeholder 1">
            <a:extLst>
              <a:ext uri="{FF2B5EF4-FFF2-40B4-BE49-F238E27FC236}">
                <a16:creationId xmlns:a16="http://schemas.microsoft.com/office/drawing/2014/main" id="{B6199667-9D2E-448F-B0DE-90CD937A0DAB}"/>
              </a:ext>
            </a:extLst>
          </p:cNvPr>
          <p:cNvSpPr>
            <a:spLocks noGrp="1"/>
          </p:cNvSpPr>
          <p:nvPr>
            <p:ph sz="half" idx="1"/>
          </p:nvPr>
        </p:nvSpPr>
        <p:spPr/>
        <p:txBody>
          <a:bodyPr vert="horz" lIns="91440" tIns="45720" rIns="91440" bIns="45720" rtlCol="0" anchor="t">
            <a:normAutofit fontScale="92500" lnSpcReduction="20000"/>
          </a:bodyPr>
          <a:lstStyle/>
          <a:p>
            <a:pPr>
              <a:lnSpc>
                <a:spcPct val="100000"/>
              </a:lnSpc>
              <a:spcBef>
                <a:spcPts val="0"/>
              </a:spcBef>
            </a:pPr>
            <a:r>
              <a:rPr lang="cy-GB">
                <a:latin typeface="Tenorite"/>
              </a:rPr>
              <a:t>Mae Deddf Llesiant Cenedlaethau'r Dyfodol (Cymru) 2015 yn amlygu'r ffactorau a all effeithio ar les plentyn neu oedolyn ifanc.</a:t>
            </a:r>
          </a:p>
          <a:p>
            <a:pPr>
              <a:lnSpc>
                <a:spcPct val="100000"/>
              </a:lnSpc>
              <a:spcBef>
                <a:spcPts val="0"/>
              </a:spcBef>
            </a:pPr>
            <a:endParaRPr lang="cy-GB"/>
          </a:p>
          <a:p>
            <a:pPr>
              <a:lnSpc>
                <a:spcPct val="100000"/>
              </a:lnSpc>
              <a:spcBef>
                <a:spcPts val="0"/>
              </a:spcBef>
            </a:pPr>
            <a:r>
              <a:rPr lang="cy-GB" b="1">
                <a:latin typeface="Tenorite"/>
              </a:rPr>
              <a:t>Gall amrywiaeth o ffactorau effeithio ar les plant a'u teuluoedd/gofalwyr, gan arwain at ganlyniadau difrifol.</a:t>
            </a:r>
            <a:endParaRPr lang="cy-GB">
              <a:latin typeface="Tenorite"/>
            </a:endParaRPr>
          </a:p>
          <a:p>
            <a:pPr>
              <a:lnSpc>
                <a:spcPct val="100000"/>
              </a:lnSpc>
              <a:spcBef>
                <a:spcPts val="0"/>
              </a:spcBef>
            </a:pPr>
            <a:endParaRPr lang="cy-GB"/>
          </a:p>
          <a:p>
            <a:pPr>
              <a:lnSpc>
                <a:spcPct val="100000"/>
              </a:lnSpc>
              <a:spcBef>
                <a:spcPts val="0"/>
              </a:spcBef>
            </a:pPr>
            <a:r>
              <a:rPr lang="cy-GB">
                <a:latin typeface="Tenorite"/>
              </a:rPr>
              <a:t>Gallant gynnwys:</a:t>
            </a:r>
          </a:p>
          <a:p>
            <a:pPr marL="285750" indent="-285750">
              <a:lnSpc>
                <a:spcPct val="100000"/>
              </a:lnSpc>
              <a:spcBef>
                <a:spcPts val="0"/>
              </a:spcBef>
              <a:buFont typeface="Arial,Sans-Serif"/>
              <a:buChar char="•"/>
            </a:pPr>
            <a:r>
              <a:rPr lang="cy-GB" b="1">
                <a:latin typeface="Tenorite"/>
              </a:rPr>
              <a:t>Iechyd a Diogelwch</a:t>
            </a:r>
            <a:endParaRPr lang="cy-GB">
              <a:latin typeface="Tenorite"/>
            </a:endParaRPr>
          </a:p>
          <a:p>
            <a:pPr marL="285750" indent="-285750">
              <a:lnSpc>
                <a:spcPct val="100000"/>
              </a:lnSpc>
              <a:spcBef>
                <a:spcPts val="0"/>
              </a:spcBef>
              <a:buFont typeface="Arial,Sans-Serif"/>
              <a:buChar char="•"/>
            </a:pPr>
            <a:r>
              <a:rPr lang="cy-GB" b="1">
                <a:latin typeface="Tenorite"/>
              </a:rPr>
              <a:t>Gofal</a:t>
            </a:r>
            <a:endParaRPr lang="cy-GB">
              <a:latin typeface="Tenorite"/>
            </a:endParaRPr>
          </a:p>
          <a:p>
            <a:pPr marL="285750" indent="-285750">
              <a:lnSpc>
                <a:spcPct val="100000"/>
              </a:lnSpc>
              <a:spcBef>
                <a:spcPts val="0"/>
              </a:spcBef>
              <a:buFont typeface="Arial,Sans-Serif"/>
              <a:buChar char="•"/>
            </a:pPr>
            <a:r>
              <a:rPr lang="cy-GB" b="1">
                <a:latin typeface="Tenorite"/>
              </a:rPr>
              <a:t>Cam-drin</a:t>
            </a:r>
            <a:endParaRPr lang="cy-GB">
              <a:latin typeface="Tenorite"/>
            </a:endParaRPr>
          </a:p>
          <a:p>
            <a:pPr marL="285750" indent="-285750">
              <a:lnSpc>
                <a:spcPct val="100000"/>
              </a:lnSpc>
              <a:spcBef>
                <a:spcPts val="0"/>
              </a:spcBef>
              <a:buFont typeface="Arial,Sans-Serif"/>
              <a:buChar char="•"/>
            </a:pPr>
            <a:r>
              <a:rPr lang="cy-GB" b="1">
                <a:latin typeface="Tenorite"/>
              </a:rPr>
              <a:t>Symbyliad ac Addysg</a:t>
            </a:r>
            <a:endParaRPr lang="cy-GB">
              <a:latin typeface="Tenorite"/>
            </a:endParaRPr>
          </a:p>
          <a:p>
            <a:pPr marL="285750" indent="-285750">
              <a:lnSpc>
                <a:spcPct val="100000"/>
              </a:lnSpc>
              <a:spcBef>
                <a:spcPts val="0"/>
              </a:spcBef>
              <a:buFont typeface="Arial,Sans-Serif"/>
              <a:buChar char="•"/>
            </a:pPr>
            <a:r>
              <a:rPr lang="cy-GB" b="1">
                <a:latin typeface="Tenorite"/>
              </a:rPr>
              <a:t>Tlodi</a:t>
            </a:r>
            <a:endParaRPr lang="cy-GB">
              <a:latin typeface="Tenorite"/>
            </a:endParaRPr>
          </a:p>
          <a:p>
            <a:pPr marL="285750" indent="-285750">
              <a:lnSpc>
                <a:spcPct val="100000"/>
              </a:lnSpc>
              <a:spcBef>
                <a:spcPts val="0"/>
              </a:spcBef>
              <a:buFont typeface="Arial,Sans-Serif"/>
              <a:buChar char="•"/>
            </a:pPr>
            <a:r>
              <a:rPr lang="cy-GB" b="1">
                <a:latin typeface="Tenorite"/>
              </a:rPr>
              <a:t>Teulu/gofalwyr a ffrindiau</a:t>
            </a:r>
            <a:endParaRPr lang="cy-GB">
              <a:latin typeface="Tenorite"/>
            </a:endParaRPr>
          </a:p>
        </p:txBody>
      </p:sp>
      <p:sp>
        <p:nvSpPr>
          <p:cNvPr id="3" name="Content Placeholder 2">
            <a:extLst>
              <a:ext uri="{FF2B5EF4-FFF2-40B4-BE49-F238E27FC236}">
                <a16:creationId xmlns:a16="http://schemas.microsoft.com/office/drawing/2014/main" id="{755BE46C-EB7D-4FC8-8FE0-DAB1DE55A986}"/>
              </a:ext>
            </a:extLst>
          </p:cNvPr>
          <p:cNvSpPr>
            <a:spLocks noGrp="1"/>
          </p:cNvSpPr>
          <p:nvPr>
            <p:ph sz="half" idx="2"/>
          </p:nvPr>
        </p:nvSpPr>
        <p:spPr/>
        <p:txBody>
          <a:bodyPr vert="horz" lIns="91440" tIns="45720" rIns="91440" bIns="45720" rtlCol="0" anchor="t">
            <a:normAutofit fontScale="85000" lnSpcReduction="20000"/>
          </a:bodyPr>
          <a:lstStyle/>
          <a:p>
            <a:pPr>
              <a:lnSpc>
                <a:spcPct val="100000"/>
              </a:lnSpc>
              <a:spcBef>
                <a:spcPts val="0"/>
              </a:spcBef>
            </a:pPr>
            <a:r>
              <a:rPr lang="en-GB">
                <a:latin typeface="Tenorite"/>
              </a:rPr>
              <a:t>The video Well being of Future Generations (Wales) Act 2015 highlights the factors which can affect the well being of a child or young adult.</a:t>
            </a:r>
            <a:endParaRPr lang="en-US"/>
          </a:p>
          <a:p>
            <a:pPr>
              <a:lnSpc>
                <a:spcPct val="100000"/>
              </a:lnSpc>
              <a:spcBef>
                <a:spcPts val="0"/>
              </a:spcBef>
            </a:pPr>
            <a:endParaRPr lang="en-GB"/>
          </a:p>
          <a:p>
            <a:pPr>
              <a:lnSpc>
                <a:spcPct val="100000"/>
              </a:lnSpc>
              <a:spcBef>
                <a:spcPts val="0"/>
              </a:spcBef>
            </a:pPr>
            <a:r>
              <a:rPr lang="en-GB" b="1">
                <a:latin typeface="Tenorite"/>
              </a:rPr>
              <a:t>A variety of factors can affect the well-being of children and their families/carers, leading to serious consequences.</a:t>
            </a:r>
            <a:endParaRPr lang="en-US">
              <a:latin typeface="Tenorite"/>
            </a:endParaRPr>
          </a:p>
          <a:p>
            <a:pPr>
              <a:lnSpc>
                <a:spcPct val="100000"/>
              </a:lnSpc>
              <a:spcBef>
                <a:spcPts val="0"/>
              </a:spcBef>
            </a:pPr>
            <a:endParaRPr lang="en-GB"/>
          </a:p>
          <a:p>
            <a:pPr>
              <a:lnSpc>
                <a:spcPct val="100000"/>
              </a:lnSpc>
              <a:spcBef>
                <a:spcPts val="0"/>
              </a:spcBef>
            </a:pPr>
            <a:r>
              <a:rPr lang="en-GB">
                <a:latin typeface="Tenorite"/>
              </a:rPr>
              <a:t>They can include:</a:t>
            </a:r>
            <a:endParaRPr lang="en-US">
              <a:latin typeface="Tenorite"/>
            </a:endParaRPr>
          </a:p>
          <a:p>
            <a:pPr marL="285750" indent="-285750">
              <a:lnSpc>
                <a:spcPct val="100000"/>
              </a:lnSpc>
              <a:spcBef>
                <a:spcPts val="0"/>
              </a:spcBef>
              <a:buFont typeface="Arial,Sans-Serif"/>
              <a:buChar char="•"/>
            </a:pPr>
            <a:r>
              <a:rPr lang="en-GB" b="1">
                <a:latin typeface="Tenorite"/>
              </a:rPr>
              <a:t>Health and Safety</a:t>
            </a:r>
            <a:endParaRPr lang="en-US">
              <a:latin typeface="Tenorite"/>
            </a:endParaRPr>
          </a:p>
          <a:p>
            <a:pPr marL="285750" indent="-285750">
              <a:lnSpc>
                <a:spcPct val="100000"/>
              </a:lnSpc>
              <a:spcBef>
                <a:spcPts val="0"/>
              </a:spcBef>
              <a:buFont typeface="Arial,Sans-Serif"/>
              <a:buChar char="•"/>
            </a:pPr>
            <a:r>
              <a:rPr lang="en-GB" b="1">
                <a:latin typeface="Tenorite"/>
              </a:rPr>
              <a:t>Care</a:t>
            </a:r>
            <a:endParaRPr lang="en-US">
              <a:latin typeface="Tenorite"/>
            </a:endParaRPr>
          </a:p>
          <a:p>
            <a:pPr marL="285750" indent="-285750">
              <a:lnSpc>
                <a:spcPct val="100000"/>
              </a:lnSpc>
              <a:spcBef>
                <a:spcPts val="0"/>
              </a:spcBef>
              <a:buFont typeface="Arial,Sans-Serif"/>
              <a:buChar char="•"/>
            </a:pPr>
            <a:r>
              <a:rPr lang="en-GB" b="1">
                <a:latin typeface="Tenorite"/>
              </a:rPr>
              <a:t>Abuse</a:t>
            </a:r>
            <a:endParaRPr lang="en-US">
              <a:latin typeface="Tenorite"/>
            </a:endParaRPr>
          </a:p>
          <a:p>
            <a:pPr marL="285750" indent="-285750">
              <a:lnSpc>
                <a:spcPct val="100000"/>
              </a:lnSpc>
              <a:spcBef>
                <a:spcPts val="0"/>
              </a:spcBef>
              <a:buFont typeface="Arial,Sans-Serif"/>
              <a:buChar char="•"/>
            </a:pPr>
            <a:r>
              <a:rPr lang="en-GB" b="1">
                <a:latin typeface="Tenorite"/>
              </a:rPr>
              <a:t>Stimulation and Education</a:t>
            </a:r>
            <a:endParaRPr lang="en-US">
              <a:latin typeface="Tenorite"/>
            </a:endParaRPr>
          </a:p>
          <a:p>
            <a:pPr marL="285750" indent="-285750">
              <a:lnSpc>
                <a:spcPct val="100000"/>
              </a:lnSpc>
              <a:spcBef>
                <a:spcPts val="0"/>
              </a:spcBef>
              <a:buFont typeface="Arial,Sans-Serif"/>
              <a:buChar char="•"/>
            </a:pPr>
            <a:r>
              <a:rPr lang="en-GB" b="1">
                <a:latin typeface="Tenorite"/>
              </a:rPr>
              <a:t>Poverty</a:t>
            </a:r>
            <a:endParaRPr lang="en-US">
              <a:latin typeface="Tenorite"/>
            </a:endParaRPr>
          </a:p>
          <a:p>
            <a:pPr marL="285750" indent="-285750">
              <a:lnSpc>
                <a:spcPct val="100000"/>
              </a:lnSpc>
              <a:spcBef>
                <a:spcPts val="0"/>
              </a:spcBef>
              <a:buFont typeface="Arial,Sans-Serif"/>
              <a:buChar char="•"/>
            </a:pPr>
            <a:r>
              <a:rPr lang="en-GB" b="1">
                <a:latin typeface="Tenorite"/>
              </a:rPr>
              <a:t>Family/carers and friends</a:t>
            </a:r>
            <a:endParaRPr lang="en-US">
              <a:latin typeface="Tenorite"/>
            </a:endParaRPr>
          </a:p>
        </p:txBody>
      </p:sp>
    </p:spTree>
    <p:extLst>
      <p:ext uri="{BB962C8B-B14F-4D97-AF65-F5344CB8AC3E}">
        <p14:creationId xmlns:p14="http://schemas.microsoft.com/office/powerpoint/2010/main" val="2131858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D852-6B7B-41DB-95A9-A9D7A1D78135}"/>
              </a:ext>
            </a:extLst>
          </p:cNvPr>
          <p:cNvSpPr>
            <a:spLocks noGrp="1"/>
          </p:cNvSpPr>
          <p:nvPr>
            <p:ph type="title"/>
          </p:nvPr>
        </p:nvSpPr>
        <p:spPr/>
        <p:txBody>
          <a:bodyPr>
            <a:normAutofit fontScale="90000"/>
          </a:bodyPr>
          <a:lstStyle/>
          <a:p>
            <a:r>
              <a:rPr lang="cy-GB" b="0">
                <a:latin typeface="Tenorite"/>
              </a:rPr>
              <a:t>Gwyliwch y clip fideo a chwblhewch yr asesiad ar y sleid nesaf</a:t>
            </a:r>
            <a:endParaRPr lang="en-US">
              <a:latin typeface="Tenorite"/>
            </a:endParaRPr>
          </a:p>
        </p:txBody>
      </p:sp>
      <p:pic>
        <p:nvPicPr>
          <p:cNvPr id="5" name="Picture 5" descr="Fideo YouTube Wellbeing of Future Generations Act Llywodraeth Cymru Welsh Government YouTube video" title="Wellbeing of Future Generations Act">
            <a:hlinkClick r:id="" action="ppaction://media"/>
            <a:extLst>
              <a:ext uri="{FF2B5EF4-FFF2-40B4-BE49-F238E27FC236}">
                <a16:creationId xmlns:a16="http://schemas.microsoft.com/office/drawing/2014/main" id="{35260F86-8F11-40BA-B3A1-A3E570A526B1}"/>
              </a:ext>
            </a:extLst>
          </p:cNvPr>
          <p:cNvPicPr>
            <a:picLocks noGrp="1" noRot="1" noChangeAspect="1"/>
          </p:cNvPicPr>
          <p:nvPr>
            <p:ph sz="half" idx="1"/>
            <a:videoFile r:link="rId1"/>
          </p:nvPr>
        </p:nvPicPr>
        <p:blipFill>
          <a:blip r:embed="rId3"/>
          <a:stretch>
            <a:fillRect/>
          </a:stretch>
        </p:blipFill>
        <p:spPr>
          <a:xfrm>
            <a:off x="3423726" y="2592849"/>
            <a:ext cx="5344547" cy="3863369"/>
          </a:xfrm>
        </p:spPr>
      </p:pic>
      <p:sp>
        <p:nvSpPr>
          <p:cNvPr id="4" name="Text Placeholder 3">
            <a:extLst>
              <a:ext uri="{FF2B5EF4-FFF2-40B4-BE49-F238E27FC236}">
                <a16:creationId xmlns:a16="http://schemas.microsoft.com/office/drawing/2014/main" id="{6735C738-3D67-447B-B08A-20456F253FFC}"/>
              </a:ext>
            </a:extLst>
          </p:cNvPr>
          <p:cNvSpPr>
            <a:spLocks noGrp="1"/>
          </p:cNvSpPr>
          <p:nvPr>
            <p:ph type="body" sz="quarter" idx="10"/>
          </p:nvPr>
        </p:nvSpPr>
        <p:spPr>
          <a:xfrm>
            <a:off x="6262688" y="137933"/>
            <a:ext cx="5651500" cy="1386507"/>
          </a:xfrm>
        </p:spPr>
        <p:txBody>
          <a:bodyPr vert="horz" lIns="91440" tIns="45720" rIns="91440" bIns="45720" rtlCol="0" anchor="t">
            <a:normAutofit fontScale="92500" lnSpcReduction="10000"/>
          </a:bodyPr>
          <a:lstStyle/>
          <a:p>
            <a:r>
              <a:rPr lang="en-GB" b="0">
                <a:latin typeface="Tenorite"/>
              </a:rPr>
              <a:t>Watch the video clip and complete the assessment on the next slide</a:t>
            </a:r>
            <a:endParaRPr lang="en-GB">
              <a:latin typeface="Tenorite"/>
            </a:endParaRPr>
          </a:p>
        </p:txBody>
      </p:sp>
    </p:spTree>
    <p:extLst>
      <p:ext uri="{BB962C8B-B14F-4D97-AF65-F5344CB8AC3E}">
        <p14:creationId xmlns:p14="http://schemas.microsoft.com/office/powerpoint/2010/main" val="9042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04E3-8C32-4176-AA28-28D227F146A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Diffiniad Uned 1 Deilliant dysgu 6</a:t>
            </a:r>
          </a:p>
        </p:txBody>
      </p:sp>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p:txBody>
          <a:bodyPr vert="horz" lIns="91440" tIns="45720" rIns="91440" bIns="45720" rtlCol="0" anchor="t">
            <a:normAutofit fontScale="85000" lnSpcReduction="20000"/>
          </a:bodyPr>
          <a:lstStyle/>
          <a:p>
            <a:pPr>
              <a:lnSpc>
                <a:spcPct val="107000"/>
              </a:lnSpc>
              <a:spcAft>
                <a:spcPts val="800"/>
              </a:spcAft>
            </a:pPr>
            <a:r>
              <a:rPr lang="cy-GB" sz="3000" b="1">
                <a:latin typeface="Tenorite"/>
                <a:cs typeface="Times New Roman"/>
              </a:rPr>
              <a:t>Llesiant</a:t>
            </a:r>
            <a:endParaRPr lang="cy-GB">
              <a:cs typeface="Times New Roman"/>
            </a:endParaRPr>
          </a:p>
          <a:p>
            <a:pPr>
              <a:lnSpc>
                <a:spcPct val="107000"/>
              </a:lnSpc>
              <a:spcAft>
                <a:spcPts val="800"/>
              </a:spcAft>
            </a:pPr>
            <a:br>
              <a:rPr lang="cy-GB" sz="3000">
                <a:latin typeface="Calibri Light"/>
                <a:cs typeface="Calibri Light"/>
              </a:rPr>
            </a:br>
            <a:r>
              <a:rPr lang="cy-GB" sz="2400">
                <a:latin typeface="Tenorite"/>
                <a:cs typeface="Times New Roman"/>
              </a:rPr>
              <a:t>Uned 001 Egwyddorion a Gwerthoedd </a:t>
            </a:r>
            <a:br>
              <a:rPr lang="cy-GB" sz="2400">
                <a:latin typeface="Tenorite"/>
                <a:cs typeface="Times New Roman"/>
              </a:rPr>
            </a:br>
            <a:r>
              <a:rPr lang="cy-GB" sz="2400">
                <a:latin typeface="Tenorite"/>
                <a:cs typeface="Times New Roman"/>
              </a:rPr>
              <a:t>Gofal, Chwarae, Dysgu a Datblygiad Plant (0-19 mlwydd oed) </a:t>
            </a:r>
            <a:endParaRPr lang="cy-GB" sz="2400">
              <a:effectLst/>
              <a:ea typeface="Calibri" panose="020F0502020204030204" pitchFamily="34" charset="0"/>
              <a:cs typeface="Times New Roman" panose="02020603050405020304" pitchFamily="18" charset="0"/>
            </a:endParaRPr>
          </a:p>
          <a:p>
            <a:pPr>
              <a:lnSpc>
                <a:spcPct val="107000"/>
              </a:lnSpc>
              <a:spcAft>
                <a:spcPts val="800"/>
              </a:spcAft>
            </a:pPr>
            <a:r>
              <a:rPr lang="cy-GB" sz="2400" b="1">
                <a:effectLst/>
                <a:latin typeface="Tenorite"/>
                <a:ea typeface="Calibri" panose="020F0502020204030204" pitchFamily="34" charset="0"/>
                <a:cs typeface="Times New Roman"/>
              </a:rPr>
              <a:t>Deilliant dysgu</a:t>
            </a:r>
            <a:r>
              <a:rPr lang="cy-GB" sz="2400" b="1">
                <a:latin typeface="Tenorite"/>
                <a:ea typeface="Calibri" panose="020F0502020204030204" pitchFamily="34" charset="0"/>
                <a:cs typeface="Times New Roman"/>
              </a:rPr>
              <a:t> 6</a:t>
            </a:r>
            <a:endParaRPr lang="cy-GB" sz="2400">
              <a:effectLst/>
              <a:latin typeface="Tenorite"/>
              <a:ea typeface="Calibri" panose="020F0502020204030204" pitchFamily="34" charset="0"/>
              <a:cs typeface="Times New Roman"/>
            </a:endParaRPr>
          </a:p>
          <a:p>
            <a:pPr>
              <a:lnSpc>
                <a:spcPct val="107000"/>
              </a:lnSpc>
              <a:spcAft>
                <a:spcPts val="800"/>
              </a:spcAft>
            </a:pPr>
            <a:r>
              <a:rPr lang="cy-GB" sz="2400" i="1">
                <a:effectLst/>
                <a:latin typeface="Tenorite"/>
                <a:ea typeface="Calibri" panose="020F0502020204030204" pitchFamily="34" charset="0"/>
                <a:cs typeface="Times New Roman"/>
              </a:rPr>
              <a:t>Deall</a:t>
            </a:r>
            <a:r>
              <a:rPr lang="cy-GB" sz="2400" i="1">
                <a:latin typeface="Tenorite"/>
                <a:cs typeface="Times New Roman"/>
              </a:rPr>
              <a:t> llesiant yng nghyd-destun gofal, chwarae, dysgu a datblygiad plant.  </a:t>
            </a:r>
            <a:endParaRPr lang="en-GB" sz="2400" i="1">
              <a:effectLst/>
              <a:ea typeface="Calibri" panose="020F0502020204030204" pitchFamily="34" charset="0"/>
              <a:cs typeface="Times New Roman" panose="02020603050405020304" pitchFamily="18" charset="0"/>
            </a:endParaRPr>
          </a:p>
          <a:p>
            <a:endParaRPr lang="en-GB"/>
          </a:p>
        </p:txBody>
      </p:sp>
      <p:sp>
        <p:nvSpPr>
          <p:cNvPr id="3" name="Content Placeholder 2">
            <a:extLst>
              <a:ext uri="{FF2B5EF4-FFF2-40B4-BE49-F238E27FC236}">
                <a16:creationId xmlns:a16="http://schemas.microsoft.com/office/drawing/2014/main" id="{26D70605-6424-4E74-B040-8D3035CA620E}"/>
              </a:ext>
            </a:extLst>
          </p:cNvPr>
          <p:cNvSpPr>
            <a:spLocks noGrp="1"/>
          </p:cNvSpPr>
          <p:nvPr>
            <p:ph sz="half" idx="2"/>
          </p:nvPr>
        </p:nvSpPr>
        <p:spPr/>
        <p:txBody>
          <a:bodyPr vert="horz" lIns="91440" tIns="45720" rIns="91440" bIns="45720" rtlCol="0" anchor="t">
            <a:normAutofit fontScale="92500" lnSpcReduction="10000"/>
          </a:bodyPr>
          <a:lstStyle/>
          <a:p>
            <a:pPr>
              <a:lnSpc>
                <a:spcPct val="107000"/>
              </a:lnSpc>
              <a:spcAft>
                <a:spcPts val="800"/>
              </a:spcAft>
            </a:pPr>
            <a:r>
              <a:rPr lang="en-GB" sz="2900" b="1">
                <a:latin typeface="Tenorite"/>
                <a:cs typeface="Times New Roman"/>
              </a:rPr>
              <a:t>Well-being</a:t>
            </a:r>
            <a:endParaRPr lang="en-US" sz="2200">
              <a:latin typeface="Tenorite"/>
              <a:cs typeface="Times New Roman"/>
            </a:endParaRPr>
          </a:p>
          <a:p>
            <a:pPr>
              <a:lnSpc>
                <a:spcPct val="107000"/>
              </a:lnSpc>
              <a:spcAft>
                <a:spcPts val="800"/>
              </a:spcAft>
            </a:pPr>
            <a:r>
              <a:rPr lang="en-GB" sz="2200">
                <a:latin typeface="Tenorite"/>
                <a:cs typeface="Times New Roman"/>
              </a:rPr>
              <a:t>Unit 001 Principles and Values of Children’s Care, Play, Learning and Development (0-19 years of age)</a:t>
            </a:r>
            <a:endParaRPr lang="en-US" sz="2200">
              <a:latin typeface="Tenorite"/>
              <a:cs typeface="Times New Roman"/>
            </a:endParaRPr>
          </a:p>
          <a:p>
            <a:pPr>
              <a:lnSpc>
                <a:spcPct val="107000"/>
              </a:lnSpc>
              <a:spcAft>
                <a:spcPts val="800"/>
              </a:spcAft>
            </a:pPr>
            <a:r>
              <a:rPr lang="en-US" sz="2200" b="1">
                <a:latin typeface="Tenorite"/>
                <a:cs typeface="Times New Roman"/>
              </a:rPr>
              <a:t>Learning outcome 6</a:t>
            </a:r>
            <a:endParaRPr lang="en-GB" sz="2200">
              <a:latin typeface="Tenorite"/>
              <a:cs typeface="Times New Roman"/>
            </a:endParaRPr>
          </a:p>
          <a:p>
            <a:pPr>
              <a:lnSpc>
                <a:spcPct val="107000"/>
              </a:lnSpc>
              <a:spcAft>
                <a:spcPts val="800"/>
              </a:spcAft>
            </a:pPr>
            <a:r>
              <a:rPr lang="en-GB" sz="2200" i="1">
                <a:latin typeface="Tenorite"/>
                <a:cs typeface="Times New Roman"/>
              </a:rPr>
              <a:t>Understand well-being in the context of children’s care, play, learning and development.</a:t>
            </a:r>
            <a:r>
              <a:rPr lang="en-US" sz="2200" i="1">
                <a:latin typeface="Tenorite"/>
                <a:cs typeface="Times New Roman"/>
              </a:rPr>
              <a:t> </a:t>
            </a:r>
            <a:r>
              <a:rPr lang="en-GB" sz="2200">
                <a:latin typeface="Tenorite"/>
                <a:cs typeface="Times New Roman"/>
              </a:rPr>
              <a:t> </a:t>
            </a:r>
            <a:endParaRPr lang="en-US" sz="2200">
              <a:latin typeface="Tenorite"/>
              <a:cs typeface="Times New Roman"/>
            </a:endParaRPr>
          </a:p>
          <a:p>
            <a:endParaRPr lang="en-GB"/>
          </a:p>
        </p:txBody>
      </p:sp>
    </p:spTree>
    <p:extLst>
      <p:ext uri="{BB962C8B-B14F-4D97-AF65-F5344CB8AC3E}">
        <p14:creationId xmlns:p14="http://schemas.microsoft.com/office/powerpoint/2010/main" val="11474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6B6F11-F8FE-4068-9506-11B6DA52337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6.3</a:t>
            </a:r>
          </a:p>
        </p:txBody>
      </p:sp>
      <p:sp>
        <p:nvSpPr>
          <p:cNvPr id="2" name="Content Placeholder 1">
            <a:extLst>
              <a:ext uri="{FF2B5EF4-FFF2-40B4-BE49-F238E27FC236}">
                <a16:creationId xmlns:a16="http://schemas.microsoft.com/office/drawing/2014/main" id="{78661098-EE3D-4AA1-86DE-C68E3D6241AF}"/>
              </a:ext>
            </a:extLst>
          </p:cNvPr>
          <p:cNvSpPr>
            <a:spLocks noGrp="1"/>
          </p:cNvSpPr>
          <p:nvPr>
            <p:ph sz="half" idx="1"/>
          </p:nvPr>
        </p:nvSpPr>
        <p:spPr/>
        <p:txBody>
          <a:bodyPr vert="horz" lIns="91440" tIns="45720" rIns="91440" bIns="45720" rtlCol="0" anchor="t">
            <a:normAutofit/>
          </a:bodyPr>
          <a:lstStyle/>
          <a:p>
            <a:r>
              <a:rPr lang="cy-GB" b="1" u="sng">
                <a:latin typeface="Tenorite"/>
              </a:rPr>
              <a:t>Tasg ar gyfer meini prawf 6.3</a:t>
            </a:r>
            <a:endParaRPr lang="cy-GB">
              <a:latin typeface="Tenorite"/>
            </a:endParaRPr>
          </a:p>
          <a:p>
            <a:r>
              <a:rPr lang="cy-GB">
                <a:latin typeface="Tenorite"/>
              </a:rPr>
              <a:t>Pa ffactorau sy'n effeithio ar lesiant plant a'u teuluoedd/gofalwyr)? </a:t>
            </a:r>
            <a:endParaRPr lang="cy-GB"/>
          </a:p>
          <a:p>
            <a:endParaRPr lang="en-US"/>
          </a:p>
          <a:p>
            <a:endParaRPr lang="cy-GB"/>
          </a:p>
        </p:txBody>
      </p:sp>
      <p:sp>
        <p:nvSpPr>
          <p:cNvPr id="3" name="Content Placeholder 2">
            <a:extLst>
              <a:ext uri="{FF2B5EF4-FFF2-40B4-BE49-F238E27FC236}">
                <a16:creationId xmlns:a16="http://schemas.microsoft.com/office/drawing/2014/main" id="{C1A7E513-ECB3-4492-B1BA-CA952ACF880A}"/>
              </a:ext>
            </a:extLst>
          </p:cNvPr>
          <p:cNvSpPr>
            <a:spLocks noGrp="1"/>
          </p:cNvSpPr>
          <p:nvPr>
            <p:ph sz="half" idx="2"/>
          </p:nvPr>
        </p:nvSpPr>
        <p:spPr/>
        <p:txBody>
          <a:bodyPr vert="horz" lIns="91440" tIns="45720" rIns="91440" bIns="45720" rtlCol="0" anchor="t">
            <a:normAutofit/>
          </a:bodyPr>
          <a:lstStyle/>
          <a:p>
            <a:r>
              <a:rPr lang="en-GB" b="1" u="sng">
                <a:latin typeface="Tenorite"/>
              </a:rPr>
              <a:t>Task for assessment criteria 6.3</a:t>
            </a:r>
            <a:endParaRPr lang="en-GB">
              <a:latin typeface="Tenorite"/>
            </a:endParaRPr>
          </a:p>
          <a:p>
            <a:r>
              <a:rPr lang="en-GB">
                <a:latin typeface="Tenorite"/>
              </a:rPr>
              <a:t>What are the factors that affect the well-being of children and their families/carers? </a:t>
            </a:r>
            <a:endParaRPr lang="en-US">
              <a:latin typeface="Tenorite"/>
            </a:endParaRPr>
          </a:p>
          <a:p>
            <a:endParaRPr lang="en-GB">
              <a:latin typeface="Tenorite"/>
            </a:endParaRPr>
          </a:p>
        </p:txBody>
      </p:sp>
    </p:spTree>
    <p:extLst>
      <p:ext uri="{BB962C8B-B14F-4D97-AF65-F5344CB8AC3E}">
        <p14:creationId xmlns:p14="http://schemas.microsoft.com/office/powerpoint/2010/main" val="261928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218A-A5FC-48F8-924C-C9B08DDC0E42}"/>
              </a:ext>
            </a:extLst>
          </p:cNvPr>
          <p:cNvSpPr>
            <a:spLocks noGrp="1"/>
          </p:cNvSpPr>
          <p:nvPr>
            <p:ph type="title"/>
          </p:nvPr>
        </p:nvSpPr>
        <p:spPr/>
        <p:txBody>
          <a:bodyPr/>
          <a:lstStyle/>
          <a:p>
            <a:r>
              <a:rPr lang="en-US">
                <a:latin typeface="Tenorite"/>
              </a:rPr>
              <a:t>ADRAN 4</a:t>
            </a:r>
          </a:p>
        </p:txBody>
      </p:sp>
      <p:sp>
        <p:nvSpPr>
          <p:cNvPr id="3" name="Content Placeholder 2">
            <a:extLst>
              <a:ext uri="{FF2B5EF4-FFF2-40B4-BE49-F238E27FC236}">
                <a16:creationId xmlns:a16="http://schemas.microsoft.com/office/drawing/2014/main" id="{E6DFBF57-1358-4B99-BF09-9B5276D02B21}"/>
              </a:ext>
            </a:extLst>
          </p:cNvPr>
          <p:cNvSpPr>
            <a:spLocks noGrp="1"/>
          </p:cNvSpPr>
          <p:nvPr>
            <p:ph sz="half" idx="1"/>
          </p:nvPr>
        </p:nvSpPr>
        <p:spPr/>
        <p:txBody>
          <a:bodyPr vert="horz" lIns="91440" tIns="45720" rIns="91440" bIns="45720" rtlCol="0" anchor="t">
            <a:normAutofit/>
          </a:bodyPr>
          <a:lstStyle/>
          <a:p>
            <a:r>
              <a:rPr lang="en-US" b="1" err="1">
                <a:latin typeface="Tenorite"/>
              </a:rPr>
              <a:t>Meini</a:t>
            </a:r>
            <a:r>
              <a:rPr lang="en-US" b="1">
                <a:latin typeface="Tenorite"/>
              </a:rPr>
              <a:t> </a:t>
            </a:r>
            <a:r>
              <a:rPr lang="en-US" b="1" err="1">
                <a:latin typeface="Tenorite"/>
              </a:rPr>
              <a:t>Prawf</a:t>
            </a:r>
            <a:r>
              <a:rPr lang="en-US" b="1">
                <a:latin typeface="Tenorite"/>
              </a:rPr>
              <a:t> 6.4</a:t>
            </a:r>
            <a:endParaRPr lang="en-US" b="1"/>
          </a:p>
          <a:p>
            <a:r>
              <a:rPr lang="en-GB" sz="2400" i="1" err="1">
                <a:latin typeface="Calibri Light"/>
                <a:cs typeface="Calibri Light"/>
              </a:rPr>
              <a:t>Teuluoedd</a:t>
            </a:r>
            <a:r>
              <a:rPr lang="en-GB" sz="2400" i="1">
                <a:latin typeface="Calibri Light"/>
                <a:cs typeface="Calibri Light"/>
              </a:rPr>
              <a:t> a </a:t>
            </a:r>
            <a:r>
              <a:rPr lang="en-GB" sz="2400" i="1" err="1">
                <a:latin typeface="Calibri Light"/>
                <a:cs typeface="Calibri Light"/>
              </a:rPr>
              <a:t>phobl</a:t>
            </a:r>
            <a:r>
              <a:rPr lang="en-GB" sz="2400" i="1">
                <a:latin typeface="Calibri Light"/>
                <a:cs typeface="Calibri Light"/>
              </a:rPr>
              <a:t> </a:t>
            </a:r>
            <a:r>
              <a:rPr lang="en-GB" sz="2400" i="1" err="1">
                <a:latin typeface="Calibri Light"/>
                <a:cs typeface="Calibri Light"/>
              </a:rPr>
              <a:t>bwysig</a:t>
            </a:r>
            <a:r>
              <a:rPr lang="en-GB" sz="2400" i="1">
                <a:latin typeface="Calibri Light"/>
                <a:cs typeface="Calibri Light"/>
              </a:rPr>
              <a:t> </a:t>
            </a:r>
            <a:r>
              <a:rPr lang="en-GB" sz="2400" i="1" err="1">
                <a:latin typeface="Calibri Light"/>
                <a:cs typeface="Calibri Light"/>
              </a:rPr>
              <a:t>eraill</a:t>
            </a:r>
            <a:r>
              <a:rPr lang="en-GB" sz="2400" i="1">
                <a:latin typeface="Calibri Light"/>
                <a:cs typeface="Calibri Light"/>
              </a:rPr>
              <a:t> o ran </a:t>
            </a:r>
            <a:r>
              <a:rPr lang="en-GB" sz="2400" i="1" err="1">
                <a:latin typeface="Calibri Light"/>
                <a:cs typeface="Calibri Light"/>
              </a:rPr>
              <a:t>llesiant</a:t>
            </a:r>
            <a:r>
              <a:rPr lang="en-GB" sz="2400" i="1">
                <a:latin typeface="Calibri Light"/>
                <a:cs typeface="Calibri Light"/>
              </a:rPr>
              <a:t> plant</a:t>
            </a:r>
            <a:endParaRPr lang="en-US" sz="2400"/>
          </a:p>
        </p:txBody>
      </p:sp>
      <p:sp>
        <p:nvSpPr>
          <p:cNvPr id="4" name="Content Placeholder 3">
            <a:extLst>
              <a:ext uri="{FF2B5EF4-FFF2-40B4-BE49-F238E27FC236}">
                <a16:creationId xmlns:a16="http://schemas.microsoft.com/office/drawing/2014/main" id="{1A6073B6-31E1-43E0-96D6-38828F89B580}"/>
              </a:ext>
            </a:extLst>
          </p:cNvPr>
          <p:cNvSpPr>
            <a:spLocks noGrp="1"/>
          </p:cNvSpPr>
          <p:nvPr>
            <p:ph sz="half" idx="2"/>
          </p:nvPr>
        </p:nvSpPr>
        <p:spPr/>
        <p:txBody>
          <a:bodyPr vert="horz" lIns="91440" tIns="45720" rIns="91440" bIns="45720" rtlCol="0" anchor="t">
            <a:normAutofit/>
          </a:bodyPr>
          <a:lstStyle/>
          <a:p>
            <a:r>
              <a:rPr lang="en-US" b="1">
                <a:latin typeface="Tenorite"/>
              </a:rPr>
              <a:t>Assessment Criteria 6.4</a:t>
            </a:r>
            <a:endParaRPr lang="en-US" b="1"/>
          </a:p>
          <a:p>
            <a:r>
              <a:rPr lang="en-GB" sz="2400" i="1">
                <a:latin typeface="Tenorite"/>
              </a:rPr>
              <a:t>Families and other important people in the context of a child’s well-being </a:t>
            </a:r>
            <a:endParaRPr lang="en-US" sz="2400" i="1">
              <a:latin typeface="Tenorite"/>
            </a:endParaRPr>
          </a:p>
        </p:txBody>
      </p:sp>
      <p:sp>
        <p:nvSpPr>
          <p:cNvPr id="6" name="Title 1">
            <a:extLst>
              <a:ext uri="{FF2B5EF4-FFF2-40B4-BE49-F238E27FC236}">
                <a16:creationId xmlns:a16="http://schemas.microsoft.com/office/drawing/2014/main" id="{F17E3189-8176-4E3D-B942-8A25A7A67B3D}"/>
              </a:ext>
            </a:extLst>
          </p:cNvPr>
          <p:cNvSpPr txBox="1">
            <a:spLocks/>
          </p:cNvSpPr>
          <p:nvPr/>
        </p:nvSpPr>
        <p:spPr>
          <a:xfrm>
            <a:off x="6473690" y="1789741"/>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US">
                <a:solidFill>
                  <a:schemeClr val="accent1">
                    <a:lumMod val="75000"/>
                  </a:schemeClr>
                </a:solidFill>
                <a:latin typeface="Tenorite"/>
              </a:rPr>
              <a:t>SECTION 4</a:t>
            </a:r>
          </a:p>
        </p:txBody>
      </p:sp>
    </p:spTree>
    <p:extLst>
      <p:ext uri="{BB962C8B-B14F-4D97-AF65-F5344CB8AC3E}">
        <p14:creationId xmlns:p14="http://schemas.microsoft.com/office/powerpoint/2010/main" val="1643465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744D8F-070F-4686-94A3-1ACF0E2CE46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6.4</a:t>
            </a:r>
          </a:p>
        </p:txBody>
      </p:sp>
      <p:sp>
        <p:nvSpPr>
          <p:cNvPr id="2" name="Content Placeholder 1">
            <a:extLst>
              <a:ext uri="{FF2B5EF4-FFF2-40B4-BE49-F238E27FC236}">
                <a16:creationId xmlns:a16="http://schemas.microsoft.com/office/drawing/2014/main" id="{9093627B-E927-43CA-9F02-365995296A78}"/>
              </a:ext>
            </a:extLst>
          </p:cNvPr>
          <p:cNvSpPr>
            <a:spLocks noGrp="1"/>
          </p:cNvSpPr>
          <p:nvPr>
            <p:ph sz="half" idx="1"/>
          </p:nvPr>
        </p:nvSpPr>
        <p:spPr/>
        <p:txBody>
          <a:bodyPr vert="horz" lIns="91440" tIns="45720" rIns="91440" bIns="45720" rtlCol="0" anchor="t">
            <a:normAutofit fontScale="92500" lnSpcReduction="20000"/>
          </a:bodyPr>
          <a:lstStyle/>
          <a:p>
            <a:pPr>
              <a:lnSpc>
                <a:spcPct val="100000"/>
              </a:lnSpc>
              <a:spcBef>
                <a:spcPts val="0"/>
              </a:spcBef>
            </a:pPr>
            <a:r>
              <a:rPr lang="cy-GB">
                <a:solidFill>
                  <a:srgbClr val="333333"/>
                </a:solidFill>
                <a:latin typeface="Tenorite"/>
              </a:rPr>
              <a:t>Mae rhieni/gofalwyr a theuluoedd/gofalwyr yn annatod wrth ystyried llesiant plant a phobl ifanc. Maen nhw’n ganolog i’w bywyd ac mae llesiant y teulu/gofalwyr yn cael dylanwad ar lesiant y plant. </a:t>
            </a:r>
            <a:endParaRPr lang="cy-GB"/>
          </a:p>
          <a:p>
            <a:pPr>
              <a:lnSpc>
                <a:spcPct val="100000"/>
              </a:lnSpc>
              <a:spcBef>
                <a:spcPts val="0"/>
              </a:spcBef>
            </a:pPr>
            <a:endParaRPr lang="cy-GB"/>
          </a:p>
          <a:p>
            <a:pPr>
              <a:lnSpc>
                <a:spcPct val="100000"/>
              </a:lnSpc>
              <a:spcBef>
                <a:spcPts val="0"/>
              </a:spcBef>
            </a:pPr>
            <a:r>
              <a:rPr lang="cy-GB">
                <a:solidFill>
                  <a:srgbClr val="333333"/>
                </a:solidFill>
                <a:latin typeface="Tenorite"/>
              </a:rPr>
              <a:t>Beth yw rôl gweithwyr gofal plant?</a:t>
            </a:r>
            <a:endParaRPr lang="cy-GB">
              <a:latin typeface="Tenorite"/>
            </a:endParaRPr>
          </a:p>
          <a:p>
            <a:pPr>
              <a:lnSpc>
                <a:spcPct val="100000"/>
              </a:lnSpc>
              <a:spcBef>
                <a:spcPts val="0"/>
              </a:spcBef>
            </a:pPr>
            <a:endParaRPr lang="cy-GB"/>
          </a:p>
          <a:p>
            <a:pPr>
              <a:lnSpc>
                <a:spcPct val="100000"/>
              </a:lnSpc>
              <a:spcBef>
                <a:spcPts val="0"/>
              </a:spcBef>
            </a:pPr>
            <a:r>
              <a:rPr lang="cy-GB">
                <a:solidFill>
                  <a:srgbClr val="333333"/>
                </a:solidFill>
                <a:latin typeface="Tenorite"/>
              </a:rPr>
              <a:t>Mae’n bwysig bod yr gweithwyr gofal plant yn cefnogi’r berthynas hon drwy rannu gwybodaeth berthnasol a chydweithio er mwyn sicrhau y canlyniadau gorau posib i’r plant. </a:t>
            </a:r>
            <a:endParaRPr lang="en-US"/>
          </a:p>
        </p:txBody>
      </p:sp>
      <p:sp>
        <p:nvSpPr>
          <p:cNvPr id="3" name="Content Placeholder 2">
            <a:extLst>
              <a:ext uri="{FF2B5EF4-FFF2-40B4-BE49-F238E27FC236}">
                <a16:creationId xmlns:a16="http://schemas.microsoft.com/office/drawing/2014/main" id="{B389E57A-5F2A-48C0-8FB9-324D72C53DCD}"/>
              </a:ext>
            </a:extLst>
          </p:cNvPr>
          <p:cNvSpPr>
            <a:spLocks noGrp="1"/>
          </p:cNvSpPr>
          <p:nvPr>
            <p:ph sz="half" idx="2"/>
          </p:nvPr>
        </p:nvSpPr>
        <p:spPr/>
        <p:txBody>
          <a:bodyPr vert="horz" lIns="91440" tIns="45720" rIns="91440" bIns="45720" rtlCol="0" anchor="t">
            <a:normAutofit fontScale="92500" lnSpcReduction="20000"/>
          </a:bodyPr>
          <a:lstStyle/>
          <a:p>
            <a:pPr>
              <a:lnSpc>
                <a:spcPct val="100000"/>
              </a:lnSpc>
              <a:spcBef>
                <a:spcPts val="0"/>
              </a:spcBef>
            </a:pPr>
            <a:r>
              <a:rPr lang="en-GB">
                <a:latin typeface="Tenorite"/>
              </a:rPr>
              <a:t>Parents/carers and families/carers are integral to the well-being of children and young people. They are central to their lives and the well-being of the family/carers influences the well-being of the children. </a:t>
            </a:r>
            <a:endParaRPr lang="en-US">
              <a:latin typeface="Tenorite"/>
            </a:endParaRPr>
          </a:p>
          <a:p>
            <a:pPr>
              <a:lnSpc>
                <a:spcPct val="100000"/>
              </a:lnSpc>
              <a:spcBef>
                <a:spcPts val="0"/>
              </a:spcBef>
            </a:pPr>
            <a:endParaRPr lang="en-GB"/>
          </a:p>
          <a:p>
            <a:pPr>
              <a:lnSpc>
                <a:spcPct val="100000"/>
              </a:lnSpc>
              <a:spcBef>
                <a:spcPts val="0"/>
              </a:spcBef>
            </a:pPr>
            <a:r>
              <a:rPr lang="en-GB">
                <a:latin typeface="Tenorite"/>
              </a:rPr>
              <a:t>What is the role of the childcare worker?</a:t>
            </a:r>
            <a:endParaRPr lang="en-US">
              <a:latin typeface="Tenorite"/>
            </a:endParaRPr>
          </a:p>
          <a:p>
            <a:pPr>
              <a:lnSpc>
                <a:spcPct val="100000"/>
              </a:lnSpc>
              <a:spcBef>
                <a:spcPts val="0"/>
              </a:spcBef>
            </a:pPr>
            <a:endParaRPr lang="en-GB"/>
          </a:p>
          <a:p>
            <a:pPr>
              <a:lnSpc>
                <a:spcPct val="100000"/>
              </a:lnSpc>
              <a:spcBef>
                <a:spcPts val="0"/>
              </a:spcBef>
            </a:pPr>
            <a:r>
              <a:rPr lang="en-GB">
                <a:latin typeface="Tenorite"/>
              </a:rPr>
              <a:t>It's important that childcare workers support this relationship by sharing relevant information and cooperating in order to ensure the best possible results for the children.</a:t>
            </a:r>
            <a:endParaRPr lang="en-US">
              <a:latin typeface="Tenorite"/>
            </a:endParaRPr>
          </a:p>
        </p:txBody>
      </p:sp>
    </p:spTree>
    <p:extLst>
      <p:ext uri="{BB962C8B-B14F-4D97-AF65-F5344CB8AC3E}">
        <p14:creationId xmlns:p14="http://schemas.microsoft.com/office/powerpoint/2010/main" val="3623930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422A7E-E0B8-4678-8A82-771842B0DC4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a:t>Cynnwys 2 ar </a:t>
            </a:r>
            <a:r>
              <a:rPr lang="cy-GB" sz="1200" dirty="0"/>
              <a:t>gyfer 6.4</a:t>
            </a:r>
          </a:p>
        </p:txBody>
      </p:sp>
      <p:sp>
        <p:nvSpPr>
          <p:cNvPr id="2" name="Content Placeholder 1">
            <a:extLst>
              <a:ext uri="{FF2B5EF4-FFF2-40B4-BE49-F238E27FC236}">
                <a16:creationId xmlns:a16="http://schemas.microsoft.com/office/drawing/2014/main" id="{8BCD2B64-FA88-43BE-A761-6ABB1A51A30F}"/>
              </a:ext>
            </a:extLst>
          </p:cNvPr>
          <p:cNvSpPr>
            <a:spLocks noGrp="1"/>
          </p:cNvSpPr>
          <p:nvPr>
            <p:ph sz="half" idx="1"/>
          </p:nvPr>
        </p:nvSpPr>
        <p:spPr/>
        <p:txBody>
          <a:bodyPr vert="horz" lIns="91440" tIns="45720" rIns="91440" bIns="45720" rtlCol="0" anchor="t">
            <a:normAutofit/>
          </a:bodyPr>
          <a:lstStyle/>
          <a:p>
            <a:r>
              <a:rPr lang="cy-GB">
                <a:latin typeface="Tenorite"/>
              </a:rPr>
              <a:t>Darllenwch yr adran ar wefan CBAC (tudalen 5) a gwnewch nodiadau i’ch galluogi i wneud yr asesiad</a:t>
            </a:r>
          </a:p>
          <a:p>
            <a:pPr marL="285750" indent="-285750">
              <a:buFont typeface="Arial"/>
              <a:buChar char="•"/>
            </a:pPr>
            <a:endParaRPr lang="cy-GB"/>
          </a:p>
          <a:p>
            <a:r>
              <a:rPr lang="cy-GB" err="1">
                <a:latin typeface="Tenorite"/>
                <a:hlinkClick r:id="rId2"/>
              </a:rPr>
              <a:t>Gwefan</a:t>
            </a:r>
            <a:r>
              <a:rPr lang="cy-GB">
                <a:latin typeface="Tenorite"/>
                <a:hlinkClick r:id="rId2"/>
              </a:rPr>
              <a:t> </a:t>
            </a:r>
            <a:r>
              <a:rPr lang="cy-GB" err="1">
                <a:latin typeface="Tenorite"/>
                <a:hlinkClick r:id="rId2"/>
              </a:rPr>
              <a:t>CBAC:Pwysigrwydd</a:t>
            </a:r>
            <a:r>
              <a:rPr lang="cy-GB">
                <a:latin typeface="Tenorite"/>
                <a:hlinkClick r:id="rId2"/>
              </a:rPr>
              <a:t> </a:t>
            </a:r>
            <a:r>
              <a:rPr lang="cy-GB" err="1">
                <a:latin typeface="Tenorite"/>
                <a:hlinkClick r:id="rId2"/>
              </a:rPr>
              <a:t>teuluoedd</a:t>
            </a:r>
            <a:r>
              <a:rPr lang="cy-GB">
                <a:latin typeface="Tenorite"/>
                <a:hlinkClick r:id="rId2"/>
              </a:rPr>
              <a:t>/</a:t>
            </a:r>
            <a:r>
              <a:rPr lang="cy-GB" err="1">
                <a:latin typeface="Tenorite"/>
                <a:hlinkClick r:id="rId2"/>
              </a:rPr>
              <a:t>gofalwyr</a:t>
            </a:r>
            <a:r>
              <a:rPr lang="cy-GB">
                <a:latin typeface="Tenorite"/>
                <a:hlinkClick r:id="rId2"/>
              </a:rPr>
              <a:t> ac </a:t>
            </a:r>
            <a:r>
              <a:rPr lang="cy-GB" err="1">
                <a:latin typeface="Tenorite"/>
                <a:hlinkClick r:id="rId2"/>
              </a:rPr>
              <a:t>eraill</a:t>
            </a:r>
            <a:r>
              <a:rPr lang="cy-GB">
                <a:latin typeface="Tenorite"/>
                <a:hlinkClick r:id="rId2"/>
              </a:rPr>
              <a:t> o ran </a:t>
            </a:r>
            <a:r>
              <a:rPr lang="cy-GB" err="1">
                <a:latin typeface="Tenorite"/>
                <a:hlinkClick r:id="rId2"/>
              </a:rPr>
              <a:t>llesiant</a:t>
            </a:r>
            <a:r>
              <a:rPr lang="cy-GB">
                <a:latin typeface="Tenorite"/>
                <a:hlinkClick r:id="rId2"/>
              </a:rPr>
              <a:t> plant</a:t>
            </a:r>
            <a:endParaRPr lang="cy-GB">
              <a:latin typeface="Tenorite"/>
            </a:endParaRPr>
          </a:p>
        </p:txBody>
      </p:sp>
      <p:sp>
        <p:nvSpPr>
          <p:cNvPr id="3" name="Content Placeholder 2">
            <a:extLst>
              <a:ext uri="{FF2B5EF4-FFF2-40B4-BE49-F238E27FC236}">
                <a16:creationId xmlns:a16="http://schemas.microsoft.com/office/drawing/2014/main" id="{BAE9B24F-95B4-4758-A35D-BB0AF51ED746}"/>
              </a:ext>
            </a:extLst>
          </p:cNvPr>
          <p:cNvSpPr>
            <a:spLocks noGrp="1"/>
          </p:cNvSpPr>
          <p:nvPr>
            <p:ph sz="half" idx="2"/>
          </p:nvPr>
        </p:nvSpPr>
        <p:spPr/>
        <p:txBody>
          <a:bodyPr vert="horz" lIns="91440" tIns="45720" rIns="91440" bIns="45720" rtlCol="0" anchor="t">
            <a:normAutofit/>
          </a:bodyPr>
          <a:lstStyle/>
          <a:p>
            <a:r>
              <a:rPr lang="en-GB"/>
              <a:t>Read the section on the WJEC website (Page 5) and make notes ready for the assessment</a:t>
            </a:r>
            <a:endParaRPr lang="en-US"/>
          </a:p>
          <a:p>
            <a:endParaRPr lang="en-GB"/>
          </a:p>
          <a:p>
            <a:r>
              <a:rPr lang="en-GB">
                <a:hlinkClick r:id="rId3"/>
              </a:rPr>
              <a:t>WJEC </a:t>
            </a:r>
            <a:r>
              <a:rPr lang="en-GB" err="1">
                <a:hlinkClick r:id="rId3"/>
              </a:rPr>
              <a:t>website:The</a:t>
            </a:r>
            <a:r>
              <a:rPr lang="en-GB">
                <a:hlinkClick r:id="rId3"/>
              </a:rPr>
              <a:t> importance of families/carers and significant others in the well-being of children</a:t>
            </a:r>
            <a:endParaRPr lang="en-US"/>
          </a:p>
        </p:txBody>
      </p:sp>
    </p:spTree>
    <p:extLst>
      <p:ext uri="{BB962C8B-B14F-4D97-AF65-F5344CB8AC3E}">
        <p14:creationId xmlns:p14="http://schemas.microsoft.com/office/powerpoint/2010/main" val="377105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497201-E438-477E-8CDF-FD3F886A165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6.4</a:t>
            </a:r>
          </a:p>
        </p:txBody>
      </p:sp>
      <p:sp>
        <p:nvSpPr>
          <p:cNvPr id="2" name="Content Placeholder 1">
            <a:extLst>
              <a:ext uri="{FF2B5EF4-FFF2-40B4-BE49-F238E27FC236}">
                <a16:creationId xmlns:a16="http://schemas.microsoft.com/office/drawing/2014/main" id="{848EBE16-D440-44C9-A9D6-3B9E91551964}"/>
              </a:ext>
            </a:extLst>
          </p:cNvPr>
          <p:cNvSpPr>
            <a:spLocks noGrp="1"/>
          </p:cNvSpPr>
          <p:nvPr>
            <p:ph sz="half" idx="1"/>
          </p:nvPr>
        </p:nvSpPr>
        <p:spPr/>
        <p:txBody>
          <a:bodyPr vert="horz" lIns="91440" tIns="45720" rIns="91440" bIns="45720" rtlCol="0" anchor="t">
            <a:normAutofit lnSpcReduction="10000"/>
          </a:bodyPr>
          <a:lstStyle/>
          <a:p>
            <a:r>
              <a:rPr lang="cy-GB" b="1" u="sng">
                <a:latin typeface="Tenorite"/>
              </a:rPr>
              <a:t>Tasg ar gyfer meini prawf 6.4</a:t>
            </a:r>
            <a:endParaRPr lang="cy-GB" u="sng">
              <a:latin typeface="Tenorite"/>
            </a:endParaRPr>
          </a:p>
          <a:p>
            <a:r>
              <a:rPr lang="cy-GB">
                <a:latin typeface="Tenorite"/>
              </a:rPr>
              <a:t>Esboniwch bwysigrwydd  teuluoedd (families) a </a:t>
            </a:r>
            <a:r>
              <a:rPr lang="cy-GB" b="1">
                <a:latin typeface="Tenorite"/>
              </a:rPr>
              <a:t>‘phobl bwysig eraill’ (‘significant others’)</a:t>
            </a:r>
            <a:r>
              <a:rPr lang="cy-GB">
                <a:latin typeface="Tenorite"/>
              </a:rPr>
              <a:t> o ran </a:t>
            </a:r>
            <a:r>
              <a:rPr lang="cy-GB" b="1">
                <a:latin typeface="Tenorite"/>
              </a:rPr>
              <a:t>llesiant (well-being) </a:t>
            </a:r>
            <a:r>
              <a:rPr lang="cy-GB">
                <a:latin typeface="Tenorite"/>
              </a:rPr>
              <a:t>plant.</a:t>
            </a:r>
          </a:p>
          <a:p>
            <a:endParaRPr lang="cy-GB"/>
          </a:p>
        </p:txBody>
      </p:sp>
      <p:sp>
        <p:nvSpPr>
          <p:cNvPr id="3" name="Content Placeholder 2">
            <a:extLst>
              <a:ext uri="{FF2B5EF4-FFF2-40B4-BE49-F238E27FC236}">
                <a16:creationId xmlns:a16="http://schemas.microsoft.com/office/drawing/2014/main" id="{A3FCE3F5-9DAE-40CF-B13C-4D7E4A83DF46}"/>
              </a:ext>
            </a:extLst>
          </p:cNvPr>
          <p:cNvSpPr>
            <a:spLocks noGrp="1"/>
          </p:cNvSpPr>
          <p:nvPr>
            <p:ph sz="half" idx="2"/>
          </p:nvPr>
        </p:nvSpPr>
        <p:spPr/>
        <p:txBody>
          <a:bodyPr vert="horz" lIns="91440" tIns="45720" rIns="91440" bIns="45720" rtlCol="0" anchor="t">
            <a:normAutofit fontScale="92500" lnSpcReduction="10000"/>
          </a:bodyPr>
          <a:lstStyle/>
          <a:p>
            <a:r>
              <a:rPr lang="en-GB" b="1" u="sng">
                <a:latin typeface="Tenorite"/>
              </a:rPr>
              <a:t>Task for assessment criteria 6.4</a:t>
            </a:r>
            <a:endParaRPr lang="en-GB" u="sng">
              <a:latin typeface="Tenorite"/>
            </a:endParaRPr>
          </a:p>
          <a:p>
            <a:endParaRPr lang="en-GB"/>
          </a:p>
          <a:p>
            <a:r>
              <a:rPr lang="en-GB">
                <a:latin typeface="Tenorite"/>
              </a:rPr>
              <a:t>Explain the importance of families and ‘</a:t>
            </a:r>
            <a:r>
              <a:rPr lang="en-GB" b="1">
                <a:latin typeface="Tenorite"/>
              </a:rPr>
              <a:t>significant others</a:t>
            </a:r>
            <a:r>
              <a:rPr lang="en-GB">
                <a:latin typeface="Tenorite"/>
              </a:rPr>
              <a:t>’ ‘(</a:t>
            </a:r>
            <a:r>
              <a:rPr lang="cy-GB" b="1">
                <a:latin typeface="Tenorite"/>
              </a:rPr>
              <a:t>pobl bwysig eraill</a:t>
            </a:r>
            <a:r>
              <a:rPr lang="en-GB" b="1">
                <a:latin typeface="Tenorite"/>
              </a:rPr>
              <a:t>)</a:t>
            </a:r>
            <a:r>
              <a:rPr lang="en-GB">
                <a:latin typeface="Tenorite"/>
              </a:rPr>
              <a:t>’ in the </a:t>
            </a:r>
            <a:r>
              <a:rPr lang="en-GB" b="1">
                <a:latin typeface="Tenorite"/>
              </a:rPr>
              <a:t>well-being (</a:t>
            </a:r>
            <a:r>
              <a:rPr lang="cy-GB" b="1">
                <a:latin typeface="Tenorite"/>
              </a:rPr>
              <a:t>llesiant</a:t>
            </a:r>
            <a:r>
              <a:rPr lang="en-GB" b="1">
                <a:latin typeface="Tenorite"/>
              </a:rPr>
              <a:t>) </a:t>
            </a:r>
            <a:r>
              <a:rPr lang="en-GB">
                <a:latin typeface="Tenorite"/>
              </a:rPr>
              <a:t>of children. </a:t>
            </a:r>
          </a:p>
        </p:txBody>
      </p:sp>
    </p:spTree>
    <p:extLst>
      <p:ext uri="{BB962C8B-B14F-4D97-AF65-F5344CB8AC3E}">
        <p14:creationId xmlns:p14="http://schemas.microsoft.com/office/powerpoint/2010/main" val="1498648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2F40-0030-4DB2-AFDA-20095B5DA524}"/>
              </a:ext>
            </a:extLst>
          </p:cNvPr>
          <p:cNvSpPr>
            <a:spLocks noGrp="1"/>
          </p:cNvSpPr>
          <p:nvPr>
            <p:ph type="title"/>
          </p:nvPr>
        </p:nvSpPr>
        <p:spPr/>
        <p:txBody>
          <a:bodyPr/>
          <a:lstStyle/>
          <a:p>
            <a:r>
              <a:rPr lang="cy-GB">
                <a:latin typeface="Tenorite"/>
              </a:rPr>
              <a:t>ADRAN 5</a:t>
            </a:r>
            <a:endParaRPr lang="cy-GB"/>
          </a:p>
        </p:txBody>
      </p:sp>
      <p:sp>
        <p:nvSpPr>
          <p:cNvPr id="3" name="Content Placeholder 2">
            <a:extLst>
              <a:ext uri="{FF2B5EF4-FFF2-40B4-BE49-F238E27FC236}">
                <a16:creationId xmlns:a16="http://schemas.microsoft.com/office/drawing/2014/main" id="{4A0F29F2-13C1-41BE-9D7C-27B8608EB7DD}"/>
              </a:ext>
            </a:extLst>
          </p:cNvPr>
          <p:cNvSpPr>
            <a:spLocks noGrp="1"/>
          </p:cNvSpPr>
          <p:nvPr>
            <p:ph sz="half" idx="1"/>
          </p:nvPr>
        </p:nvSpPr>
        <p:spPr/>
        <p:txBody>
          <a:bodyPr vert="horz" lIns="91440" tIns="45720" rIns="91440" bIns="45720" rtlCol="0" anchor="t">
            <a:normAutofit/>
          </a:bodyPr>
          <a:lstStyle/>
          <a:p>
            <a:r>
              <a:rPr lang="cy-GB" b="1">
                <a:latin typeface="Tenorite"/>
              </a:rPr>
              <a:t>Meini Prawf 6.5</a:t>
            </a:r>
            <a:endParaRPr lang="cy-GB" b="1"/>
          </a:p>
          <a:p>
            <a:r>
              <a:rPr lang="cy-GB" sz="2400" i="1">
                <a:latin typeface="Tenorite"/>
              </a:rPr>
              <a:t>Ffyrdd</a:t>
            </a:r>
            <a:r>
              <a:rPr lang="cy-GB" sz="2400" i="1">
                <a:latin typeface="Tenorite"/>
                <a:cs typeface="Calibri Light"/>
              </a:rPr>
              <a:t> o weithio sy’n cefnogi llesiant  a chynhwysiant</a:t>
            </a:r>
            <a:r>
              <a:rPr lang="cy-GB" sz="2400">
                <a:latin typeface="Tenorite"/>
                <a:cs typeface="Calibri Light"/>
              </a:rPr>
              <a:t>.</a:t>
            </a:r>
            <a:endParaRPr lang="cy-GB" sz="2400">
              <a:latin typeface="Tenorite"/>
            </a:endParaRPr>
          </a:p>
        </p:txBody>
      </p:sp>
      <p:sp>
        <p:nvSpPr>
          <p:cNvPr id="4" name="Content Placeholder 3">
            <a:extLst>
              <a:ext uri="{FF2B5EF4-FFF2-40B4-BE49-F238E27FC236}">
                <a16:creationId xmlns:a16="http://schemas.microsoft.com/office/drawing/2014/main" id="{8E2A5F3A-BEAC-4A8A-8355-AE2AF79F36E7}"/>
              </a:ext>
            </a:extLst>
          </p:cNvPr>
          <p:cNvSpPr>
            <a:spLocks noGrp="1"/>
          </p:cNvSpPr>
          <p:nvPr>
            <p:ph sz="half" idx="2"/>
          </p:nvPr>
        </p:nvSpPr>
        <p:spPr/>
        <p:txBody>
          <a:bodyPr vert="horz" lIns="91440" tIns="45720" rIns="91440" bIns="45720" rtlCol="0" anchor="t">
            <a:normAutofit/>
          </a:bodyPr>
          <a:lstStyle/>
          <a:p>
            <a:r>
              <a:rPr lang="en-US" b="1">
                <a:latin typeface="Tenorite"/>
              </a:rPr>
              <a:t>Assessment criteria 6.5</a:t>
            </a:r>
            <a:endParaRPr lang="en-US" b="1"/>
          </a:p>
          <a:p>
            <a:r>
              <a:rPr lang="en-GB" sz="2400" i="1">
                <a:latin typeface="Calibri"/>
                <a:cs typeface="Calibri"/>
              </a:rPr>
              <a:t>Ways of working that support well-being and inclusion</a:t>
            </a:r>
            <a:endParaRPr lang="en-US" sz="2800"/>
          </a:p>
        </p:txBody>
      </p:sp>
      <p:sp>
        <p:nvSpPr>
          <p:cNvPr id="8" name="Title 1">
            <a:extLst>
              <a:ext uri="{FF2B5EF4-FFF2-40B4-BE49-F238E27FC236}">
                <a16:creationId xmlns:a16="http://schemas.microsoft.com/office/drawing/2014/main" id="{87042FE6-E383-46F1-AEBE-62FB95FABC17}"/>
              </a:ext>
            </a:extLst>
          </p:cNvPr>
          <p:cNvSpPr txBox="1">
            <a:spLocks/>
          </p:cNvSpPr>
          <p:nvPr/>
        </p:nvSpPr>
        <p:spPr>
          <a:xfrm>
            <a:off x="6477866" y="1846108"/>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US">
                <a:solidFill>
                  <a:schemeClr val="accent1">
                    <a:lumMod val="75000"/>
                  </a:schemeClr>
                </a:solidFill>
                <a:latin typeface="Tenorite"/>
              </a:rPr>
              <a:t>SECTION 5</a:t>
            </a:r>
            <a:endParaRPr lang="en-US">
              <a:solidFill>
                <a:schemeClr val="accent1">
                  <a:lumMod val="75000"/>
                </a:schemeClr>
              </a:solidFill>
            </a:endParaRPr>
          </a:p>
        </p:txBody>
      </p:sp>
    </p:spTree>
    <p:extLst>
      <p:ext uri="{BB962C8B-B14F-4D97-AF65-F5344CB8AC3E}">
        <p14:creationId xmlns:p14="http://schemas.microsoft.com/office/powerpoint/2010/main" val="1928555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EFDC7-3D55-483D-BCEA-3C31346665D0}"/>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6.5</a:t>
            </a:r>
          </a:p>
        </p:txBody>
      </p:sp>
      <p:sp>
        <p:nvSpPr>
          <p:cNvPr id="2" name="Content Placeholder 1">
            <a:extLst>
              <a:ext uri="{FF2B5EF4-FFF2-40B4-BE49-F238E27FC236}">
                <a16:creationId xmlns:a16="http://schemas.microsoft.com/office/drawing/2014/main" id="{99C3178E-574A-4653-A355-68FA951E654A}"/>
              </a:ext>
            </a:extLst>
          </p:cNvPr>
          <p:cNvSpPr>
            <a:spLocks noGrp="1"/>
          </p:cNvSpPr>
          <p:nvPr>
            <p:ph sz="half" idx="1"/>
          </p:nvPr>
        </p:nvSpPr>
        <p:spPr/>
        <p:txBody>
          <a:bodyPr vert="horz" lIns="91440" tIns="45720" rIns="91440" bIns="45720" rtlCol="0" anchor="t">
            <a:normAutofit/>
          </a:bodyPr>
          <a:lstStyle/>
          <a:p>
            <a:pPr>
              <a:lnSpc>
                <a:spcPct val="100000"/>
              </a:lnSpc>
              <a:spcBef>
                <a:spcPts val="0"/>
              </a:spcBef>
            </a:pPr>
            <a:r>
              <a:rPr lang="cy-GB">
                <a:solidFill>
                  <a:srgbClr val="333333"/>
                </a:solidFill>
                <a:latin typeface="Tenorite"/>
              </a:rPr>
              <a:t>Mae dyletswydd gan yr ymarferwr i sicrhau eu bod yn cefnogi llesiant a chynhwysiant wrth weithio gyda phlant a phobl ifanc.</a:t>
            </a:r>
            <a:endParaRPr lang="cy-GB">
              <a:latin typeface="Tenorite"/>
            </a:endParaRPr>
          </a:p>
          <a:p>
            <a:pPr>
              <a:lnSpc>
                <a:spcPct val="100000"/>
              </a:lnSpc>
              <a:spcBef>
                <a:spcPts val="0"/>
              </a:spcBef>
            </a:pPr>
            <a:endParaRPr lang="cy-GB"/>
          </a:p>
          <a:p>
            <a:pPr>
              <a:lnSpc>
                <a:spcPct val="100000"/>
              </a:lnSpc>
              <a:spcBef>
                <a:spcPts val="0"/>
              </a:spcBef>
            </a:pPr>
            <a:r>
              <a:rPr lang="cy-GB">
                <a:solidFill>
                  <a:srgbClr val="333333"/>
                </a:solidFill>
                <a:latin typeface="Tenorite"/>
              </a:rPr>
              <a:t>Rhaid i’r ymarferwr :</a:t>
            </a:r>
            <a:endParaRPr lang="cy-GB">
              <a:latin typeface="Tenorite"/>
            </a:endParaRPr>
          </a:p>
          <a:p>
            <a:pPr marL="285750" indent="-285750">
              <a:lnSpc>
                <a:spcPct val="100000"/>
              </a:lnSpc>
              <a:spcBef>
                <a:spcPts val="0"/>
              </a:spcBef>
              <a:buFont typeface="Arial,Sans-Serif"/>
              <a:buChar char="•"/>
            </a:pPr>
            <a:r>
              <a:rPr lang="cy-GB">
                <a:solidFill>
                  <a:srgbClr val="333333"/>
                </a:solidFill>
                <a:latin typeface="Tenorite"/>
              </a:rPr>
              <a:t>hyrwyddo iechyd da </a:t>
            </a:r>
            <a:endParaRPr lang="cy-GB">
              <a:solidFill>
                <a:srgbClr val="3B3838"/>
              </a:solidFill>
              <a:latin typeface="Tenorite"/>
            </a:endParaRPr>
          </a:p>
          <a:p>
            <a:pPr marL="285750" indent="-285750">
              <a:lnSpc>
                <a:spcPct val="100000"/>
              </a:lnSpc>
              <a:spcBef>
                <a:spcPts val="0"/>
              </a:spcBef>
              <a:buFont typeface="Arial,Sans-Serif"/>
              <a:buChar char="•"/>
            </a:pPr>
            <a:r>
              <a:rPr lang="cy-GB">
                <a:solidFill>
                  <a:srgbClr val="333333"/>
                </a:solidFill>
                <a:latin typeface="Tenorite"/>
              </a:rPr>
              <a:t>darparu amgylchedd diogel </a:t>
            </a:r>
            <a:endParaRPr lang="cy-GB"/>
          </a:p>
          <a:p>
            <a:pPr marL="285750" indent="-285750">
              <a:lnSpc>
                <a:spcPct val="100000"/>
              </a:lnSpc>
              <a:spcBef>
                <a:spcPts val="0"/>
              </a:spcBef>
              <a:buFont typeface="Arial,Sans-Serif"/>
              <a:buChar char="•"/>
            </a:pPr>
            <a:r>
              <a:rPr lang="cy-GB">
                <a:solidFill>
                  <a:srgbClr val="333333"/>
                </a:solidFill>
                <a:latin typeface="Tenorite"/>
              </a:rPr>
              <a:t>cefnogi ac ehangu datblygiad ac addysg y plant</a:t>
            </a:r>
            <a:endParaRPr lang="cy-GB">
              <a:latin typeface="Tenorite"/>
            </a:endParaRPr>
          </a:p>
          <a:p>
            <a:pPr marL="285750" indent="-285750">
              <a:lnSpc>
                <a:spcPct val="100000"/>
              </a:lnSpc>
              <a:spcBef>
                <a:spcPts val="0"/>
              </a:spcBef>
              <a:buFont typeface="Arial,Sans-Serif"/>
              <a:buChar char="•"/>
            </a:pPr>
            <a:r>
              <a:rPr lang="cy-GB">
                <a:solidFill>
                  <a:srgbClr val="333333"/>
                </a:solidFill>
                <a:latin typeface="Tenorite"/>
              </a:rPr>
              <a:t>rheoli ymddygiad plant a phobl ifanc yn effeithiol</a:t>
            </a:r>
            <a:endParaRPr lang="cy-GB">
              <a:latin typeface="Tenorite"/>
            </a:endParaRPr>
          </a:p>
        </p:txBody>
      </p:sp>
      <p:sp>
        <p:nvSpPr>
          <p:cNvPr id="3" name="Content Placeholder 2">
            <a:extLst>
              <a:ext uri="{FF2B5EF4-FFF2-40B4-BE49-F238E27FC236}">
                <a16:creationId xmlns:a16="http://schemas.microsoft.com/office/drawing/2014/main" id="{051CA93A-3CE4-4522-BC20-5FF00A12C7A3}"/>
              </a:ext>
            </a:extLst>
          </p:cNvPr>
          <p:cNvSpPr>
            <a:spLocks noGrp="1"/>
          </p:cNvSpPr>
          <p:nvPr>
            <p:ph sz="half" idx="2"/>
          </p:nvPr>
        </p:nvSpPr>
        <p:spPr/>
        <p:txBody>
          <a:bodyPr vert="horz" lIns="91440" tIns="45720" rIns="91440" bIns="45720" rtlCol="0" anchor="t">
            <a:normAutofit fontScale="92500"/>
          </a:bodyPr>
          <a:lstStyle/>
          <a:p>
            <a:pPr>
              <a:lnSpc>
                <a:spcPct val="100000"/>
              </a:lnSpc>
              <a:spcBef>
                <a:spcPts val="0"/>
              </a:spcBef>
            </a:pPr>
            <a:r>
              <a:rPr lang="en-GB">
                <a:latin typeface="Tenorite"/>
              </a:rPr>
              <a:t>The childcare worker has a duty to ensure that they support well-being and inclusion when working with children and young people.</a:t>
            </a:r>
            <a:endParaRPr lang="en-US">
              <a:latin typeface="Tenorite"/>
            </a:endParaRPr>
          </a:p>
          <a:p>
            <a:pPr>
              <a:lnSpc>
                <a:spcPct val="100000"/>
              </a:lnSpc>
              <a:spcBef>
                <a:spcPts val="0"/>
              </a:spcBef>
            </a:pPr>
            <a:endParaRPr lang="en-GB"/>
          </a:p>
          <a:p>
            <a:pPr>
              <a:lnSpc>
                <a:spcPct val="100000"/>
              </a:lnSpc>
              <a:spcBef>
                <a:spcPts val="0"/>
              </a:spcBef>
            </a:pPr>
            <a:r>
              <a:rPr lang="en-GB">
                <a:latin typeface="Tenorite"/>
              </a:rPr>
              <a:t>The childcare worker must :</a:t>
            </a:r>
            <a:endParaRPr lang="en-US">
              <a:latin typeface="Tenorite"/>
            </a:endParaRPr>
          </a:p>
          <a:p>
            <a:pPr marL="285750" indent="-285750">
              <a:lnSpc>
                <a:spcPct val="100000"/>
              </a:lnSpc>
              <a:spcBef>
                <a:spcPts val="0"/>
              </a:spcBef>
              <a:buFont typeface="Arial,Sans-Serif"/>
              <a:buChar char="•"/>
            </a:pPr>
            <a:r>
              <a:rPr lang="en-GB">
                <a:latin typeface="Tenorite"/>
              </a:rPr>
              <a:t>promote the good health </a:t>
            </a:r>
            <a:endParaRPr lang="en-US">
              <a:latin typeface="Tenorite"/>
            </a:endParaRPr>
          </a:p>
          <a:p>
            <a:pPr marL="285750" indent="-285750">
              <a:lnSpc>
                <a:spcPct val="100000"/>
              </a:lnSpc>
              <a:spcBef>
                <a:spcPts val="0"/>
              </a:spcBef>
              <a:buFont typeface="Arial,Sans-Serif"/>
              <a:buChar char="•"/>
            </a:pPr>
            <a:r>
              <a:rPr lang="en-GB">
                <a:latin typeface="Tenorite"/>
              </a:rPr>
              <a:t>provide a safe environment </a:t>
            </a:r>
            <a:endParaRPr lang="en-US">
              <a:latin typeface="Tenorite"/>
            </a:endParaRPr>
          </a:p>
          <a:p>
            <a:pPr marL="285750" indent="-285750">
              <a:lnSpc>
                <a:spcPct val="100000"/>
              </a:lnSpc>
              <a:spcBef>
                <a:spcPts val="0"/>
              </a:spcBef>
              <a:buFont typeface="Arial,Sans-Serif"/>
              <a:buChar char="•"/>
            </a:pPr>
            <a:r>
              <a:rPr lang="en-GB">
                <a:latin typeface="Tenorite"/>
              </a:rPr>
              <a:t>support and expand the children's development and education</a:t>
            </a:r>
            <a:endParaRPr lang="en-US">
              <a:latin typeface="Tenorite"/>
            </a:endParaRPr>
          </a:p>
          <a:p>
            <a:pPr marL="285750" indent="-285750">
              <a:lnSpc>
                <a:spcPct val="100000"/>
              </a:lnSpc>
              <a:spcBef>
                <a:spcPts val="0"/>
              </a:spcBef>
              <a:buFont typeface="Arial,Sans-Serif"/>
              <a:buChar char="•"/>
            </a:pPr>
            <a:r>
              <a:rPr lang="en-GB">
                <a:latin typeface="Tenorite"/>
              </a:rPr>
              <a:t>effectively manage the behaviour of children and young people</a:t>
            </a:r>
          </a:p>
        </p:txBody>
      </p:sp>
    </p:spTree>
    <p:extLst>
      <p:ext uri="{BB962C8B-B14F-4D97-AF65-F5344CB8AC3E}">
        <p14:creationId xmlns:p14="http://schemas.microsoft.com/office/powerpoint/2010/main" val="4261232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1BB4A1-DEA9-4E6F-9D22-5F173D1EAB95}"/>
              </a:ext>
            </a:extLst>
          </p:cNvPr>
          <p:cNvSpPr>
            <a:spLocks noGrp="1"/>
          </p:cNvSpPr>
          <p:nvPr>
            <p:ph type="title"/>
          </p:nvPr>
        </p:nvSpPr>
        <p:spPr>
          <a:xfrm>
            <a:off x="330897" y="262586"/>
            <a:ext cx="5441830" cy="1021856"/>
          </a:xfrm>
        </p:spPr>
        <p:txBody>
          <a:bodyPr/>
          <a:lstStyle/>
          <a:p>
            <a:r>
              <a:rPr lang="cy-GB" dirty="0">
                <a:latin typeface="Tenorite"/>
              </a:rPr>
              <a:t>Beth yw gwytnwch?</a:t>
            </a:r>
            <a:endParaRPr lang="cy-GB" dirty="0"/>
          </a:p>
        </p:txBody>
      </p:sp>
      <p:sp>
        <p:nvSpPr>
          <p:cNvPr id="2" name="Content Placeholder 1">
            <a:extLst>
              <a:ext uri="{FF2B5EF4-FFF2-40B4-BE49-F238E27FC236}">
                <a16:creationId xmlns:a16="http://schemas.microsoft.com/office/drawing/2014/main" id="{0652326B-38AB-4C70-9C3D-73069B4F94C0}"/>
              </a:ext>
            </a:extLst>
          </p:cNvPr>
          <p:cNvSpPr>
            <a:spLocks noGrp="1"/>
          </p:cNvSpPr>
          <p:nvPr>
            <p:ph sz="half" idx="1"/>
          </p:nvPr>
        </p:nvSpPr>
        <p:spPr/>
        <p:txBody>
          <a:bodyPr vert="horz" lIns="91440" tIns="45720" rIns="91440" bIns="45720" rtlCol="0" anchor="t">
            <a:normAutofit/>
          </a:bodyPr>
          <a:lstStyle/>
          <a:p>
            <a:r>
              <a:rPr lang="cy-GB">
                <a:solidFill>
                  <a:srgbClr val="202124"/>
                </a:solidFill>
              </a:rPr>
              <a:t>Mae seicolegwyr yn diffinio </a:t>
            </a:r>
            <a:r>
              <a:rPr lang="cy-GB" b="1">
                <a:solidFill>
                  <a:srgbClr val="202124"/>
                </a:solidFill>
              </a:rPr>
              <a:t>gwytnwch</a:t>
            </a:r>
            <a:r>
              <a:rPr lang="cy-GB">
                <a:solidFill>
                  <a:srgbClr val="202124"/>
                </a:solidFill>
              </a:rPr>
              <a:t> fel y broses o addasu'n dda yn wyneb adfyd, trawma, trasiedi, bygythiadau, neu ffynonellau straen sylweddol - megis problemau teulu a pherthynas, problemau iechyd difrifol, neu straen yn y gweithle a straen ariannol.</a:t>
            </a:r>
            <a:r>
              <a:rPr lang="cy-GB">
                <a:solidFill>
                  <a:schemeClr val="tx1"/>
                </a:solidFill>
                <a:latin typeface="Calibri"/>
                <a:cs typeface="Calibri"/>
              </a:rPr>
              <a:t> </a:t>
            </a:r>
            <a:endParaRPr lang="en-US"/>
          </a:p>
        </p:txBody>
      </p:sp>
      <p:sp>
        <p:nvSpPr>
          <p:cNvPr id="5" name="Text Placeholder 4">
            <a:extLst>
              <a:ext uri="{FF2B5EF4-FFF2-40B4-BE49-F238E27FC236}">
                <a16:creationId xmlns:a16="http://schemas.microsoft.com/office/drawing/2014/main" id="{FFDB9B15-9D78-4876-890E-18859131AD36}"/>
              </a:ext>
            </a:extLst>
          </p:cNvPr>
          <p:cNvSpPr>
            <a:spLocks noGrp="1"/>
          </p:cNvSpPr>
          <p:nvPr>
            <p:ph type="body" sz="quarter" idx="10"/>
          </p:nvPr>
        </p:nvSpPr>
        <p:spPr>
          <a:xfrm>
            <a:off x="6494352" y="281142"/>
            <a:ext cx="5345112" cy="1003300"/>
          </a:xfrm>
        </p:spPr>
        <p:txBody>
          <a:bodyPr vert="horz" lIns="91440" tIns="45720" rIns="91440" bIns="45720" rtlCol="0" anchor="t">
            <a:normAutofit/>
          </a:bodyPr>
          <a:lstStyle/>
          <a:p>
            <a:r>
              <a:rPr lang="en-GB">
                <a:solidFill>
                  <a:schemeClr val="accent1">
                    <a:lumMod val="75000"/>
                  </a:schemeClr>
                </a:solidFill>
                <a:latin typeface="Tenorite"/>
              </a:rPr>
              <a:t>What is resilience?</a:t>
            </a:r>
            <a:endParaRPr lang="en-US">
              <a:solidFill>
                <a:schemeClr val="accent1">
                  <a:lumMod val="75000"/>
                </a:schemeClr>
              </a:solidFill>
            </a:endParaRPr>
          </a:p>
        </p:txBody>
      </p:sp>
      <p:sp>
        <p:nvSpPr>
          <p:cNvPr id="3" name="Content Placeholder 2">
            <a:extLst>
              <a:ext uri="{FF2B5EF4-FFF2-40B4-BE49-F238E27FC236}">
                <a16:creationId xmlns:a16="http://schemas.microsoft.com/office/drawing/2014/main" id="{B8B1BE5A-DB09-4602-8958-7040346713C1}"/>
              </a:ext>
            </a:extLst>
          </p:cNvPr>
          <p:cNvSpPr>
            <a:spLocks noGrp="1"/>
          </p:cNvSpPr>
          <p:nvPr>
            <p:ph sz="half" idx="2"/>
          </p:nvPr>
        </p:nvSpPr>
        <p:spPr/>
        <p:txBody>
          <a:bodyPr vert="horz" lIns="91440" tIns="45720" rIns="91440" bIns="45720" rtlCol="0" anchor="t">
            <a:normAutofit/>
          </a:bodyPr>
          <a:lstStyle/>
          <a:p>
            <a:r>
              <a:rPr lang="en-GB">
                <a:latin typeface="Arial"/>
                <a:cs typeface="Arial"/>
              </a:rPr>
              <a:t>Psychologists define </a:t>
            </a:r>
            <a:r>
              <a:rPr lang="en-GB" b="1">
                <a:latin typeface="Arial"/>
                <a:cs typeface="Arial"/>
              </a:rPr>
              <a:t>resilience</a:t>
            </a:r>
            <a:r>
              <a:rPr lang="en-GB">
                <a:latin typeface="Arial"/>
                <a:cs typeface="Arial"/>
              </a:rPr>
              <a:t> as the process of adapting well in the face of adversity, trauma, tragedy, threats, or significant sources of stress—such as family and relationship problems, serious health problems, or workplace and financial stressors.</a:t>
            </a:r>
            <a:endParaRPr lang="en-US"/>
          </a:p>
        </p:txBody>
      </p:sp>
    </p:spTree>
    <p:extLst>
      <p:ext uri="{BB962C8B-B14F-4D97-AF65-F5344CB8AC3E}">
        <p14:creationId xmlns:p14="http://schemas.microsoft.com/office/powerpoint/2010/main" val="2826078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AD3E-3951-44CC-B1FA-967C9DD0FC50}"/>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dirty="0"/>
              <a:t>Fideo lles</a:t>
            </a:r>
          </a:p>
        </p:txBody>
      </p:sp>
      <p:pic>
        <p:nvPicPr>
          <p:cNvPr id="3" name="Picture 5" descr="eicon ar gyfer chwarae'r fideo">
            <a:hlinkClick r:id="" action="ppaction://media"/>
            <a:extLst>
              <a:ext uri="{FF2B5EF4-FFF2-40B4-BE49-F238E27FC236}">
                <a16:creationId xmlns:a16="http://schemas.microsoft.com/office/drawing/2014/main" id="{182468DE-02BD-4B61-87FA-D8506FC4D573}"/>
              </a:ext>
            </a:extLst>
          </p:cNvPr>
          <p:cNvPicPr>
            <a:picLocks noRot="1" noChangeAspect="1"/>
          </p:cNvPicPr>
          <p:nvPr>
            <a:videoFile r:link="rId1"/>
          </p:nvPr>
        </p:nvPicPr>
        <p:blipFill>
          <a:blip r:embed="rId3"/>
          <a:stretch>
            <a:fillRect/>
          </a:stretch>
        </p:blipFill>
        <p:spPr>
          <a:xfrm>
            <a:off x="1870323" y="736622"/>
            <a:ext cx="8116515" cy="5602012"/>
          </a:xfrm>
          <a:prstGeom prst="rect">
            <a:avLst/>
          </a:prstGeom>
        </p:spPr>
      </p:pic>
    </p:spTree>
    <p:extLst>
      <p:ext uri="{BB962C8B-B14F-4D97-AF65-F5344CB8AC3E}">
        <p14:creationId xmlns:p14="http://schemas.microsoft.com/office/powerpoint/2010/main" val="72490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B26A9-67D3-4783-8FC4-74E66722F52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6.5</a:t>
            </a:r>
          </a:p>
        </p:txBody>
      </p:sp>
      <p:sp>
        <p:nvSpPr>
          <p:cNvPr id="2" name="Content Placeholder 1">
            <a:extLst>
              <a:ext uri="{FF2B5EF4-FFF2-40B4-BE49-F238E27FC236}">
                <a16:creationId xmlns:a16="http://schemas.microsoft.com/office/drawing/2014/main" id="{0FF26C36-C443-46F1-A775-4E44343E6178}"/>
              </a:ext>
            </a:extLst>
          </p:cNvPr>
          <p:cNvSpPr>
            <a:spLocks noGrp="1"/>
          </p:cNvSpPr>
          <p:nvPr>
            <p:ph sz="half" idx="1"/>
          </p:nvPr>
        </p:nvSpPr>
        <p:spPr>
          <a:xfrm>
            <a:off x="492981" y="1449015"/>
            <a:ext cx="5202476" cy="3397305"/>
          </a:xfrm>
        </p:spPr>
        <p:txBody>
          <a:bodyPr vert="horz" lIns="91440" tIns="45720" rIns="91440" bIns="45720" rtlCol="0" anchor="t">
            <a:normAutofit fontScale="77500" lnSpcReduction="20000"/>
          </a:bodyPr>
          <a:lstStyle/>
          <a:p>
            <a:r>
              <a:rPr lang="cy-GB" b="1" u="sng" dirty="0">
                <a:latin typeface="Tenorite"/>
              </a:rPr>
              <a:t>Tasg asesu ar gyfer meini prawf 6.5</a:t>
            </a:r>
            <a:endParaRPr lang="cy-GB" dirty="0">
              <a:latin typeface="Tenorite"/>
            </a:endParaRPr>
          </a:p>
          <a:p>
            <a:r>
              <a:rPr lang="cy-GB" dirty="0">
                <a:latin typeface="Tenorite"/>
              </a:rPr>
              <a:t>Gan ystyried popeth rydych chi wedi’i ddysgu am lesiant a’ch profiadau ymarferol o’ch lleoliad gwaith:</a:t>
            </a:r>
          </a:p>
          <a:p>
            <a:r>
              <a:rPr lang="cy-GB" dirty="0">
                <a:latin typeface="Tenorite"/>
              </a:rPr>
              <a:t>Rhestrwch ffyrdd o weithio sy’n </a:t>
            </a:r>
          </a:p>
          <a:p>
            <a:r>
              <a:rPr lang="cy-GB" dirty="0">
                <a:latin typeface="Tenorite"/>
              </a:rPr>
              <a:t>cefnogi llesiant a chynhwysiant</a:t>
            </a:r>
          </a:p>
          <a:p>
            <a:r>
              <a:rPr lang="cy-GB" dirty="0">
                <a:latin typeface="Tenorite"/>
              </a:rPr>
              <a:t>*Cofnodwch eich casgliadau a’u cyflwyno i’ch tiwtor/asesydd.</a:t>
            </a:r>
            <a:endParaRPr lang="en-US" dirty="0">
              <a:latin typeface="Tenorite"/>
            </a:endParaRPr>
          </a:p>
        </p:txBody>
      </p:sp>
      <p:sp>
        <p:nvSpPr>
          <p:cNvPr id="3" name="Content Placeholder 2">
            <a:extLst>
              <a:ext uri="{FF2B5EF4-FFF2-40B4-BE49-F238E27FC236}">
                <a16:creationId xmlns:a16="http://schemas.microsoft.com/office/drawing/2014/main" id="{7A8F9194-0FFB-45CC-9523-5B63B3B0BFB0}"/>
              </a:ext>
            </a:extLst>
          </p:cNvPr>
          <p:cNvSpPr>
            <a:spLocks noGrp="1"/>
          </p:cNvSpPr>
          <p:nvPr>
            <p:ph sz="half" idx="2"/>
          </p:nvPr>
        </p:nvSpPr>
        <p:spPr/>
        <p:txBody>
          <a:bodyPr vert="horz" lIns="91440" tIns="45720" rIns="91440" bIns="45720" rtlCol="0" anchor="t">
            <a:normAutofit fontScale="85000" lnSpcReduction="20000"/>
          </a:bodyPr>
          <a:lstStyle/>
          <a:p>
            <a:r>
              <a:rPr lang="en-GB" b="1" u="sng" dirty="0">
                <a:latin typeface="Tenorite"/>
              </a:rPr>
              <a:t>Task for assessment criteria 6.5</a:t>
            </a:r>
            <a:endParaRPr lang="en-GB" dirty="0">
              <a:latin typeface="Tenorite"/>
            </a:endParaRPr>
          </a:p>
          <a:p>
            <a:r>
              <a:rPr lang="en-GB" dirty="0">
                <a:latin typeface="Tenorite"/>
              </a:rPr>
              <a:t>Considering all you have learned about children’s well-being and your practical workplace experiences):</a:t>
            </a:r>
          </a:p>
          <a:p>
            <a:r>
              <a:rPr lang="en-GB" dirty="0">
                <a:latin typeface="Tenorite"/>
              </a:rPr>
              <a:t>List ways of working that support well-being and inclusion</a:t>
            </a:r>
          </a:p>
          <a:p>
            <a:r>
              <a:rPr lang="en-GB" dirty="0">
                <a:latin typeface="Tenorite"/>
              </a:rPr>
              <a:t>*Record your findings and present them to your tutor/assessor.</a:t>
            </a:r>
            <a:endParaRPr lang="en-US" dirty="0">
              <a:latin typeface="Tenorite"/>
            </a:endParaRPr>
          </a:p>
        </p:txBody>
      </p:sp>
    </p:spTree>
    <p:extLst>
      <p:ext uri="{BB962C8B-B14F-4D97-AF65-F5344CB8AC3E}">
        <p14:creationId xmlns:p14="http://schemas.microsoft.com/office/powerpoint/2010/main" val="389729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30897" y="1152938"/>
            <a:ext cx="5335001" cy="5605672"/>
          </a:xfrm>
        </p:spPr>
        <p:txBody>
          <a:bodyPr vert="horz" lIns="91440" tIns="45720" rIns="91440" bIns="45720" rtlCol="0" anchor="t">
            <a:normAutofit/>
          </a:bodyPr>
          <a:lstStyle/>
          <a:p>
            <a:pPr>
              <a:lnSpc>
                <a:spcPct val="107000"/>
              </a:lnSpc>
              <a:spcAft>
                <a:spcPts val="800"/>
              </a:spcAft>
            </a:pPr>
            <a:r>
              <a:rPr lang="cy-GB">
                <a:effectLst/>
                <a:latin typeface="Tenorite"/>
                <a:ea typeface="Calibri" panose="020F0502020204030204" pitchFamily="34" charset="0"/>
                <a:cs typeface="Times New Roman"/>
              </a:rPr>
              <a:t>MEINI PRAWF</a:t>
            </a:r>
          </a:p>
          <a:p>
            <a:r>
              <a:rPr lang="cy-GB" b="1">
                <a:latin typeface="Tenorite"/>
                <a:ea typeface="Calibri" panose="020F0502020204030204" pitchFamily="34" charset="0"/>
                <a:cs typeface="Times New Roman"/>
              </a:rPr>
              <a:t>6.1</a:t>
            </a:r>
            <a:r>
              <a:rPr lang="cy-GB">
                <a:latin typeface="Tenorite"/>
                <a:ea typeface="Calibri" panose="020F0502020204030204" pitchFamily="34" charset="0"/>
                <a:cs typeface="Times New Roman"/>
              </a:rPr>
              <a:t> y term ‘llesiant’  </a:t>
            </a:r>
            <a:endParaRPr lang="cy-GB">
              <a:effectLst/>
              <a:ea typeface="Calibri" panose="020F0502020204030204" pitchFamily="34" charset="0"/>
              <a:cs typeface="Times New Roman"/>
            </a:endParaRPr>
          </a:p>
          <a:p>
            <a:r>
              <a:rPr lang="cy-GB" b="1">
                <a:latin typeface="Tenorite"/>
                <a:ea typeface="Calibri" panose="020F0502020204030204" pitchFamily="34" charset="0"/>
                <a:cs typeface="Times New Roman"/>
              </a:rPr>
              <a:t>6.2</a:t>
            </a:r>
            <a:r>
              <a:rPr lang="cy-GB">
                <a:latin typeface="Tenorite"/>
                <a:ea typeface="Calibri" panose="020F0502020204030204" pitchFamily="34" charset="0"/>
                <a:cs typeface="Times New Roman"/>
              </a:rPr>
              <a:t> pam mae </a:t>
            </a:r>
            <a:r>
              <a:rPr lang="cy-GB">
                <a:effectLst/>
                <a:latin typeface="Tenorite"/>
                <a:ea typeface="Calibri" panose="020F0502020204030204" pitchFamily="34" charset="0"/>
                <a:cs typeface="Times New Roman"/>
              </a:rPr>
              <a:t>llesiant</a:t>
            </a:r>
            <a:r>
              <a:rPr lang="cy-GB">
                <a:latin typeface="Tenorite"/>
                <a:ea typeface="Calibri" panose="020F0502020204030204" pitchFamily="34" charset="0"/>
                <a:cs typeface="Times New Roman"/>
              </a:rPr>
              <a:t> yn bwysig  </a:t>
            </a:r>
            <a:endParaRPr lang="cy-GB">
              <a:effectLst/>
              <a:ea typeface="Calibri" panose="020F0502020204030204" pitchFamily="34" charset="0"/>
              <a:cs typeface="Times New Roman"/>
            </a:endParaRPr>
          </a:p>
          <a:p>
            <a:r>
              <a:rPr lang="cy-GB" b="1">
                <a:latin typeface="Tenorite"/>
                <a:ea typeface="Calibri" panose="020F0502020204030204" pitchFamily="34" charset="0"/>
                <a:cs typeface="Times New Roman"/>
              </a:rPr>
              <a:t>6.3</a:t>
            </a:r>
            <a:r>
              <a:rPr lang="cy-GB">
                <a:latin typeface="Tenorite"/>
                <a:ea typeface="Calibri" panose="020F0502020204030204" pitchFamily="34" charset="0"/>
                <a:cs typeface="Times New Roman"/>
              </a:rPr>
              <a:t> ffactorau sy'n effeithio ar lesiant plant a'u teuluoedd/gofalwyr </a:t>
            </a:r>
            <a:endParaRPr lang="cy-GB">
              <a:effectLst/>
              <a:ea typeface="Calibri" panose="020F0502020204030204" pitchFamily="34" charset="0"/>
              <a:cs typeface="Times New Roman"/>
            </a:endParaRPr>
          </a:p>
          <a:p>
            <a:r>
              <a:rPr lang="cy-GB" b="1">
                <a:latin typeface="Tenorite"/>
                <a:ea typeface="Calibri" panose="020F0502020204030204" pitchFamily="34" charset="0"/>
                <a:cs typeface="Times New Roman"/>
              </a:rPr>
              <a:t>6.4</a:t>
            </a:r>
            <a:r>
              <a:rPr lang="cy-GB">
                <a:latin typeface="Tenorite"/>
                <a:ea typeface="Calibri" panose="020F0502020204030204" pitchFamily="34" charset="0"/>
                <a:cs typeface="Times New Roman"/>
              </a:rPr>
              <a:t> pwysigrwydd teuluoedd a ‘phobl bwysig eraill’ </a:t>
            </a:r>
            <a:r>
              <a:rPr lang="cy-GB">
                <a:effectLst/>
                <a:latin typeface="Tenorite"/>
                <a:ea typeface="Calibri" panose="020F0502020204030204" pitchFamily="34" charset="0"/>
                <a:cs typeface="Times New Roman"/>
              </a:rPr>
              <a:t>o</a:t>
            </a:r>
            <a:r>
              <a:rPr lang="cy-GB">
                <a:latin typeface="Tenorite"/>
                <a:ea typeface="Calibri" panose="020F0502020204030204" pitchFamily="34" charset="0"/>
                <a:cs typeface="Times New Roman"/>
              </a:rPr>
              <a:t> ran llesiant plant </a:t>
            </a:r>
            <a:endParaRPr lang="cy-GB">
              <a:effectLst/>
              <a:ea typeface="Calibri" panose="020F0502020204030204" pitchFamily="34" charset="0"/>
              <a:cs typeface="Times New Roman"/>
            </a:endParaRPr>
          </a:p>
          <a:p>
            <a:r>
              <a:rPr lang="cy-GB" b="1">
                <a:latin typeface="Tenorite"/>
                <a:ea typeface="Calibri" panose="020F0502020204030204" pitchFamily="34" charset="0"/>
                <a:cs typeface="Times New Roman"/>
              </a:rPr>
              <a:t>6.5</a:t>
            </a:r>
            <a:r>
              <a:rPr lang="cy-GB">
                <a:latin typeface="Tenorite"/>
                <a:ea typeface="Calibri" panose="020F0502020204030204" pitchFamily="34" charset="0"/>
                <a:cs typeface="Times New Roman"/>
              </a:rPr>
              <a:t> ffyrdd </a:t>
            </a:r>
            <a:r>
              <a:rPr lang="cy-GB">
                <a:effectLst/>
                <a:latin typeface="Tenorite"/>
                <a:ea typeface="Calibri" panose="020F0502020204030204" pitchFamily="34" charset="0"/>
                <a:cs typeface="Times New Roman"/>
              </a:rPr>
              <a:t>o</a:t>
            </a:r>
            <a:r>
              <a:rPr lang="cy-GB">
                <a:latin typeface="Tenorite"/>
                <a:ea typeface="Calibri" panose="020F0502020204030204" pitchFamily="34" charset="0"/>
                <a:cs typeface="Times New Roman"/>
              </a:rPr>
              <a:t> weithio sy'n cefnogi llesiant </a:t>
            </a:r>
            <a:r>
              <a:rPr lang="cy-GB">
                <a:effectLst/>
                <a:latin typeface="Tenorite"/>
                <a:ea typeface="Calibri" panose="020F0502020204030204" pitchFamily="34" charset="0"/>
                <a:cs typeface="Times New Roman"/>
              </a:rPr>
              <a:t>a</a:t>
            </a:r>
            <a:r>
              <a:rPr lang="cy-GB">
                <a:latin typeface="Tenorite"/>
                <a:ea typeface="Calibri" panose="020F0502020204030204" pitchFamily="34" charset="0"/>
                <a:cs typeface="Times New Roman"/>
              </a:rPr>
              <a:t> chyn- </a:t>
            </a:r>
            <a:r>
              <a:rPr lang="cy-GB" err="1">
                <a:latin typeface="Tenorite"/>
                <a:ea typeface="Calibri" panose="020F0502020204030204" pitchFamily="34" charset="0"/>
                <a:cs typeface="Times New Roman"/>
              </a:rPr>
              <a:t>hwysiant</a:t>
            </a:r>
            <a:r>
              <a:rPr lang="cy-GB">
                <a:latin typeface="Tenorite"/>
                <a:ea typeface="Calibri" panose="020F0502020204030204" pitchFamily="34" charset="0"/>
                <a:cs typeface="Times New Roman"/>
              </a:rPr>
              <a:t>. </a:t>
            </a:r>
            <a:endParaRPr lang="en-GB">
              <a:cs typeface="Times New Roman"/>
            </a:endParaRPr>
          </a:p>
          <a:p>
            <a:pPr>
              <a:lnSpc>
                <a:spcPct val="107000"/>
              </a:lnSpc>
              <a:spcAft>
                <a:spcPts val="800"/>
              </a:spcAft>
            </a:pPr>
            <a:endParaRPr lang="en-GB" sz="220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p:txBody>
          <a:bodyPr vert="horz" lIns="91440" tIns="45720" rIns="91440" bIns="45720" rtlCol="0" anchor="t">
            <a:normAutofit/>
          </a:bodyPr>
          <a:lstStyle/>
          <a:p>
            <a:r>
              <a:rPr lang="en-GB" sz="2800">
                <a:solidFill>
                  <a:schemeClr val="accent1">
                    <a:lumMod val="75000"/>
                  </a:schemeClr>
                </a:solidFill>
                <a:effectLst/>
                <a:latin typeface="Tenorite"/>
                <a:ea typeface="Calibri" panose="020F0502020204030204" pitchFamily="34" charset="0"/>
                <a:cs typeface="Times New Roman"/>
              </a:rPr>
              <a:t>In this resource you will learn about:</a:t>
            </a:r>
          </a:p>
          <a:p>
            <a:endParaRPr lang="en-GB"/>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p:txBody>
          <a:bodyPr vert="horz" lIns="91440" tIns="45720" rIns="91440" bIns="45720" rtlCol="0" anchor="t">
            <a:normAutofit/>
          </a:bodyPr>
          <a:lstStyle/>
          <a:p>
            <a:r>
              <a:rPr lang="en-GB" sz="3200">
                <a:latin typeface="Tenorite"/>
              </a:rPr>
              <a:t>LEARNING OUTCOMES:</a:t>
            </a:r>
          </a:p>
          <a:p>
            <a:r>
              <a:rPr lang="en-GB" b="1">
                <a:latin typeface="Tenorite"/>
                <a:ea typeface="Calibri" panose="020F0502020204030204" pitchFamily="34" charset="0"/>
                <a:cs typeface="Times New Roman"/>
              </a:rPr>
              <a:t>6.1</a:t>
            </a:r>
            <a:r>
              <a:rPr lang="en-GB">
                <a:latin typeface="Tenorite"/>
                <a:ea typeface="Calibri" panose="020F0502020204030204" pitchFamily="34" charset="0"/>
                <a:cs typeface="Times New Roman"/>
              </a:rPr>
              <a:t> </a:t>
            </a:r>
            <a:r>
              <a:rPr lang="en-GB">
                <a:effectLst/>
                <a:latin typeface="Tenorite"/>
                <a:ea typeface="Calibri" panose="020F0502020204030204" pitchFamily="34" charset="0"/>
                <a:cs typeface="Times New Roman"/>
              </a:rPr>
              <a:t>the term </a:t>
            </a:r>
            <a:r>
              <a:rPr lang="en-GB">
                <a:latin typeface="Tenorite"/>
                <a:ea typeface="Calibri" panose="020F0502020204030204" pitchFamily="34" charset="0"/>
                <a:cs typeface="Times New Roman"/>
              </a:rPr>
              <a:t>‘well-being’ </a:t>
            </a:r>
          </a:p>
          <a:p>
            <a:r>
              <a:rPr lang="en-GB" b="1">
                <a:latin typeface="Tenorite"/>
                <a:ea typeface="Calibri" panose="020F0502020204030204" pitchFamily="34" charset="0"/>
                <a:cs typeface="Times New Roman"/>
              </a:rPr>
              <a:t>6.2</a:t>
            </a:r>
            <a:r>
              <a:rPr lang="en-GB">
                <a:latin typeface="Tenorite"/>
                <a:ea typeface="Calibri" panose="020F0502020204030204" pitchFamily="34" charset="0"/>
                <a:cs typeface="Times New Roman"/>
              </a:rPr>
              <a:t> why well-being is important </a:t>
            </a:r>
            <a:endParaRPr lang="en-GB">
              <a:effectLst/>
              <a:ea typeface="Calibri" panose="020F0502020204030204" pitchFamily="34" charset="0"/>
              <a:cs typeface="Times New Roman"/>
            </a:endParaRPr>
          </a:p>
          <a:p>
            <a:r>
              <a:rPr lang="en-GB" b="1">
                <a:latin typeface="Tenorite"/>
                <a:ea typeface="Calibri" panose="020F0502020204030204" pitchFamily="34" charset="0"/>
                <a:cs typeface="Times New Roman"/>
              </a:rPr>
              <a:t>6.3</a:t>
            </a:r>
            <a:r>
              <a:rPr lang="en-GB">
                <a:latin typeface="Tenorite"/>
                <a:ea typeface="Calibri" panose="020F0502020204030204" pitchFamily="34" charset="0"/>
                <a:cs typeface="Times New Roman"/>
              </a:rPr>
              <a:t> factors that affect </a:t>
            </a:r>
            <a:r>
              <a:rPr lang="en-GB">
                <a:effectLst/>
                <a:latin typeface="Tenorite"/>
                <a:ea typeface="Calibri" panose="020F0502020204030204" pitchFamily="34" charset="0"/>
                <a:cs typeface="Times New Roman"/>
              </a:rPr>
              <a:t>the well-being</a:t>
            </a:r>
            <a:r>
              <a:rPr lang="en-GB">
                <a:latin typeface="Tenorite"/>
                <a:ea typeface="Calibri" panose="020F0502020204030204" pitchFamily="34" charset="0"/>
                <a:cs typeface="Times New Roman"/>
              </a:rPr>
              <a:t> of children </a:t>
            </a:r>
            <a:r>
              <a:rPr lang="en-GB">
                <a:effectLst/>
                <a:latin typeface="Tenorite"/>
                <a:ea typeface="Calibri" panose="020F0502020204030204" pitchFamily="34" charset="0"/>
                <a:cs typeface="Times New Roman"/>
              </a:rPr>
              <a:t>and </a:t>
            </a:r>
            <a:r>
              <a:rPr lang="en-GB">
                <a:latin typeface="Tenorite"/>
                <a:ea typeface="Calibri" panose="020F0502020204030204" pitchFamily="34" charset="0"/>
                <a:cs typeface="Times New Roman"/>
              </a:rPr>
              <a:t>their families/carers   </a:t>
            </a:r>
            <a:endParaRPr lang="en-GB">
              <a:effectLst/>
              <a:ea typeface="Calibri" panose="020F0502020204030204" pitchFamily="34" charset="0"/>
              <a:cs typeface="Times New Roman" panose="02020603050405020304" pitchFamily="18" charset="0"/>
            </a:endParaRPr>
          </a:p>
          <a:p>
            <a:r>
              <a:rPr lang="en-GB" b="1">
                <a:latin typeface="Tenorite"/>
                <a:ea typeface="Calibri" panose="020F0502020204030204" pitchFamily="34" charset="0"/>
                <a:cs typeface="Times New Roman"/>
              </a:rPr>
              <a:t>6.4</a:t>
            </a:r>
            <a:r>
              <a:rPr lang="en-GB">
                <a:latin typeface="Tenorite"/>
                <a:ea typeface="Calibri" panose="020F0502020204030204" pitchFamily="34" charset="0"/>
                <a:cs typeface="Times New Roman"/>
              </a:rPr>
              <a:t> </a:t>
            </a:r>
            <a:r>
              <a:rPr lang="en-GB">
                <a:effectLst/>
                <a:latin typeface="Tenorite"/>
                <a:ea typeface="Calibri" panose="020F0502020204030204" pitchFamily="34" charset="0"/>
                <a:cs typeface="Times New Roman"/>
              </a:rPr>
              <a:t>the </a:t>
            </a:r>
            <a:r>
              <a:rPr lang="en-GB">
                <a:latin typeface="Tenorite"/>
                <a:ea typeface="Calibri" panose="020F0502020204030204" pitchFamily="34" charset="0"/>
                <a:cs typeface="Times New Roman"/>
              </a:rPr>
              <a:t>importance of families and </a:t>
            </a:r>
            <a:r>
              <a:rPr lang="en-GB">
                <a:effectLst/>
                <a:latin typeface="Tenorite"/>
                <a:ea typeface="Calibri" panose="020F0502020204030204" pitchFamily="34" charset="0"/>
                <a:cs typeface="Times New Roman"/>
              </a:rPr>
              <a:t>‘</a:t>
            </a:r>
            <a:r>
              <a:rPr lang="en-GB">
                <a:latin typeface="Tenorite"/>
                <a:ea typeface="Calibri" panose="020F0502020204030204" pitchFamily="34" charset="0"/>
                <a:cs typeface="Times New Roman"/>
              </a:rPr>
              <a:t>significant others</a:t>
            </a:r>
            <a:r>
              <a:rPr lang="en-GB">
                <a:effectLst/>
                <a:latin typeface="Tenorite"/>
                <a:ea typeface="Calibri" panose="020F0502020204030204" pitchFamily="34" charset="0"/>
                <a:cs typeface="Times New Roman"/>
              </a:rPr>
              <a:t>’ in the </a:t>
            </a:r>
            <a:r>
              <a:rPr lang="en-GB">
                <a:latin typeface="Tenorite"/>
                <a:ea typeface="Calibri" panose="020F0502020204030204" pitchFamily="34" charset="0"/>
                <a:cs typeface="Times New Roman"/>
              </a:rPr>
              <a:t>well-being </a:t>
            </a:r>
            <a:r>
              <a:rPr lang="en-GB">
                <a:effectLst/>
                <a:latin typeface="Tenorite"/>
                <a:ea typeface="Calibri" panose="020F0502020204030204" pitchFamily="34" charset="0"/>
                <a:cs typeface="Times New Roman"/>
              </a:rPr>
              <a:t>of</a:t>
            </a:r>
            <a:r>
              <a:rPr lang="en-GB">
                <a:latin typeface="Tenorite"/>
                <a:ea typeface="Calibri" panose="020F0502020204030204" pitchFamily="34" charset="0"/>
                <a:cs typeface="Times New Roman"/>
              </a:rPr>
              <a:t> children   </a:t>
            </a:r>
            <a:endParaRPr lang="en-GB">
              <a:effectLst/>
              <a:ea typeface="Calibri" panose="020F0502020204030204" pitchFamily="34" charset="0"/>
              <a:cs typeface="Times New Roman" panose="02020603050405020304" pitchFamily="18" charset="0"/>
            </a:endParaRPr>
          </a:p>
          <a:p>
            <a:r>
              <a:rPr lang="en-GB" b="1">
                <a:latin typeface="Tenorite"/>
                <a:ea typeface="Calibri" panose="020F0502020204030204" pitchFamily="34" charset="0"/>
                <a:cs typeface="Times New Roman"/>
              </a:rPr>
              <a:t>6.5</a:t>
            </a:r>
            <a:r>
              <a:rPr lang="en-GB">
                <a:latin typeface="Tenorite"/>
                <a:ea typeface="Calibri" panose="020F0502020204030204" pitchFamily="34" charset="0"/>
                <a:cs typeface="Times New Roman"/>
              </a:rPr>
              <a:t> ways </a:t>
            </a:r>
            <a:r>
              <a:rPr lang="en-GB">
                <a:effectLst/>
                <a:latin typeface="Tenorite"/>
                <a:ea typeface="Calibri" panose="020F0502020204030204" pitchFamily="34" charset="0"/>
                <a:cs typeface="Times New Roman"/>
              </a:rPr>
              <a:t>of </a:t>
            </a:r>
            <a:r>
              <a:rPr lang="en-GB">
                <a:latin typeface="Tenorite"/>
                <a:ea typeface="Calibri" panose="020F0502020204030204" pitchFamily="34" charset="0"/>
                <a:cs typeface="Times New Roman"/>
              </a:rPr>
              <a:t>working that </a:t>
            </a:r>
            <a:r>
              <a:rPr lang="en-GB">
                <a:effectLst/>
                <a:latin typeface="Tenorite"/>
                <a:ea typeface="Calibri" panose="020F0502020204030204" pitchFamily="34" charset="0"/>
                <a:cs typeface="Times New Roman"/>
              </a:rPr>
              <a:t>support </a:t>
            </a:r>
            <a:r>
              <a:rPr lang="en-GB">
                <a:latin typeface="Tenorite"/>
                <a:ea typeface="Calibri" panose="020F0502020204030204" pitchFamily="34" charset="0"/>
                <a:cs typeface="Times New Roman"/>
              </a:rPr>
              <a:t>well-being and inclusion. </a:t>
            </a:r>
            <a:endParaRPr lang="en-GB">
              <a:cs typeface="Times New Roman"/>
            </a:endParaRPr>
          </a:p>
          <a:p>
            <a:endParaRPr lang="en-GB" sz="2000"/>
          </a:p>
        </p:txBody>
      </p:sp>
    </p:spTree>
    <p:extLst>
      <p:ext uri="{BB962C8B-B14F-4D97-AF65-F5344CB8AC3E}">
        <p14:creationId xmlns:p14="http://schemas.microsoft.com/office/powerpoint/2010/main" val="1409683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0DD2-18D6-411B-A660-E4F08068B282}"/>
              </a:ext>
            </a:extLst>
          </p:cNvPr>
          <p:cNvSpPr>
            <a:spLocks noGrp="1"/>
          </p:cNvSpPr>
          <p:nvPr>
            <p:ph type="title"/>
          </p:nvPr>
        </p:nvSpPr>
        <p:spPr>
          <a:xfrm>
            <a:off x="277483" y="434992"/>
            <a:ext cx="5441830" cy="1101366"/>
          </a:xfrm>
        </p:spPr>
        <p:txBody>
          <a:bodyPr>
            <a:normAutofit fontScale="90000"/>
          </a:bodyPr>
          <a:lstStyle/>
          <a:p>
            <a:r>
              <a:rPr lang="cy-GB" b="0">
                <a:latin typeface="Tenorite"/>
              </a:rPr>
              <a:t>Wrth ddilyn yr  adnodd hwn roedd cyfle i chi ddysgu am:</a:t>
            </a:r>
            <a:r>
              <a:rPr lang="en-US" b="0">
                <a:latin typeface="Tenorite"/>
              </a:rPr>
              <a:t> </a:t>
            </a:r>
            <a:r>
              <a:rPr lang="cy-GB" b="0">
                <a:latin typeface="Tenorite"/>
              </a:rPr>
              <a:t> </a:t>
            </a:r>
            <a:endParaRPr lang="en-US">
              <a:latin typeface="Tenorite"/>
            </a:endParaRPr>
          </a:p>
        </p:txBody>
      </p:sp>
      <p:sp>
        <p:nvSpPr>
          <p:cNvPr id="3" name="Content Placeholder 2">
            <a:extLst>
              <a:ext uri="{FF2B5EF4-FFF2-40B4-BE49-F238E27FC236}">
                <a16:creationId xmlns:a16="http://schemas.microsoft.com/office/drawing/2014/main" id="{34493F7F-61F5-43FA-A263-CD04057A4091}"/>
              </a:ext>
            </a:extLst>
          </p:cNvPr>
          <p:cNvSpPr>
            <a:spLocks noGrp="1"/>
          </p:cNvSpPr>
          <p:nvPr>
            <p:ph sz="half" idx="1"/>
          </p:nvPr>
        </p:nvSpPr>
        <p:spPr>
          <a:xfrm>
            <a:off x="277482" y="1772251"/>
            <a:ext cx="5441829" cy="4641550"/>
          </a:xfrm>
        </p:spPr>
        <p:txBody>
          <a:bodyPr vert="horz" lIns="91440" tIns="45720" rIns="91440" bIns="45720" rtlCol="0" anchor="t">
            <a:normAutofit lnSpcReduction="10000"/>
          </a:bodyPr>
          <a:lstStyle/>
          <a:p>
            <a:pPr>
              <a:lnSpc>
                <a:spcPct val="107000"/>
              </a:lnSpc>
              <a:spcAft>
                <a:spcPts val="800"/>
              </a:spcAft>
            </a:pPr>
            <a:r>
              <a:rPr lang="cy-GB" b="1">
                <a:latin typeface="Tenorite"/>
              </a:rPr>
              <a:t>6.1</a:t>
            </a:r>
            <a:r>
              <a:rPr lang="cy-GB">
                <a:latin typeface="Tenorite"/>
              </a:rPr>
              <a:t> y term ‘llesiant’  </a:t>
            </a:r>
          </a:p>
          <a:p>
            <a:r>
              <a:rPr lang="cy-GB" b="1">
                <a:latin typeface="Tenorite"/>
              </a:rPr>
              <a:t>6.2</a:t>
            </a:r>
            <a:r>
              <a:rPr lang="cy-GB">
                <a:latin typeface="Tenorite"/>
              </a:rPr>
              <a:t> pam mae llesiant yn bwysig  </a:t>
            </a:r>
          </a:p>
          <a:p>
            <a:r>
              <a:rPr lang="cy-GB" b="1">
                <a:latin typeface="Tenorite"/>
              </a:rPr>
              <a:t>6.3</a:t>
            </a:r>
            <a:r>
              <a:rPr lang="cy-GB">
                <a:latin typeface="Tenorite"/>
              </a:rPr>
              <a:t> ffactorau sy'n effeithio ar </a:t>
            </a:r>
          </a:p>
          <a:p>
            <a:r>
              <a:rPr lang="cy-GB">
                <a:latin typeface="Tenorite"/>
              </a:rPr>
              <a:t>lesiant plant a'u teuluoedd/gofalwyr </a:t>
            </a:r>
            <a:endParaRPr lang="cy-GB"/>
          </a:p>
          <a:p>
            <a:r>
              <a:rPr lang="cy-GB" b="1">
                <a:latin typeface="Tenorite"/>
              </a:rPr>
              <a:t>6.4</a:t>
            </a:r>
            <a:r>
              <a:rPr lang="cy-GB">
                <a:latin typeface="Tenorite"/>
              </a:rPr>
              <a:t> pwysigrwydd teuluoedd a ‘phobl bwysig eraill’ o ran llesiant plant </a:t>
            </a:r>
          </a:p>
          <a:p>
            <a:r>
              <a:rPr lang="cy-GB" b="1">
                <a:latin typeface="Tenorite"/>
              </a:rPr>
              <a:t>6.5</a:t>
            </a:r>
            <a:r>
              <a:rPr lang="cy-GB">
                <a:latin typeface="Tenorite"/>
              </a:rPr>
              <a:t> ffyrdd o weithio sy'n cefnogi </a:t>
            </a:r>
          </a:p>
          <a:p>
            <a:r>
              <a:rPr lang="cy-GB">
                <a:latin typeface="Tenorite"/>
              </a:rPr>
              <a:t>llesiant a chynhwysiant. </a:t>
            </a:r>
            <a:endParaRPr lang="cy-GB"/>
          </a:p>
          <a:p>
            <a:endParaRPr lang="en-US"/>
          </a:p>
        </p:txBody>
      </p:sp>
      <p:sp>
        <p:nvSpPr>
          <p:cNvPr id="4" name="Content Placeholder 3">
            <a:extLst>
              <a:ext uri="{FF2B5EF4-FFF2-40B4-BE49-F238E27FC236}">
                <a16:creationId xmlns:a16="http://schemas.microsoft.com/office/drawing/2014/main" id="{3970CEF6-23CB-495D-A809-45CD3A27758E}"/>
              </a:ext>
            </a:extLst>
          </p:cNvPr>
          <p:cNvSpPr>
            <a:spLocks noGrp="1"/>
          </p:cNvSpPr>
          <p:nvPr>
            <p:ph sz="half" idx="2"/>
          </p:nvPr>
        </p:nvSpPr>
        <p:spPr>
          <a:xfrm>
            <a:off x="6422992" y="1772250"/>
            <a:ext cx="5441830" cy="4641549"/>
          </a:xfrm>
        </p:spPr>
        <p:txBody>
          <a:bodyPr vert="horz" lIns="91440" tIns="45720" rIns="91440" bIns="45720" rtlCol="0" anchor="t">
            <a:normAutofit/>
          </a:bodyPr>
          <a:lstStyle/>
          <a:p>
            <a:r>
              <a:rPr lang="en-GB" b="1"/>
              <a:t>6.1</a:t>
            </a:r>
            <a:r>
              <a:rPr lang="en-GB"/>
              <a:t> the term ‘well-being’ </a:t>
            </a:r>
            <a:endParaRPr lang="en-US"/>
          </a:p>
          <a:p>
            <a:r>
              <a:rPr lang="en-GB" b="1"/>
              <a:t>6.2</a:t>
            </a:r>
            <a:r>
              <a:rPr lang="en-GB"/>
              <a:t> why well-being is important </a:t>
            </a:r>
            <a:endParaRPr lang="en-US"/>
          </a:p>
          <a:p>
            <a:r>
              <a:rPr lang="en-GB" b="1"/>
              <a:t>6.3</a:t>
            </a:r>
            <a:r>
              <a:rPr lang="en-GB"/>
              <a:t> factors that affect the well-being of children and their families/carers   </a:t>
            </a:r>
            <a:endParaRPr lang="en-US"/>
          </a:p>
          <a:p>
            <a:r>
              <a:rPr lang="en-GB" b="1"/>
              <a:t>6.4</a:t>
            </a:r>
            <a:r>
              <a:rPr lang="en-GB"/>
              <a:t> the importance of families and ‘significant others’ in the well-being of children   </a:t>
            </a:r>
            <a:endParaRPr lang="en-US"/>
          </a:p>
          <a:p>
            <a:r>
              <a:rPr lang="en-GB" b="1"/>
              <a:t>6.5</a:t>
            </a:r>
            <a:r>
              <a:rPr lang="en-GB"/>
              <a:t> ways of working that support well-being and inclusion. </a:t>
            </a:r>
            <a:endParaRPr lang="en-US"/>
          </a:p>
        </p:txBody>
      </p:sp>
      <p:sp>
        <p:nvSpPr>
          <p:cNvPr id="5" name="Text Placeholder 4">
            <a:extLst>
              <a:ext uri="{FF2B5EF4-FFF2-40B4-BE49-F238E27FC236}">
                <a16:creationId xmlns:a16="http://schemas.microsoft.com/office/drawing/2014/main" id="{3E1DAD83-9EEE-40EE-B96F-34A3DCD6E958}"/>
              </a:ext>
            </a:extLst>
          </p:cNvPr>
          <p:cNvSpPr>
            <a:spLocks noGrp="1"/>
          </p:cNvSpPr>
          <p:nvPr>
            <p:ph type="body" sz="quarter" idx="10"/>
          </p:nvPr>
        </p:nvSpPr>
        <p:spPr>
          <a:xfrm>
            <a:off x="6422275" y="434993"/>
            <a:ext cx="5441830" cy="1101366"/>
          </a:xfrm>
        </p:spPr>
        <p:txBody>
          <a:bodyPr vert="horz" lIns="91440" tIns="45720" rIns="91440" bIns="45720" rtlCol="0" anchor="t">
            <a:normAutofit fontScale="92500" lnSpcReduction="20000"/>
          </a:bodyPr>
          <a:lstStyle/>
          <a:p>
            <a:r>
              <a:rPr lang="en-GB" b="0">
                <a:latin typeface="Tenorite"/>
              </a:rPr>
              <a:t>In following this resource there was an opportunity for you to learn about:</a:t>
            </a:r>
            <a:endParaRPr lang="en-GB">
              <a:latin typeface="Tenorite"/>
            </a:endParaRPr>
          </a:p>
        </p:txBody>
      </p:sp>
    </p:spTree>
    <p:extLst>
      <p:ext uri="{BB962C8B-B14F-4D97-AF65-F5344CB8AC3E}">
        <p14:creationId xmlns:p14="http://schemas.microsoft.com/office/powerpoint/2010/main" val="186301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95E3-F7C7-460A-BDBC-E8CC09DA1303}"/>
              </a:ext>
            </a:extLst>
          </p:cNvPr>
          <p:cNvSpPr>
            <a:spLocks noGrp="1"/>
          </p:cNvSpPr>
          <p:nvPr>
            <p:ph type="title"/>
          </p:nvPr>
        </p:nvSpPr>
        <p:spPr>
          <a:xfrm>
            <a:off x="277482" y="1758828"/>
            <a:ext cx="5441830" cy="1101366"/>
          </a:xfrm>
        </p:spPr>
        <p:txBody>
          <a:bodyPr/>
          <a:lstStyle/>
          <a:p>
            <a:r>
              <a:rPr lang="cy-GB" dirty="0">
                <a:latin typeface="Tenorite"/>
                <a:cs typeface="Calibri Light"/>
              </a:rPr>
              <a:t>ADRAN 1</a:t>
            </a:r>
            <a:endParaRPr lang="en-US" dirty="0">
              <a:latin typeface="Tenorite"/>
            </a:endParaRPr>
          </a:p>
        </p:txBody>
      </p:sp>
      <p:sp>
        <p:nvSpPr>
          <p:cNvPr id="3" name="Content Placeholder 2">
            <a:extLst>
              <a:ext uri="{FF2B5EF4-FFF2-40B4-BE49-F238E27FC236}">
                <a16:creationId xmlns:a16="http://schemas.microsoft.com/office/drawing/2014/main" id="{331AF9DA-814A-42A2-9A5E-543C5E4F8866}"/>
              </a:ext>
            </a:extLst>
          </p:cNvPr>
          <p:cNvSpPr>
            <a:spLocks noGrp="1"/>
          </p:cNvSpPr>
          <p:nvPr>
            <p:ph sz="half" idx="1"/>
          </p:nvPr>
        </p:nvSpPr>
        <p:spPr/>
        <p:txBody>
          <a:bodyPr vert="horz" lIns="91440" tIns="45720" rIns="91440" bIns="45720" rtlCol="0" anchor="t">
            <a:normAutofit/>
          </a:bodyPr>
          <a:lstStyle/>
          <a:p>
            <a:r>
              <a:rPr lang="cy-GB" b="1">
                <a:latin typeface="Tenorite"/>
              </a:rPr>
              <a:t>Meini Prawf 6.1</a:t>
            </a:r>
            <a:endParaRPr lang="cy-GB" b="1"/>
          </a:p>
          <a:p>
            <a:r>
              <a:rPr lang="cy-GB" sz="2400" i="1">
                <a:latin typeface="Tenorite"/>
              </a:rPr>
              <a:t>y term</a:t>
            </a:r>
            <a:r>
              <a:rPr lang="cy-GB" sz="2400">
                <a:latin typeface="Tenorite"/>
              </a:rPr>
              <a:t> </a:t>
            </a:r>
            <a:r>
              <a:rPr lang="cy-GB" sz="2400" i="1">
                <a:latin typeface="Tenorite"/>
              </a:rPr>
              <a:t>‘llesiant</a:t>
            </a:r>
            <a:r>
              <a:rPr lang="cy-GB" sz="2400">
                <a:latin typeface="Tenorite"/>
              </a:rPr>
              <a:t>’</a:t>
            </a:r>
            <a:endParaRPr lang="cy-GB" sz="2400" i="1">
              <a:latin typeface="Tenorite"/>
            </a:endParaRPr>
          </a:p>
        </p:txBody>
      </p:sp>
      <p:sp>
        <p:nvSpPr>
          <p:cNvPr id="4" name="Content Placeholder 3">
            <a:extLst>
              <a:ext uri="{FF2B5EF4-FFF2-40B4-BE49-F238E27FC236}">
                <a16:creationId xmlns:a16="http://schemas.microsoft.com/office/drawing/2014/main" id="{4D3A24EE-FAF8-4CED-B7BB-2D9C6D0184D6}"/>
              </a:ext>
            </a:extLst>
          </p:cNvPr>
          <p:cNvSpPr>
            <a:spLocks noGrp="1"/>
          </p:cNvSpPr>
          <p:nvPr>
            <p:ph sz="half" idx="2"/>
          </p:nvPr>
        </p:nvSpPr>
        <p:spPr/>
        <p:txBody>
          <a:bodyPr vert="horz" lIns="91440" tIns="45720" rIns="91440" bIns="45720" rtlCol="0" anchor="t">
            <a:normAutofit/>
          </a:bodyPr>
          <a:lstStyle/>
          <a:p>
            <a:r>
              <a:rPr lang="en-GB" b="1">
                <a:latin typeface="Tenorite"/>
              </a:rPr>
              <a:t>Assessment Criteria 6.1</a:t>
            </a:r>
            <a:endParaRPr lang="en-GB" b="1"/>
          </a:p>
          <a:p>
            <a:r>
              <a:rPr lang="en-GB" sz="2400" i="1">
                <a:latin typeface="Tenorite"/>
              </a:rPr>
              <a:t>the term ‘well-being’</a:t>
            </a:r>
            <a:endParaRPr lang="en-US" sz="2400">
              <a:latin typeface="Tenorite"/>
            </a:endParaRPr>
          </a:p>
        </p:txBody>
      </p:sp>
      <p:sp>
        <p:nvSpPr>
          <p:cNvPr id="16" name="Title 1">
            <a:extLst>
              <a:ext uri="{FF2B5EF4-FFF2-40B4-BE49-F238E27FC236}">
                <a16:creationId xmlns:a16="http://schemas.microsoft.com/office/drawing/2014/main" id="{BE05F0B2-90B1-444E-96B7-366D885BF07D}"/>
              </a:ext>
            </a:extLst>
          </p:cNvPr>
          <p:cNvSpPr txBox="1">
            <a:spLocks/>
          </p:cNvSpPr>
          <p:nvPr/>
        </p:nvSpPr>
        <p:spPr>
          <a:xfrm>
            <a:off x="6658084" y="1758828"/>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cy-GB" dirty="0">
                <a:solidFill>
                  <a:schemeClr val="accent1">
                    <a:lumMod val="75000"/>
                  </a:schemeClr>
                </a:solidFill>
                <a:latin typeface="Tenorite"/>
                <a:cs typeface="Calibri Light"/>
              </a:rPr>
              <a:t>SECTION 1</a:t>
            </a:r>
          </a:p>
        </p:txBody>
      </p:sp>
    </p:spTree>
    <p:extLst>
      <p:ext uri="{BB962C8B-B14F-4D97-AF65-F5344CB8AC3E}">
        <p14:creationId xmlns:p14="http://schemas.microsoft.com/office/powerpoint/2010/main" val="70684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C8240E-031B-4C7E-B3C3-D32327E8DAB4}"/>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6.1</a:t>
            </a:r>
          </a:p>
        </p:txBody>
      </p:sp>
      <p:sp>
        <p:nvSpPr>
          <p:cNvPr id="2" name="Content Placeholder 1">
            <a:extLst>
              <a:ext uri="{FF2B5EF4-FFF2-40B4-BE49-F238E27FC236}">
                <a16:creationId xmlns:a16="http://schemas.microsoft.com/office/drawing/2014/main" id="{62EA65B5-6311-4D1C-875D-3825D57554C8}"/>
              </a:ext>
            </a:extLst>
          </p:cNvPr>
          <p:cNvSpPr>
            <a:spLocks noGrp="1"/>
          </p:cNvSpPr>
          <p:nvPr>
            <p:ph sz="half" idx="1"/>
          </p:nvPr>
        </p:nvSpPr>
        <p:spPr/>
        <p:txBody>
          <a:bodyPr vert="horz" lIns="91440" tIns="45720" rIns="91440" bIns="45720" rtlCol="0" anchor="t">
            <a:normAutofit/>
          </a:bodyPr>
          <a:lstStyle/>
          <a:p>
            <a:r>
              <a:rPr lang="cy-GB">
                <a:latin typeface="Calibri"/>
                <a:cs typeface="Calibri"/>
              </a:rPr>
              <a:t>Mae llesiant plant a phobl ifanc yn golygu eu bod yn ddiogel, yn gyfforddus, yn hapus, yn teimlo’n dda amdanyn nhw eu hunain ac yn barod i ddysgu a datblygu. Mae’n hanfodol bod plant yn byw ac yn cael eu dysgu mewn amgylchedd diogel a sefydlog er mwyn sicrhau datblygiad lles cadarn.</a:t>
            </a:r>
            <a:endParaRPr lang="cy-GB"/>
          </a:p>
          <a:p>
            <a:r>
              <a:rPr lang="cy-GB">
                <a:latin typeface="Arial"/>
                <a:cs typeface="Arial"/>
              </a:rPr>
              <a:t>Agorwch y ddolen i wefan CBAC i gael rhagor o wybodaeth </a:t>
            </a:r>
            <a:endParaRPr lang="cy-GB"/>
          </a:p>
          <a:p>
            <a:endParaRPr lang="cy-GB"/>
          </a:p>
          <a:p>
            <a:r>
              <a:rPr lang="cy-GB">
                <a:latin typeface="Arial"/>
                <a:cs typeface="Arial"/>
              </a:rPr>
              <a:t> </a:t>
            </a:r>
            <a:r>
              <a:rPr lang="cy-GB">
                <a:latin typeface="Calibri"/>
                <a:cs typeface="Calibri"/>
                <a:hlinkClick r:id="rId2"/>
              </a:rPr>
              <a:t>CBAC: Llesiant a'i bwysigrwydd</a:t>
            </a:r>
            <a:endParaRPr lang="cy-GB"/>
          </a:p>
        </p:txBody>
      </p:sp>
      <p:sp>
        <p:nvSpPr>
          <p:cNvPr id="3" name="Content Placeholder 2">
            <a:extLst>
              <a:ext uri="{FF2B5EF4-FFF2-40B4-BE49-F238E27FC236}">
                <a16:creationId xmlns:a16="http://schemas.microsoft.com/office/drawing/2014/main" id="{68DD51A3-D012-47D4-86E0-21F129E9CFCA}"/>
              </a:ext>
            </a:extLst>
          </p:cNvPr>
          <p:cNvSpPr>
            <a:spLocks noGrp="1"/>
          </p:cNvSpPr>
          <p:nvPr>
            <p:ph sz="half" idx="2"/>
          </p:nvPr>
        </p:nvSpPr>
        <p:spPr/>
        <p:txBody>
          <a:bodyPr vert="horz" lIns="91440" tIns="45720" rIns="91440" bIns="45720" rtlCol="0" anchor="t">
            <a:normAutofit fontScale="92500" lnSpcReduction="10000"/>
          </a:bodyPr>
          <a:lstStyle/>
          <a:p>
            <a:r>
              <a:rPr lang="en-GB">
                <a:solidFill>
                  <a:srgbClr val="333333"/>
                </a:solidFill>
                <a:latin typeface="Tenorite"/>
              </a:rPr>
              <a:t>The well-being of children and young people means that they are safe, comfortable, happy, feeling good about themselves and ready to learn and develop. It's essential that children live and are taught in a safe and stable environment in order to ensure sound well-being development. </a:t>
            </a:r>
            <a:endParaRPr lang="en-GB">
              <a:latin typeface="Tenorite"/>
            </a:endParaRPr>
          </a:p>
          <a:p>
            <a:endParaRPr lang="en-GB"/>
          </a:p>
          <a:p>
            <a:r>
              <a:rPr lang="en-GB">
                <a:latin typeface="Arial"/>
                <a:cs typeface="Arial"/>
              </a:rPr>
              <a:t>Open the link to the WJEC website for more information</a:t>
            </a:r>
            <a:endParaRPr lang="en-GB"/>
          </a:p>
          <a:p>
            <a:endParaRPr lang="en-GB"/>
          </a:p>
          <a:p>
            <a:r>
              <a:rPr lang="en-GB">
                <a:latin typeface="Arial"/>
                <a:cs typeface="Arial"/>
                <a:hlinkClick r:id="rId3"/>
              </a:rPr>
              <a:t>WJEC </a:t>
            </a:r>
            <a:r>
              <a:rPr lang="en-GB">
                <a:latin typeface="Arial"/>
                <a:cs typeface="Arial"/>
              </a:rPr>
              <a:t>:Well-being and its’ importance</a:t>
            </a:r>
            <a:endParaRPr lang="en-GB"/>
          </a:p>
        </p:txBody>
      </p:sp>
    </p:spTree>
    <p:extLst>
      <p:ext uri="{BB962C8B-B14F-4D97-AF65-F5344CB8AC3E}">
        <p14:creationId xmlns:p14="http://schemas.microsoft.com/office/powerpoint/2010/main" val="195283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F7B0F2-911E-4E3C-8563-8D2C2BAF34DF}"/>
              </a:ext>
            </a:extLst>
          </p:cNvPr>
          <p:cNvSpPr>
            <a:spLocks noGrp="1"/>
          </p:cNvSpPr>
          <p:nvPr>
            <p:ph type="title"/>
          </p:nvPr>
        </p:nvSpPr>
        <p:spPr/>
        <p:txBody>
          <a:bodyPr/>
          <a:lstStyle/>
          <a:p>
            <a:r>
              <a:rPr lang="cy-GB" dirty="0">
                <a:latin typeface="Tenorite"/>
              </a:rPr>
              <a:t>Beth yw Llesiant?</a:t>
            </a:r>
            <a:endParaRPr lang="cy-GB" dirty="0"/>
          </a:p>
        </p:txBody>
      </p:sp>
      <p:sp>
        <p:nvSpPr>
          <p:cNvPr id="2" name="Content Placeholder 1">
            <a:extLst>
              <a:ext uri="{FF2B5EF4-FFF2-40B4-BE49-F238E27FC236}">
                <a16:creationId xmlns:a16="http://schemas.microsoft.com/office/drawing/2014/main" id="{EE340B59-8932-489A-9E67-167B5C8F3895}"/>
              </a:ext>
            </a:extLst>
          </p:cNvPr>
          <p:cNvSpPr>
            <a:spLocks noGrp="1"/>
          </p:cNvSpPr>
          <p:nvPr>
            <p:ph sz="half" idx="1"/>
          </p:nvPr>
        </p:nvSpPr>
        <p:spPr/>
        <p:txBody>
          <a:bodyPr vert="horz" lIns="91440" tIns="45720" rIns="91440" bIns="45720" rtlCol="0" anchor="t">
            <a:normAutofit/>
          </a:bodyPr>
          <a:lstStyle/>
          <a:p>
            <a:r>
              <a:rPr lang="cy-GB">
                <a:latin typeface="Tenorite"/>
              </a:rPr>
              <a:t>Er mwyn i blentyn fod yn hapus, ffynnu a datblygu mae angen amgylchedd diogel a chyfforddus.</a:t>
            </a:r>
            <a:endParaRPr lang="en-US">
              <a:latin typeface="Tenorite"/>
            </a:endParaRPr>
          </a:p>
          <a:p>
            <a:r>
              <a:rPr lang="cy-GB"/>
              <a:t>Maen nhw angen oedolion sy’n ofalgar ac sy’n gallu bodloni eu hanghenion unigol.</a:t>
            </a:r>
            <a:endParaRPr lang="en-US"/>
          </a:p>
          <a:p>
            <a:r>
              <a:rPr lang="en-GB" err="1">
                <a:hlinkClick r:id="rId2"/>
              </a:rPr>
              <a:t>Llesiant</a:t>
            </a:r>
            <a:r>
              <a:rPr lang="en-GB">
                <a:hlinkClick r:id="rId2"/>
              </a:rPr>
              <a:t> | </a:t>
            </a:r>
            <a:r>
              <a:rPr lang="en-GB" err="1">
                <a:hlinkClick r:id="rId2"/>
              </a:rPr>
              <a:t>Llesiant</a:t>
            </a:r>
            <a:r>
              <a:rPr lang="en-GB">
                <a:hlinkClick r:id="rId2"/>
              </a:rPr>
              <a:t> </a:t>
            </a:r>
            <a:r>
              <a:rPr lang="en-GB" err="1">
                <a:hlinkClick r:id="rId2"/>
              </a:rPr>
              <a:t>yng</a:t>
            </a:r>
            <a:r>
              <a:rPr lang="en-GB">
                <a:hlinkClick r:id="rId2"/>
              </a:rPr>
              <a:t> </a:t>
            </a:r>
            <a:r>
              <a:rPr lang="en-GB" err="1">
                <a:hlinkClick r:id="rId2"/>
              </a:rPr>
              <a:t>nghyd-destun</a:t>
            </a:r>
            <a:r>
              <a:rPr lang="en-GB">
                <a:hlinkClick r:id="rId2"/>
              </a:rPr>
              <a:t> </a:t>
            </a:r>
            <a:r>
              <a:rPr lang="en-GB" err="1">
                <a:hlinkClick r:id="rId2"/>
              </a:rPr>
              <a:t>gofal</a:t>
            </a:r>
            <a:r>
              <a:rPr lang="en-GB">
                <a:hlinkClick r:id="rId2"/>
              </a:rPr>
              <a:t>, </a:t>
            </a:r>
            <a:r>
              <a:rPr lang="en-GB" err="1">
                <a:hlinkClick r:id="rId2"/>
              </a:rPr>
              <a:t>chwarae</a:t>
            </a:r>
            <a:r>
              <a:rPr lang="en-GB">
                <a:hlinkClick r:id="rId2"/>
              </a:rPr>
              <a:t>, </a:t>
            </a:r>
            <a:r>
              <a:rPr lang="en-GB" err="1">
                <a:hlinkClick r:id="rId2"/>
              </a:rPr>
              <a:t>dysgu</a:t>
            </a:r>
            <a:r>
              <a:rPr lang="en-GB">
                <a:hlinkClick r:id="rId2"/>
              </a:rPr>
              <a:t> a </a:t>
            </a:r>
            <a:r>
              <a:rPr lang="en-GB" err="1">
                <a:hlinkClick r:id="rId2"/>
              </a:rPr>
              <a:t>datblygiad</a:t>
            </a:r>
            <a:r>
              <a:rPr lang="en-GB">
                <a:hlinkClick r:id="rId2"/>
              </a:rPr>
              <a:t> plant (uk.s3.amazonaws.com)</a:t>
            </a:r>
            <a:endParaRPr lang="en-US"/>
          </a:p>
        </p:txBody>
      </p:sp>
      <p:sp>
        <p:nvSpPr>
          <p:cNvPr id="5" name="Text Placeholder 4">
            <a:extLst>
              <a:ext uri="{FF2B5EF4-FFF2-40B4-BE49-F238E27FC236}">
                <a16:creationId xmlns:a16="http://schemas.microsoft.com/office/drawing/2014/main" id="{3F7110C5-925B-4249-BA32-B8A27246C82C}"/>
              </a:ext>
            </a:extLst>
          </p:cNvPr>
          <p:cNvSpPr>
            <a:spLocks noGrp="1"/>
          </p:cNvSpPr>
          <p:nvPr>
            <p:ph type="body" sz="quarter" idx="10"/>
          </p:nvPr>
        </p:nvSpPr>
        <p:spPr/>
        <p:txBody>
          <a:bodyPr vert="horz" lIns="91440" tIns="45720" rIns="91440" bIns="45720" rtlCol="0" anchor="t">
            <a:normAutofit/>
          </a:bodyPr>
          <a:lstStyle/>
          <a:p>
            <a:r>
              <a:rPr lang="en-GB">
                <a:solidFill>
                  <a:schemeClr val="accent1">
                    <a:lumMod val="75000"/>
                  </a:schemeClr>
                </a:solidFill>
                <a:latin typeface="Tenorite"/>
              </a:rPr>
              <a:t>What is Well-being?</a:t>
            </a:r>
            <a:endParaRPr lang="en-GB">
              <a:solidFill>
                <a:schemeClr val="accent1">
                  <a:lumMod val="75000"/>
                </a:schemeClr>
              </a:solidFill>
            </a:endParaRPr>
          </a:p>
        </p:txBody>
      </p:sp>
      <p:sp>
        <p:nvSpPr>
          <p:cNvPr id="3" name="Content Placeholder 2">
            <a:extLst>
              <a:ext uri="{FF2B5EF4-FFF2-40B4-BE49-F238E27FC236}">
                <a16:creationId xmlns:a16="http://schemas.microsoft.com/office/drawing/2014/main" id="{C4ADA6B9-E05D-4567-835F-627CD2E0FD05}"/>
              </a:ext>
            </a:extLst>
          </p:cNvPr>
          <p:cNvSpPr>
            <a:spLocks noGrp="1"/>
          </p:cNvSpPr>
          <p:nvPr>
            <p:ph sz="half" idx="2"/>
          </p:nvPr>
        </p:nvSpPr>
        <p:spPr/>
        <p:txBody>
          <a:bodyPr vert="horz" lIns="91440" tIns="45720" rIns="91440" bIns="45720" rtlCol="0" anchor="t">
            <a:normAutofit/>
          </a:bodyPr>
          <a:lstStyle/>
          <a:p>
            <a:r>
              <a:rPr lang="en-GB">
                <a:latin typeface="Tenorite"/>
              </a:rPr>
              <a:t>For children to be happy, thrive and develop they need to be in a safe and comfortable environment. </a:t>
            </a:r>
          </a:p>
          <a:p>
            <a:r>
              <a:rPr lang="en-GB">
                <a:latin typeface="Tenorite"/>
              </a:rPr>
              <a:t>They need adults that are caring and meet their individual needs.</a:t>
            </a:r>
          </a:p>
          <a:p>
            <a:r>
              <a:rPr lang="en-GB">
                <a:latin typeface="Tenorite"/>
                <a:hlinkClick r:id="rId2"/>
              </a:rPr>
              <a:t>Well-being | Well-being in the context of children’s care, play, learning and development (uk.s3.amazonaws.com)</a:t>
            </a:r>
            <a:endParaRPr lang="en-GB">
              <a:latin typeface="Tenorite"/>
            </a:endParaRPr>
          </a:p>
        </p:txBody>
      </p:sp>
    </p:spTree>
    <p:extLst>
      <p:ext uri="{BB962C8B-B14F-4D97-AF65-F5344CB8AC3E}">
        <p14:creationId xmlns:p14="http://schemas.microsoft.com/office/powerpoint/2010/main" val="72831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89DF8240-41E4-4493-B04A-8BDAE1C5DA7F}"/>
              </a:ext>
            </a:extLst>
          </p:cNvPr>
          <p:cNvSpPr>
            <a:spLocks noGrp="1"/>
          </p:cNvSpPr>
          <p:nvPr>
            <p:ph type="title"/>
          </p:nvPr>
        </p:nvSpPr>
        <p:spPr/>
        <p:txBody>
          <a:bodyPr/>
          <a:lstStyle/>
          <a:p>
            <a:r>
              <a:rPr lang="cy-GB" b="0">
                <a:latin typeface="Tenorite"/>
              </a:rPr>
              <a:t>Termau Llesiant:</a:t>
            </a:r>
            <a:endParaRPr lang="en-US">
              <a:latin typeface="Tenorite"/>
            </a:endParaRPr>
          </a:p>
        </p:txBody>
      </p:sp>
      <p:sp>
        <p:nvSpPr>
          <p:cNvPr id="3" name="Dalfan Cynnwys 2">
            <a:extLst>
              <a:ext uri="{FF2B5EF4-FFF2-40B4-BE49-F238E27FC236}">
                <a16:creationId xmlns:a16="http://schemas.microsoft.com/office/drawing/2014/main" id="{E80EA300-A63F-43E3-8452-DF348F43AF40}"/>
              </a:ext>
            </a:extLst>
          </p:cNvPr>
          <p:cNvSpPr>
            <a:spLocks noGrp="1"/>
          </p:cNvSpPr>
          <p:nvPr>
            <p:ph sz="half" idx="1"/>
          </p:nvPr>
        </p:nvSpPr>
        <p:spPr>
          <a:xfrm>
            <a:off x="2514600" y="2125430"/>
            <a:ext cx="4177359" cy="4059707"/>
          </a:xfrm>
        </p:spPr>
        <p:txBody>
          <a:bodyPr vert="horz" lIns="91440" tIns="45720" rIns="91440" bIns="45720" rtlCol="0" anchor="t">
            <a:normAutofit/>
          </a:bodyPr>
          <a:lstStyle/>
          <a:p>
            <a:pPr>
              <a:lnSpc>
                <a:spcPct val="150000"/>
              </a:lnSpc>
            </a:pPr>
            <a:r>
              <a:rPr lang="cy-GB" sz="2800">
                <a:latin typeface="Tenorite"/>
              </a:rPr>
              <a:t>   </a:t>
            </a:r>
          </a:p>
          <a:p>
            <a:pPr>
              <a:lnSpc>
                <a:spcPct val="150000"/>
              </a:lnSpc>
            </a:pPr>
            <a:r>
              <a:rPr lang="en-GB" sz="2800">
                <a:latin typeface="Tenorite"/>
              </a:rPr>
              <a:t> </a:t>
            </a:r>
          </a:p>
          <a:p>
            <a:pPr>
              <a:lnSpc>
                <a:spcPct val="150000"/>
              </a:lnSpc>
            </a:pPr>
            <a:r>
              <a:rPr lang="en-GB" sz="2800">
                <a:latin typeface="Tenorite"/>
              </a:rPr>
              <a:t>   </a:t>
            </a:r>
            <a:endParaRPr lang="en-GB" sz="2800">
              <a:solidFill>
                <a:schemeClr val="accent1">
                  <a:lumMod val="75000"/>
                </a:schemeClr>
              </a:solidFill>
            </a:endParaRPr>
          </a:p>
        </p:txBody>
      </p:sp>
      <p:sp>
        <p:nvSpPr>
          <p:cNvPr id="4" name="Dalfan Testun 3">
            <a:extLst>
              <a:ext uri="{FF2B5EF4-FFF2-40B4-BE49-F238E27FC236}">
                <a16:creationId xmlns:a16="http://schemas.microsoft.com/office/drawing/2014/main" id="{81ED92FB-0B48-4D52-A748-E1BEF252458D}"/>
              </a:ext>
            </a:extLst>
          </p:cNvPr>
          <p:cNvSpPr>
            <a:spLocks noGrp="1"/>
          </p:cNvSpPr>
          <p:nvPr>
            <p:ph type="body" sz="quarter" idx="10"/>
          </p:nvPr>
        </p:nvSpPr>
        <p:spPr/>
        <p:txBody>
          <a:bodyPr vert="horz" lIns="91440" tIns="45720" rIns="91440" bIns="45720" rtlCol="0" anchor="t">
            <a:normAutofit/>
          </a:bodyPr>
          <a:lstStyle/>
          <a:p>
            <a:r>
              <a:rPr lang="en-GB" b="0">
                <a:latin typeface="Tenorite"/>
              </a:rPr>
              <a:t>Well-being Terms:</a:t>
            </a:r>
            <a:endParaRPr lang="en-GB">
              <a:latin typeface="Tenorite"/>
            </a:endParaRPr>
          </a:p>
        </p:txBody>
      </p:sp>
      <p:sp>
        <p:nvSpPr>
          <p:cNvPr id="5" name="Rectangle: Rounded Corners 4">
            <a:extLst>
              <a:ext uri="{FF2B5EF4-FFF2-40B4-BE49-F238E27FC236}">
                <a16:creationId xmlns:a16="http://schemas.microsoft.com/office/drawing/2014/main" id="{8A472EFA-8470-4780-B46F-976B1F385AA2}"/>
              </a:ext>
              <a:ext uri="{C183D7F6-B498-43B3-948B-1728B52AA6E4}">
                <adec:decorative xmlns:adec="http://schemas.microsoft.com/office/drawing/2017/decorative" val="1"/>
              </a:ext>
            </a:extLst>
          </p:cNvPr>
          <p:cNvSpPr/>
          <p:nvPr/>
        </p:nvSpPr>
        <p:spPr>
          <a:xfrm>
            <a:off x="1448118" y="1311564"/>
            <a:ext cx="9227127" cy="5233012"/>
          </a:xfrm>
          <a:prstGeom prst="roundRect">
            <a:avLst>
              <a:gd name="adj" fmla="val 6783"/>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y-GB"/>
          </a:p>
        </p:txBody>
      </p:sp>
      <p:sp>
        <p:nvSpPr>
          <p:cNvPr id="12" name="TextBox 11">
            <a:extLst>
              <a:ext uri="{FF2B5EF4-FFF2-40B4-BE49-F238E27FC236}">
                <a16:creationId xmlns:a16="http://schemas.microsoft.com/office/drawing/2014/main" id="{DD723171-CF5A-4BB7-8812-E2ABA2B3B81D}"/>
              </a:ext>
            </a:extLst>
          </p:cNvPr>
          <p:cNvSpPr txBox="1"/>
          <p:nvPr/>
        </p:nvSpPr>
        <p:spPr>
          <a:xfrm>
            <a:off x="1604996" y="1725165"/>
            <a:ext cx="8747119" cy="46115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spcBef>
                <a:spcPts val="1000"/>
              </a:spcBef>
            </a:pPr>
            <a:r>
              <a:rPr lang="cy-GB" sz="2600">
                <a:latin typeface="Tenorite"/>
              </a:rPr>
              <a:t>    Teulu a ffrindiau - </a:t>
            </a:r>
            <a:r>
              <a:rPr lang="en-GB" sz="2600">
                <a:solidFill>
                  <a:schemeClr val="accent1">
                    <a:lumMod val="75000"/>
                  </a:schemeClr>
                </a:solidFill>
                <a:latin typeface="Tenorite"/>
              </a:rPr>
              <a:t>Friends and family</a:t>
            </a:r>
            <a:r>
              <a:rPr lang="cy-GB" sz="2600">
                <a:solidFill>
                  <a:schemeClr val="accent1">
                    <a:lumMod val="75000"/>
                  </a:schemeClr>
                </a:solidFill>
                <a:latin typeface="Tenorite"/>
              </a:rPr>
              <a:t> </a:t>
            </a:r>
          </a:p>
          <a:p>
            <a:pPr algn="ctr">
              <a:lnSpc>
                <a:spcPct val="150000"/>
              </a:lnSpc>
              <a:spcBef>
                <a:spcPts val="1000"/>
              </a:spcBef>
            </a:pPr>
            <a:r>
              <a:rPr lang="cy-GB" sz="2600">
                <a:latin typeface="Tenorite"/>
              </a:rPr>
              <a:t>Iechyd a Diogelwch - </a:t>
            </a:r>
            <a:r>
              <a:rPr lang="en-GB" sz="2600">
                <a:solidFill>
                  <a:schemeClr val="accent1">
                    <a:lumMod val="75000"/>
                  </a:schemeClr>
                </a:solidFill>
                <a:latin typeface="Tenorite"/>
              </a:rPr>
              <a:t>Health and Safety</a:t>
            </a:r>
          </a:p>
          <a:p>
            <a:pPr algn="ctr">
              <a:lnSpc>
                <a:spcPct val="150000"/>
              </a:lnSpc>
              <a:spcBef>
                <a:spcPts val="1000"/>
              </a:spcBef>
            </a:pPr>
            <a:r>
              <a:rPr lang="cy-GB" sz="2600">
                <a:latin typeface="Tenorite"/>
              </a:rPr>
              <a:t>Hawliau</a:t>
            </a:r>
            <a:r>
              <a:rPr lang="en-GB" sz="2600">
                <a:latin typeface="Tenorite"/>
              </a:rPr>
              <a:t> - </a:t>
            </a:r>
            <a:r>
              <a:rPr lang="en-GB" sz="2600">
                <a:solidFill>
                  <a:schemeClr val="accent1">
                    <a:lumMod val="75000"/>
                  </a:schemeClr>
                </a:solidFill>
                <a:latin typeface="Tenorite"/>
              </a:rPr>
              <a:t>Rights</a:t>
            </a:r>
          </a:p>
          <a:p>
            <a:pPr algn="ctr">
              <a:lnSpc>
                <a:spcPct val="150000"/>
              </a:lnSpc>
              <a:spcBef>
                <a:spcPts val="1000"/>
              </a:spcBef>
            </a:pPr>
            <a:r>
              <a:rPr lang="en-GB" sz="2600">
                <a:latin typeface="Tenorite"/>
              </a:rPr>
              <a:t>     </a:t>
            </a:r>
            <a:r>
              <a:rPr lang="cy-GB" sz="2600">
                <a:latin typeface="Tenorite"/>
              </a:rPr>
              <a:t>Tlodi</a:t>
            </a:r>
            <a:r>
              <a:rPr lang="en-GB" sz="2600">
                <a:latin typeface="Tenorite"/>
              </a:rPr>
              <a:t> - </a:t>
            </a:r>
            <a:r>
              <a:rPr lang="en-GB" sz="2600">
                <a:solidFill>
                  <a:schemeClr val="accent1">
                    <a:lumMod val="75000"/>
                  </a:schemeClr>
                </a:solidFill>
                <a:latin typeface="Tenorite"/>
              </a:rPr>
              <a:t>Poverty</a:t>
            </a:r>
          </a:p>
          <a:p>
            <a:pPr algn="ctr">
              <a:lnSpc>
                <a:spcPct val="150000"/>
              </a:lnSpc>
              <a:spcBef>
                <a:spcPts val="1000"/>
              </a:spcBef>
            </a:pPr>
            <a:r>
              <a:rPr lang="cy-GB" sz="2600">
                <a:latin typeface="Tenorite"/>
              </a:rPr>
              <a:t>Gofal a chariad</a:t>
            </a:r>
            <a:r>
              <a:rPr lang="en-GB" sz="2600">
                <a:latin typeface="Tenorite"/>
              </a:rPr>
              <a:t> - </a:t>
            </a:r>
            <a:r>
              <a:rPr lang="en-GB" sz="2600">
                <a:solidFill>
                  <a:schemeClr val="accent1">
                    <a:lumMod val="75000"/>
                  </a:schemeClr>
                </a:solidFill>
                <a:latin typeface="Tenorite"/>
              </a:rPr>
              <a:t>Care and love</a:t>
            </a:r>
            <a:endParaRPr lang="cy-GB" sz="2600">
              <a:solidFill>
                <a:schemeClr val="accent1">
                  <a:lumMod val="75000"/>
                </a:schemeClr>
              </a:solidFill>
              <a:latin typeface="Tenorite"/>
            </a:endParaRPr>
          </a:p>
          <a:p>
            <a:pPr algn="ctr">
              <a:lnSpc>
                <a:spcPct val="150000"/>
              </a:lnSpc>
              <a:spcBef>
                <a:spcPts val="1000"/>
              </a:spcBef>
            </a:pPr>
            <a:r>
              <a:rPr lang="en-GB" sz="2600">
                <a:latin typeface="Tenorite"/>
              </a:rPr>
              <a:t>        </a:t>
            </a:r>
            <a:r>
              <a:rPr lang="cy-GB" sz="2600">
                <a:latin typeface="Tenorite"/>
              </a:rPr>
              <a:t>Cyfleoedd ac addysg</a:t>
            </a:r>
            <a:r>
              <a:rPr lang="en-GB" sz="2600">
                <a:latin typeface="Tenorite"/>
              </a:rPr>
              <a:t> - </a:t>
            </a:r>
            <a:r>
              <a:rPr lang="en-GB" sz="2600">
                <a:solidFill>
                  <a:schemeClr val="accent1">
                    <a:lumMod val="75000"/>
                  </a:schemeClr>
                </a:solidFill>
                <a:latin typeface="Tenorite"/>
              </a:rPr>
              <a:t>Opportunity and education</a:t>
            </a:r>
            <a:endParaRPr lang="en-GB" sz="2600">
              <a:solidFill>
                <a:schemeClr val="accent1">
                  <a:lumMod val="75000"/>
                </a:schemeClr>
              </a:solidFill>
              <a:latin typeface="Tenorite" panose="00000500000000000000" pitchFamily="2" charset="0"/>
            </a:endParaRPr>
          </a:p>
          <a:p>
            <a:pPr algn="l"/>
            <a:endParaRPr lang="en-US"/>
          </a:p>
        </p:txBody>
      </p:sp>
    </p:spTree>
    <p:extLst>
      <p:ext uri="{BB962C8B-B14F-4D97-AF65-F5344CB8AC3E}">
        <p14:creationId xmlns:p14="http://schemas.microsoft.com/office/powerpoint/2010/main" val="4020087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DE35-6F9C-4523-B016-40B8A9F29AA1}"/>
              </a:ext>
            </a:extLst>
          </p:cNvPr>
          <p:cNvSpPr>
            <a:spLocks noGrp="1"/>
          </p:cNvSpPr>
          <p:nvPr>
            <p:ph type="title"/>
          </p:nvPr>
        </p:nvSpPr>
        <p:spPr/>
        <p:txBody>
          <a:bodyPr>
            <a:normAutofit/>
          </a:bodyPr>
          <a:lstStyle/>
          <a:p>
            <a:r>
              <a:rPr lang="cy-GB" dirty="0">
                <a:latin typeface="Tenorite"/>
              </a:rPr>
              <a:t>Deddfwriaeth a Pholisi cysylltiedig a llesiant plentyn</a:t>
            </a:r>
            <a:endParaRPr lang="en-US" dirty="0">
              <a:latin typeface="Tenorite"/>
            </a:endParaRPr>
          </a:p>
        </p:txBody>
      </p:sp>
      <p:sp>
        <p:nvSpPr>
          <p:cNvPr id="3" name="Content Placeholder 2">
            <a:extLst>
              <a:ext uri="{FF2B5EF4-FFF2-40B4-BE49-F238E27FC236}">
                <a16:creationId xmlns:a16="http://schemas.microsoft.com/office/drawing/2014/main" id="{1BAB72FB-461A-450C-B765-C06BF3339E6C}"/>
              </a:ext>
            </a:extLst>
          </p:cNvPr>
          <p:cNvSpPr>
            <a:spLocks noGrp="1"/>
          </p:cNvSpPr>
          <p:nvPr>
            <p:ph sz="half" idx="1"/>
          </p:nvPr>
        </p:nvSpPr>
        <p:spPr/>
        <p:txBody>
          <a:bodyPr vert="horz" lIns="91440" tIns="45720" rIns="91440" bIns="45720" rtlCol="0" anchor="t">
            <a:normAutofit fontScale="77500" lnSpcReduction="20000"/>
          </a:bodyPr>
          <a:lstStyle/>
          <a:p>
            <a:pPr marL="457200" indent="-457200">
              <a:buChar char="•"/>
            </a:pPr>
            <a:r>
              <a:rPr lang="cy-GB">
                <a:latin typeface="Tenorite"/>
              </a:rPr>
              <a:t>Confensiwn y Cenhedloedd Unedig ar Hawliau'r Plentyn a'r saith nod craidd a ddatblygwyd gan Lywodraeth Cymru </a:t>
            </a:r>
          </a:p>
          <a:p>
            <a:pPr marL="457200" indent="-457200">
              <a:buFont typeface="Arial"/>
              <a:buChar char="•"/>
            </a:pPr>
            <a:r>
              <a:rPr lang="cy-GB">
                <a:latin typeface="Tenorite"/>
              </a:rPr>
              <a:t>Y Confensiwn Ewropeaidd ar Hawliau Dynol  </a:t>
            </a:r>
          </a:p>
          <a:p>
            <a:pPr marL="457200" indent="-457200">
              <a:buChar char="•"/>
            </a:pPr>
            <a:r>
              <a:rPr lang="cy-GB">
                <a:latin typeface="Tenorite"/>
              </a:rPr>
              <a:t>Deddf Hawliau Dynol (1998)  </a:t>
            </a:r>
            <a:endParaRPr lang="cy-GB"/>
          </a:p>
          <a:p>
            <a:pPr marL="457200" indent="-457200">
              <a:buChar char="•"/>
            </a:pPr>
            <a:r>
              <a:rPr lang="cy-GB">
                <a:latin typeface="Tenorite"/>
              </a:rPr>
              <a:t>Deddf Cydraddoldeb (2010) </a:t>
            </a:r>
            <a:endParaRPr lang="cy-GB"/>
          </a:p>
          <a:p>
            <a:pPr marL="457200" indent="-457200">
              <a:buChar char="•"/>
            </a:pPr>
            <a:r>
              <a:rPr lang="cy-GB">
                <a:latin typeface="Tenorite"/>
              </a:rPr>
              <a:t>Cynllun datblygu 10 mlynedd ar gyfer y gweithlu blynyddoedd cynnar, gofal plant a chwarae  </a:t>
            </a:r>
            <a:endParaRPr lang="cy-GB"/>
          </a:p>
          <a:p>
            <a:pPr marL="457200" indent="-457200">
              <a:buChar char="•"/>
            </a:pPr>
            <a:r>
              <a:rPr lang="cy-GB">
                <a:latin typeface="Tenorite"/>
              </a:rPr>
              <a:t>Cymru – Gwlad Lle mae Cyfle i Chwarae (Llywodraeth Cymru 2014)  </a:t>
            </a:r>
            <a:endParaRPr lang="cy-GB"/>
          </a:p>
          <a:p>
            <a:pPr marL="457200" indent="-457200">
              <a:buChar char="•"/>
            </a:pPr>
            <a:r>
              <a:rPr lang="cy-GB">
                <a:latin typeface="Tenorite"/>
              </a:rPr>
              <a:t>Deddf Plant 1989 a 2004 </a:t>
            </a:r>
          </a:p>
          <a:p>
            <a:pPr marL="457200" indent="-457200">
              <a:buChar char="•"/>
            </a:pPr>
            <a:r>
              <a:rPr lang="cy-GB">
                <a:latin typeface="Tenorite"/>
              </a:rPr>
              <a:t>Deddf Llesiant Cenedlaethau'r Dyfodol (Cymru) 2015</a:t>
            </a:r>
          </a:p>
          <a:p>
            <a:pPr marL="285750" indent="-285750">
              <a:buFont typeface="Arial"/>
              <a:buChar char="•"/>
            </a:pPr>
            <a:endParaRPr lang="en-GB"/>
          </a:p>
          <a:p>
            <a:endParaRPr lang="en-GB">
              <a:latin typeface="Calibri"/>
              <a:cs typeface="Calibri"/>
            </a:endParaRPr>
          </a:p>
        </p:txBody>
      </p:sp>
      <p:sp>
        <p:nvSpPr>
          <p:cNvPr id="4" name="Content Placeholder 3">
            <a:extLst>
              <a:ext uri="{FF2B5EF4-FFF2-40B4-BE49-F238E27FC236}">
                <a16:creationId xmlns:a16="http://schemas.microsoft.com/office/drawing/2014/main" id="{1C6C0851-F76E-4690-9B6F-D54AA633614F}"/>
              </a:ext>
            </a:extLst>
          </p:cNvPr>
          <p:cNvSpPr>
            <a:spLocks noGrp="1"/>
          </p:cNvSpPr>
          <p:nvPr>
            <p:ph sz="half" idx="2"/>
          </p:nvPr>
        </p:nvSpPr>
        <p:spPr/>
        <p:txBody>
          <a:bodyPr vert="horz" lIns="91440" tIns="45720" rIns="91440" bIns="45720" rtlCol="0" anchor="t">
            <a:normAutofit fontScale="77500" lnSpcReduction="20000"/>
          </a:bodyPr>
          <a:lstStyle/>
          <a:p>
            <a:pPr marL="457200" indent="-457200">
              <a:buChar char="•"/>
            </a:pPr>
            <a:r>
              <a:rPr lang="en-GB">
                <a:latin typeface="Tenorite"/>
              </a:rPr>
              <a:t>United Nations (UN) Convention on the Rights of the Child and the seven core aims developed by Welsh Government </a:t>
            </a:r>
            <a:endParaRPr lang="en-GB"/>
          </a:p>
          <a:p>
            <a:pPr marL="457200" indent="-457200">
              <a:buChar char="•"/>
            </a:pPr>
            <a:r>
              <a:rPr lang="en-GB">
                <a:latin typeface="Tenorite"/>
              </a:rPr>
              <a:t> European Convention on Human Rights </a:t>
            </a:r>
            <a:endParaRPr lang="en-GB"/>
          </a:p>
          <a:p>
            <a:pPr marL="457200" indent="-457200">
              <a:buChar char="•"/>
            </a:pPr>
            <a:r>
              <a:rPr lang="en-GB">
                <a:latin typeface="Tenorite"/>
              </a:rPr>
              <a:t>Human Rights Act (1998)  </a:t>
            </a:r>
            <a:endParaRPr lang="en-GB"/>
          </a:p>
          <a:p>
            <a:pPr marL="457200" indent="-457200">
              <a:buChar char="•"/>
            </a:pPr>
            <a:r>
              <a:rPr lang="en-GB">
                <a:latin typeface="Tenorite"/>
              </a:rPr>
              <a:t>Equality Act (2010)  </a:t>
            </a:r>
            <a:endParaRPr lang="en-GB"/>
          </a:p>
          <a:p>
            <a:pPr marL="457200" indent="-457200">
              <a:buChar char="•"/>
            </a:pPr>
            <a:r>
              <a:rPr lang="en-GB">
                <a:latin typeface="Tenorite"/>
              </a:rPr>
              <a:t>10-year workforce development plan for early years childcare and play  </a:t>
            </a:r>
            <a:endParaRPr lang="en-GB"/>
          </a:p>
          <a:p>
            <a:pPr marL="457200" indent="-457200">
              <a:buChar char="•"/>
            </a:pPr>
            <a:r>
              <a:rPr lang="en-GB">
                <a:latin typeface="Tenorite"/>
              </a:rPr>
              <a:t>Wales – A Play Friendly Country (Welsh Government 2014)  </a:t>
            </a:r>
            <a:endParaRPr lang="en-GB"/>
          </a:p>
          <a:p>
            <a:pPr marL="457200" indent="-457200">
              <a:buChar char="•"/>
            </a:pPr>
            <a:r>
              <a:rPr lang="en-GB">
                <a:latin typeface="Tenorite"/>
              </a:rPr>
              <a:t>The Children`s Act 1989 and 2004  </a:t>
            </a:r>
            <a:endParaRPr lang="en-GB"/>
          </a:p>
          <a:p>
            <a:pPr marL="457200" indent="-457200">
              <a:buChar char="•"/>
            </a:pPr>
            <a:r>
              <a:rPr lang="en-GB">
                <a:latin typeface="Tenorite"/>
              </a:rPr>
              <a:t>The Well-Being of Future Generations (Wales) Act 2015 </a:t>
            </a:r>
            <a:endParaRPr lang="en-GB"/>
          </a:p>
        </p:txBody>
      </p:sp>
      <p:sp>
        <p:nvSpPr>
          <p:cNvPr id="5" name="Text Placeholder 4">
            <a:extLst>
              <a:ext uri="{FF2B5EF4-FFF2-40B4-BE49-F238E27FC236}">
                <a16:creationId xmlns:a16="http://schemas.microsoft.com/office/drawing/2014/main" id="{8FCDBD30-3232-4D64-8E4B-865783674AA6}"/>
              </a:ext>
            </a:extLst>
          </p:cNvPr>
          <p:cNvSpPr>
            <a:spLocks noGrp="1"/>
          </p:cNvSpPr>
          <p:nvPr>
            <p:ph type="body" sz="quarter" idx="10"/>
          </p:nvPr>
        </p:nvSpPr>
        <p:spPr>
          <a:xfrm>
            <a:off x="6422275" y="434993"/>
            <a:ext cx="5441830" cy="1101366"/>
          </a:xfrm>
        </p:spPr>
        <p:txBody>
          <a:bodyPr vert="horz" lIns="91440" tIns="45720" rIns="91440" bIns="45720" rtlCol="0" anchor="t">
            <a:normAutofit fontScale="92500"/>
          </a:bodyPr>
          <a:lstStyle/>
          <a:p>
            <a:r>
              <a:rPr lang="en-GB" dirty="0">
                <a:latin typeface="Tenorite"/>
              </a:rPr>
              <a:t>Legislation and Policy related to children’s well-being</a:t>
            </a:r>
          </a:p>
        </p:txBody>
      </p:sp>
    </p:spTree>
    <p:extLst>
      <p:ext uri="{BB962C8B-B14F-4D97-AF65-F5344CB8AC3E}">
        <p14:creationId xmlns:p14="http://schemas.microsoft.com/office/powerpoint/2010/main" val="19986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1B4AEA-0DAF-4DCE-954D-7B2016FDDE9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dau ar gyfer 6.1</a:t>
            </a:r>
          </a:p>
        </p:txBody>
      </p:sp>
      <p:sp>
        <p:nvSpPr>
          <p:cNvPr id="2" name="Content Placeholder 1">
            <a:extLst>
              <a:ext uri="{FF2B5EF4-FFF2-40B4-BE49-F238E27FC236}">
                <a16:creationId xmlns:a16="http://schemas.microsoft.com/office/drawing/2014/main" id="{A6870A21-9EE1-43BC-9C65-134458B180F8}"/>
              </a:ext>
            </a:extLst>
          </p:cNvPr>
          <p:cNvSpPr>
            <a:spLocks noGrp="1"/>
          </p:cNvSpPr>
          <p:nvPr>
            <p:ph sz="half" idx="1"/>
          </p:nvPr>
        </p:nvSpPr>
        <p:spPr/>
        <p:txBody>
          <a:bodyPr vert="horz" lIns="91440" tIns="45720" rIns="91440" bIns="45720" rtlCol="0" anchor="t">
            <a:normAutofit/>
          </a:bodyPr>
          <a:lstStyle/>
          <a:p>
            <a:r>
              <a:rPr lang="cy-GB">
                <a:latin typeface="Calibri"/>
                <a:cs typeface="Calibri"/>
              </a:rPr>
              <a:t>Cliciwch yma i ddysgu am Deddf Llesiant Cenedlaethau’r Dyfodol (Cymru) 2015: </a:t>
            </a:r>
            <a:endParaRPr lang="cy-GB"/>
          </a:p>
          <a:p>
            <a:r>
              <a:rPr lang="cy-GB" err="1">
                <a:latin typeface="Calibri"/>
                <a:cs typeface="Calibri"/>
                <a:hlinkClick r:id="rId2"/>
              </a:rPr>
              <a:t>Deddf</a:t>
            </a:r>
            <a:r>
              <a:rPr lang="cy-GB">
                <a:latin typeface="Calibri"/>
                <a:cs typeface="Calibri"/>
                <a:hlinkClick r:id="rId2"/>
              </a:rPr>
              <a:t> </a:t>
            </a:r>
            <a:r>
              <a:rPr lang="cy-GB" err="1">
                <a:latin typeface="Calibri"/>
                <a:cs typeface="Calibri"/>
                <a:hlinkClick r:id="rId2"/>
              </a:rPr>
              <a:t>Llesiant</a:t>
            </a:r>
            <a:r>
              <a:rPr lang="cy-GB">
                <a:latin typeface="Calibri"/>
                <a:cs typeface="Calibri"/>
                <a:hlinkClick r:id="rId2"/>
              </a:rPr>
              <a:t> </a:t>
            </a:r>
            <a:r>
              <a:rPr lang="cy-GB" err="1">
                <a:latin typeface="Calibri"/>
                <a:cs typeface="Calibri"/>
                <a:hlinkClick r:id="rId2"/>
              </a:rPr>
              <a:t>Cenedlaethau'r</a:t>
            </a:r>
            <a:r>
              <a:rPr lang="cy-GB">
                <a:latin typeface="Calibri"/>
                <a:cs typeface="Calibri"/>
                <a:hlinkClick r:id="rId2"/>
              </a:rPr>
              <a:t> </a:t>
            </a:r>
            <a:r>
              <a:rPr lang="cy-GB" err="1">
                <a:latin typeface="Calibri"/>
                <a:cs typeface="Calibri"/>
                <a:hlinkClick r:id="rId2"/>
              </a:rPr>
              <a:t>Dyfodol</a:t>
            </a:r>
            <a:r>
              <a:rPr lang="cy-GB">
                <a:latin typeface="Calibri"/>
                <a:cs typeface="Calibri"/>
                <a:hlinkClick r:id="rId2"/>
              </a:rPr>
              <a:t> (Cymru) 2015 </a:t>
            </a:r>
            <a:endParaRPr lang="cy-GB">
              <a:cs typeface="Calibri"/>
              <a:hlinkClick r:id="" action="ppaction://noaction"/>
            </a:endParaRPr>
          </a:p>
          <a:p>
            <a:endParaRPr lang="cy-GB">
              <a:latin typeface="Calibri"/>
              <a:cs typeface="Calibri"/>
            </a:endParaRPr>
          </a:p>
          <a:p>
            <a:r>
              <a:rPr lang="cy-GB">
                <a:latin typeface="Tenorite"/>
                <a:cs typeface="Calibri"/>
              </a:rPr>
              <a:t>Gwnewch waith ymchwil a chofnodwch bwyntiau pwysig y deddfwriaethau hynny sy’n gysylltiedig â llesiant plentyn</a:t>
            </a:r>
            <a:endParaRPr lang="cy-GB"/>
          </a:p>
        </p:txBody>
      </p:sp>
      <p:sp>
        <p:nvSpPr>
          <p:cNvPr id="3" name="Content Placeholder 2">
            <a:extLst>
              <a:ext uri="{FF2B5EF4-FFF2-40B4-BE49-F238E27FC236}">
                <a16:creationId xmlns:a16="http://schemas.microsoft.com/office/drawing/2014/main" id="{28B9ABE5-4F90-4DA0-97A2-7E5A84207A25}"/>
              </a:ext>
            </a:extLst>
          </p:cNvPr>
          <p:cNvSpPr>
            <a:spLocks noGrp="1"/>
          </p:cNvSpPr>
          <p:nvPr>
            <p:ph sz="half" idx="2"/>
          </p:nvPr>
        </p:nvSpPr>
        <p:spPr/>
        <p:txBody>
          <a:bodyPr vert="horz" lIns="91440" tIns="45720" rIns="91440" bIns="45720" rtlCol="0" anchor="t">
            <a:normAutofit/>
          </a:bodyPr>
          <a:lstStyle/>
          <a:p>
            <a:r>
              <a:rPr lang="en-US">
                <a:latin typeface="Calibri"/>
                <a:cs typeface="Calibri"/>
              </a:rPr>
              <a:t>Click here to learn about The Well-Being of Future Generations (Wales) Act:</a:t>
            </a:r>
            <a:endParaRPr lang="en-US"/>
          </a:p>
          <a:p>
            <a:r>
              <a:rPr lang="en-US">
                <a:latin typeface="Calibri"/>
                <a:cs typeface="Calibri"/>
                <a:hlinkClick r:id="rId3"/>
              </a:rPr>
              <a:t>Well being of Future Generations (Wales) Act 2015 </a:t>
            </a:r>
          </a:p>
          <a:p>
            <a:endParaRPr lang="en-US">
              <a:latin typeface="Calibri"/>
              <a:cs typeface="Calibri"/>
            </a:endParaRPr>
          </a:p>
          <a:p>
            <a:r>
              <a:rPr lang="en-GB">
                <a:latin typeface="Tenorite"/>
              </a:rPr>
              <a:t>Do some research and record the important points of legislation relating to a child's well-being</a:t>
            </a:r>
            <a:endParaRPr lang="en-US">
              <a:latin typeface="Tenorite"/>
            </a:endParaRPr>
          </a:p>
        </p:txBody>
      </p:sp>
    </p:spTree>
    <p:extLst>
      <p:ext uri="{BB962C8B-B14F-4D97-AF65-F5344CB8AC3E}">
        <p14:creationId xmlns:p14="http://schemas.microsoft.com/office/powerpoint/2010/main" val="373874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D939451EE4049AB6676E135F733BA" ma:contentTypeVersion="6" ma:contentTypeDescription="Create a new document." ma:contentTypeScope="" ma:versionID="a60262eec049a6f2ebefa4436ac81c28">
  <xsd:schema xmlns:xsd="http://www.w3.org/2001/XMLSchema" xmlns:xs="http://www.w3.org/2001/XMLSchema" xmlns:p="http://schemas.microsoft.com/office/2006/metadata/properties" xmlns:ns2="b43c9053-bad8-4627-81c0-4316bc4ecd71" xmlns:ns3="b0cb3f79-7a87-4aaf-85e3-8b06bdbcb05a" targetNamespace="http://schemas.microsoft.com/office/2006/metadata/properties" ma:root="true" ma:fieldsID="385801bbf4c0b027e295aad5c171c299" ns2:_="" ns3:_="">
    <xsd:import namespace="b43c9053-bad8-4627-81c0-4316bc4ecd71"/>
    <xsd:import namespace="b0cb3f79-7a87-4aaf-85e3-8b06bdbcb0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3c9053-bad8-4627-81c0-4316bc4ecd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cb3f79-7a87-4aaf-85e3-8b06bdbcb0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0cb3f79-7a87-4aaf-85e3-8b06bdbcb05a">
      <UserInfo>
        <DisplayName/>
        <AccountId xsi:nil="true"/>
        <AccountType/>
      </UserInfo>
    </SharedWithUsers>
  </documentManagement>
</p:properties>
</file>

<file path=customXml/itemProps1.xml><?xml version="1.0" encoding="utf-8"?>
<ds:datastoreItem xmlns:ds="http://schemas.openxmlformats.org/officeDocument/2006/customXml" ds:itemID="{7A67DAAA-592C-4FB8-BEE7-7692A2AAAE2E}"/>
</file>

<file path=customXml/itemProps2.xml><?xml version="1.0" encoding="utf-8"?>
<ds:datastoreItem xmlns:ds="http://schemas.openxmlformats.org/officeDocument/2006/customXml" ds:itemID="{53ED9719-C7E2-429D-8710-D0234DB765E9}">
  <ds:schemaRefs>
    <ds:schemaRef ds:uri="http://schemas.microsoft.com/sharepoint/v3/contenttype/forms"/>
  </ds:schemaRefs>
</ds:datastoreItem>
</file>

<file path=customXml/itemProps3.xml><?xml version="1.0" encoding="utf-8"?>
<ds:datastoreItem xmlns:ds="http://schemas.openxmlformats.org/officeDocument/2006/customXml" ds:itemID="{5C6EEA5A-A853-4ED2-97FF-21BA569C4690}">
  <ds:schemaRefs>
    <ds:schemaRef ds:uri="http://schemas.microsoft.com/office/2006/metadata/properties"/>
    <ds:schemaRef ds:uri="http://schemas.microsoft.com/office/2006/documentManagement/types"/>
    <ds:schemaRef ds:uri="http://purl.org/dc/elements/1.1/"/>
    <ds:schemaRef ds:uri="daea6abe-df70-4351-a5d3-8c10bf67884a"/>
    <ds:schemaRef ds:uri="http://schemas.openxmlformats.org/package/2006/metadata/core-properties"/>
    <ds:schemaRef ds:uri="http://purl.org/dc/terms/"/>
    <ds:schemaRef ds:uri="http://purl.org/dc/dcmitype/"/>
    <ds:schemaRef ds:uri="http://schemas.microsoft.com/office/infopath/2007/PartnerControls"/>
    <ds:schemaRef ds:uri="52aba494-50e5-4b57-a166-fb51aa3f12a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2518</Words>
  <Application>Microsoft Office PowerPoint</Application>
  <PresentationFormat>Widescreen</PresentationFormat>
  <Paragraphs>271</Paragraphs>
  <Slides>30</Slides>
  <Notes>1</Notes>
  <HiddenSlides>0</HiddenSlides>
  <MMClips>5</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Diffiniad Uned 1</vt:lpstr>
      <vt:lpstr>Diffiniad Uned 1 Deilliant dysgu 6</vt:lpstr>
      <vt:lpstr>Yn yr adnodd yma byddwch chi’n dysgu am:</vt:lpstr>
      <vt:lpstr>ADRAN 1</vt:lpstr>
      <vt:lpstr>Cynnwys ar gyfer 6.1</vt:lpstr>
      <vt:lpstr>Beth yw Llesiant?</vt:lpstr>
      <vt:lpstr>Termau Llesiant:</vt:lpstr>
      <vt:lpstr>Deddfwriaeth a Pholisi cysylltiedig a llesiant plentyn</vt:lpstr>
      <vt:lpstr>Cynnwys dau ar gyfer 6.1</vt:lpstr>
      <vt:lpstr>Confensiwn y Cenhedloedd Unedig ar Hawliau'r Plentyn a'r saith nod craidd a ddatblygwyd gan Lywodraeth Cymru (CCUHP)</vt:lpstr>
      <vt:lpstr>Eich rôl chi wrth ystyried CCUHP</vt:lpstr>
      <vt:lpstr>Tasg 6.1</vt:lpstr>
      <vt:lpstr>ADRAN 2</vt:lpstr>
      <vt:lpstr>Pam mae llesiant yn bwysig?</vt:lpstr>
      <vt:lpstr>Pwy ydych chi? Beth ydych chi'n hoffi ei wneud? Beth sy'n eich gwneud chi yn chi? Eich hunaniaeth, neu bwy ydych chi fel person, yn cynnwys ystod eang o wahanol bethau. Gall gynnwys o ble rydych chi'n dod, eich ethnigrwydd, eich crefydd, eich iaith, beth rydych chi'n ei hoffi, eich hobïau, eich personoliaeth unigryw, a llawer mwy.</vt:lpstr>
      <vt:lpstr>Tasg 6.2</vt:lpstr>
      <vt:lpstr>ADRAN 3</vt:lpstr>
      <vt:lpstr>Cynnwys ar gyfer 6.3</vt:lpstr>
      <vt:lpstr>Gwyliwch y clip fideo a chwblhewch yr asesiad ar y sleid nesaf</vt:lpstr>
      <vt:lpstr>Tasg 6.3</vt:lpstr>
      <vt:lpstr>ADRAN 4</vt:lpstr>
      <vt:lpstr>Cynnwys ar gyfer 6.4</vt:lpstr>
      <vt:lpstr>Cynnwys 2 ar gyfer 6.4</vt:lpstr>
      <vt:lpstr>Tasg 6.4</vt:lpstr>
      <vt:lpstr>ADRAN 5</vt:lpstr>
      <vt:lpstr>Cynnwys ar gyfer 6.5</vt:lpstr>
      <vt:lpstr>Beth yw gwytnwch?</vt:lpstr>
      <vt:lpstr>Fideo lles</vt:lpstr>
      <vt:lpstr>Tasg 6.5</vt:lpstr>
      <vt:lpstr>Wrth ddilyn yr  adnodd hwn roedd cyfle i chi ddysgu 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Joanna Evans</cp:lastModifiedBy>
  <cp:revision>18</cp:revision>
  <dcterms:created xsi:type="dcterms:W3CDTF">2021-07-05T15:08:57Z</dcterms:created>
  <dcterms:modified xsi:type="dcterms:W3CDTF">2022-02-03T13:55:13Z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0x0101003DED939451EE4049AB6676E135F733BA</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