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8" r:id="rId4"/>
    <p:sldId id="258" r:id="rId5"/>
    <p:sldId id="259" r:id="rId6"/>
    <p:sldId id="269" r:id="rId7"/>
    <p:sldId id="270" r:id="rId8"/>
    <p:sldId id="266" r:id="rId9"/>
    <p:sldId id="262" r:id="rId10"/>
    <p:sldId id="257" r:id="rId11"/>
    <p:sldId id="265" r:id="rId12"/>
    <p:sldId id="273" r:id="rId13"/>
    <p:sldId id="274" r:id="rId14"/>
    <p:sldId id="260" r:id="rId15"/>
    <p:sldId id="271" r:id="rId16"/>
    <p:sldId id="261" r:id="rId17"/>
    <p:sldId id="267" r:id="rId18"/>
    <p:sldId id="264"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AF11D04-98DB-4432-B8D6-B01BB5B35BED}" type="datetimeFigureOut">
              <a:rPr lang="en-GB" smtClean="0"/>
              <a:t>13/11/2021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110005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F11D04-98DB-4432-B8D6-B01BB5B35BED}" type="datetimeFigureOut">
              <a:rPr lang="en-GB" smtClean="0"/>
              <a:t>13/11/2021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40884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F11D04-98DB-4432-B8D6-B01BB5B35BED}" type="datetimeFigureOut">
              <a:rPr lang="en-GB" smtClean="0"/>
              <a:t>13/11/2021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402253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F11D04-98DB-4432-B8D6-B01BB5B35BED}" type="datetimeFigureOut">
              <a:rPr lang="en-GB" smtClean="0"/>
              <a:t>13/11/2021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266588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F11D04-98DB-4432-B8D6-B01BB5B35BED}" type="datetimeFigureOut">
              <a:rPr lang="en-GB" smtClean="0"/>
              <a:t>13/11/2021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196030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AF11D04-98DB-4432-B8D6-B01BB5B35BED}" type="datetimeFigureOut">
              <a:rPr lang="en-GB" smtClean="0"/>
              <a:t>13/11/2021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67376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AF11D04-98DB-4432-B8D6-B01BB5B35BED}" type="datetimeFigureOut">
              <a:rPr lang="en-GB" smtClean="0"/>
              <a:t>13/11/2021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401193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AF11D04-98DB-4432-B8D6-B01BB5B35BED}" type="datetimeFigureOut">
              <a:rPr lang="en-GB" smtClean="0"/>
              <a:t>13/11/2021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38306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11D04-98DB-4432-B8D6-B01BB5B35BED}" type="datetimeFigureOut">
              <a:rPr lang="en-GB" smtClean="0"/>
              <a:t>13/11/2021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388653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11D04-98DB-4432-B8D6-B01BB5B35BED}" type="datetimeFigureOut">
              <a:rPr lang="en-GB" smtClean="0"/>
              <a:t>13/11/2021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51136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F11D04-98DB-4432-B8D6-B01BB5B35BED}" type="datetimeFigureOut">
              <a:rPr lang="en-GB" smtClean="0"/>
              <a:t>13/11/2021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39F9E6-5450-4654-BF80-9BD6BA2D391E}" type="slidenum">
              <a:rPr lang="en-GB" smtClean="0"/>
              <a:t>‹#›</a:t>
            </a:fld>
            <a:endParaRPr lang="en-GB"/>
          </a:p>
        </p:txBody>
      </p:sp>
    </p:spTree>
    <p:extLst>
      <p:ext uri="{BB962C8B-B14F-4D97-AF65-F5344CB8AC3E}">
        <p14:creationId xmlns:p14="http://schemas.microsoft.com/office/powerpoint/2010/main" val="234211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11D04-98DB-4432-B8D6-B01BB5B35BED}" type="datetimeFigureOut">
              <a:rPr lang="en-GB" smtClean="0"/>
              <a:t>13/11/2021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9F9E6-5450-4654-BF80-9BD6BA2D391E}" type="slidenum">
              <a:rPr lang="en-GB" smtClean="0"/>
              <a:t>‹#›</a:t>
            </a:fld>
            <a:endParaRPr lang="en-GB"/>
          </a:p>
        </p:txBody>
      </p:sp>
    </p:spTree>
    <p:extLst>
      <p:ext uri="{BB962C8B-B14F-4D97-AF65-F5344CB8AC3E}">
        <p14:creationId xmlns:p14="http://schemas.microsoft.com/office/powerpoint/2010/main" val="242978186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DERMATITIS</a:t>
            </a:r>
            <a:endParaRPr lang="en-GB" dirty="0"/>
          </a:p>
        </p:txBody>
      </p:sp>
      <p:sp>
        <p:nvSpPr>
          <p:cNvPr id="3" name="Subtitle 2"/>
          <p:cNvSpPr>
            <a:spLocks noGrp="1"/>
          </p:cNvSpPr>
          <p:nvPr>
            <p:ph type="subTitle" idx="1"/>
          </p:nvPr>
        </p:nvSpPr>
        <p:spPr/>
        <p:txBody>
          <a:bodyPr/>
          <a:lstStyle/>
          <a:p>
            <a:r>
              <a:rPr lang="en-GB" dirty="0" smtClean="0"/>
              <a:t>WHAT’S THE BIG DEAL!!!!!</a:t>
            </a:r>
            <a:endParaRPr lang="en-GB" dirty="0"/>
          </a:p>
        </p:txBody>
      </p:sp>
    </p:spTree>
    <p:extLst>
      <p:ext uri="{BB962C8B-B14F-4D97-AF65-F5344CB8AC3E}">
        <p14:creationId xmlns:p14="http://schemas.microsoft.com/office/powerpoint/2010/main" val="416957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28800"/>
          </a:xfrm>
        </p:spPr>
        <p:txBody>
          <a:bodyPr>
            <a:normAutofit/>
          </a:bodyPr>
          <a:lstStyle/>
          <a:p>
            <a:r>
              <a:rPr lang="en-GB" b="1" dirty="0" smtClean="0"/>
              <a:t>Controlling </a:t>
            </a:r>
            <a:r>
              <a:rPr lang="en-GB" b="1" dirty="0"/>
              <a:t>Dermatitis</a:t>
            </a:r>
            <a:br>
              <a:rPr lang="en-GB" b="1"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Dermatitis </a:t>
            </a:r>
            <a:r>
              <a:rPr lang="en-GB" dirty="0"/>
              <a:t>is a type of eczema that occurs when your skin comes into direct contact with an irritant. The irritant damages the outer layer of the skin, causing redness, itching, burning or stinging and can lead to your skin becoming blistered, dry and cracked.</a:t>
            </a:r>
          </a:p>
          <a:p>
            <a:r>
              <a:rPr lang="en-GB" dirty="0"/>
              <a:t>It is reported that up to 70% of hairdressers suffer from work-related skin damage, such as dermatitis, at some point throughout their career. Skin damage like this is unsightly, unpleasant and</a:t>
            </a:r>
            <a:br>
              <a:rPr lang="en-GB" dirty="0"/>
            </a:br>
            <a:r>
              <a:rPr lang="en-GB" dirty="0"/>
              <a:t>unprofessional looking but it can be prevented.</a:t>
            </a:r>
          </a:p>
          <a:p>
            <a:endParaRPr lang="en-GB" dirty="0"/>
          </a:p>
        </p:txBody>
      </p:sp>
    </p:spTree>
    <p:extLst>
      <p:ext uri="{BB962C8B-B14F-4D97-AF65-F5344CB8AC3E}">
        <p14:creationId xmlns:p14="http://schemas.microsoft.com/office/powerpoint/2010/main" val="4124548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and Safety</a:t>
            </a:r>
            <a:endParaRPr lang="en-GB" dirty="0"/>
          </a:p>
        </p:txBody>
      </p:sp>
      <p:sp>
        <p:nvSpPr>
          <p:cNvPr id="3" name="Content Placeholder 2"/>
          <p:cNvSpPr>
            <a:spLocks noGrp="1"/>
          </p:cNvSpPr>
          <p:nvPr>
            <p:ph idx="1"/>
          </p:nvPr>
        </p:nvSpPr>
        <p:spPr/>
        <p:txBody>
          <a:bodyPr>
            <a:normAutofit fontScale="92500" lnSpcReduction="20000"/>
          </a:bodyPr>
          <a:lstStyle/>
          <a:p>
            <a:r>
              <a:rPr lang="en-GB" b="1" dirty="0"/>
              <a:t>COSHH in </a:t>
            </a:r>
            <a:r>
              <a:rPr lang="en-GB" b="1" dirty="0" smtClean="0"/>
              <a:t>Hairdressing and Beauty Therapy:</a:t>
            </a:r>
            <a:r>
              <a:rPr lang="en-GB" dirty="0" smtClean="0"/>
              <a:t> </a:t>
            </a:r>
            <a:r>
              <a:rPr lang="en-GB" dirty="0"/>
              <a:t>What does the law require? The law requires employers to prevent or, where that is not reasonably practicable, adequately control exposure to materials in the workplace that cause ill health like dermatitis. The Control of Substances Hazardous to Health Regulations 2002 (COSHH) require employers to: ■ assess risks; ■ provide adequate control measures – and ensure the use and maintenance of these; ■ provide information, instruction and training; and ■ in appropriate cases, provide health surveillance</a:t>
            </a:r>
            <a:endParaRPr lang="en-GB" b="1" dirty="0" smtClean="0"/>
          </a:p>
          <a:p>
            <a:endParaRPr lang="en-GB" dirty="0"/>
          </a:p>
        </p:txBody>
      </p:sp>
    </p:spTree>
    <p:extLst>
      <p:ext uri="{BB962C8B-B14F-4D97-AF65-F5344CB8AC3E}">
        <p14:creationId xmlns:p14="http://schemas.microsoft.com/office/powerpoint/2010/main" val="1110641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&amp; Safety Legislation</a:t>
            </a:r>
            <a:endParaRPr lang="en-GB" dirty="0"/>
          </a:p>
        </p:txBody>
      </p:sp>
      <p:sp>
        <p:nvSpPr>
          <p:cNvPr id="3" name="Content Placeholder 2"/>
          <p:cNvSpPr>
            <a:spLocks noGrp="1"/>
          </p:cNvSpPr>
          <p:nvPr>
            <p:ph idx="1"/>
          </p:nvPr>
        </p:nvSpPr>
        <p:spPr/>
        <p:txBody>
          <a:bodyPr/>
          <a:lstStyle/>
          <a:p>
            <a:r>
              <a:rPr lang="en-GB" dirty="0" smtClean="0"/>
              <a:t>HASWA</a:t>
            </a:r>
          </a:p>
          <a:p>
            <a:r>
              <a:rPr lang="en-GB" dirty="0" smtClean="0"/>
              <a:t>COSHH</a:t>
            </a:r>
          </a:p>
          <a:p>
            <a:r>
              <a:rPr lang="en-GB" dirty="0" smtClean="0"/>
              <a:t>RIDDOR</a:t>
            </a:r>
          </a:p>
          <a:p>
            <a:r>
              <a:rPr lang="en-GB" dirty="0" smtClean="0"/>
              <a:t>PPE</a:t>
            </a:r>
          </a:p>
          <a:p>
            <a:endParaRPr lang="en-GB" dirty="0"/>
          </a:p>
        </p:txBody>
      </p:sp>
    </p:spTree>
    <p:extLst>
      <p:ext uri="{BB962C8B-B14F-4D97-AF65-F5344CB8AC3E}">
        <p14:creationId xmlns:p14="http://schemas.microsoft.com/office/powerpoint/2010/main" val="337695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Employee/Employers Responsibility</a:t>
            </a:r>
            <a:endParaRPr lang="en-GB" dirty="0"/>
          </a:p>
        </p:txBody>
      </p:sp>
      <p:sp>
        <p:nvSpPr>
          <p:cNvPr id="4" name="Text Placeholder 3"/>
          <p:cNvSpPr>
            <a:spLocks noGrp="1"/>
          </p:cNvSpPr>
          <p:nvPr>
            <p:ph type="body" idx="1"/>
          </p:nvPr>
        </p:nvSpPr>
        <p:spPr/>
        <p:txBody>
          <a:bodyPr/>
          <a:lstStyle/>
          <a:p>
            <a:r>
              <a:rPr lang="en-GB" dirty="0" smtClean="0"/>
              <a:t>Employee Responsibilities</a:t>
            </a:r>
            <a:endParaRPr lang="en-GB" dirty="0"/>
          </a:p>
        </p:txBody>
      </p:sp>
      <p:sp>
        <p:nvSpPr>
          <p:cNvPr id="5" name="Content Placeholder 4"/>
          <p:cNvSpPr>
            <a:spLocks noGrp="1"/>
          </p:cNvSpPr>
          <p:nvPr>
            <p:ph sz="half" idx="2"/>
          </p:nvPr>
        </p:nvSpPr>
        <p:spPr/>
        <p:txBody>
          <a:bodyPr/>
          <a:lstStyle/>
          <a:p>
            <a:r>
              <a:rPr lang="en-GB" dirty="0" smtClean="0"/>
              <a:t>Safe working with equipment</a:t>
            </a:r>
          </a:p>
          <a:p>
            <a:r>
              <a:rPr lang="en-GB" dirty="0" smtClean="0"/>
              <a:t>Maintain a safe working environment</a:t>
            </a:r>
          </a:p>
          <a:p>
            <a:r>
              <a:rPr lang="en-GB" dirty="0" smtClean="0"/>
              <a:t>Wear/use personal protective equipment </a:t>
            </a:r>
          </a:p>
        </p:txBody>
      </p:sp>
      <p:sp>
        <p:nvSpPr>
          <p:cNvPr id="6" name="Text Placeholder 5"/>
          <p:cNvSpPr>
            <a:spLocks noGrp="1"/>
          </p:cNvSpPr>
          <p:nvPr>
            <p:ph type="body" sz="quarter" idx="3"/>
          </p:nvPr>
        </p:nvSpPr>
        <p:spPr/>
        <p:txBody>
          <a:bodyPr/>
          <a:lstStyle/>
          <a:p>
            <a:r>
              <a:rPr lang="en-GB" dirty="0" smtClean="0"/>
              <a:t>Employer Responsibilities</a:t>
            </a:r>
            <a:endParaRPr lang="en-GB" dirty="0"/>
          </a:p>
        </p:txBody>
      </p:sp>
      <p:sp>
        <p:nvSpPr>
          <p:cNvPr id="7" name="Content Placeholder 6"/>
          <p:cNvSpPr>
            <a:spLocks noGrp="1"/>
          </p:cNvSpPr>
          <p:nvPr>
            <p:ph sz="quarter" idx="4"/>
          </p:nvPr>
        </p:nvSpPr>
        <p:spPr/>
        <p:txBody>
          <a:bodyPr/>
          <a:lstStyle/>
          <a:p>
            <a:r>
              <a:rPr lang="en-GB" dirty="0" smtClean="0"/>
              <a:t>Provide information, instruction and training on risks and precautions. </a:t>
            </a:r>
          </a:p>
          <a:p>
            <a:r>
              <a:rPr lang="en-GB" dirty="0" smtClean="0"/>
              <a:t>Personal protective equipment for staff</a:t>
            </a:r>
          </a:p>
          <a:p>
            <a:r>
              <a:rPr lang="en-GB" dirty="0" smtClean="0"/>
              <a:t>Regular hand checks</a:t>
            </a:r>
            <a:endParaRPr lang="en-GB" dirty="0"/>
          </a:p>
          <a:p>
            <a:r>
              <a:rPr lang="en-GB" dirty="0" smtClean="0"/>
              <a:t>Appropriate hand wash/lotions.</a:t>
            </a:r>
          </a:p>
        </p:txBody>
      </p:sp>
    </p:spTree>
    <p:extLst>
      <p:ext uri="{BB962C8B-B14F-4D97-AF65-F5344CB8AC3E}">
        <p14:creationId xmlns:p14="http://schemas.microsoft.com/office/powerpoint/2010/main" val="3538614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9687" y="2458244"/>
            <a:ext cx="6524625"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041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i="1" dirty="0"/>
              <a:t>What … </a:t>
            </a:r>
            <a:r>
              <a:rPr lang="en-GB" altLang="en-US" dirty="0"/>
              <a:t>does it feel like?</a:t>
            </a:r>
            <a:endParaRPr lang="en-GB" dirty="0"/>
          </a:p>
        </p:txBody>
      </p:sp>
      <p:sp>
        <p:nvSpPr>
          <p:cNvPr id="3" name="Content Placeholder 2"/>
          <p:cNvSpPr>
            <a:spLocks noGrp="1"/>
          </p:cNvSpPr>
          <p:nvPr>
            <p:ph idx="1"/>
          </p:nvPr>
        </p:nvSpPr>
        <p:spPr/>
        <p:txBody>
          <a:bodyPr/>
          <a:lstStyle/>
          <a:p>
            <a:pPr>
              <a:lnSpc>
                <a:spcPct val="90000"/>
              </a:lnSpc>
            </a:pPr>
            <a:r>
              <a:rPr lang="en-GB" altLang="en-US" dirty="0"/>
              <a:t>Someone who has dermatitis may experience symptoms of itching and pain.</a:t>
            </a:r>
            <a:br>
              <a:rPr lang="en-GB" altLang="en-US" dirty="0"/>
            </a:br>
            <a:endParaRPr lang="en-GB" altLang="en-US" dirty="0"/>
          </a:p>
          <a:p>
            <a:pPr>
              <a:lnSpc>
                <a:spcPct val="90000"/>
              </a:lnSpc>
            </a:pPr>
            <a:r>
              <a:rPr lang="en-GB" altLang="en-US" dirty="0"/>
              <a:t>The signs and symptoms of this condition can be so bad that the sufferer is unable to carry on at work.</a:t>
            </a:r>
            <a:r>
              <a:rPr lang="en-GB" altLang="en-US" b="1" dirty="0"/>
              <a:t> </a:t>
            </a:r>
            <a:br>
              <a:rPr lang="en-GB" altLang="en-US" b="1" dirty="0"/>
            </a:br>
            <a:endParaRPr lang="en-GB" altLang="en-US" b="1" dirty="0"/>
          </a:p>
          <a:p>
            <a:endParaRPr lang="en-GB" dirty="0"/>
          </a:p>
        </p:txBody>
      </p:sp>
    </p:spTree>
    <p:extLst>
      <p:ext uri="{BB962C8B-B14F-4D97-AF65-F5344CB8AC3E}">
        <p14:creationId xmlns:p14="http://schemas.microsoft.com/office/powerpoint/2010/main" val="122003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b="1" dirty="0"/>
              <a:t>How to Prevent Dermatitis in a Hair Salon</a:t>
            </a:r>
          </a:p>
          <a:p>
            <a:r>
              <a:rPr lang="en-GB" dirty="0"/>
              <a:t>Although dermatitis is an unpleasant condition to have, the good news is that it’s easily preventable. There are a few simple things you can do to help prevent dermatitis:</a:t>
            </a:r>
          </a:p>
          <a:p>
            <a:r>
              <a:rPr lang="en-GB" dirty="0"/>
              <a:t>Wear disposable, non-latex gloves for shampooing, colouring and bleaching etc.</a:t>
            </a:r>
          </a:p>
          <a:p>
            <a:r>
              <a:rPr lang="en-GB" dirty="0"/>
              <a:t>Dry your hands thoroughly with a disposable paper towel.</a:t>
            </a:r>
          </a:p>
          <a:p>
            <a:r>
              <a:rPr lang="en-GB" dirty="0"/>
              <a:t>Moisturize your hands as often as possible with fragrance-free moisturiser. Make sure that you moisturise all of your hands, wrists and fingers.</a:t>
            </a:r>
          </a:p>
          <a:p>
            <a:r>
              <a:rPr lang="en-GB" dirty="0"/>
              <a:t>Wear a new pair of gloves for every customer.</a:t>
            </a:r>
          </a:p>
          <a:p>
            <a:r>
              <a:rPr lang="en-GB" dirty="0"/>
              <a:t>Check your skin regularly for early signs of skin problems.</a:t>
            </a:r>
          </a:p>
          <a:p>
            <a:endParaRPr lang="en-GB" dirty="0"/>
          </a:p>
        </p:txBody>
      </p:sp>
    </p:spTree>
    <p:extLst>
      <p:ext uri="{BB962C8B-B14F-4D97-AF65-F5344CB8AC3E}">
        <p14:creationId xmlns:p14="http://schemas.microsoft.com/office/powerpoint/2010/main" val="1462349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atlantic195\AppData\Local\Microsoft\Windows\INetCache\IE\A8KXN1ID\handeczemaatopi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24744"/>
            <a:ext cx="6552728" cy="45365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31640" y="620688"/>
            <a:ext cx="3554652" cy="584775"/>
          </a:xfrm>
          <a:prstGeom prst="rect">
            <a:avLst/>
          </a:prstGeom>
          <a:noFill/>
        </p:spPr>
        <p:txBody>
          <a:bodyPr wrap="square" rtlCol="0">
            <a:spAutoFit/>
          </a:bodyPr>
          <a:lstStyle/>
          <a:p>
            <a:r>
              <a:rPr lang="en-GB" sz="3200" dirty="0" smtClean="0"/>
              <a:t>SEVERE REACTION</a:t>
            </a:r>
            <a:endParaRPr lang="en-GB" sz="3200" dirty="0"/>
          </a:p>
        </p:txBody>
      </p:sp>
    </p:spTree>
    <p:extLst>
      <p:ext uri="{BB962C8B-B14F-4D97-AF65-F5344CB8AC3E}">
        <p14:creationId xmlns:p14="http://schemas.microsoft.com/office/powerpoint/2010/main" val="767104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15200" cy="1196752"/>
          </a:xfrm>
        </p:spPr>
        <p:txBody>
          <a:bodyPr>
            <a:noAutofit/>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PREVENTION</a:t>
            </a:r>
            <a:br>
              <a:rPr lang="en-GB" dirty="0" smtClean="0"/>
            </a:br>
            <a:r>
              <a:rPr lang="en-GB" dirty="0"/>
              <a:t/>
            </a:r>
            <a:br>
              <a:rPr lang="en-GB" dirty="0"/>
            </a:br>
            <a:r>
              <a:rPr lang="en-GB" dirty="0" smtClean="0"/>
              <a:t>Here's </a:t>
            </a:r>
            <a:r>
              <a:rPr lang="en-GB" dirty="0"/>
              <a:t>how to wave goodbye to bad hand days. Five small steps to prevent dermatitis becoming a big problem</a:t>
            </a:r>
          </a:p>
        </p:txBody>
      </p:sp>
      <p:sp>
        <p:nvSpPr>
          <p:cNvPr id="3" name="Content Placeholder 2"/>
          <p:cNvSpPr>
            <a:spLocks noGrp="1"/>
          </p:cNvSpPr>
          <p:nvPr>
            <p:ph idx="1"/>
          </p:nvPr>
        </p:nvSpPr>
        <p:spPr>
          <a:xfrm flipV="1">
            <a:off x="457200" y="-721174"/>
            <a:ext cx="8229600" cy="45719"/>
          </a:xfrm>
        </p:spPr>
        <p:txBody>
          <a:bodyPr>
            <a:normAutofit fontScale="25000" lnSpcReduction="20000"/>
          </a:bodyPr>
          <a:lstStyle/>
          <a:p>
            <a:r>
              <a:rPr lang="en-GB" dirty="0" smtClean="0"/>
              <a:t>:</a:t>
            </a:r>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1743825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prevent dermatitis</a:t>
            </a:r>
            <a:br>
              <a:rPr lang="en-GB" dirty="0" smtClean="0"/>
            </a:br>
            <a:endParaRPr lang="en-GB" dirty="0"/>
          </a:p>
        </p:txBody>
      </p:sp>
      <p:sp>
        <p:nvSpPr>
          <p:cNvPr id="3" name="Content Placeholder 2"/>
          <p:cNvSpPr>
            <a:spLocks noGrp="1"/>
          </p:cNvSpPr>
          <p:nvPr>
            <p:ph idx="1"/>
          </p:nvPr>
        </p:nvSpPr>
        <p:spPr/>
        <p:txBody>
          <a:bodyPr>
            <a:normAutofit fontScale="70000" lnSpcReduction="20000"/>
          </a:bodyPr>
          <a:lstStyle/>
          <a:p>
            <a:pPr fontAlgn="base"/>
            <a:endParaRPr lang="en-GB" dirty="0"/>
          </a:p>
          <a:p>
            <a:pPr fontAlgn="base"/>
            <a:r>
              <a:rPr lang="en-GB" dirty="0"/>
              <a:t>Step 1</a:t>
            </a:r>
          </a:p>
          <a:p>
            <a:pPr fontAlgn="base"/>
            <a:r>
              <a:rPr lang="en-GB" dirty="0"/>
              <a:t>Wear disposable non-latex gloves when rinsing, shampooing, colouring, bleaching, etc.</a:t>
            </a:r>
          </a:p>
          <a:p>
            <a:pPr fontAlgn="base"/>
            <a:r>
              <a:rPr lang="en-GB" dirty="0"/>
              <a:t>Step 2</a:t>
            </a:r>
          </a:p>
          <a:p>
            <a:pPr fontAlgn="base"/>
            <a:r>
              <a:rPr lang="en-GB" dirty="0"/>
              <a:t>Dry your hands thoroughly with a soft cotton or paper towel.</a:t>
            </a:r>
          </a:p>
          <a:p>
            <a:pPr fontAlgn="base"/>
            <a:r>
              <a:rPr lang="en-GB" dirty="0"/>
              <a:t>Step 3</a:t>
            </a:r>
          </a:p>
          <a:p>
            <a:pPr fontAlgn="base"/>
            <a:r>
              <a:rPr lang="en-GB" dirty="0"/>
              <a:t>Moisturise after washing your hands, as well as at the start and end of each day. It's easy to miss fingertips, finger webs and wrists. </a:t>
            </a:r>
          </a:p>
          <a:p>
            <a:pPr fontAlgn="base"/>
            <a:r>
              <a:rPr lang="en-GB" dirty="0"/>
              <a:t>Step 4</a:t>
            </a:r>
          </a:p>
          <a:p>
            <a:pPr fontAlgn="base"/>
            <a:r>
              <a:rPr lang="en-GB" dirty="0"/>
              <a:t>Change gloves between clients. Make sure you don't contaminate your hands when you take them off. </a:t>
            </a:r>
          </a:p>
          <a:p>
            <a:pPr fontAlgn="base"/>
            <a:r>
              <a:rPr lang="en-GB" dirty="0"/>
              <a:t>Step 5</a:t>
            </a:r>
          </a:p>
          <a:p>
            <a:pPr fontAlgn="base"/>
            <a:r>
              <a:rPr lang="en-GB" dirty="0"/>
              <a:t>Check skin regularly for early signs of dermatitis. </a:t>
            </a:r>
          </a:p>
          <a:p>
            <a:endParaRPr lang="en-GB" dirty="0"/>
          </a:p>
        </p:txBody>
      </p:sp>
    </p:spTree>
    <p:extLst>
      <p:ext uri="{BB962C8B-B14F-4D97-AF65-F5344CB8AC3E}">
        <p14:creationId xmlns:p14="http://schemas.microsoft.com/office/powerpoint/2010/main" val="349397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DERMATITIS</a:t>
            </a:r>
            <a:endParaRPr lang="en-GB" dirty="0"/>
          </a:p>
        </p:txBody>
      </p:sp>
      <p:sp>
        <p:nvSpPr>
          <p:cNvPr id="3" name="Content Placeholder 2"/>
          <p:cNvSpPr>
            <a:spLocks noGrp="1"/>
          </p:cNvSpPr>
          <p:nvPr>
            <p:ph idx="1"/>
          </p:nvPr>
        </p:nvSpPr>
        <p:spPr/>
        <p:txBody>
          <a:bodyPr/>
          <a:lstStyle/>
          <a:p>
            <a:r>
              <a:rPr lang="en-GB" dirty="0" smtClean="0"/>
              <a:t>WHAT DO YOU KNOW?</a:t>
            </a:r>
          </a:p>
          <a:p>
            <a:endParaRPr lang="en-GB" dirty="0"/>
          </a:p>
          <a:p>
            <a:pPr marL="0" indent="0">
              <a:buNone/>
            </a:pPr>
            <a:r>
              <a:rPr lang="en-GB" dirty="0" smtClean="0"/>
              <a:t>CAN YOU LIST 3 THINGS THAT YOU KNOW ABOUT DERMATITS</a:t>
            </a:r>
            <a:endParaRPr lang="en-GB" dirty="0"/>
          </a:p>
        </p:txBody>
      </p:sp>
    </p:spTree>
    <p:extLst>
      <p:ext uri="{BB962C8B-B14F-4D97-AF65-F5344CB8AC3E}">
        <p14:creationId xmlns:p14="http://schemas.microsoft.com/office/powerpoint/2010/main" val="240078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6672"/>
            <a:ext cx="7200800" cy="4967514"/>
          </a:xfrm>
          <a:prstGeom prst="rect">
            <a:avLst/>
          </a:prstGeom>
        </p:spPr>
        <p:txBody>
          <a:bodyPr wrap="square">
            <a:spAutoFit/>
          </a:bodyPr>
          <a:lstStyle/>
          <a:p>
            <a:pPr>
              <a:lnSpc>
                <a:spcPct val="90000"/>
              </a:lnSpc>
            </a:pPr>
            <a:r>
              <a:rPr lang="en-GB" altLang="en-US" sz="3200" dirty="0"/>
              <a:t>Dermatitis is a skin condition caused by contact with something that irritates the skin or causes an allergic reaction. It usually occurs where the irritant touches the skin, but not always.</a:t>
            </a:r>
          </a:p>
          <a:p>
            <a:pPr>
              <a:lnSpc>
                <a:spcPct val="90000"/>
              </a:lnSpc>
            </a:pPr>
            <a:endParaRPr lang="en-GB" altLang="en-US" sz="3200" dirty="0"/>
          </a:p>
          <a:p>
            <a:pPr>
              <a:lnSpc>
                <a:spcPct val="90000"/>
              </a:lnSpc>
            </a:pPr>
            <a:r>
              <a:rPr lang="en-GB" altLang="en-US" sz="3200" dirty="0"/>
              <a:t>There are two types</a:t>
            </a:r>
            <a:r>
              <a:rPr lang="en-GB" altLang="en-US" sz="3200" dirty="0" smtClean="0"/>
              <a:t>:</a:t>
            </a:r>
          </a:p>
          <a:p>
            <a:pPr>
              <a:lnSpc>
                <a:spcPct val="90000"/>
              </a:lnSpc>
            </a:pPr>
            <a:endParaRPr lang="en-GB" altLang="en-US" sz="3200" dirty="0"/>
          </a:p>
          <a:p>
            <a:pPr lvl="2">
              <a:lnSpc>
                <a:spcPct val="90000"/>
              </a:lnSpc>
            </a:pPr>
            <a:r>
              <a:rPr lang="en-GB" altLang="en-US" sz="3200" dirty="0"/>
              <a:t>allergic contact dermatitis</a:t>
            </a:r>
            <a:r>
              <a:rPr lang="en-GB" altLang="en-US" sz="3200" dirty="0" smtClean="0"/>
              <a:t>; </a:t>
            </a:r>
            <a:r>
              <a:rPr lang="en-GB" altLang="en-US" sz="3200" dirty="0"/>
              <a:t>and</a:t>
            </a:r>
            <a:r>
              <a:rPr lang="en-GB" altLang="en-US" sz="3200" dirty="0" smtClean="0"/>
              <a:t>,</a:t>
            </a:r>
          </a:p>
          <a:p>
            <a:pPr lvl="2">
              <a:lnSpc>
                <a:spcPct val="90000"/>
              </a:lnSpc>
            </a:pPr>
            <a:endParaRPr lang="en-GB" altLang="en-US" sz="3200" dirty="0"/>
          </a:p>
          <a:p>
            <a:pPr lvl="2">
              <a:lnSpc>
                <a:spcPct val="90000"/>
              </a:lnSpc>
            </a:pPr>
            <a:r>
              <a:rPr lang="en-GB" altLang="en-US" sz="3200" dirty="0"/>
              <a:t>irritant contact dermatitis</a:t>
            </a:r>
            <a:endParaRPr lang="en-GB" sz="3200" dirty="0"/>
          </a:p>
        </p:txBody>
      </p:sp>
    </p:spTree>
    <p:extLst>
      <p:ext uri="{BB962C8B-B14F-4D97-AF65-F5344CB8AC3E}">
        <p14:creationId xmlns:p14="http://schemas.microsoft.com/office/powerpoint/2010/main" val="86626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Causes Dermatitis in a Hair or Beauty </a:t>
            </a:r>
            <a:r>
              <a:rPr lang="en-GB" b="1" dirty="0" smtClean="0"/>
              <a:t>Salon</a:t>
            </a:r>
            <a:r>
              <a:rPr lang="en-GB" b="1" dirty="0"/>
              <a:t>?</a:t>
            </a:r>
            <a:br>
              <a:rPr lang="en-GB" b="1" dirty="0"/>
            </a:br>
            <a:endParaRPr lang="en-GB" dirty="0"/>
          </a:p>
        </p:txBody>
      </p:sp>
      <p:sp>
        <p:nvSpPr>
          <p:cNvPr id="3" name="Content Placeholder 2"/>
          <p:cNvSpPr>
            <a:spLocks noGrp="1"/>
          </p:cNvSpPr>
          <p:nvPr>
            <p:ph idx="1"/>
          </p:nvPr>
        </p:nvSpPr>
        <p:spPr/>
        <p:txBody>
          <a:bodyPr>
            <a:normAutofit/>
          </a:bodyPr>
          <a:lstStyle/>
          <a:p>
            <a:r>
              <a:rPr lang="en-GB" dirty="0" smtClean="0"/>
              <a:t>Dermatitis </a:t>
            </a:r>
            <a:r>
              <a:rPr lang="en-GB" dirty="0"/>
              <a:t>can affect all parts of the body but most commonly it just affects the hands. People that work with irritants in their job, or those whose work involves a lot of water, are more at risk of suffering from dermatitis than others – which is why hairdressers </a:t>
            </a:r>
            <a:r>
              <a:rPr lang="en-GB" dirty="0" smtClean="0"/>
              <a:t>and Beauty Therapists need </a:t>
            </a:r>
            <a:r>
              <a:rPr lang="en-GB" dirty="0"/>
              <a:t>to be extra careful.</a:t>
            </a:r>
          </a:p>
          <a:p>
            <a:endParaRPr lang="en-GB" dirty="0"/>
          </a:p>
        </p:txBody>
      </p:sp>
    </p:spTree>
    <p:extLst>
      <p:ext uri="{BB962C8B-B14F-4D97-AF65-F5344CB8AC3E}">
        <p14:creationId xmlns:p14="http://schemas.microsoft.com/office/powerpoint/2010/main" val="209148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marL="0" indent="0">
              <a:buNone/>
            </a:pPr>
            <a:r>
              <a:rPr lang="en-GB" b="1" dirty="0" smtClean="0"/>
              <a:t>In </a:t>
            </a:r>
            <a:r>
              <a:rPr lang="en-GB" b="1" dirty="0"/>
              <a:t>a </a:t>
            </a:r>
            <a:r>
              <a:rPr lang="en-GB" b="1" dirty="0" smtClean="0"/>
              <a:t>Hair or Beauty salon</a:t>
            </a:r>
            <a:r>
              <a:rPr lang="en-GB" b="1" dirty="0"/>
              <a:t>, dermatitis is likely to be caused by:</a:t>
            </a:r>
          </a:p>
          <a:p>
            <a:r>
              <a:rPr lang="en-GB" dirty="0"/>
              <a:t>Frequent contact with water.</a:t>
            </a:r>
          </a:p>
          <a:p>
            <a:r>
              <a:rPr lang="en-GB" dirty="0"/>
              <a:t>Contact with the chemicals in </a:t>
            </a:r>
            <a:r>
              <a:rPr lang="en-GB" dirty="0" smtClean="0"/>
              <a:t>hairdressing and beauty products</a:t>
            </a:r>
            <a:r>
              <a:rPr lang="en-GB" dirty="0"/>
              <a:t>, e.g. shampoo, bleach or hair </a:t>
            </a:r>
            <a:r>
              <a:rPr lang="en-GB" dirty="0" smtClean="0"/>
              <a:t>colour, oils, creams or waxes.</a:t>
            </a:r>
            <a:endParaRPr lang="en-GB" dirty="0"/>
          </a:p>
          <a:p>
            <a:r>
              <a:rPr lang="en-GB" dirty="0"/>
              <a:t>Contact with cleaning chemicals or detergents.</a:t>
            </a:r>
          </a:p>
          <a:p>
            <a:endParaRPr lang="en-GB" dirty="0"/>
          </a:p>
        </p:txBody>
      </p:sp>
    </p:spTree>
    <p:extLst>
      <p:ext uri="{BB962C8B-B14F-4D97-AF65-F5344CB8AC3E}">
        <p14:creationId xmlns:p14="http://schemas.microsoft.com/office/powerpoint/2010/main" val="82033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ALLERGIC CONTACT DERMATITIS</a:t>
            </a:r>
            <a:endParaRPr lang="en-GB" dirty="0"/>
          </a:p>
        </p:txBody>
      </p:sp>
      <p:sp>
        <p:nvSpPr>
          <p:cNvPr id="3" name="Content Placeholder 2"/>
          <p:cNvSpPr>
            <a:spLocks noGrp="1"/>
          </p:cNvSpPr>
          <p:nvPr>
            <p:ph idx="1"/>
          </p:nvPr>
        </p:nvSpPr>
        <p:spPr/>
        <p:txBody>
          <a:bodyPr>
            <a:normAutofit/>
          </a:bodyPr>
          <a:lstStyle/>
          <a:p>
            <a:pPr>
              <a:lnSpc>
                <a:spcPct val="90000"/>
              </a:lnSpc>
              <a:buFontTx/>
              <a:buNone/>
            </a:pPr>
            <a:r>
              <a:rPr lang="en-GB" altLang="en-US" dirty="0"/>
              <a:t>ACD</a:t>
            </a:r>
          </a:p>
          <a:p>
            <a:pPr>
              <a:lnSpc>
                <a:spcPct val="90000"/>
              </a:lnSpc>
            </a:pPr>
            <a:r>
              <a:rPr lang="en-GB" altLang="en-US" dirty="0"/>
              <a:t>Some hair dyes </a:t>
            </a:r>
          </a:p>
          <a:p>
            <a:pPr>
              <a:lnSpc>
                <a:spcPct val="90000"/>
              </a:lnSpc>
            </a:pPr>
            <a:r>
              <a:rPr lang="en-GB" altLang="en-US" dirty="0"/>
              <a:t>UV cured printing inks </a:t>
            </a:r>
          </a:p>
          <a:p>
            <a:pPr>
              <a:lnSpc>
                <a:spcPct val="90000"/>
              </a:lnSpc>
            </a:pPr>
            <a:r>
              <a:rPr lang="en-GB" altLang="en-US" dirty="0"/>
              <a:t>Adhesives </a:t>
            </a:r>
          </a:p>
          <a:p>
            <a:pPr>
              <a:lnSpc>
                <a:spcPct val="90000"/>
              </a:lnSpc>
            </a:pPr>
            <a:r>
              <a:rPr lang="en-GB" altLang="en-US" dirty="0"/>
              <a:t>Some plants </a:t>
            </a:r>
            <a:br>
              <a:rPr lang="en-GB" altLang="en-US" dirty="0"/>
            </a:br>
            <a:r>
              <a:rPr lang="en-GB" altLang="en-US" dirty="0"/>
              <a:t>(</a:t>
            </a:r>
            <a:r>
              <a:rPr lang="en-GB" altLang="en-US" dirty="0" err="1"/>
              <a:t>eg</a:t>
            </a:r>
            <a:r>
              <a:rPr lang="en-GB" altLang="en-US" dirty="0"/>
              <a:t> chrysanthemums</a:t>
            </a:r>
            <a:endParaRPr lang="en-GB" dirty="0"/>
          </a:p>
        </p:txBody>
      </p:sp>
    </p:spTree>
    <p:extLst>
      <p:ext uri="{BB962C8B-B14F-4D97-AF65-F5344CB8AC3E}">
        <p14:creationId xmlns:p14="http://schemas.microsoft.com/office/powerpoint/2010/main" val="113484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IRRITANT CONTACT DERMATITIS</a:t>
            </a:r>
            <a:endParaRPr lang="en-GB" dirty="0"/>
          </a:p>
        </p:txBody>
      </p:sp>
      <p:sp>
        <p:nvSpPr>
          <p:cNvPr id="3" name="Content Placeholder 2"/>
          <p:cNvSpPr>
            <a:spLocks noGrp="1"/>
          </p:cNvSpPr>
          <p:nvPr>
            <p:ph idx="1"/>
          </p:nvPr>
        </p:nvSpPr>
        <p:spPr/>
        <p:txBody>
          <a:bodyPr>
            <a:normAutofit/>
          </a:bodyPr>
          <a:lstStyle/>
          <a:p>
            <a:pPr>
              <a:lnSpc>
                <a:spcPct val="90000"/>
              </a:lnSpc>
              <a:buFontTx/>
              <a:buNone/>
            </a:pPr>
            <a:r>
              <a:rPr lang="en-GB" altLang="en-US" dirty="0"/>
              <a:t>ICD</a:t>
            </a:r>
          </a:p>
          <a:p>
            <a:pPr>
              <a:lnSpc>
                <a:spcPct val="90000"/>
              </a:lnSpc>
            </a:pPr>
            <a:r>
              <a:rPr lang="en-GB" altLang="en-US" dirty="0"/>
              <a:t>Wet work </a:t>
            </a:r>
          </a:p>
          <a:p>
            <a:pPr>
              <a:lnSpc>
                <a:spcPct val="90000"/>
              </a:lnSpc>
            </a:pPr>
            <a:r>
              <a:rPr lang="en-GB" altLang="en-US" dirty="0"/>
              <a:t>Soaps, shampoos and detergents </a:t>
            </a:r>
          </a:p>
          <a:p>
            <a:pPr>
              <a:lnSpc>
                <a:spcPct val="90000"/>
              </a:lnSpc>
            </a:pPr>
            <a:r>
              <a:rPr lang="en-GB" altLang="en-US" dirty="0"/>
              <a:t>Solvents </a:t>
            </a:r>
          </a:p>
          <a:p>
            <a:pPr>
              <a:lnSpc>
                <a:spcPct val="90000"/>
              </a:lnSpc>
            </a:pPr>
            <a:r>
              <a:rPr lang="en-GB" altLang="en-US" dirty="0"/>
              <a:t>Oils and greases </a:t>
            </a:r>
          </a:p>
          <a:p>
            <a:pPr>
              <a:lnSpc>
                <a:spcPct val="90000"/>
              </a:lnSpc>
            </a:pPr>
            <a:r>
              <a:rPr lang="en-GB" altLang="en-US" dirty="0"/>
              <a:t>Dusts </a:t>
            </a:r>
          </a:p>
          <a:p>
            <a:pPr>
              <a:lnSpc>
                <a:spcPct val="90000"/>
              </a:lnSpc>
            </a:pPr>
            <a:r>
              <a:rPr lang="en-GB" altLang="en-US" dirty="0"/>
              <a:t>Acids and alkalis </a:t>
            </a:r>
          </a:p>
          <a:p>
            <a:endParaRPr lang="en-GB" dirty="0"/>
          </a:p>
        </p:txBody>
      </p:sp>
    </p:spTree>
    <p:extLst>
      <p:ext uri="{BB962C8B-B14F-4D97-AF65-F5344CB8AC3E}">
        <p14:creationId xmlns:p14="http://schemas.microsoft.com/office/powerpoint/2010/main" val="318487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BAD HAND DAY!</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844825"/>
            <a:ext cx="4752528"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118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Areas of Contact</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196752"/>
            <a:ext cx="652462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259632" y="3645024"/>
            <a:ext cx="6480720" cy="2031325"/>
          </a:xfrm>
          <a:prstGeom prst="rect">
            <a:avLst/>
          </a:prstGeom>
          <a:noFill/>
        </p:spPr>
        <p:txBody>
          <a:bodyPr wrap="square" rtlCol="0">
            <a:spAutoFit/>
          </a:bodyPr>
          <a:lstStyle/>
          <a:p>
            <a:r>
              <a:rPr lang="en-GB" dirty="0" smtClean="0"/>
              <a:t>How is the skin exposed to substances:</a:t>
            </a:r>
          </a:p>
          <a:p>
            <a:pPr marL="285750" indent="-285750">
              <a:buFontTx/>
              <a:buChar char="-"/>
            </a:pPr>
            <a:r>
              <a:rPr lang="en-GB" dirty="0" smtClean="0"/>
              <a:t>Direct Handling</a:t>
            </a:r>
          </a:p>
          <a:p>
            <a:pPr marL="285750" indent="-285750">
              <a:buFontTx/>
              <a:buChar char="-"/>
            </a:pPr>
            <a:r>
              <a:rPr lang="en-GB" dirty="0" smtClean="0"/>
              <a:t>Touching contaminated surfaces</a:t>
            </a:r>
          </a:p>
          <a:p>
            <a:pPr marL="285750" indent="-285750">
              <a:buFontTx/>
              <a:buChar char="-"/>
            </a:pPr>
            <a:r>
              <a:rPr lang="en-GB" dirty="0" smtClean="0"/>
              <a:t>Splashing</a:t>
            </a:r>
          </a:p>
          <a:p>
            <a:pPr marL="285750" indent="-285750">
              <a:buFontTx/>
              <a:buChar char="-"/>
            </a:pPr>
            <a:r>
              <a:rPr lang="en-GB" dirty="0" smtClean="0"/>
              <a:t>Depositing</a:t>
            </a:r>
          </a:p>
          <a:p>
            <a:pPr marL="285750" indent="-285750">
              <a:buFontTx/>
              <a:buChar char="-"/>
            </a:pPr>
            <a:r>
              <a:rPr lang="en-GB" dirty="0" smtClean="0"/>
              <a:t>Soiled gloves</a:t>
            </a:r>
          </a:p>
          <a:p>
            <a:pPr marL="285750" indent="-285750">
              <a:buFontTx/>
              <a:buChar char="-"/>
            </a:pPr>
            <a:r>
              <a:rPr lang="en-GB" dirty="0" smtClean="0"/>
              <a:t>Incorrect removal of gloves</a:t>
            </a:r>
            <a:endParaRPr lang="en-GB" dirty="0"/>
          </a:p>
        </p:txBody>
      </p:sp>
    </p:spTree>
    <p:extLst>
      <p:ext uri="{BB962C8B-B14F-4D97-AF65-F5344CB8AC3E}">
        <p14:creationId xmlns:p14="http://schemas.microsoft.com/office/powerpoint/2010/main" val="3781595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717</Words>
  <Application>Microsoft Office PowerPoint</Application>
  <PresentationFormat>On-screen Show (4:3)</PresentationFormat>
  <Paragraphs>89</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DERMATITIS</vt:lpstr>
      <vt:lpstr>DERMATITIS</vt:lpstr>
      <vt:lpstr>PowerPoint Presentation</vt:lpstr>
      <vt:lpstr>What Causes Dermatitis in a Hair or Beauty Salon? </vt:lpstr>
      <vt:lpstr>PowerPoint Presentation</vt:lpstr>
      <vt:lpstr>ALLERGIC CONTACT DERMATITIS</vt:lpstr>
      <vt:lpstr>IRRITANT CONTACT DERMATITIS</vt:lpstr>
      <vt:lpstr>BAD HAND DAY!</vt:lpstr>
      <vt:lpstr>Areas of Contact</vt:lpstr>
      <vt:lpstr>Controlling Dermatitis </vt:lpstr>
      <vt:lpstr>Health and Safety</vt:lpstr>
      <vt:lpstr>Health &amp; Safety Legislation</vt:lpstr>
      <vt:lpstr>Employee/Employers Responsibility</vt:lpstr>
      <vt:lpstr>PowerPoint Presentation</vt:lpstr>
      <vt:lpstr>What … does it feel like?</vt:lpstr>
      <vt:lpstr>PowerPoint Presentation</vt:lpstr>
      <vt:lpstr>PowerPoint Presentation</vt:lpstr>
      <vt:lpstr>    PREVENTION  Here's how to wave goodbye to bad hand days. Five small steps to prevent dermatitis becoming a big problem</vt:lpstr>
      <vt:lpstr>How to prevent dermatitis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atlantic195</dc:creator>
  <cp:lastModifiedBy>Hannah Pritchard</cp:lastModifiedBy>
  <cp:revision>10</cp:revision>
  <dcterms:created xsi:type="dcterms:W3CDTF">2018-04-10T20:31:08Z</dcterms:created>
  <dcterms:modified xsi:type="dcterms:W3CDTF">2021-11-13T06:43:56Z</dcterms:modified>
</cp:coreProperties>
</file>