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0"/>
  </p:notesMasterIdLst>
  <p:sldIdLst>
    <p:sldId id="256" r:id="rId4"/>
    <p:sldId id="266" r:id="rId5"/>
    <p:sldId id="269" r:id="rId6"/>
    <p:sldId id="270" r:id="rId7"/>
    <p:sldId id="267" r:id="rId8"/>
    <p:sldId id="284" r:id="rId9"/>
    <p:sldId id="271" r:id="rId10"/>
    <p:sldId id="283" r:id="rId11"/>
    <p:sldId id="275" r:id="rId12"/>
    <p:sldId id="277" r:id="rId13"/>
    <p:sldId id="278" r:id="rId14"/>
    <p:sldId id="279" r:id="rId15"/>
    <p:sldId id="280" r:id="rId16"/>
    <p:sldId id="281" r:id="rId17"/>
    <p:sldId id="273" r:id="rId18"/>
    <p:sldId id="272" r:id="rId19"/>
  </p:sldIdLst>
  <p:sldSz cx="9144000" cy="6858000" type="screen4x3"/>
  <p:notesSz cx="6797675" cy="9926638"/>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0532"/>
    <a:srgbClr val="B303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148" autoAdjust="0"/>
    <p:restoredTop sz="64448" autoAdjust="0"/>
  </p:normalViewPr>
  <p:slideViewPr>
    <p:cSldViewPr>
      <p:cViewPr varScale="1">
        <p:scale>
          <a:sx n="51" d="100"/>
          <a:sy n="51" d="100"/>
        </p:scale>
        <p:origin x="-10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0" d="100"/>
          <a:sy n="60" d="100"/>
        </p:scale>
        <p:origin x="-1722" y="-8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F5305B9-03E9-4BD9-A87F-10E97970EFB9}"/>
              </a:ext>
            </a:extLst>
          </p:cNvPr>
          <p:cNvSpPr>
            <a:spLocks noGrp="1" noChangeArrowheads="1"/>
          </p:cNvSpPr>
          <p:nvPr>
            <p:ph type="hdr" sz="quarter"/>
          </p:nvPr>
        </p:nvSpPr>
        <p:spPr bwMode="auto">
          <a:xfrm>
            <a:off x="0" y="0"/>
            <a:ext cx="294495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GB" altLang="en-US"/>
          </a:p>
        </p:txBody>
      </p:sp>
      <p:sp>
        <p:nvSpPr>
          <p:cNvPr id="20483" name="Rectangle 3">
            <a:extLst>
              <a:ext uri="{FF2B5EF4-FFF2-40B4-BE49-F238E27FC236}">
                <a16:creationId xmlns:a16="http://schemas.microsoft.com/office/drawing/2014/main" id="{40DD5BDC-835E-4E28-98AB-B6C521C629DF}"/>
              </a:ext>
            </a:extLst>
          </p:cNvPr>
          <p:cNvSpPr>
            <a:spLocks noGrp="1" noChangeArrowheads="1"/>
          </p:cNvSpPr>
          <p:nvPr>
            <p:ph type="dt" idx="1"/>
          </p:nvPr>
        </p:nvSpPr>
        <p:spPr bwMode="auto">
          <a:xfrm>
            <a:off x="3851098" y="0"/>
            <a:ext cx="294495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GB" altLang="en-US"/>
          </a:p>
        </p:txBody>
      </p:sp>
      <p:sp>
        <p:nvSpPr>
          <p:cNvPr id="3076" name="Rectangle 4">
            <a:extLst>
              <a:ext uri="{FF2B5EF4-FFF2-40B4-BE49-F238E27FC236}">
                <a16:creationId xmlns:a16="http://schemas.microsoft.com/office/drawing/2014/main" id="{0010BF54-F268-4658-9A16-2904E3515668}"/>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a:extLst>
              <a:ext uri="{FF2B5EF4-FFF2-40B4-BE49-F238E27FC236}">
                <a16:creationId xmlns:a16="http://schemas.microsoft.com/office/drawing/2014/main" id="{AAE6EA1A-4D80-4677-B2EF-31483CB9C155}"/>
              </a:ext>
            </a:extLst>
          </p:cNvPr>
          <p:cNvSpPr>
            <a:spLocks noGrp="1" noChangeArrowheads="1"/>
          </p:cNvSpPr>
          <p:nvPr>
            <p:ph type="body" sz="quarter" idx="3"/>
          </p:nvPr>
        </p:nvSpPr>
        <p:spPr bwMode="auto">
          <a:xfrm>
            <a:off x="679606" y="4714876"/>
            <a:ext cx="5438464"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20486" name="Rectangle 6">
            <a:extLst>
              <a:ext uri="{FF2B5EF4-FFF2-40B4-BE49-F238E27FC236}">
                <a16:creationId xmlns:a16="http://schemas.microsoft.com/office/drawing/2014/main" id="{1D8B6F92-8C51-43C8-8FE5-C74B079FD974}"/>
              </a:ext>
            </a:extLst>
          </p:cNvPr>
          <p:cNvSpPr>
            <a:spLocks noGrp="1" noChangeArrowheads="1"/>
          </p:cNvSpPr>
          <p:nvPr>
            <p:ph type="ftr" sz="quarter" idx="4"/>
          </p:nvPr>
        </p:nvSpPr>
        <p:spPr bwMode="auto">
          <a:xfrm>
            <a:off x="0" y="9428164"/>
            <a:ext cx="294495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GB" altLang="en-US"/>
          </a:p>
        </p:txBody>
      </p:sp>
      <p:sp>
        <p:nvSpPr>
          <p:cNvPr id="20487" name="Rectangle 7">
            <a:extLst>
              <a:ext uri="{FF2B5EF4-FFF2-40B4-BE49-F238E27FC236}">
                <a16:creationId xmlns:a16="http://schemas.microsoft.com/office/drawing/2014/main" id="{BCF5E0D5-1A99-495E-B383-0602A96C0191}"/>
              </a:ext>
            </a:extLst>
          </p:cNvPr>
          <p:cNvSpPr>
            <a:spLocks noGrp="1" noChangeArrowheads="1"/>
          </p:cNvSpPr>
          <p:nvPr>
            <p:ph type="sldNum" sz="quarter" idx="5"/>
          </p:nvPr>
        </p:nvSpPr>
        <p:spPr bwMode="auto">
          <a:xfrm>
            <a:off x="3851098" y="9428164"/>
            <a:ext cx="294495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84EC53C4-F8B9-4457-9E0C-0D060C9E8F0E}"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hse.gov.uk/skin/employ/dermatitis.ht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hse.gov.uk/skin/employ/whatare.ht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564C996-B0BE-4E55-9C83-A40092A7D06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290CF2B-7B96-460C-842E-E74D42C90F87}" type="slidenum">
              <a:rPr lang="en-GB" altLang="en-US" sz="1200"/>
              <a:pPr/>
              <a:t>1</a:t>
            </a:fld>
            <a:endParaRPr lang="en-GB" altLang="en-US" sz="1200"/>
          </a:p>
        </p:txBody>
      </p:sp>
      <p:sp>
        <p:nvSpPr>
          <p:cNvPr id="5123" name="Rectangle 2">
            <a:extLst>
              <a:ext uri="{FF2B5EF4-FFF2-40B4-BE49-F238E27FC236}">
                <a16:creationId xmlns:a16="http://schemas.microsoft.com/office/drawing/2014/main" id="{47C7CBAA-5E04-4C38-A728-4F9EC53ABF44}"/>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B5454329-3516-4AA0-9885-6DE3DC16C34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10E5CE1C-8507-4F32-963E-7A2A8C348F03}"/>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88D2F9A-4EDF-47A3-8864-2E20EFAD1C58}" type="slidenum">
              <a:rPr lang="en-GB" altLang="en-US" sz="1200"/>
              <a:pPr/>
              <a:t>10</a:t>
            </a:fld>
            <a:endParaRPr lang="en-GB" altLang="en-US" sz="1200"/>
          </a:p>
        </p:txBody>
      </p:sp>
      <p:sp>
        <p:nvSpPr>
          <p:cNvPr id="23555" name="Rectangle 2">
            <a:extLst>
              <a:ext uri="{FF2B5EF4-FFF2-40B4-BE49-F238E27FC236}">
                <a16:creationId xmlns:a16="http://schemas.microsoft.com/office/drawing/2014/main" id="{82A1113C-8DA6-4BBE-889D-B62F528C9201}"/>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F87C1BF-12B8-43CC-98AA-781099256013}"/>
              </a:ext>
            </a:extLst>
          </p:cNvPr>
          <p:cNvSpPr>
            <a:spLocks noGrp="1" noChangeArrowheads="1"/>
          </p:cNvSpPr>
          <p:nvPr>
            <p:ph type="body" idx="1"/>
          </p:nvPr>
        </p:nvSpPr>
        <p:spPr>
          <a:noFill/>
        </p:spPr>
        <p:txBody>
          <a:bodyPr/>
          <a:lstStyle/>
          <a:p>
            <a:pPr marL="228600" indent="-228600" eaLnBrk="1" hangingPunct="1"/>
            <a:r>
              <a:rPr lang="en-GB" altLang="en-US" b="1"/>
              <a:t>Here are some examples of methods of avoiding contact </a:t>
            </a:r>
          </a:p>
          <a:p>
            <a:pPr marL="228600" indent="-228600" eaLnBrk="1" hangingPunct="1"/>
            <a:endParaRPr lang="en-GB" altLang="en-US" b="1"/>
          </a:p>
          <a:p>
            <a:pPr marL="228600" indent="-228600" eaLnBrk="1" hangingPunct="1">
              <a:buFontTx/>
              <a:buAutoNum type="arabicPeriod"/>
            </a:pPr>
            <a:r>
              <a:rPr lang="en-GB" altLang="en-US" b="1"/>
              <a:t>Using a tool – rather than using the hand as a tool</a:t>
            </a:r>
          </a:p>
          <a:p>
            <a:pPr marL="228600" indent="-228600" eaLnBrk="1" hangingPunct="1">
              <a:buFontTx/>
              <a:buAutoNum type="arabicPeriod"/>
            </a:pPr>
            <a:r>
              <a:rPr lang="en-GB" altLang="en-US" b="1"/>
              <a:t>Pumping out a substance rather than pouring</a:t>
            </a:r>
          </a:p>
          <a:p>
            <a:pPr marL="228600" indent="-228600" eaLnBrk="1" hangingPunct="1">
              <a:buFontTx/>
              <a:buAutoNum type="arabicPeriod"/>
            </a:pPr>
            <a:r>
              <a:rPr lang="en-GB" altLang="en-US" b="1"/>
              <a:t>Using LEV to extract dust away from the operative</a:t>
            </a:r>
          </a:p>
          <a:p>
            <a:pPr marL="228600" indent="-228600" eaLnBrk="1" hangingPunct="1">
              <a:buFontTx/>
              <a:buAutoNum type="arabicPeriod"/>
            </a:pPr>
            <a:endParaRPr lang="en-GB" altLang="en-US" b="1"/>
          </a:p>
          <a:p>
            <a:pPr marL="228600" indent="-228600" eaLnBrk="1" hangingPunct="1"/>
            <a:r>
              <a:rPr lang="en-GB" altLang="en-US" b="1"/>
              <a:t>There are illustrated examples of other ways of ensuring a safe working distance on this HSE poster – available on our website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3CF27BDE-EFF6-4664-8765-B67F5C855DB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5D00649-B4A0-49E2-9393-29EC9004FF33}" type="slidenum">
              <a:rPr lang="en-GB" altLang="en-US" sz="1200"/>
              <a:pPr/>
              <a:t>11</a:t>
            </a:fld>
            <a:endParaRPr lang="en-GB" altLang="en-US" sz="1200"/>
          </a:p>
        </p:txBody>
      </p:sp>
      <p:sp>
        <p:nvSpPr>
          <p:cNvPr id="25603" name="Rectangle 2">
            <a:extLst>
              <a:ext uri="{FF2B5EF4-FFF2-40B4-BE49-F238E27FC236}">
                <a16:creationId xmlns:a16="http://schemas.microsoft.com/office/drawing/2014/main" id="{52B825EC-F4DE-466C-A7DD-1E6830EB1DB0}"/>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3CEC42A1-B12F-42AC-96CA-E326ADC67384}"/>
              </a:ext>
            </a:extLst>
          </p:cNvPr>
          <p:cNvSpPr>
            <a:spLocks noGrp="1" noChangeArrowheads="1"/>
          </p:cNvSpPr>
          <p:nvPr>
            <p:ph type="body" idx="1"/>
          </p:nvPr>
        </p:nvSpPr>
        <p:spPr>
          <a:noFill/>
        </p:spPr>
        <p:txBody>
          <a:bodyPr/>
          <a:lstStyle/>
          <a:p>
            <a:pPr eaLnBrk="1" hangingPunct="1"/>
            <a:r>
              <a:rPr lang="en-GB" altLang="en-US" b="1"/>
              <a:t>Personal skin protection is important, and all students should be encouraged to take good care of their skin. </a:t>
            </a:r>
          </a:p>
          <a:p>
            <a:pPr eaLnBrk="1" hangingPunct="1"/>
            <a:endParaRPr lang="en-GB" altLang="en-US" b="1"/>
          </a:p>
          <a:p>
            <a:pPr eaLnBrk="1" hangingPunct="1"/>
            <a:r>
              <a:rPr lang="en-GB" altLang="en-US" b="1"/>
              <a:t>Key steps that should be taken are:</a:t>
            </a:r>
          </a:p>
          <a:p>
            <a:pPr eaLnBrk="1" hangingPunct="1"/>
            <a:endParaRPr lang="en-GB" altLang="en-US" b="1"/>
          </a:p>
          <a:p>
            <a:pPr eaLnBrk="1" hangingPunct="1">
              <a:buFontTx/>
              <a:buChar char="•"/>
            </a:pPr>
            <a:r>
              <a:rPr lang="en-GB" altLang="en-US" b="1"/>
              <a:t>Contamination should be removed from the hands by </a:t>
            </a:r>
            <a:r>
              <a:rPr lang="en-GB" altLang="en-US" b="1" u="sng"/>
              <a:t>adequate washing</a:t>
            </a:r>
            <a:r>
              <a:rPr lang="en-GB" altLang="en-US" b="1"/>
              <a:t> – taking care not to neglect the areas of the hands that are frequently missed such as round the wrists and between the fingers.</a:t>
            </a:r>
          </a:p>
          <a:p>
            <a:pPr eaLnBrk="1" hangingPunct="1">
              <a:buFontTx/>
              <a:buChar char="-"/>
            </a:pPr>
            <a:r>
              <a:rPr lang="en-GB" altLang="en-US" b="1"/>
              <a:t>The hands should be </a:t>
            </a:r>
            <a:r>
              <a:rPr lang="en-GB" altLang="en-US" b="1" u="sng"/>
              <a:t>dried thoroughly</a:t>
            </a:r>
            <a:r>
              <a:rPr lang="en-GB" altLang="en-US" b="1"/>
              <a:t> after washing, for this soft towels or adequate soft paper towels should be provided by the employer.</a:t>
            </a:r>
          </a:p>
          <a:p>
            <a:pPr eaLnBrk="1" hangingPunct="1">
              <a:buFontTx/>
              <a:buChar char="-"/>
            </a:pPr>
            <a:r>
              <a:rPr lang="en-GB" altLang="en-US" b="1" u="sng"/>
              <a:t>Pre and post work creams</a:t>
            </a:r>
            <a:r>
              <a:rPr lang="en-GB" altLang="en-US" b="1"/>
              <a:t> should be offered – the post work creams are important as they replace any moisture removed though hand washing. Pre-work creams help put up an additional barrier against water, detergents etc, however caution should be exercised with barrier creams which claim to put an impenetrable barrier between the skin and chemicals, as a lot of these claims are unfounded they should not be seen as a replacement for gloves.</a:t>
            </a:r>
          </a:p>
          <a:p>
            <a:pPr eaLnBrk="1" hangingPunct="1">
              <a:buFontTx/>
              <a:buChar char="-"/>
            </a:pPr>
            <a:r>
              <a:rPr lang="en-GB" altLang="en-US" b="1"/>
              <a:t>When applying the creams care should again be taken not to miss the </a:t>
            </a:r>
            <a:r>
              <a:rPr lang="en-GB" altLang="en-US" b="1" u="sng"/>
              <a:t>commonly neglected areas</a:t>
            </a:r>
            <a:r>
              <a:rPr lang="en-GB" altLang="en-US" b="1"/>
              <a:t> of the hands mentioned earlier.</a:t>
            </a:r>
          </a:p>
          <a:p>
            <a:pPr eaLnBrk="1" hangingPunct="1">
              <a:buFontTx/>
              <a:buChar char="-"/>
            </a:pPr>
            <a:endParaRPr lang="en-GB" altLang="en-US" b="1"/>
          </a:p>
          <a:p>
            <a:pPr eaLnBrk="1" hangingPunct="1"/>
            <a:r>
              <a:rPr lang="en-GB" altLang="en-US" b="1"/>
              <a:t>Finally the skin can be protected by using the correct type of Personal Protective Equipment  – will discuss this further on the</a:t>
            </a:r>
            <a:r>
              <a:rPr lang="en-GB" altLang="en-US"/>
              <a:t> </a:t>
            </a:r>
            <a:r>
              <a:rPr lang="en-GB" altLang="en-US" b="1"/>
              <a:t>next slide</a:t>
            </a:r>
          </a:p>
          <a:p>
            <a:pPr eaLnBrk="1" hangingPunct="1"/>
            <a:endParaRPr lang="en-GB" altLang="en-US"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5C9A18F5-8517-4287-A3A0-11AB583316D7}"/>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104B241-9707-4D51-91FA-2C2981148F14}" type="slidenum">
              <a:rPr lang="en-GB" altLang="en-US" sz="1200"/>
              <a:pPr/>
              <a:t>12</a:t>
            </a:fld>
            <a:endParaRPr lang="en-GB" altLang="en-US" sz="1200"/>
          </a:p>
        </p:txBody>
      </p:sp>
      <p:sp>
        <p:nvSpPr>
          <p:cNvPr id="27651" name="Rectangle 2">
            <a:extLst>
              <a:ext uri="{FF2B5EF4-FFF2-40B4-BE49-F238E27FC236}">
                <a16:creationId xmlns:a16="http://schemas.microsoft.com/office/drawing/2014/main" id="{CDC5C2FF-258E-4808-8A0D-02B0A910D3CE}"/>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92EF1B8E-A7B8-4DDA-B1BF-7143D4D662A3}"/>
              </a:ext>
            </a:extLst>
          </p:cNvPr>
          <p:cNvSpPr>
            <a:spLocks noGrp="1" noChangeArrowheads="1"/>
          </p:cNvSpPr>
          <p:nvPr>
            <p:ph type="body" idx="1"/>
          </p:nvPr>
        </p:nvSpPr>
        <p:spPr>
          <a:noFill/>
        </p:spPr>
        <p:txBody>
          <a:bodyPr/>
          <a:lstStyle/>
          <a:p>
            <a:pPr eaLnBrk="1" hangingPunct="1">
              <a:lnSpc>
                <a:spcPct val="80000"/>
              </a:lnSpc>
            </a:pPr>
            <a:r>
              <a:rPr lang="en-GB" altLang="en-US" sz="800" b="1"/>
              <a:t>Personal protective equipment, or PPE for short is always intended as a </a:t>
            </a:r>
            <a:r>
              <a:rPr lang="en-GB" altLang="en-US" sz="800" b="1" u="sng"/>
              <a:t>final defence</a:t>
            </a:r>
            <a:r>
              <a:rPr lang="en-GB" altLang="en-US" sz="800" b="1"/>
              <a:t> measure after other controls have been implemented. This is because it only protects the wearer. This is not to say PPE should not be provided however, as it is often </a:t>
            </a:r>
            <a:r>
              <a:rPr lang="en-GB" altLang="en-US" sz="800" b="1" u="sng"/>
              <a:t>very effective</a:t>
            </a:r>
            <a:r>
              <a:rPr lang="en-GB" altLang="en-US" sz="800" b="1"/>
              <a:t> at preventing accidental exposure to irritating or sensitising agents. As dermatitis mainly affects the hands, gloves are the most common type of PPE used to prevent occupational dermatitis. </a:t>
            </a:r>
          </a:p>
          <a:p>
            <a:pPr eaLnBrk="1" hangingPunct="1">
              <a:lnSpc>
                <a:spcPct val="80000"/>
              </a:lnSpc>
            </a:pPr>
            <a:endParaRPr lang="en-GB" altLang="en-US" sz="800" b="1"/>
          </a:p>
          <a:p>
            <a:pPr eaLnBrk="1" hangingPunct="1">
              <a:lnSpc>
                <a:spcPct val="80000"/>
              </a:lnSpc>
            </a:pPr>
            <a:r>
              <a:rPr lang="en-GB" altLang="en-US" sz="800" b="1"/>
              <a:t>However, the </a:t>
            </a:r>
            <a:r>
              <a:rPr lang="en-GB" altLang="en-US" sz="800" b="1" u="sng"/>
              <a:t>correct glove for the job</a:t>
            </a:r>
            <a:r>
              <a:rPr lang="en-GB" altLang="en-US" sz="800" b="1"/>
              <a:t> must be provided. Only certain gloves protect against certain chemicals. For example: PVC gloves will only protect the wearer against water miscible substances and weak alkalis and acids, whereas Nitrile rubber gloves will protect the wearer against weak acids/alkalis, but also oils. </a:t>
            </a:r>
          </a:p>
          <a:p>
            <a:pPr eaLnBrk="1" hangingPunct="1">
              <a:lnSpc>
                <a:spcPct val="80000"/>
              </a:lnSpc>
            </a:pPr>
            <a:endParaRPr lang="en-GB" altLang="en-US" sz="800" b="1"/>
          </a:p>
          <a:p>
            <a:pPr eaLnBrk="1" hangingPunct="1">
              <a:lnSpc>
                <a:spcPct val="80000"/>
              </a:lnSpc>
            </a:pPr>
            <a:r>
              <a:rPr lang="en-GB" altLang="en-US" sz="800" b="1"/>
              <a:t>Each type of glove also has a </a:t>
            </a:r>
            <a:r>
              <a:rPr lang="en-GB" altLang="en-US" sz="800" b="1" u="sng"/>
              <a:t>breakthrough time</a:t>
            </a:r>
            <a:r>
              <a:rPr lang="en-GB" altLang="en-US" sz="800" b="1"/>
              <a:t>. This is the length of time of exposure to a substance before the glove will allow the substance to permeate through. Interestingly, for a nail technician using nail varnish remover, the thin disposable gloves worn allow the acetone to breakthrough immediately. In fact the best glove for preventing exposure to acetone is the thick black Viton glove - you don’t see too many beauticians wearing them do you! Once the breakthrough time has been exceeded, the gloves are no longer effective, therefore they should be replaced before this time. </a:t>
            </a:r>
          </a:p>
          <a:p>
            <a:pPr eaLnBrk="1" hangingPunct="1">
              <a:lnSpc>
                <a:spcPct val="80000"/>
              </a:lnSpc>
            </a:pPr>
            <a:endParaRPr lang="en-GB" altLang="en-US" sz="800" b="1"/>
          </a:p>
          <a:p>
            <a:pPr eaLnBrk="1" hangingPunct="1">
              <a:lnSpc>
                <a:spcPct val="80000"/>
              </a:lnSpc>
            </a:pPr>
            <a:r>
              <a:rPr lang="en-GB" altLang="en-US" sz="800" b="1"/>
              <a:t>There have been well-publicised issues with natural rubber or Latex gloves, particularly in the healthcare industries. Prolonged wearing of latex gloves has been known to cause a nettle-sting-like rash which is a form of dermatitis known as contact urticaria (ur-ti-kair-ee-uh) – the urticaria occurs within minutes of exposure, and can be very uncomfortable. </a:t>
            </a:r>
          </a:p>
          <a:p>
            <a:pPr eaLnBrk="1" hangingPunct="1">
              <a:lnSpc>
                <a:spcPct val="80000"/>
              </a:lnSpc>
            </a:pPr>
            <a:r>
              <a:rPr lang="en-GB" altLang="en-US" sz="800" b="1"/>
              <a:t>As a result many employers have moved away from using latex gloves, particularly the powdered ones. However, any decision to use a glove should be based on your COSHH risk assessment. </a:t>
            </a:r>
          </a:p>
          <a:p>
            <a:pPr eaLnBrk="1" hangingPunct="1">
              <a:lnSpc>
                <a:spcPct val="80000"/>
              </a:lnSpc>
            </a:pPr>
            <a:endParaRPr lang="en-GB" altLang="en-US" sz="800" b="1"/>
          </a:p>
          <a:p>
            <a:pPr eaLnBrk="1" hangingPunct="1">
              <a:lnSpc>
                <a:spcPct val="80000"/>
              </a:lnSpc>
            </a:pPr>
            <a:r>
              <a:rPr lang="en-GB" altLang="en-US" sz="800" b="1"/>
              <a:t>Another key factor to take into account when choosing the most appropriate job is the </a:t>
            </a:r>
            <a:r>
              <a:rPr lang="en-GB" altLang="en-US" sz="800" b="1" u="sng"/>
              <a:t>ergonomic requirements of the user</a:t>
            </a:r>
            <a:r>
              <a:rPr lang="en-GB" altLang="en-US" sz="800" b="1"/>
              <a:t> – for example if the job requires a lot of manual dexterity, it is not really appropriate to wear big thick gloves – hence why beauticians don’t. </a:t>
            </a:r>
          </a:p>
          <a:p>
            <a:pPr eaLnBrk="1" hangingPunct="1">
              <a:lnSpc>
                <a:spcPct val="80000"/>
              </a:lnSpc>
            </a:pPr>
            <a:endParaRPr lang="en-GB" altLang="en-US" sz="800" b="1"/>
          </a:p>
          <a:p>
            <a:pPr eaLnBrk="1" hangingPunct="1">
              <a:lnSpc>
                <a:spcPct val="80000"/>
              </a:lnSpc>
            </a:pPr>
            <a:r>
              <a:rPr lang="en-GB" altLang="en-US" sz="800" b="1"/>
              <a:t>Overalls, aprons or coveralls can also be provided if significant splashing may occur, again they should be appropriate to the substance worked with, for example fabric coveralls would not be appropriate if a lot of wet work is being carried out.</a:t>
            </a:r>
          </a:p>
          <a:p>
            <a:pPr eaLnBrk="1" hangingPunct="1">
              <a:lnSpc>
                <a:spcPct val="80000"/>
              </a:lnSpc>
            </a:pPr>
            <a:endParaRPr lang="en-GB" altLang="en-US" sz="800" b="1"/>
          </a:p>
          <a:p>
            <a:pPr eaLnBrk="1" hangingPunct="1">
              <a:lnSpc>
                <a:spcPct val="80000"/>
              </a:lnSpc>
            </a:pPr>
            <a:r>
              <a:rPr lang="en-GB" altLang="en-US" sz="800" b="1"/>
              <a:t>For all PPE, appropriate cleaning and storage facilities should be provided. If a glove is removed, but then sits on a contaminated surface for the rest of the shift, the breakthrough time may be exceeded, rendering the glove useless. Similarly if contaminants are not quickly washed off the glove, they may then remain on the glove for a significant period of time, again causing breakthrough</a:t>
            </a:r>
          </a:p>
          <a:p>
            <a:pPr eaLnBrk="1" hangingPunct="1">
              <a:lnSpc>
                <a:spcPct val="80000"/>
              </a:lnSpc>
            </a:pPr>
            <a:endParaRPr lang="en-GB" altLang="en-US" sz="800" b="1"/>
          </a:p>
          <a:p>
            <a:pPr eaLnBrk="1" hangingPunct="1">
              <a:lnSpc>
                <a:spcPct val="80000"/>
              </a:lnSpc>
            </a:pPr>
            <a:r>
              <a:rPr lang="en-GB" altLang="en-US" sz="800" b="1"/>
              <a:t>There should be a readily available supply of gloves (and other PPE) so that employees are encouraged to replace gloves when they need to be replaced, and not wait until the gloves are falling apart.</a:t>
            </a:r>
          </a:p>
          <a:p>
            <a:pPr eaLnBrk="1" hangingPunct="1">
              <a:lnSpc>
                <a:spcPct val="80000"/>
              </a:lnSpc>
            </a:pPr>
            <a:endParaRPr lang="en-GB" altLang="en-US" sz="800" b="1"/>
          </a:p>
          <a:p>
            <a:pPr eaLnBrk="1" hangingPunct="1">
              <a:lnSpc>
                <a:spcPct val="80000"/>
              </a:lnSpc>
            </a:pPr>
            <a:r>
              <a:rPr lang="en-GB" altLang="en-US" sz="800" b="1"/>
              <a:t>Finally, students should be trained in the correct donning and removal, cleaning and storage of PPE, for it to be effective.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2CEC5CC8-D223-4178-BE03-3222E043471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D90458A-362A-455E-A794-CC6FAE1BABE5}" type="slidenum">
              <a:rPr lang="en-GB" altLang="en-US" sz="1200"/>
              <a:pPr/>
              <a:t>13</a:t>
            </a:fld>
            <a:endParaRPr lang="en-GB" altLang="en-US" sz="1200"/>
          </a:p>
        </p:txBody>
      </p:sp>
      <p:sp>
        <p:nvSpPr>
          <p:cNvPr id="29699" name="Rectangle 2">
            <a:extLst>
              <a:ext uri="{FF2B5EF4-FFF2-40B4-BE49-F238E27FC236}">
                <a16:creationId xmlns:a16="http://schemas.microsoft.com/office/drawing/2014/main" id="{253413E4-4506-446D-A07C-5C4FD49EB6C3}"/>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673D58D4-86F7-4D64-A161-DF2D8A80589C}"/>
              </a:ext>
            </a:extLst>
          </p:cNvPr>
          <p:cNvSpPr>
            <a:spLocks noGrp="1" noChangeArrowheads="1"/>
          </p:cNvSpPr>
          <p:nvPr>
            <p:ph type="body" idx="1"/>
          </p:nvPr>
        </p:nvSpPr>
        <p:spPr>
          <a:noFill/>
        </p:spPr>
        <p:txBody>
          <a:bodyPr/>
          <a:lstStyle/>
          <a:p>
            <a:pPr eaLnBrk="1" hangingPunct="1">
              <a:lnSpc>
                <a:spcPct val="80000"/>
              </a:lnSpc>
            </a:pPr>
            <a:r>
              <a:rPr lang="en-GB" altLang="en-US" sz="800" b="1"/>
              <a:t>Checking for dermatitis is best done by formalised health surveillance. It is mandatory under the COSHH Regulations where employees come into contact with skin sensitising substances - labelled R43 (or R42/43). </a:t>
            </a:r>
          </a:p>
          <a:p>
            <a:pPr eaLnBrk="1" hangingPunct="1">
              <a:lnSpc>
                <a:spcPct val="80000"/>
              </a:lnSpc>
            </a:pPr>
            <a:r>
              <a:rPr lang="en-GB" altLang="en-US" sz="800" b="1"/>
              <a:t>Where irritants are used – and that includes soap and water (although only if there are a significant number of hand washes per day), health surveillance is strongly recommended as it is a useful tool for the early detection and prevention of dermatitis.  </a:t>
            </a:r>
          </a:p>
          <a:p>
            <a:pPr eaLnBrk="1" hangingPunct="1">
              <a:lnSpc>
                <a:spcPct val="80000"/>
              </a:lnSpc>
            </a:pPr>
            <a:endParaRPr lang="en-GB" altLang="en-US" sz="800" b="1"/>
          </a:p>
          <a:p>
            <a:pPr eaLnBrk="1" hangingPunct="1">
              <a:lnSpc>
                <a:spcPct val="80000"/>
              </a:lnSpc>
            </a:pPr>
            <a:r>
              <a:rPr lang="en-GB" altLang="en-US" sz="800" b="1"/>
              <a:t>It is a common myth that health surveillance is very expensive – here are some facts:</a:t>
            </a:r>
          </a:p>
          <a:p>
            <a:pPr eaLnBrk="1" hangingPunct="1">
              <a:lnSpc>
                <a:spcPct val="80000"/>
              </a:lnSpc>
            </a:pPr>
            <a:endParaRPr lang="en-GB" altLang="en-US" sz="800" b="1"/>
          </a:p>
          <a:p>
            <a:pPr eaLnBrk="1" hangingPunct="1">
              <a:lnSpc>
                <a:spcPct val="80000"/>
              </a:lnSpc>
            </a:pPr>
            <a:r>
              <a:rPr lang="en-GB" altLang="en-US" sz="800" b="1"/>
              <a:t>Basic health surveillance can be carried out </a:t>
            </a:r>
            <a:r>
              <a:rPr lang="en-GB" altLang="en-US" sz="800" b="1" u="sng"/>
              <a:t>in-house by a responsible person</a:t>
            </a:r>
            <a:r>
              <a:rPr lang="en-GB" altLang="en-US" sz="800" b="1"/>
              <a:t>. To start with a skin condition assessment should be carried out on any new starters (or as soon as possible after they have started work). </a:t>
            </a:r>
          </a:p>
          <a:p>
            <a:pPr eaLnBrk="1" hangingPunct="1">
              <a:lnSpc>
                <a:spcPct val="80000"/>
              </a:lnSpc>
            </a:pPr>
            <a:endParaRPr lang="en-GB" altLang="en-US" sz="800" b="1"/>
          </a:p>
          <a:p>
            <a:pPr eaLnBrk="1" hangingPunct="1">
              <a:lnSpc>
                <a:spcPct val="80000"/>
              </a:lnSpc>
            </a:pPr>
            <a:r>
              <a:rPr lang="en-GB" altLang="en-US" sz="800" b="1"/>
              <a:t>Then periodic skin checks should be carried out at </a:t>
            </a:r>
            <a:r>
              <a:rPr lang="en-GB" altLang="en-US" sz="800" b="1" u="sng"/>
              <a:t>intervals determined by your COSHH assessment</a:t>
            </a:r>
            <a:r>
              <a:rPr lang="en-GB" altLang="en-US" sz="800" b="1"/>
              <a:t> (this may be more frequently for those who carry out a lot of wet-work or are exposed sensitisers). This will need only take a couple of minutes. If this check identifies a potential problem – for example the person is displaying any of the symptoms, then they should be referred to an occupational health professional for further advice. Any </a:t>
            </a:r>
            <a:r>
              <a:rPr lang="en-GB" altLang="en-US" sz="800" b="1" u="sng"/>
              <a:t>suspected cases must be confirmed by a doctor</a:t>
            </a:r>
            <a:r>
              <a:rPr lang="en-GB" altLang="en-US" sz="800" b="1"/>
              <a:t>, one who is familiar with occupational health. This can be the employee’s GP, but it is better to retain the services of a independent doctor who has experience of dealing with work-related illnesses. The doctor should be provided with as much information as possible as to nature of the affected persons work activity, and the substances they are likely to have been exposed to.</a:t>
            </a:r>
          </a:p>
          <a:p>
            <a:pPr eaLnBrk="1" hangingPunct="1">
              <a:lnSpc>
                <a:spcPct val="80000"/>
              </a:lnSpc>
            </a:pPr>
            <a:endParaRPr lang="en-GB" altLang="en-US" sz="800" b="1"/>
          </a:p>
          <a:p>
            <a:pPr eaLnBrk="1" hangingPunct="1">
              <a:lnSpc>
                <a:spcPct val="80000"/>
              </a:lnSpc>
            </a:pPr>
            <a:r>
              <a:rPr lang="en-GB" altLang="en-US" sz="800" b="1"/>
              <a:t>Any results of health surveillance must be maintained for a period of </a:t>
            </a:r>
            <a:r>
              <a:rPr lang="en-GB" altLang="en-US" sz="800" b="1" u="sng"/>
              <a:t>40 years</a:t>
            </a:r>
            <a:r>
              <a:rPr lang="en-GB" altLang="en-US" sz="800" b="1"/>
              <a:t>, even if the employee leaves the company.</a:t>
            </a:r>
          </a:p>
          <a:p>
            <a:pPr eaLnBrk="1" hangingPunct="1">
              <a:lnSpc>
                <a:spcPct val="80000"/>
              </a:lnSpc>
            </a:pPr>
            <a:endParaRPr lang="en-GB" altLang="en-US" sz="800" b="1"/>
          </a:p>
          <a:p>
            <a:pPr eaLnBrk="1" hangingPunct="1">
              <a:lnSpc>
                <a:spcPct val="80000"/>
              </a:lnSpc>
            </a:pPr>
            <a:r>
              <a:rPr lang="en-GB" altLang="en-US" sz="800" b="1"/>
              <a:t>The results of health surveillance should be </a:t>
            </a:r>
            <a:r>
              <a:rPr lang="en-GB" altLang="en-US" sz="800" b="1" u="sng"/>
              <a:t>fed back into the dermatitis management system</a:t>
            </a:r>
            <a:r>
              <a:rPr lang="en-GB" altLang="en-US" sz="800" b="1"/>
              <a:t>. It may be that existing controls are not fully effective, are faulty or are not being used appropriately. Whatever the case, any problems should be remedied to prevent further cases.</a:t>
            </a:r>
          </a:p>
          <a:p>
            <a:pPr eaLnBrk="1" hangingPunct="1">
              <a:lnSpc>
                <a:spcPct val="80000"/>
              </a:lnSpc>
            </a:pPr>
            <a:endParaRPr lang="en-GB" altLang="en-US" sz="800" b="1"/>
          </a:p>
          <a:p>
            <a:pPr eaLnBrk="1" hangingPunct="1">
              <a:lnSpc>
                <a:spcPct val="80000"/>
              </a:lnSpc>
            </a:pPr>
            <a:r>
              <a:rPr lang="en-GB" altLang="en-US" sz="800" b="1"/>
              <a:t>Finally – any written diagnosis of a case of dermatitis which has been attributed to the affected persons work activity must to be </a:t>
            </a:r>
            <a:r>
              <a:rPr lang="en-GB" altLang="en-US" sz="800" b="1" u="sng"/>
              <a:t>reported to the HSE under the Reporting of Injuries Diseases and Dangerous Occurrences (RIDDOR) regulations.</a:t>
            </a:r>
          </a:p>
          <a:p>
            <a:pPr eaLnBrk="1" hangingPunct="1">
              <a:lnSpc>
                <a:spcPct val="80000"/>
              </a:lnSpc>
            </a:pPr>
            <a:endParaRPr lang="en-GB" altLang="en-US" sz="800" b="1" u="sng"/>
          </a:p>
          <a:p>
            <a:pPr eaLnBrk="1" hangingPunct="1">
              <a:lnSpc>
                <a:spcPct val="80000"/>
              </a:lnSpc>
            </a:pPr>
            <a:r>
              <a:rPr lang="en-GB" altLang="en-US" sz="800" b="1"/>
              <a:t>It helps to have a </a:t>
            </a:r>
            <a:r>
              <a:rPr lang="en-GB" altLang="en-US" sz="800" b="1" u="sng"/>
              <a:t>formalised procedure</a:t>
            </a:r>
            <a:r>
              <a:rPr lang="en-GB" altLang="en-US" sz="800" b="1"/>
              <a:t> in place which states how health surveillance is carried out, what to do if a case is suspected, and what to do if a case is confirmed. Managers or others involved in health surveillance should be trained in this procedure.</a:t>
            </a:r>
          </a:p>
          <a:p>
            <a:pPr eaLnBrk="1" hangingPunct="1">
              <a:lnSpc>
                <a:spcPct val="80000"/>
              </a:lnSpc>
            </a:pPr>
            <a:endParaRPr lang="en-GB" altLang="en-US" sz="800" b="1"/>
          </a:p>
          <a:p>
            <a:pPr eaLnBrk="1" hangingPunct="1">
              <a:lnSpc>
                <a:spcPct val="80000"/>
              </a:lnSpc>
            </a:pPr>
            <a:endParaRPr lang="en-GB" altLang="en-US" sz="800"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946857F5-8883-4466-BCEC-D27B53B205AB}"/>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A3B38B3-0FCA-4315-8F49-6EDBE2D2992A}" type="slidenum">
              <a:rPr lang="en-GB" altLang="en-US" sz="1200"/>
              <a:pPr/>
              <a:t>14</a:t>
            </a:fld>
            <a:endParaRPr lang="en-GB" altLang="en-US" sz="1200"/>
          </a:p>
        </p:txBody>
      </p:sp>
      <p:sp>
        <p:nvSpPr>
          <p:cNvPr id="31747" name="Rectangle 2">
            <a:extLst>
              <a:ext uri="{FF2B5EF4-FFF2-40B4-BE49-F238E27FC236}">
                <a16:creationId xmlns:a16="http://schemas.microsoft.com/office/drawing/2014/main" id="{F3ACC89E-A4A2-490E-832A-EC48D74E254A}"/>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107A269E-7110-4A0D-8634-8B0143348599}"/>
              </a:ext>
            </a:extLst>
          </p:cNvPr>
          <p:cNvSpPr>
            <a:spLocks noGrp="1" noChangeArrowheads="1"/>
          </p:cNvSpPr>
          <p:nvPr>
            <p:ph type="body" idx="1"/>
          </p:nvPr>
        </p:nvSpPr>
        <p:spPr>
          <a:noFill/>
        </p:spPr>
        <p:txBody>
          <a:bodyPr/>
          <a:lstStyle/>
          <a:p>
            <a:pPr eaLnBrk="1" hangingPunct="1"/>
            <a:r>
              <a:rPr lang="en-GB" altLang="en-US" b="1"/>
              <a:t>Ok – so you have put all your controls in place – dermatitis problem sorted, right? – wrong!</a:t>
            </a:r>
          </a:p>
          <a:p>
            <a:pPr eaLnBrk="1" hangingPunct="1"/>
            <a:endParaRPr lang="en-GB" altLang="en-US" b="1"/>
          </a:p>
          <a:p>
            <a:pPr eaLnBrk="1" hangingPunct="1"/>
            <a:r>
              <a:rPr lang="en-GB" altLang="en-US" b="1"/>
              <a:t> The effectiveness of any control system depends on your students following all the measures which have been put in place. Students need to be made aware of the results of COSHH assessments, so they know which substances could cause dermatitis. They need to be made aware of the importance of skin protection at work, and how this is done, including what provisions have been made, such as provision of creams and PPE.</a:t>
            </a:r>
          </a:p>
          <a:p>
            <a:pPr eaLnBrk="1" hangingPunct="1"/>
            <a:r>
              <a:rPr lang="en-GB" altLang="en-US" b="1"/>
              <a:t>Students also need to be made aware of the symptoms and what to do if they suspect they may have dermatitis, so that it can be diagnosed and treated promptly, and additional control measures implemented where necessary.</a:t>
            </a:r>
          </a:p>
          <a:p>
            <a:pPr eaLnBrk="1" hangingPunct="1"/>
            <a:r>
              <a:rPr lang="en-GB" altLang="en-US" b="1"/>
              <a:t>Students should be made aware of the reporting system for reporting suspected cases within the organisation, for example to their line manager, or occupational health adviser. They should also be made aware of what will happen following their report, so that they don’t have any apprehension and conceal their problem.</a:t>
            </a:r>
          </a:p>
          <a:p>
            <a:pPr eaLnBrk="1" hangingPunct="1"/>
            <a:r>
              <a:rPr lang="en-GB" altLang="en-US" b="1"/>
              <a:t>Many of you may be thinking that you already provide a lot of this information in induction and additional training, and that is good – it should be part of any course induction training, however students should be reminded from time to time, and this can be done by various methods – you could do a ‘tool-box talk’ – a 5-10 minute discussion at the beginning of the shift, or display posters.</a:t>
            </a:r>
          </a:p>
          <a:p>
            <a:pPr eaLnBrk="1" hangingPunct="1"/>
            <a:endParaRPr lang="en-GB" altLang="en-US"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73D8A1D-3360-428C-A451-C1596120B1B4}"/>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58A44A5-1790-4DC1-824B-6171DE4674A1}" type="slidenum">
              <a:rPr lang="en-GB" altLang="en-US" sz="1200"/>
              <a:pPr/>
              <a:t>15</a:t>
            </a:fld>
            <a:endParaRPr lang="en-GB" altLang="en-US" sz="1200"/>
          </a:p>
        </p:txBody>
      </p:sp>
      <p:sp>
        <p:nvSpPr>
          <p:cNvPr id="33795" name="Rectangle 2">
            <a:extLst>
              <a:ext uri="{FF2B5EF4-FFF2-40B4-BE49-F238E27FC236}">
                <a16:creationId xmlns:a16="http://schemas.microsoft.com/office/drawing/2014/main" id="{FBD1BBA8-D7E2-4E53-BAB2-7EC8236F0BDB}"/>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9F66BA7-380C-40AF-9620-526B51E746B6}"/>
              </a:ext>
            </a:extLst>
          </p:cNvPr>
          <p:cNvSpPr>
            <a:spLocks noGrp="1" noChangeArrowheads="1"/>
          </p:cNvSpPr>
          <p:nvPr>
            <p:ph type="body" idx="1"/>
          </p:nvPr>
        </p:nvSpPr>
        <p:spPr>
          <a:noFill/>
        </p:spPr>
        <p:txBody>
          <a:bodyPr/>
          <a:lstStyle/>
          <a:p>
            <a:pPr eaLnBrk="1" hangingPunct="1"/>
            <a:r>
              <a:rPr lang="en-GB" altLang="en-US" b="1"/>
              <a:t>So, to summarise:</a:t>
            </a:r>
          </a:p>
          <a:p>
            <a:pPr eaLnBrk="1" hangingPunct="1"/>
            <a:endParaRPr lang="en-GB" altLang="en-US" b="1"/>
          </a:p>
          <a:p>
            <a:pPr eaLnBrk="1" hangingPunct="1"/>
            <a:r>
              <a:rPr lang="en-GB" altLang="en-US" b="1"/>
              <a:t>You have heard about the often simple measures for preventing occupational dermatitis. </a:t>
            </a:r>
          </a:p>
          <a:p>
            <a:pPr eaLnBrk="1" hangingPunct="1"/>
            <a:endParaRPr lang="en-GB" altLang="en-US" b="1"/>
          </a:p>
          <a:p>
            <a:pPr eaLnBrk="1" hangingPunct="1"/>
            <a:r>
              <a:rPr lang="en-GB" altLang="en-US" b="1"/>
              <a:t>The key thing to remember and feedback to your students is to avoid contact with the agent, and to protect the skin – this can be by using a glove appropriate to the task in hand.</a:t>
            </a:r>
          </a:p>
          <a:p>
            <a:pPr eaLnBrk="1" hangingPunct="1"/>
            <a:endParaRPr lang="en-GB" altLang="en-US" b="1"/>
          </a:p>
          <a:p>
            <a:pPr eaLnBrk="1" hangingPunct="1"/>
            <a:r>
              <a:rPr lang="en-GB" altLang="en-US" b="1"/>
              <a:t> Also remember that where sensitising agents are used, health surveillance must be provided, and it is good practice to carry out skin checks on all employees likely to be exposed to substances which may cause irritant dermatitis. These can easily be done ‘in-house’, but remember any suspected cases must be referred to an appropriate doctor.</a:t>
            </a:r>
          </a:p>
          <a:p>
            <a:pPr eaLnBrk="1" hangingPunct="1"/>
            <a:endParaRPr lang="en-GB" altLang="en-US" b="1"/>
          </a:p>
          <a:p>
            <a:pPr eaLnBrk="1" hangingPunct="1"/>
            <a:r>
              <a:rPr lang="en-GB" altLang="en-US" b="1"/>
              <a:t>Finally, ensure your students are aware of dermatitis, and provide training on the control measures, how to don/remove gloves properly and where to store PPE when it is not in use.</a:t>
            </a:r>
          </a:p>
          <a:p>
            <a:pPr eaLnBrk="1" hangingPunct="1"/>
            <a:endParaRPr lang="en-GB" altLang="en-US" b="1"/>
          </a:p>
          <a:p>
            <a:pPr eaLnBrk="1" hangingPunct="1"/>
            <a:endParaRPr lang="en-GB" altLang="en-US"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89296586-A8F6-4F4F-9055-D78AD6D0392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2024887-9603-4A26-A92F-5E998FB55420}" type="slidenum">
              <a:rPr lang="en-GB" altLang="en-US" sz="1200"/>
              <a:pPr/>
              <a:t>16</a:t>
            </a:fld>
            <a:endParaRPr lang="en-GB" altLang="en-US" sz="1200"/>
          </a:p>
        </p:txBody>
      </p:sp>
      <p:sp>
        <p:nvSpPr>
          <p:cNvPr id="35843" name="Rectangle 2">
            <a:extLst>
              <a:ext uri="{FF2B5EF4-FFF2-40B4-BE49-F238E27FC236}">
                <a16:creationId xmlns:a16="http://schemas.microsoft.com/office/drawing/2014/main" id="{9AC93F7F-5E83-4E97-AF06-3469434030E0}"/>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7B96D0A5-6CA2-4A3B-BE58-6FBE578AC7D5}"/>
              </a:ext>
            </a:extLst>
          </p:cNvPr>
          <p:cNvSpPr>
            <a:spLocks noGrp="1" noChangeArrowheads="1"/>
          </p:cNvSpPr>
          <p:nvPr>
            <p:ph type="body" idx="1"/>
          </p:nvPr>
        </p:nvSpPr>
        <p:spPr>
          <a:noFill/>
        </p:spPr>
        <p:txBody>
          <a:bodyPr/>
          <a:lstStyle/>
          <a:p>
            <a:pPr eaLnBrk="1" hangingPunct="1">
              <a:lnSpc>
                <a:spcPct val="90000"/>
              </a:lnSpc>
            </a:pPr>
            <a:r>
              <a:rPr lang="en-GB" altLang="en-US" sz="1000" b="1">
                <a:latin typeface="Arial Unicode MS" panose="020B0604020202020204" pitchFamily="34" charset="-128"/>
              </a:rPr>
              <a:t>You can get further information on HSE’s skin at work web page.</a:t>
            </a:r>
          </a:p>
          <a:p>
            <a:pPr eaLnBrk="1" hangingPunct="1">
              <a:lnSpc>
                <a:spcPct val="90000"/>
              </a:lnSpc>
            </a:pPr>
            <a:r>
              <a:rPr lang="en-GB" altLang="en-US" sz="1000" b="1"/>
              <a:t>There is a lot of useful information on the HSE’s website – including free downloadable leaflets and information sheets, and posters. The posters are very useful in increasing employee awareness. </a:t>
            </a:r>
          </a:p>
          <a:p>
            <a:pPr eaLnBrk="1" hangingPunct="1">
              <a:lnSpc>
                <a:spcPct val="90000"/>
              </a:lnSpc>
            </a:pPr>
            <a:endParaRPr lang="en-GB" altLang="en-US" sz="1000" b="1"/>
          </a:p>
          <a:p>
            <a:pPr eaLnBrk="1" hangingPunct="1">
              <a:lnSpc>
                <a:spcPct val="90000"/>
              </a:lnSpc>
            </a:pPr>
            <a:r>
              <a:rPr lang="en-GB" altLang="en-US" sz="1000" b="1"/>
              <a:t>HSE is about to publish a booklet, called ‘Managing skin exposure risks at work’, (show) which covers all of the areas highlighted in this presentation, and more, in greater detail. For example – guidelines on how to measure hands for the correct glove size.</a:t>
            </a:r>
          </a:p>
          <a:p>
            <a:pPr eaLnBrk="1" hangingPunct="1">
              <a:lnSpc>
                <a:spcPct val="90000"/>
              </a:lnSpc>
            </a:pPr>
            <a:endParaRPr lang="en-GB" altLang="en-US" sz="1000" b="1"/>
          </a:p>
          <a:p>
            <a:pPr eaLnBrk="1" hangingPunct="1">
              <a:lnSpc>
                <a:spcPct val="90000"/>
              </a:lnSpc>
            </a:pPr>
            <a:r>
              <a:rPr lang="en-GB" altLang="en-US" sz="1000" b="1"/>
              <a:t>The COSHH essentials website can help with COSHH assessments and also has useful information sheets on the appropriate controls necessary. The health surveillance for occupational dermatitis provides useful information on in-house health surveillance.</a:t>
            </a:r>
          </a:p>
          <a:p>
            <a:pPr eaLnBrk="1" hangingPunct="1">
              <a:lnSpc>
                <a:spcPct val="90000"/>
              </a:lnSpc>
            </a:pPr>
            <a:endParaRPr lang="en-GB" altLang="en-US" sz="1000" b="1"/>
          </a:p>
          <a:p>
            <a:pPr eaLnBrk="1" hangingPunct="1">
              <a:lnSpc>
                <a:spcPct val="90000"/>
              </a:lnSpc>
            </a:pPr>
            <a:r>
              <a:rPr lang="en-GB" altLang="en-US" sz="1000" b="1"/>
              <a:t>The British Association of Dermatologists have more information on the clinical aspects of dermatitis and how it is diagnosed, including the symptoms to look for.</a:t>
            </a:r>
          </a:p>
          <a:p>
            <a:pPr eaLnBrk="1" hangingPunct="1">
              <a:lnSpc>
                <a:spcPct val="90000"/>
              </a:lnSpc>
            </a:pPr>
            <a:endParaRPr lang="en-GB" altLang="en-US" sz="1000" b="1"/>
          </a:p>
          <a:p>
            <a:pPr eaLnBrk="1" hangingPunct="1">
              <a:lnSpc>
                <a:spcPct val="90000"/>
              </a:lnSpc>
            </a:pPr>
            <a:r>
              <a:rPr lang="en-GB" altLang="en-US" sz="1000" b="1"/>
              <a:t>NHS direct provides useful information on the symptoms, diagnosis and treatment of dermatitis, it also has information in other languages, which maybe useful if not all your students have English as their first language.</a:t>
            </a:r>
          </a:p>
          <a:p>
            <a:pPr eaLnBrk="1" hangingPunct="1">
              <a:lnSpc>
                <a:spcPct val="90000"/>
              </a:lnSpc>
            </a:pPr>
            <a:endParaRPr lang="en-GB" altLang="en-US" sz="1000" b="1"/>
          </a:p>
          <a:p>
            <a:pPr eaLnBrk="1" hangingPunct="1">
              <a:lnSpc>
                <a:spcPct val="90000"/>
              </a:lnSpc>
            </a:pPr>
            <a:r>
              <a:rPr lang="en-GB" altLang="en-US" sz="1000" b="1"/>
              <a:t>Workplace Health Connect is an independent organisation (working in partnership with HSE) which offer free advice on health matters for small and medium sized business. In certain areas of the country they will come to you workplace to make recommendations</a:t>
            </a:r>
          </a:p>
          <a:p>
            <a:pPr eaLnBrk="1" hangingPunct="1">
              <a:lnSpc>
                <a:spcPct val="90000"/>
              </a:lnSpc>
            </a:pPr>
            <a:endParaRPr lang="en-GB" altLang="en-US" sz="1000" b="1"/>
          </a:p>
          <a:p>
            <a:pPr eaLnBrk="1" hangingPunct="1">
              <a:lnSpc>
                <a:spcPct val="90000"/>
              </a:lnSpc>
            </a:pPr>
            <a:r>
              <a:rPr lang="en-GB" altLang="en-US" sz="1000" b="1"/>
              <a:t>You can also contact HSE’s infoline for basic advice, or contact your local HSE office for more specific advice. We have occupational health inspectors who can provide comprehensive information on all occupational health matters.</a:t>
            </a:r>
          </a:p>
          <a:p>
            <a:pPr eaLnBrk="1" hangingPunct="1">
              <a:lnSpc>
                <a:spcPct val="90000"/>
              </a:lnSpc>
            </a:pPr>
            <a:endParaRPr lang="en-GB" altLang="en-US" sz="1000" b="1"/>
          </a:p>
          <a:p>
            <a:pPr eaLnBrk="1" hangingPunct="1">
              <a:lnSpc>
                <a:spcPct val="90000"/>
              </a:lnSpc>
            </a:pPr>
            <a:endParaRPr lang="en-GB" alt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4414BA16-213D-40F6-BDC0-41112A8BBCF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1BC7BF-596D-4DFC-9B20-A79FC2282D7F}" type="slidenum">
              <a:rPr lang="en-GB" altLang="en-US" sz="1200"/>
              <a:pPr/>
              <a:t>2</a:t>
            </a:fld>
            <a:endParaRPr lang="en-GB" altLang="en-US" sz="1200"/>
          </a:p>
        </p:txBody>
      </p:sp>
      <p:sp>
        <p:nvSpPr>
          <p:cNvPr id="7171" name="Rectangle 2">
            <a:extLst>
              <a:ext uri="{FF2B5EF4-FFF2-40B4-BE49-F238E27FC236}">
                <a16:creationId xmlns:a16="http://schemas.microsoft.com/office/drawing/2014/main" id="{A1EF17E5-43C2-4F16-ADA1-5DF9CB60A3F3}"/>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35015B45-5A85-4020-8355-A818CA1F07B5}"/>
              </a:ext>
            </a:extLst>
          </p:cNvPr>
          <p:cNvSpPr>
            <a:spLocks noGrp="1" noChangeArrowheads="1"/>
          </p:cNvSpPr>
          <p:nvPr>
            <p:ph type="body" idx="1"/>
          </p:nvPr>
        </p:nvSpPr>
        <p:spPr>
          <a:noFill/>
        </p:spPr>
        <p:txBody>
          <a:bodyPr/>
          <a:lstStyle/>
          <a:p>
            <a:pPr eaLnBrk="1" hangingPunct="1">
              <a:lnSpc>
                <a:spcPct val="80000"/>
              </a:lnSpc>
            </a:pPr>
            <a:r>
              <a:rPr lang="en-GB" altLang="en-US" sz="800" b="1"/>
              <a:t>Lets start with the basics – what is dermatitis? It is often referred to as eczema. It can become a long lasting and serious condition if not managed properly.</a:t>
            </a:r>
          </a:p>
          <a:p>
            <a:pPr eaLnBrk="1" hangingPunct="1">
              <a:lnSpc>
                <a:spcPct val="80000"/>
              </a:lnSpc>
            </a:pPr>
            <a:endParaRPr lang="en-GB" altLang="en-US" sz="800" b="1"/>
          </a:p>
          <a:p>
            <a:pPr eaLnBrk="1" hangingPunct="1">
              <a:lnSpc>
                <a:spcPct val="80000"/>
              </a:lnSpc>
            </a:pPr>
            <a:r>
              <a:rPr lang="en-GB" altLang="en-US" sz="800" b="1"/>
              <a:t>There are several types of dermatitis – but the work-related types tend to fall into two categories – irritant contact dermatitis and allergic contact dermatitis. </a:t>
            </a:r>
          </a:p>
          <a:p>
            <a:pPr eaLnBrk="1" hangingPunct="1">
              <a:lnSpc>
                <a:spcPct val="80000"/>
              </a:lnSpc>
            </a:pPr>
            <a:endParaRPr lang="en-GB" altLang="en-US" sz="800" b="1"/>
          </a:p>
          <a:p>
            <a:pPr eaLnBrk="1" hangingPunct="1">
              <a:lnSpc>
                <a:spcPct val="80000"/>
              </a:lnSpc>
            </a:pPr>
            <a:r>
              <a:rPr lang="en-GB" altLang="en-US" sz="800" b="1"/>
              <a:t>Irritant contact dermatitis accounts for around 80% of all dermatitis cases and is caused by working with materials that </a:t>
            </a:r>
            <a:r>
              <a:rPr lang="en-GB" altLang="en-US" sz="800" b="1" u="sng"/>
              <a:t>physically damage the skin at the point of contact</a:t>
            </a:r>
            <a:r>
              <a:rPr lang="en-GB" altLang="en-US" sz="800" b="1"/>
              <a:t> – e.g. cleaning products that dissolve the skin’s protective layer of oils, leaving it dry, damaged and often inflamed. </a:t>
            </a:r>
          </a:p>
          <a:p>
            <a:pPr eaLnBrk="1" hangingPunct="1">
              <a:lnSpc>
                <a:spcPct val="80000"/>
              </a:lnSpc>
            </a:pPr>
            <a:endParaRPr lang="en-GB" altLang="en-US" sz="800" b="1"/>
          </a:p>
          <a:p>
            <a:pPr eaLnBrk="1" hangingPunct="1">
              <a:lnSpc>
                <a:spcPct val="80000"/>
              </a:lnSpc>
            </a:pPr>
            <a:r>
              <a:rPr lang="en-GB" altLang="en-US" sz="800" b="1"/>
              <a:t>Some strong irritants, such as cleaning chemicals, can cause damage straight away. However, Irritant dermatitis can also be caused by prolonged </a:t>
            </a:r>
            <a:r>
              <a:rPr lang="en-GB" altLang="en-US" sz="800" b="1" u="sng"/>
              <a:t>wet-working</a:t>
            </a:r>
            <a:r>
              <a:rPr lang="en-GB" altLang="en-US" sz="800" b="1"/>
              <a:t> – wet work refers to work where the hands are either submerged in water for a significant part of the day for example - a hairdresser, or for hygiene reasons repeated hand washing is required – for professions such as Nursing, Food preparation etc.</a:t>
            </a:r>
          </a:p>
          <a:p>
            <a:pPr eaLnBrk="1" hangingPunct="1">
              <a:lnSpc>
                <a:spcPct val="80000"/>
              </a:lnSpc>
            </a:pPr>
            <a:endParaRPr lang="en-GB" altLang="en-US" sz="800" b="1"/>
          </a:p>
          <a:p>
            <a:pPr eaLnBrk="1" hangingPunct="1">
              <a:lnSpc>
                <a:spcPct val="80000"/>
              </a:lnSpc>
            </a:pPr>
            <a:endParaRPr lang="en-GB" altLang="en-US" sz="800" b="1"/>
          </a:p>
          <a:p>
            <a:pPr eaLnBrk="1" hangingPunct="1">
              <a:lnSpc>
                <a:spcPct val="80000"/>
              </a:lnSpc>
            </a:pPr>
            <a:r>
              <a:rPr lang="en-GB" altLang="en-US" sz="800" b="1"/>
              <a:t>Allergic dermatitis involves the body’s immune system and results in an </a:t>
            </a:r>
            <a:r>
              <a:rPr lang="en-GB" altLang="en-US" sz="800" b="1" u="sng"/>
              <a:t>allergic reaction to something</a:t>
            </a:r>
            <a:r>
              <a:rPr lang="en-GB" altLang="en-US" sz="800" b="1"/>
              <a:t> which has been put on the skin. We call substances which may illicit an allergic reaction ‘skin sensitisers’.</a:t>
            </a:r>
          </a:p>
          <a:p>
            <a:pPr eaLnBrk="1" hangingPunct="1">
              <a:lnSpc>
                <a:spcPct val="80000"/>
              </a:lnSpc>
            </a:pPr>
            <a:endParaRPr lang="en-GB" altLang="en-US" sz="800" b="1"/>
          </a:p>
          <a:p>
            <a:pPr eaLnBrk="1" hangingPunct="1">
              <a:lnSpc>
                <a:spcPct val="80000"/>
              </a:lnSpc>
            </a:pPr>
            <a:r>
              <a:rPr lang="en-GB" altLang="en-US" sz="800" b="1"/>
              <a:t>Symptoms of dermatitis are dryness, tightness, cracking of the skin, and with untreated or prolonged cases weeping and ultimately scarring may occur.   </a:t>
            </a:r>
          </a:p>
          <a:p>
            <a:pPr eaLnBrk="1" hangingPunct="1">
              <a:lnSpc>
                <a:spcPct val="80000"/>
              </a:lnSpc>
            </a:pPr>
            <a:r>
              <a:rPr lang="en-GB" altLang="en-US" sz="800" b="1"/>
              <a:t>Dermatitis is not, however contagious. Although it is a reportable ‘disease’ you cannot catch dermatitis from someone else.</a:t>
            </a:r>
          </a:p>
          <a:p>
            <a:pPr eaLnBrk="1" hangingPunct="1">
              <a:lnSpc>
                <a:spcPct val="80000"/>
              </a:lnSpc>
            </a:pPr>
            <a:endParaRPr lang="en-GB" altLang="en-US" sz="800" b="1"/>
          </a:p>
          <a:p>
            <a:pPr eaLnBrk="1" hangingPunct="1">
              <a:lnSpc>
                <a:spcPct val="80000"/>
              </a:lnSpc>
            </a:pPr>
            <a:r>
              <a:rPr lang="en-GB" altLang="en-US" sz="800" b="1"/>
              <a:t>Dermatitis is entirely preventable! No contact, no dermatitis. </a:t>
            </a:r>
          </a:p>
          <a:p>
            <a:pPr eaLnBrk="1" hangingPunct="1">
              <a:lnSpc>
                <a:spcPct val="80000"/>
              </a:lnSpc>
            </a:pPr>
            <a:endParaRPr lang="en-GB" altLang="en-US" sz="800" b="1"/>
          </a:p>
          <a:p>
            <a:pPr eaLnBrk="1" hangingPunct="1">
              <a:lnSpc>
                <a:spcPct val="80000"/>
              </a:lnSpc>
            </a:pPr>
            <a:r>
              <a:rPr lang="en-GB" altLang="en-US" sz="800"/>
              <a:t>******************************************************************************************************</a:t>
            </a:r>
          </a:p>
          <a:p>
            <a:pPr eaLnBrk="1" hangingPunct="1">
              <a:lnSpc>
                <a:spcPct val="80000"/>
              </a:lnSpc>
            </a:pPr>
            <a:endParaRPr lang="en-GB" altLang="en-US" sz="800">
              <a:latin typeface="Arial Unicode MS" panose="020B0604020202020204" pitchFamily="34" charset="-128"/>
            </a:endParaRPr>
          </a:p>
          <a:p>
            <a:pPr eaLnBrk="1" hangingPunct="1">
              <a:lnSpc>
                <a:spcPct val="80000"/>
              </a:lnSpc>
              <a:buFontTx/>
              <a:buChar char="•"/>
            </a:pPr>
            <a:r>
              <a:rPr lang="en-GB" altLang="en-US" sz="800">
                <a:latin typeface="Arial Unicode MS" panose="020B0604020202020204" pitchFamily="34" charset="-128"/>
              </a:rPr>
              <a:t>Quite literally dermatitis means inflammation of the skin.  It is sometimes called eczema.</a:t>
            </a:r>
            <a:r>
              <a:rPr lang="en-GB" altLang="en-US" sz="800"/>
              <a:t> </a:t>
            </a:r>
            <a:r>
              <a:rPr lang="en-GB" altLang="en-US" sz="700" i="1"/>
              <a:t>(see note 1 for extra information)</a:t>
            </a:r>
          </a:p>
          <a:p>
            <a:pPr eaLnBrk="1" hangingPunct="1">
              <a:lnSpc>
                <a:spcPct val="80000"/>
              </a:lnSpc>
              <a:buFontTx/>
              <a:buChar char="•"/>
            </a:pPr>
            <a:endParaRPr lang="en-GB" altLang="en-US" sz="700" i="1"/>
          </a:p>
          <a:p>
            <a:pPr eaLnBrk="1" hangingPunct="1">
              <a:lnSpc>
                <a:spcPct val="80000"/>
              </a:lnSpc>
              <a:buFontTx/>
              <a:buChar char="•"/>
            </a:pPr>
            <a:r>
              <a:rPr lang="en-GB" altLang="en-US" sz="800">
                <a:latin typeface="Arial Unicode MS" panose="020B0604020202020204" pitchFamily="34" charset="-128"/>
              </a:rPr>
              <a:t>Dermatitis is a non-infectious inflammation and when work related it occurs as a result of contact between the skin and some material or substance in the workplace capable of causing it.  Hence it is commonly referred to as work related contact dermatitis.</a:t>
            </a:r>
            <a:r>
              <a:rPr lang="en-GB" altLang="en-US" sz="800"/>
              <a:t> </a:t>
            </a:r>
            <a:r>
              <a:rPr lang="en-GB" altLang="en-US" sz="700" i="1"/>
              <a:t>(see note 2 for extra information).  </a:t>
            </a:r>
          </a:p>
          <a:p>
            <a:pPr eaLnBrk="1" hangingPunct="1">
              <a:lnSpc>
                <a:spcPct val="80000"/>
              </a:lnSpc>
              <a:buFontTx/>
              <a:buChar char="•"/>
            </a:pPr>
            <a:endParaRPr lang="en-GB" altLang="en-US" sz="700" i="1"/>
          </a:p>
          <a:p>
            <a:pPr eaLnBrk="1" hangingPunct="1">
              <a:lnSpc>
                <a:spcPct val="80000"/>
              </a:lnSpc>
              <a:buFontTx/>
              <a:buChar char="•"/>
            </a:pPr>
            <a:r>
              <a:rPr lang="en-GB" altLang="en-US" sz="700"/>
              <a:t>Whilst dermatitis can affect all parts of the body, it is most common to see the hands affected</a:t>
            </a:r>
          </a:p>
          <a:p>
            <a:pPr eaLnBrk="1" hangingPunct="1">
              <a:lnSpc>
                <a:spcPct val="80000"/>
              </a:lnSpc>
              <a:buFontTx/>
              <a:buChar char="•"/>
            </a:pPr>
            <a:endParaRPr lang="en-GB" altLang="en-US" sz="700" i="1"/>
          </a:p>
          <a:p>
            <a:pPr eaLnBrk="1" hangingPunct="1">
              <a:lnSpc>
                <a:spcPct val="80000"/>
              </a:lnSpc>
              <a:buFontTx/>
              <a:buChar char="•"/>
            </a:pPr>
            <a:r>
              <a:rPr lang="en-GB" altLang="en-US" sz="800">
                <a:latin typeface="Arial Unicode MS" panose="020B0604020202020204" pitchFamily="34" charset="-128"/>
              </a:rPr>
              <a:t>Contact dermatitis can be divided into 2 main types, irritant contact dermatitis and allergic contact dermatitis.  Outwardly they are very similar in appearance. However, their aetiology is very different (one involves an immune response, the other does not) and this has implications for how prevention is managed.</a:t>
            </a:r>
          </a:p>
          <a:p>
            <a:pPr eaLnBrk="1" hangingPunct="1">
              <a:lnSpc>
                <a:spcPct val="80000"/>
              </a:lnSpc>
            </a:pPr>
            <a:endParaRPr lang="en-GB" altLang="en-US" sz="900"/>
          </a:p>
          <a:p>
            <a:pPr eaLnBrk="1" hangingPunct="1">
              <a:lnSpc>
                <a:spcPct val="80000"/>
              </a:lnSpc>
            </a:pPr>
            <a:endParaRPr lang="en-GB" altLang="en-US" sz="900"/>
          </a:p>
          <a:p>
            <a:pPr eaLnBrk="1" hangingPunct="1">
              <a:lnSpc>
                <a:spcPct val="80000"/>
              </a:lnSpc>
            </a:pPr>
            <a:r>
              <a:rPr lang="en-GB" altLang="en-US" sz="700" i="1"/>
              <a:t>Note 1.  Although dermatitis and eczema are subtly different, the difference is so fine that we can consider dermatitis and eczema as interchangeable.</a:t>
            </a:r>
          </a:p>
          <a:p>
            <a:pPr eaLnBrk="1" hangingPunct="1">
              <a:lnSpc>
                <a:spcPct val="80000"/>
              </a:lnSpc>
            </a:pPr>
            <a:endParaRPr lang="en-GB" altLang="en-US" sz="700" i="1"/>
          </a:p>
          <a:p>
            <a:pPr eaLnBrk="1" hangingPunct="1">
              <a:lnSpc>
                <a:spcPct val="80000"/>
              </a:lnSpc>
            </a:pPr>
            <a:r>
              <a:rPr lang="en-GB" altLang="en-US" sz="700" i="1"/>
              <a:t>Note 2.  Dermatitis can be divided into 3 main classes, unclassified, endogenous and exogenous.  The commonest form (amongst the general population) is endogenous,  caused by malfunctions or disorders within the body.  Contact dermatitis is classed as exogenous, occurring as a result of contact with a material outside of the body.</a:t>
            </a:r>
          </a:p>
          <a:p>
            <a:pPr eaLnBrk="1" hangingPunct="1">
              <a:lnSpc>
                <a:spcPct val="80000"/>
              </a:lnSpc>
            </a:pPr>
            <a:endParaRPr lang="en-GB" altLang="en-US" sz="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71FF1345-0921-4468-927C-8738F2041156}"/>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C5036F2-AE33-41E5-AE57-498A2A4456F8}" type="slidenum">
              <a:rPr lang="en-GB" altLang="en-US" sz="1200"/>
              <a:pPr/>
              <a:t>3</a:t>
            </a:fld>
            <a:endParaRPr lang="en-GB" altLang="en-US" sz="1200"/>
          </a:p>
        </p:txBody>
      </p:sp>
      <p:sp>
        <p:nvSpPr>
          <p:cNvPr id="9219" name="Rectangle 2">
            <a:extLst>
              <a:ext uri="{FF2B5EF4-FFF2-40B4-BE49-F238E27FC236}">
                <a16:creationId xmlns:a16="http://schemas.microsoft.com/office/drawing/2014/main" id="{1574CC8C-3263-4A2A-94BC-681C7FE90C27}"/>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ECF8DA35-9266-4305-B623-761A4DA41C95}"/>
              </a:ext>
            </a:extLst>
          </p:cNvPr>
          <p:cNvSpPr>
            <a:spLocks noGrp="1" noChangeArrowheads="1"/>
          </p:cNvSpPr>
          <p:nvPr>
            <p:ph type="body" idx="1"/>
          </p:nvPr>
        </p:nvSpPr>
        <p:spPr>
          <a:noFill/>
        </p:spPr>
        <p:txBody>
          <a:bodyPr/>
          <a:lstStyle/>
          <a:p>
            <a:pPr eaLnBrk="1" hangingPunct="1">
              <a:buFontTx/>
              <a:buChar char="•"/>
            </a:pPr>
            <a:r>
              <a:rPr lang="en-GB" altLang="en-US" b="1">
                <a:latin typeface="Arial Unicode MS" panose="020B0604020202020204" pitchFamily="34" charset="-128"/>
              </a:rPr>
              <a:t>Irritant contact dermatitis arises from working with materials that physically damage the skin at the site of contact, e.g. organic solvents can dissolve the skin’s protective layer of oils leaving the skin dry and damaged.</a:t>
            </a:r>
          </a:p>
          <a:p>
            <a:pPr eaLnBrk="1" hangingPunct="1">
              <a:buFontTx/>
              <a:buChar char="•"/>
            </a:pPr>
            <a:endParaRPr lang="en-GB" altLang="en-US" b="1">
              <a:latin typeface="Arial Unicode MS" panose="020B0604020202020204" pitchFamily="34" charset="-128"/>
            </a:endParaRPr>
          </a:p>
          <a:p>
            <a:pPr eaLnBrk="1" hangingPunct="1">
              <a:buFontTx/>
              <a:buChar char="•"/>
            </a:pPr>
            <a:r>
              <a:rPr lang="en-GB" altLang="en-US" b="1">
                <a:latin typeface="Arial Unicode MS" panose="020B0604020202020204" pitchFamily="34" charset="-128"/>
              </a:rPr>
              <a:t>Some strong irritants can cause immediate damage, many weaker substances may require prolonged contact before there is any visible effect.</a:t>
            </a:r>
          </a:p>
          <a:p>
            <a:pPr eaLnBrk="1" hangingPunct="1">
              <a:buFontTx/>
              <a:buChar char="•"/>
            </a:pPr>
            <a:endParaRPr lang="en-GB" altLang="en-US" b="1">
              <a:latin typeface="Arial Unicode MS" panose="020B0604020202020204" pitchFamily="34" charset="-128"/>
            </a:endParaRPr>
          </a:p>
          <a:p>
            <a:pPr eaLnBrk="1" hangingPunct="1">
              <a:buFontTx/>
              <a:buChar char="•"/>
            </a:pPr>
            <a:r>
              <a:rPr lang="en-GB" altLang="en-US" b="1">
                <a:latin typeface="Arial Unicode MS" panose="020B0604020202020204" pitchFamily="34" charset="-128"/>
              </a:rPr>
              <a:t>If contact is stopped, the skin will heal in time.  But, it will remain vulnerable for some time after the skin has apparently healed.</a:t>
            </a:r>
            <a:r>
              <a:rPr lang="en-GB" altLang="en-US" b="1"/>
              <a:t> </a:t>
            </a:r>
            <a:r>
              <a:rPr lang="en-GB" altLang="en-US" sz="1000" b="1" i="1"/>
              <a:t> </a:t>
            </a:r>
            <a:r>
              <a:rPr lang="en-GB" altLang="en-US" sz="1000" b="1"/>
              <a:t>If contact is resumed too soon, it is likely that dermatitis will quickly reappear.</a:t>
            </a:r>
          </a:p>
          <a:p>
            <a:pPr eaLnBrk="1" hangingPunct="1"/>
            <a:endParaRPr lang="en-GB" altLang="en-US"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0B1E5ED-CC27-4CF7-9440-9CFD659C9E5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E97796B-58CC-48E4-85E3-FC5181737D98}" type="slidenum">
              <a:rPr lang="en-GB" altLang="en-US" sz="1200"/>
              <a:pPr/>
              <a:t>4</a:t>
            </a:fld>
            <a:endParaRPr lang="en-GB" altLang="en-US" sz="1200"/>
          </a:p>
        </p:txBody>
      </p:sp>
      <p:sp>
        <p:nvSpPr>
          <p:cNvPr id="11267" name="Rectangle 2">
            <a:extLst>
              <a:ext uri="{FF2B5EF4-FFF2-40B4-BE49-F238E27FC236}">
                <a16:creationId xmlns:a16="http://schemas.microsoft.com/office/drawing/2014/main" id="{DE5DD67E-706E-4529-A9C7-F7E7D46B291E}"/>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93285290-D7C1-4AB0-807B-208A279E5DDD}"/>
              </a:ext>
            </a:extLst>
          </p:cNvPr>
          <p:cNvSpPr>
            <a:spLocks noGrp="1" noChangeArrowheads="1"/>
          </p:cNvSpPr>
          <p:nvPr>
            <p:ph type="body" idx="1"/>
          </p:nvPr>
        </p:nvSpPr>
        <p:spPr>
          <a:noFill/>
        </p:spPr>
        <p:txBody>
          <a:bodyPr/>
          <a:lstStyle/>
          <a:p>
            <a:pPr eaLnBrk="1" hangingPunct="1">
              <a:buFontTx/>
              <a:buChar char="•"/>
            </a:pPr>
            <a:r>
              <a:rPr lang="en-GB" altLang="en-US" b="1">
                <a:latin typeface="Arial Unicode MS" panose="020B0604020202020204" pitchFamily="34" charset="-128"/>
              </a:rPr>
              <a:t>Some substances penetrate the outer layer of the skin and cause a reaction called sensitisation, so that even very low levels of exposure to a substance will trigger an allergic reaction in the future.</a:t>
            </a:r>
            <a:r>
              <a:rPr lang="en-GB" altLang="en-US" sz="1400" b="1"/>
              <a:t> </a:t>
            </a:r>
            <a:r>
              <a:rPr lang="en-GB" altLang="en-US" sz="1000" b="1" i="1"/>
              <a:t>(see note 1 for further information)</a:t>
            </a:r>
          </a:p>
          <a:p>
            <a:pPr eaLnBrk="1" hangingPunct="1">
              <a:buFontTx/>
              <a:buChar char="•"/>
            </a:pPr>
            <a:endParaRPr lang="en-GB" altLang="en-US" sz="1000" b="1" i="1"/>
          </a:p>
          <a:p>
            <a:pPr eaLnBrk="1" hangingPunct="1">
              <a:buFontTx/>
              <a:buChar char="•"/>
            </a:pPr>
            <a:r>
              <a:rPr lang="en-GB" altLang="en-US" sz="1000" b="1" i="1"/>
              <a:t>Examples, onions, garlic, some hair dyes, adhesives…..</a:t>
            </a:r>
          </a:p>
          <a:p>
            <a:pPr eaLnBrk="1" hangingPunct="1">
              <a:buFontTx/>
              <a:buChar char="•"/>
            </a:pPr>
            <a:endParaRPr lang="en-GB" altLang="en-US" sz="1000" b="1" i="1"/>
          </a:p>
          <a:p>
            <a:pPr eaLnBrk="1" hangingPunct="1">
              <a:buFontTx/>
              <a:buChar char="•"/>
            </a:pPr>
            <a:r>
              <a:rPr lang="en-GB" altLang="en-US" b="1">
                <a:latin typeface="Arial Unicode MS" panose="020B0604020202020204" pitchFamily="34" charset="-128"/>
              </a:rPr>
              <a:t>Sensitisation may occur within days of exposure, but usually takes a lot longer.  This is why workers may suddenly develop an allergy to a substance that they have been working with for years without any problems.  Why and when this can happen is not clear.</a:t>
            </a:r>
          </a:p>
          <a:p>
            <a:pPr eaLnBrk="1" hangingPunct="1">
              <a:buFontTx/>
              <a:buChar char="•"/>
            </a:pPr>
            <a:endParaRPr lang="en-GB" altLang="en-US" b="1">
              <a:latin typeface="Arial Unicode MS" panose="020B0604020202020204" pitchFamily="34" charset="-128"/>
            </a:endParaRPr>
          </a:p>
          <a:p>
            <a:pPr eaLnBrk="1" hangingPunct="1">
              <a:buFontTx/>
              <a:buChar char="•"/>
            </a:pPr>
            <a:r>
              <a:rPr lang="en-GB" altLang="en-US" b="1">
                <a:latin typeface="Arial Unicode MS" panose="020B0604020202020204" pitchFamily="34" charset="-128"/>
              </a:rPr>
              <a:t>Once sensitisation occurs it can be life long and any exposure to the sensitising substance needs to be avoided. </a:t>
            </a:r>
          </a:p>
          <a:p>
            <a:pPr eaLnBrk="1" hangingPunct="1">
              <a:buFontTx/>
              <a:buChar char="•"/>
            </a:pPr>
            <a:endParaRPr lang="en-GB" altLang="en-US" b="1">
              <a:latin typeface="Arial Unicode MS" panose="020B0604020202020204" pitchFamily="34" charset="-128"/>
            </a:endParaRPr>
          </a:p>
          <a:p>
            <a:pPr eaLnBrk="1" hangingPunct="1">
              <a:buFontTx/>
              <a:buChar char="•"/>
            </a:pPr>
            <a:endParaRPr lang="en-GB" altLang="en-US" b="1">
              <a:latin typeface="Arial Unicode MS" panose="020B0604020202020204" pitchFamily="34" charset="-128"/>
            </a:endParaRPr>
          </a:p>
          <a:p>
            <a:pPr eaLnBrk="1" hangingPunct="1"/>
            <a:r>
              <a:rPr lang="en-GB" altLang="en-US" b="1">
                <a:latin typeface="Arial Unicode MS" panose="020B0604020202020204" pitchFamily="34" charset="-128"/>
              </a:rPr>
              <a:t>*********************************************************************************************</a:t>
            </a:r>
          </a:p>
          <a:p>
            <a:pPr eaLnBrk="1" hangingPunct="1"/>
            <a:endParaRPr lang="en-GB" altLang="en-US" b="1">
              <a:latin typeface="Arial Unicode MS" panose="020B0604020202020204" pitchFamily="34" charset="-128"/>
            </a:endParaRPr>
          </a:p>
          <a:p>
            <a:pPr eaLnBrk="1" hangingPunct="1"/>
            <a:r>
              <a:rPr lang="en-GB" altLang="en-US" sz="1000" b="1" i="1"/>
              <a:t>Note1.  Allergic contact dermatitis is where the body’s immune system recognises the presence of a foreign body and responds in defence.  The foreign body or substance does not need to cause any direct cell damage. </a:t>
            </a:r>
          </a:p>
          <a:p>
            <a:pPr eaLnBrk="1" hangingPunct="1"/>
            <a:endParaRPr lang="en-GB" altLang="en-US" sz="1000" b="1" i="1"/>
          </a:p>
          <a:p>
            <a:pPr eaLnBrk="1" hangingPunct="1"/>
            <a:endParaRPr lang="en-GB" altLang="en-US" b="1"/>
          </a:p>
          <a:p>
            <a:pPr eaLnBrk="1" hangingPunct="1"/>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904097E6-F1D8-49DA-8AFF-0277CF8383A7}"/>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AED500C-4C2A-45AE-8B0A-92C14F2594B3}" type="slidenum">
              <a:rPr lang="en-GB" altLang="en-US" sz="1200"/>
              <a:pPr/>
              <a:t>5</a:t>
            </a:fld>
            <a:endParaRPr lang="en-GB" altLang="en-US" sz="1200"/>
          </a:p>
        </p:txBody>
      </p:sp>
      <p:sp>
        <p:nvSpPr>
          <p:cNvPr id="13315" name="Rectangle 2">
            <a:extLst>
              <a:ext uri="{FF2B5EF4-FFF2-40B4-BE49-F238E27FC236}">
                <a16:creationId xmlns:a16="http://schemas.microsoft.com/office/drawing/2014/main" id="{8D8FC0A1-F6BB-4170-A768-300139B7B90C}"/>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02AA72AE-5539-4B96-8EBD-4AE81EABE6BB}"/>
              </a:ext>
            </a:extLst>
          </p:cNvPr>
          <p:cNvSpPr>
            <a:spLocks noGrp="1" noChangeArrowheads="1"/>
          </p:cNvSpPr>
          <p:nvPr>
            <p:ph type="body" idx="1"/>
          </p:nvPr>
        </p:nvSpPr>
        <p:spPr>
          <a:noFill/>
        </p:spPr>
        <p:txBody>
          <a:bodyPr/>
          <a:lstStyle/>
          <a:p>
            <a:pPr eaLnBrk="1" hangingPunct="1"/>
            <a:r>
              <a:rPr lang="en-GB" altLang="en-US" b="1">
                <a:latin typeface="Arial Unicode MS" panose="020B0604020202020204" pitchFamily="34" charset="-128"/>
              </a:rPr>
              <a:t>As mentioned earlier, the signs and symptoms of irritant contact dermatitis and allergic contact dermatitis are similar.</a:t>
            </a:r>
          </a:p>
          <a:p>
            <a:pPr eaLnBrk="1" hangingPunct="1">
              <a:buFontTx/>
              <a:buChar char="•"/>
            </a:pPr>
            <a:endParaRPr lang="en-GB" altLang="en-US" b="1">
              <a:latin typeface="Arial Unicode MS" panose="020B0604020202020204" pitchFamily="34" charset="-128"/>
            </a:endParaRPr>
          </a:p>
          <a:p>
            <a:pPr eaLnBrk="1" hangingPunct="1">
              <a:buFontTx/>
              <a:buChar char="•"/>
            </a:pPr>
            <a:r>
              <a:rPr lang="en-GB" altLang="en-US" b="1">
                <a:latin typeface="Arial Unicode MS" panose="020B0604020202020204" pitchFamily="34" charset="-128"/>
              </a:rPr>
              <a:t>Dry red itchy skin is usually the first sign.</a:t>
            </a:r>
          </a:p>
          <a:p>
            <a:pPr eaLnBrk="1" hangingPunct="1">
              <a:buFontTx/>
              <a:buChar char="•"/>
            </a:pPr>
            <a:endParaRPr lang="en-GB" altLang="en-US" b="1">
              <a:latin typeface="Arial Unicode MS" panose="020B0604020202020204" pitchFamily="34" charset="-128"/>
            </a:endParaRPr>
          </a:p>
          <a:p>
            <a:pPr eaLnBrk="1" hangingPunct="1">
              <a:buFontTx/>
              <a:buChar char="•"/>
            </a:pPr>
            <a:r>
              <a:rPr lang="en-GB" altLang="en-US" b="1">
                <a:latin typeface="Arial Unicode MS" panose="020B0604020202020204" pitchFamily="34" charset="-128"/>
              </a:rPr>
              <a:t>Swelling, flaking, blistering, cracking and pain can follow.</a:t>
            </a:r>
          </a:p>
          <a:p>
            <a:pPr eaLnBrk="1" hangingPunct="1">
              <a:buFontTx/>
              <a:buChar char="•"/>
            </a:pPr>
            <a:endParaRPr lang="en-GB" altLang="en-US" b="1">
              <a:latin typeface="Arial Unicode MS" panose="020B0604020202020204" pitchFamily="34" charset="-128"/>
            </a:endParaRPr>
          </a:p>
          <a:p>
            <a:pPr eaLnBrk="1" hangingPunct="1">
              <a:buFontTx/>
              <a:buChar char="•"/>
            </a:pPr>
            <a:r>
              <a:rPr lang="en-GB" altLang="en-US" b="1">
                <a:latin typeface="Arial Unicode MS" panose="020B0604020202020204" pitchFamily="34" charset="-128"/>
              </a:rPr>
              <a:t>Sufferers can develop any or all of the signs and symptoms.</a:t>
            </a:r>
          </a:p>
          <a:p>
            <a:pPr eaLnBrk="1" hangingPunct="1">
              <a:buFontTx/>
              <a:buChar char="•"/>
            </a:pPr>
            <a:endParaRPr lang="en-GB" altLang="en-US" b="1">
              <a:latin typeface="Arial Unicode MS" panose="020B0604020202020204" pitchFamily="34" charset="-128"/>
            </a:endParaRPr>
          </a:p>
          <a:p>
            <a:pPr eaLnBrk="1" hangingPunct="1">
              <a:buFontTx/>
              <a:buChar char="•"/>
            </a:pPr>
            <a:r>
              <a:rPr lang="en-GB" altLang="en-US" b="1">
                <a:latin typeface="Arial Unicode MS" panose="020B0604020202020204" pitchFamily="34" charset="-128"/>
              </a:rPr>
              <a:t>The photograph shows flaking of the skin on a chef’s hands due to allergic contact dermatitis from garlic.</a:t>
            </a:r>
          </a:p>
          <a:p>
            <a:pPr eaLnBrk="1" hangingPunct="1">
              <a:buFontTx/>
              <a:buChar char="•"/>
            </a:pPr>
            <a:endParaRPr lang="en-GB" altLang="en-US" b="1">
              <a:latin typeface="Arial Unicode MS" panose="020B0604020202020204" pitchFamily="34" charset="-128"/>
            </a:endParaRPr>
          </a:p>
          <a:p>
            <a:pPr eaLnBrk="1" hangingPunct="1"/>
            <a:endParaRPr lang="en-GB" altLang="en-US"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3A6D90B-BCE2-41FB-B257-8431DA22774D}"/>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2F506F0-5DBC-4E97-8AE3-96AAB06D22BA}" type="slidenum">
              <a:rPr lang="en-GB" altLang="en-US" sz="1200"/>
              <a:pPr/>
              <a:t>6</a:t>
            </a:fld>
            <a:endParaRPr lang="en-GB" altLang="en-US" sz="1200"/>
          </a:p>
        </p:txBody>
      </p:sp>
      <p:sp>
        <p:nvSpPr>
          <p:cNvPr id="15363" name="Rectangle 2">
            <a:extLst>
              <a:ext uri="{FF2B5EF4-FFF2-40B4-BE49-F238E27FC236}">
                <a16:creationId xmlns:a16="http://schemas.microsoft.com/office/drawing/2014/main" id="{0D389502-7FBF-4BF1-B30A-8D6DAF273B95}"/>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B0D01BFA-2BF7-4851-9992-E13AC5D5CD9A}"/>
              </a:ext>
            </a:extLst>
          </p:cNvPr>
          <p:cNvSpPr>
            <a:spLocks noGrp="1" noChangeArrowheads="1"/>
          </p:cNvSpPr>
          <p:nvPr>
            <p:ph type="body" idx="1"/>
          </p:nvPr>
        </p:nvSpPr>
        <p:spPr>
          <a:noFill/>
        </p:spPr>
        <p:txBody>
          <a:bodyPr/>
          <a:lstStyle/>
          <a:p>
            <a:pPr eaLnBrk="1" hangingPunct="1">
              <a:lnSpc>
                <a:spcPct val="80000"/>
              </a:lnSpc>
            </a:pPr>
            <a:r>
              <a:rPr lang="en-GB" altLang="en-US" sz="800" b="1"/>
              <a:t>HAIRDRESSING</a:t>
            </a:r>
          </a:p>
          <a:p>
            <a:pPr eaLnBrk="1" hangingPunct="1">
              <a:lnSpc>
                <a:spcPct val="80000"/>
              </a:lnSpc>
            </a:pPr>
            <a:r>
              <a:rPr lang="en-GB" altLang="en-US" sz="800" b="1"/>
              <a:t>Up to 70% of hairdressers suffer from skin damage. </a:t>
            </a:r>
          </a:p>
          <a:p>
            <a:pPr eaLnBrk="1" hangingPunct="1">
              <a:lnSpc>
                <a:spcPct val="80000"/>
              </a:lnSpc>
            </a:pPr>
            <a:r>
              <a:rPr lang="en-GB" altLang="en-US" sz="800" b="1"/>
              <a:t>One of the main causes of dermatitis is </a:t>
            </a:r>
            <a:r>
              <a:rPr lang="en-GB" altLang="en-US" sz="800" b="1" u="sng"/>
              <a:t>wet working</a:t>
            </a:r>
            <a:r>
              <a:rPr lang="en-GB" altLang="en-US" sz="800" b="1"/>
              <a:t> - having your hands in contact with water for long periods of time in a day, over 2 hours for example. Or if your hands are wet several times a day, </a:t>
            </a:r>
          </a:p>
          <a:p>
            <a:pPr eaLnBrk="1" hangingPunct="1">
              <a:lnSpc>
                <a:spcPct val="80000"/>
              </a:lnSpc>
            </a:pPr>
            <a:r>
              <a:rPr lang="en-GB" altLang="en-US" sz="800" b="1"/>
              <a:t>The other main cause of dermatitis is </a:t>
            </a:r>
            <a:r>
              <a:rPr lang="en-GB" altLang="en-US" sz="800" b="1" u="sng"/>
              <a:t>contact with the chemicals</a:t>
            </a:r>
            <a:r>
              <a:rPr lang="en-GB" altLang="en-US" sz="800" b="1"/>
              <a:t> in hairdressing products, when shampooing, colouring or bleaching, or in the products you use for cleaning up. </a:t>
            </a:r>
          </a:p>
          <a:p>
            <a:pPr eaLnBrk="1" hangingPunct="1">
              <a:lnSpc>
                <a:spcPct val="80000"/>
              </a:lnSpc>
            </a:pPr>
            <a:endParaRPr lang="en-GB" altLang="en-US" sz="800" b="1"/>
          </a:p>
          <a:p>
            <a:pPr eaLnBrk="1" hangingPunct="1">
              <a:lnSpc>
                <a:spcPct val="80000"/>
              </a:lnSpc>
            </a:pPr>
            <a:r>
              <a:rPr lang="en-GB" altLang="en-US" sz="800" b="1"/>
              <a:t>CONSTRUCTION</a:t>
            </a:r>
          </a:p>
          <a:p>
            <a:pPr eaLnBrk="1" hangingPunct="1">
              <a:lnSpc>
                <a:spcPct val="80000"/>
              </a:lnSpc>
            </a:pPr>
            <a:r>
              <a:rPr lang="en-GB" altLang="en-US" sz="800" b="1"/>
              <a:t>All construction workers, but in particular bricklayers, roofers, road builders and painters, who have frequent contact with harmful substances </a:t>
            </a:r>
          </a:p>
          <a:p>
            <a:pPr eaLnBrk="1" hangingPunct="1">
              <a:lnSpc>
                <a:spcPct val="80000"/>
              </a:lnSpc>
            </a:pPr>
            <a:r>
              <a:rPr lang="en-GB" altLang="en-US" sz="800" b="1"/>
              <a:t>In the construction industry, the substances that cause most skin health problems are:</a:t>
            </a:r>
          </a:p>
          <a:p>
            <a:pPr eaLnBrk="1" hangingPunct="1">
              <a:lnSpc>
                <a:spcPct val="80000"/>
              </a:lnSpc>
            </a:pPr>
            <a:r>
              <a:rPr lang="en-GB" altLang="en-US" sz="800" b="1"/>
              <a:t>wet cement; </a:t>
            </a:r>
          </a:p>
          <a:p>
            <a:pPr eaLnBrk="1" hangingPunct="1">
              <a:lnSpc>
                <a:spcPct val="80000"/>
              </a:lnSpc>
            </a:pPr>
            <a:r>
              <a:rPr lang="en-GB" altLang="en-US" sz="800" b="1"/>
              <a:t>epoxy resins and hardeners; </a:t>
            </a:r>
          </a:p>
          <a:p>
            <a:pPr eaLnBrk="1" hangingPunct="1">
              <a:lnSpc>
                <a:spcPct val="80000"/>
              </a:lnSpc>
            </a:pPr>
            <a:r>
              <a:rPr lang="en-GB" altLang="en-US" sz="800" b="1"/>
              <a:t>acrylic sealants; </a:t>
            </a:r>
          </a:p>
          <a:p>
            <a:pPr eaLnBrk="1" hangingPunct="1">
              <a:lnSpc>
                <a:spcPct val="80000"/>
              </a:lnSpc>
            </a:pPr>
            <a:r>
              <a:rPr lang="en-GB" altLang="en-US" sz="800" b="1"/>
              <a:t>bitumen or asphalt; </a:t>
            </a:r>
          </a:p>
          <a:p>
            <a:pPr eaLnBrk="1" hangingPunct="1">
              <a:lnSpc>
                <a:spcPct val="80000"/>
              </a:lnSpc>
            </a:pPr>
            <a:r>
              <a:rPr lang="en-GB" altLang="en-US" sz="800" b="1"/>
              <a:t>solvents used in paints, glues or other surface coatings; </a:t>
            </a:r>
          </a:p>
          <a:p>
            <a:pPr eaLnBrk="1" hangingPunct="1">
              <a:lnSpc>
                <a:spcPct val="80000"/>
              </a:lnSpc>
            </a:pPr>
            <a:r>
              <a:rPr lang="en-GB" altLang="en-US" sz="800" b="1"/>
              <a:t>petrol, diesel, oils and greases; and </a:t>
            </a:r>
          </a:p>
          <a:p>
            <a:pPr eaLnBrk="1" hangingPunct="1">
              <a:lnSpc>
                <a:spcPct val="80000"/>
              </a:lnSpc>
            </a:pPr>
            <a:r>
              <a:rPr lang="en-GB" altLang="en-US" sz="800" b="1"/>
              <a:t>degreasers, descalers and detergents. </a:t>
            </a:r>
          </a:p>
          <a:p>
            <a:pPr eaLnBrk="1" hangingPunct="1">
              <a:lnSpc>
                <a:spcPct val="80000"/>
              </a:lnSpc>
            </a:pPr>
            <a:endParaRPr lang="en-GB" altLang="en-US" sz="800" b="1"/>
          </a:p>
          <a:p>
            <a:pPr eaLnBrk="1" hangingPunct="1">
              <a:lnSpc>
                <a:spcPct val="80000"/>
              </a:lnSpc>
            </a:pPr>
            <a:r>
              <a:rPr lang="en-GB" altLang="en-US" sz="800" b="1"/>
              <a:t>HEALTH SERVICES</a:t>
            </a:r>
          </a:p>
          <a:p>
            <a:pPr eaLnBrk="1" hangingPunct="1">
              <a:lnSpc>
                <a:spcPct val="80000"/>
              </a:lnSpc>
            </a:pPr>
            <a:r>
              <a:rPr lang="en-GB" altLang="en-US" sz="800" b="1"/>
              <a:t>It is estimated that each year, 1000 nurses develop work-related contact dermatitis. Nurses are reported to have an incidence of diagnosable </a:t>
            </a:r>
            <a:r>
              <a:rPr lang="en-GB" altLang="en-US" sz="800" b="1" u="sng">
                <a:hlinkClick r:id="rId3"/>
              </a:rPr>
              <a:t>work-related contact dermatitis</a:t>
            </a:r>
            <a:r>
              <a:rPr lang="en-GB" altLang="en-US" sz="800" b="1"/>
              <a:t> which is nearly </a:t>
            </a:r>
            <a:r>
              <a:rPr lang="en-GB" altLang="en-US" sz="800" b="1" u="sng"/>
              <a:t>seven times higher</a:t>
            </a:r>
            <a:r>
              <a:rPr lang="en-GB" altLang="en-US" sz="800" b="1"/>
              <a:t> than the average for all professions. </a:t>
            </a:r>
          </a:p>
          <a:p>
            <a:pPr eaLnBrk="1" hangingPunct="1">
              <a:lnSpc>
                <a:spcPct val="80000"/>
              </a:lnSpc>
            </a:pPr>
            <a:r>
              <a:rPr lang="en-GB" altLang="en-US" sz="800" b="1"/>
              <a:t>Contact dermatitis is the most common form of work-related skin disease in nurses and other healthcare professionals.</a:t>
            </a:r>
          </a:p>
          <a:p>
            <a:pPr eaLnBrk="1" hangingPunct="1">
              <a:lnSpc>
                <a:spcPct val="80000"/>
              </a:lnSpc>
            </a:pPr>
            <a:r>
              <a:rPr lang="en-GB" altLang="en-US" sz="800" b="1"/>
              <a:t>Those who are most affected are nurses, midwives, medical radiographers, nursing auxiliaries and assistants, medical practitioners (doctors, SHOs etc) and physiotherapists. </a:t>
            </a:r>
          </a:p>
          <a:p>
            <a:pPr eaLnBrk="1" hangingPunct="1">
              <a:lnSpc>
                <a:spcPct val="80000"/>
              </a:lnSpc>
            </a:pPr>
            <a:r>
              <a:rPr lang="en-GB" altLang="en-US" sz="800" b="1"/>
              <a:t>Other professionals in this sector that can suffer from work-related contact dermatitis are those who need to wash their hands regularly, or those whose skin is frequently exposed to chemicals or rubber materials used in personal protective equipment. </a:t>
            </a:r>
          </a:p>
          <a:p>
            <a:pPr eaLnBrk="1" hangingPunct="1">
              <a:lnSpc>
                <a:spcPct val="80000"/>
              </a:lnSpc>
            </a:pPr>
            <a:endParaRPr lang="en-GB" altLang="en-US" sz="800" b="1"/>
          </a:p>
          <a:p>
            <a:pPr eaLnBrk="1" hangingPunct="1">
              <a:lnSpc>
                <a:spcPct val="80000"/>
              </a:lnSpc>
            </a:pPr>
            <a:r>
              <a:rPr lang="en-GB" altLang="en-US" sz="800" b="1"/>
              <a:t>MVR</a:t>
            </a:r>
          </a:p>
          <a:p>
            <a:pPr eaLnBrk="1" hangingPunct="1">
              <a:lnSpc>
                <a:spcPct val="80000"/>
              </a:lnSpc>
            </a:pPr>
            <a:r>
              <a:rPr lang="en-GB" altLang="en-US" sz="800" b="1"/>
              <a:t>Spray painters are seven times more likely to develop </a:t>
            </a:r>
            <a:r>
              <a:rPr lang="en-GB" altLang="en-US" sz="800" b="1">
                <a:hlinkClick r:id="rId4"/>
              </a:rPr>
              <a:t>dermatitis</a:t>
            </a:r>
            <a:r>
              <a:rPr lang="en-GB" altLang="en-US" sz="800" b="1"/>
              <a:t> than the average working population; body preparation workers are twice as likely.</a:t>
            </a:r>
          </a:p>
          <a:p>
            <a:pPr eaLnBrk="1" hangingPunct="1">
              <a:lnSpc>
                <a:spcPct val="80000"/>
              </a:lnSpc>
            </a:pPr>
            <a:r>
              <a:rPr lang="en-GB" altLang="en-US" sz="800" b="1"/>
              <a:t>Frequent or prolonged contact with used engine oil may cause dermatitis and other skin disorders including (more rarely) skin cancer. </a:t>
            </a:r>
          </a:p>
          <a:p>
            <a:pPr eaLnBrk="1" hangingPunct="1">
              <a:lnSpc>
                <a:spcPct val="80000"/>
              </a:lnSpc>
            </a:pPr>
            <a:r>
              <a:rPr lang="en-GB" altLang="en-US" sz="800" b="1"/>
              <a:t>Many cleaning and degreasing substances used in valeting can cause dermatitis. </a:t>
            </a:r>
          </a:p>
          <a:p>
            <a:pPr eaLnBrk="1" hangingPunct="1">
              <a:lnSpc>
                <a:spcPct val="80000"/>
              </a:lnSpc>
            </a:pPr>
            <a:r>
              <a:rPr lang="en-GB" altLang="en-US" sz="800" b="1"/>
              <a:t>Exposure to fine dust during hand sanding can cause dermatitis. </a:t>
            </a:r>
          </a:p>
          <a:p>
            <a:pPr eaLnBrk="1" hangingPunct="1">
              <a:lnSpc>
                <a:spcPct val="80000"/>
              </a:lnSpc>
            </a:pPr>
            <a:r>
              <a:rPr lang="en-GB" altLang="en-US" sz="800" b="1"/>
              <a:t>Some substances in two-part adhesives, body fillers and foam fillers can cause skin allergies. </a:t>
            </a:r>
          </a:p>
          <a:p>
            <a:pPr eaLnBrk="1" hangingPunct="1">
              <a:lnSpc>
                <a:spcPct val="80000"/>
              </a:lnSpc>
            </a:pPr>
            <a:r>
              <a:rPr lang="en-GB" altLang="en-US" sz="800" b="1"/>
              <a:t>If the hands are frequently wet, or wet for prolonged periods during the workday (for example during wet sanding), this can lead to dermatitis. </a:t>
            </a:r>
          </a:p>
          <a:p>
            <a:pPr eaLnBrk="1" hangingPunct="1">
              <a:lnSpc>
                <a:spcPct val="80000"/>
              </a:lnSpc>
            </a:pPr>
            <a:endParaRPr lang="en-GB" altLang="en-US" sz="800" b="1"/>
          </a:p>
          <a:p>
            <a:pPr eaLnBrk="1" hangingPunct="1">
              <a:lnSpc>
                <a:spcPct val="80000"/>
              </a:lnSpc>
            </a:pPr>
            <a:r>
              <a:rPr lang="en-GB" altLang="en-US" sz="800" b="1"/>
              <a:t>CATERING</a:t>
            </a:r>
          </a:p>
          <a:p>
            <a:pPr eaLnBrk="1" hangingPunct="1">
              <a:lnSpc>
                <a:spcPct val="80000"/>
              </a:lnSpc>
            </a:pPr>
            <a:r>
              <a:rPr lang="en-GB" altLang="en-US" sz="800" b="1"/>
              <a:t>Dermatitis is one of the main causes of ill-health for catering staff (chefs, cooks and catering assistants). </a:t>
            </a:r>
          </a:p>
          <a:p>
            <a:pPr eaLnBrk="1" hangingPunct="1">
              <a:lnSpc>
                <a:spcPct val="80000"/>
              </a:lnSpc>
            </a:pPr>
            <a:r>
              <a:rPr lang="en-GB" altLang="en-US" sz="800" b="1"/>
              <a:t>The number of new cases per year is twice the average of all other industries.</a:t>
            </a:r>
          </a:p>
          <a:p>
            <a:pPr eaLnBrk="1" hangingPunct="1">
              <a:lnSpc>
                <a:spcPct val="80000"/>
              </a:lnSpc>
            </a:pPr>
            <a:endParaRPr lang="en-GB" altLang="en-US" sz="800" b="1"/>
          </a:p>
          <a:p>
            <a:pPr eaLnBrk="1" hangingPunct="1">
              <a:lnSpc>
                <a:spcPct val="80000"/>
              </a:lnSpc>
            </a:pPr>
            <a:r>
              <a:rPr lang="en-GB" altLang="en-US" sz="800" b="1"/>
              <a:t>- washing hands a lot during the day to meet food safety laws; </a:t>
            </a:r>
          </a:p>
          <a:p>
            <a:pPr eaLnBrk="1" hangingPunct="1">
              <a:lnSpc>
                <a:spcPct val="80000"/>
              </a:lnSpc>
            </a:pPr>
            <a:r>
              <a:rPr lang="en-GB" altLang="en-US" sz="800" b="1"/>
              <a:t>- cleaning kitchen surfaces, ovens, pots, pans and kitchen utensils.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EFFB6DFF-04AD-4145-AF4A-499CD75E851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4B2D9ED-2CBE-4AD9-9463-15D1FB3728EC}" type="slidenum">
              <a:rPr lang="en-GB" altLang="en-US" sz="1200"/>
              <a:pPr/>
              <a:t>7</a:t>
            </a:fld>
            <a:endParaRPr lang="en-GB" altLang="en-US" sz="1200"/>
          </a:p>
        </p:txBody>
      </p:sp>
      <p:sp>
        <p:nvSpPr>
          <p:cNvPr id="17411" name="Rectangle 2">
            <a:extLst>
              <a:ext uri="{FF2B5EF4-FFF2-40B4-BE49-F238E27FC236}">
                <a16:creationId xmlns:a16="http://schemas.microsoft.com/office/drawing/2014/main" id="{539742DA-EAF3-40ED-AE51-D9073ADDCB00}"/>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F09B3D2C-7C9E-4A86-BF78-C1465B7C23A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32BE17E8-47F4-4FAD-859E-65AD454E4212}"/>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46B601-396D-4921-A197-D36FCA600D55}" type="slidenum">
              <a:rPr lang="en-GB" altLang="en-US" sz="1200"/>
              <a:pPr/>
              <a:t>8</a:t>
            </a:fld>
            <a:endParaRPr lang="en-GB" altLang="en-US" sz="1200"/>
          </a:p>
        </p:txBody>
      </p:sp>
      <p:sp>
        <p:nvSpPr>
          <p:cNvPr id="19459" name="Rectangle 2">
            <a:extLst>
              <a:ext uri="{FF2B5EF4-FFF2-40B4-BE49-F238E27FC236}">
                <a16:creationId xmlns:a16="http://schemas.microsoft.com/office/drawing/2014/main" id="{EA2836AD-61B0-431D-953C-946BFBB8487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6C1AB0E8-FAB6-487E-88A8-96BDE4A9641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276ED39F-4B4A-4BCD-92E6-969A1331AC1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3E45586-81FD-43C6-A0B3-658E71DAA16D}" type="slidenum">
              <a:rPr lang="en-GB" altLang="en-US" sz="1200"/>
              <a:pPr/>
              <a:t>9</a:t>
            </a:fld>
            <a:endParaRPr lang="en-GB" altLang="en-US" sz="1200"/>
          </a:p>
        </p:txBody>
      </p:sp>
      <p:sp>
        <p:nvSpPr>
          <p:cNvPr id="21507" name="Rectangle 2">
            <a:extLst>
              <a:ext uri="{FF2B5EF4-FFF2-40B4-BE49-F238E27FC236}">
                <a16:creationId xmlns:a16="http://schemas.microsoft.com/office/drawing/2014/main" id="{07868F39-0E85-47D4-8033-678618B9C96C}"/>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A26EC2D3-5CA5-4942-83BE-C0210DA27628}"/>
              </a:ext>
            </a:extLst>
          </p:cNvPr>
          <p:cNvSpPr>
            <a:spLocks noGrp="1" noChangeArrowheads="1"/>
          </p:cNvSpPr>
          <p:nvPr>
            <p:ph type="body" idx="1"/>
          </p:nvPr>
        </p:nvSpPr>
        <p:spPr>
          <a:noFill/>
        </p:spPr>
        <p:txBody>
          <a:bodyPr/>
          <a:lstStyle/>
          <a:p>
            <a:pPr eaLnBrk="1" hangingPunct="1"/>
            <a:r>
              <a:rPr lang="en-GB" altLang="en-US" b="1"/>
              <a:t>So, what can be done to prevent occupational dermatitis? This can be summarised by three letters A, P and C.</a:t>
            </a:r>
          </a:p>
          <a:p>
            <a:pPr eaLnBrk="1" hangingPunct="1"/>
            <a:endParaRPr lang="en-GB" altLang="en-US" b="1"/>
          </a:p>
          <a:p>
            <a:pPr eaLnBrk="1" hangingPunct="1"/>
            <a:r>
              <a:rPr lang="en-GB" altLang="en-US" b="1"/>
              <a:t>Firstly – occupational contact dermatitis is caused by contact with an agent – therefore if you have no contact – you have no dermatitis.</a:t>
            </a:r>
          </a:p>
          <a:p>
            <a:pPr eaLnBrk="1" hangingPunct="1"/>
            <a:endParaRPr lang="en-GB" altLang="en-US" b="1"/>
          </a:p>
          <a:p>
            <a:pPr eaLnBrk="1" hangingPunct="1"/>
            <a:r>
              <a:rPr lang="en-GB" altLang="en-US" b="1"/>
              <a:t>Secondly, you need to protect the skin. If frequent washing is removing moisture from the skin, this moisture will need to be replaced by a suitable moisturiser.</a:t>
            </a:r>
          </a:p>
          <a:p>
            <a:pPr eaLnBrk="1" hangingPunct="1"/>
            <a:endParaRPr lang="en-GB" altLang="en-US" b="1"/>
          </a:p>
          <a:p>
            <a:pPr eaLnBrk="1" hangingPunct="1"/>
            <a:r>
              <a:rPr lang="en-GB" altLang="en-US" b="1"/>
              <a:t>Finally, by checking for early signs of dermatitis, you can ensure that it is treated as quickly as possible. Checks can also help indicate a possible lapse in your preventative control measures, and the need to reassess the situation.</a:t>
            </a:r>
          </a:p>
          <a:p>
            <a:pPr eaLnBrk="1" hangingPunct="1"/>
            <a:endParaRPr lang="en-GB" altLang="en-US" b="1"/>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8">
            <a:extLst>
              <a:ext uri="{FF2B5EF4-FFF2-40B4-BE49-F238E27FC236}">
                <a16:creationId xmlns:a16="http://schemas.microsoft.com/office/drawing/2014/main" id="{B1F331A2-2837-416E-872F-1A73A215A058}"/>
              </a:ext>
            </a:extLst>
          </p:cNvPr>
          <p:cNvGraphicFramePr>
            <a:graphicFrameLocks noChangeAspect="1"/>
          </p:cNvGraphicFramePr>
          <p:nvPr userDrawn="1"/>
        </p:nvGraphicFramePr>
        <p:xfrm>
          <a:off x="7924800" y="457200"/>
          <a:ext cx="914400" cy="838200"/>
        </p:xfrm>
        <a:graphic>
          <a:graphicData uri="http://schemas.openxmlformats.org/presentationml/2006/ole">
            <mc:AlternateContent xmlns:mc="http://schemas.openxmlformats.org/markup-compatibility/2006">
              <mc:Choice xmlns:v="urn:schemas-microsoft-com:vml" Requires="v">
                <p:oleObj name="Photo Editor Photo" r:id="rId2" imgW="3400900" imgH="3419952" progId="MSPhotoEd.3">
                  <p:embed/>
                </p:oleObj>
              </mc:Choice>
              <mc:Fallback>
                <p:oleObj name="Photo Editor Photo" r:id="rId2" imgW="3400900" imgH="3419952" progId="MSPhotoEd.3">
                  <p:embed/>
                  <p:pic>
                    <p:nvPicPr>
                      <p:cNvPr id="4" name="Object 8">
                        <a:extLst>
                          <a:ext uri="{FF2B5EF4-FFF2-40B4-BE49-F238E27FC236}">
                            <a16:creationId xmlns:a16="http://schemas.microsoft.com/office/drawing/2014/main" id="{B1F331A2-2837-416E-872F-1A73A215A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457200"/>
                        <a:ext cx="91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ine 5">
            <a:extLst>
              <a:ext uri="{FF2B5EF4-FFF2-40B4-BE49-F238E27FC236}">
                <a16:creationId xmlns:a16="http://schemas.microsoft.com/office/drawing/2014/main" id="{F22B8315-444E-4104-A263-7027B0ABB463}"/>
              </a:ext>
            </a:extLst>
          </p:cNvPr>
          <p:cNvSpPr>
            <a:spLocks noChangeShapeType="1"/>
          </p:cNvSpPr>
          <p:nvPr userDrawn="1"/>
        </p:nvSpPr>
        <p:spPr bwMode="auto">
          <a:xfrm>
            <a:off x="0" y="1524000"/>
            <a:ext cx="9144000" cy="0"/>
          </a:xfrm>
          <a:prstGeom prst="line">
            <a:avLst/>
          </a:prstGeom>
          <a:noFill/>
          <a:ln w="15875">
            <a:solidFill>
              <a:srgbClr val="A705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 name="Text Box 6">
            <a:extLst>
              <a:ext uri="{FF2B5EF4-FFF2-40B4-BE49-F238E27FC236}">
                <a16:creationId xmlns:a16="http://schemas.microsoft.com/office/drawing/2014/main" id="{09049C6C-7B46-4800-BD99-B013538C8E41}"/>
              </a:ext>
            </a:extLst>
          </p:cNvPr>
          <p:cNvSpPr txBox="1">
            <a:spLocks noChangeArrowheads="1"/>
          </p:cNvSpPr>
          <p:nvPr userDrawn="1"/>
        </p:nvSpPr>
        <p:spPr bwMode="auto">
          <a:xfrm>
            <a:off x="685800" y="598488"/>
            <a:ext cx="2438400"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40000"/>
              </a:lnSpc>
              <a:spcBef>
                <a:spcPct val="50000"/>
              </a:spcBef>
            </a:pPr>
            <a:endParaRPr lang="en-GB" altLang="en-US" sz="1800">
              <a:solidFill>
                <a:srgbClr val="FFFFFF"/>
              </a:solidFill>
              <a:latin typeface="L Helvetica Light" charset="0"/>
            </a:endParaRPr>
          </a:p>
          <a:p>
            <a:pPr eaLnBrk="1" hangingPunct="1">
              <a:lnSpc>
                <a:spcPct val="40000"/>
              </a:lnSpc>
              <a:spcBef>
                <a:spcPct val="50000"/>
              </a:spcBef>
            </a:pPr>
            <a:r>
              <a:rPr lang="en-GB" altLang="en-US" sz="1800">
                <a:solidFill>
                  <a:srgbClr val="FFFFFF"/>
                </a:solidFill>
                <a:latin typeface="Arial" panose="020B0604020202020204" pitchFamily="34" charset="0"/>
              </a:rPr>
              <a:t>Health and Safety </a:t>
            </a:r>
          </a:p>
          <a:p>
            <a:pPr eaLnBrk="1" hangingPunct="1">
              <a:lnSpc>
                <a:spcPct val="40000"/>
              </a:lnSpc>
              <a:spcBef>
                <a:spcPct val="50000"/>
              </a:spcBef>
            </a:pPr>
            <a:r>
              <a:rPr lang="en-GB" altLang="en-US" sz="1800">
                <a:solidFill>
                  <a:srgbClr val="FFFFFF"/>
                </a:solidFill>
                <a:latin typeface="Arial" panose="020B0604020202020204" pitchFamily="34" charset="0"/>
              </a:rPr>
              <a:t>Executive</a:t>
            </a:r>
            <a:endParaRPr lang="en-GB" altLang="en-US">
              <a:latin typeface="Arial" panose="020B0604020202020204" pitchFamily="34" charset="0"/>
            </a:endParaRPr>
          </a:p>
        </p:txBody>
      </p:sp>
      <p:sp>
        <p:nvSpPr>
          <p:cNvPr id="7" name="Text Box 9">
            <a:extLst>
              <a:ext uri="{FF2B5EF4-FFF2-40B4-BE49-F238E27FC236}">
                <a16:creationId xmlns:a16="http://schemas.microsoft.com/office/drawing/2014/main" id="{9C0C8839-5A08-4B4B-9780-3C959A70AD2F}"/>
              </a:ext>
            </a:extLst>
          </p:cNvPr>
          <p:cNvSpPr txBox="1">
            <a:spLocks noChangeArrowheads="1"/>
          </p:cNvSpPr>
          <p:nvPr userDrawn="1"/>
        </p:nvSpPr>
        <p:spPr bwMode="auto">
          <a:xfrm>
            <a:off x="838200" y="609600"/>
            <a:ext cx="2438400"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40000"/>
              </a:lnSpc>
              <a:spcBef>
                <a:spcPct val="50000"/>
              </a:spcBef>
            </a:pPr>
            <a:endParaRPr lang="en-GB" altLang="en-US" sz="1800">
              <a:solidFill>
                <a:srgbClr val="A70532"/>
              </a:solidFill>
              <a:latin typeface="L Helvetica Light" charset="0"/>
            </a:endParaRPr>
          </a:p>
          <a:p>
            <a:pPr eaLnBrk="1" hangingPunct="1">
              <a:lnSpc>
                <a:spcPct val="40000"/>
              </a:lnSpc>
              <a:spcBef>
                <a:spcPct val="50000"/>
              </a:spcBef>
            </a:pPr>
            <a:r>
              <a:rPr lang="en-GB" altLang="en-US" sz="1800">
                <a:solidFill>
                  <a:srgbClr val="A70532"/>
                </a:solidFill>
                <a:latin typeface="Arial" panose="020B0604020202020204" pitchFamily="34" charset="0"/>
              </a:rPr>
              <a:t>Health and Safety </a:t>
            </a:r>
          </a:p>
          <a:p>
            <a:pPr eaLnBrk="1" hangingPunct="1">
              <a:lnSpc>
                <a:spcPct val="40000"/>
              </a:lnSpc>
              <a:spcBef>
                <a:spcPct val="50000"/>
              </a:spcBef>
            </a:pPr>
            <a:r>
              <a:rPr lang="en-GB" altLang="en-US" sz="1800">
                <a:solidFill>
                  <a:srgbClr val="A70532"/>
                </a:solidFill>
                <a:latin typeface="Arial" panose="020B0604020202020204" pitchFamily="34" charset="0"/>
              </a:rPr>
              <a:t>Executive</a:t>
            </a:r>
            <a:endParaRPr lang="en-GB" altLang="en-US">
              <a:solidFill>
                <a:srgbClr val="A70532"/>
              </a:solidFill>
              <a:latin typeface="Arial" panose="020B0604020202020204" pitchFamily="34" charset="0"/>
            </a:endParaRPr>
          </a:p>
        </p:txBody>
      </p:sp>
      <p:sp>
        <p:nvSpPr>
          <p:cNvPr id="3074" name="Rectangle 2"/>
          <p:cNvSpPr>
            <a:spLocks noGrp="1" noChangeArrowheads="1"/>
          </p:cNvSpPr>
          <p:nvPr>
            <p:ph type="ctrTitle"/>
          </p:nvPr>
        </p:nvSpPr>
        <p:spPr>
          <a:xfrm>
            <a:off x="685800" y="1582738"/>
            <a:ext cx="7162800" cy="1998662"/>
          </a:xfrm>
        </p:spPr>
        <p:txBody>
          <a:bodyPr anchor="t"/>
          <a:lstStyle>
            <a:lvl1pPr>
              <a:lnSpc>
                <a:spcPct val="120000"/>
              </a:lnSpc>
              <a:defRPr sz="4800"/>
            </a:lvl1pPr>
          </a:lstStyle>
          <a:p>
            <a:pPr lvl="0"/>
            <a:r>
              <a:rPr lang="en-GB" altLang="en-US" noProof="0"/>
              <a:t>Click to edit Master title style</a:t>
            </a:r>
          </a:p>
        </p:txBody>
      </p:sp>
      <p:sp>
        <p:nvSpPr>
          <p:cNvPr id="3075" name="Rectangle 3"/>
          <p:cNvSpPr>
            <a:spLocks noGrp="1" noChangeArrowheads="1"/>
          </p:cNvSpPr>
          <p:nvPr>
            <p:ph type="subTitle" idx="1"/>
          </p:nvPr>
        </p:nvSpPr>
        <p:spPr>
          <a:xfrm>
            <a:off x="685800" y="3860800"/>
            <a:ext cx="5257800" cy="1752600"/>
          </a:xfrm>
        </p:spPr>
        <p:txBody>
          <a:bodyPr/>
          <a:lstStyle>
            <a:lvl1pPr marL="0" indent="0">
              <a:buFontTx/>
              <a:buNone/>
              <a:defRPr sz="3200"/>
            </a:lvl1pPr>
          </a:lstStyle>
          <a:p>
            <a:pPr lvl="0"/>
            <a:r>
              <a:rPr lang="en-GB" altLang="en-US" noProof="0"/>
              <a:t>Click to edit Master subtitle style</a:t>
            </a:r>
          </a:p>
        </p:txBody>
      </p:sp>
    </p:spTree>
    <p:extLst>
      <p:ext uri="{BB962C8B-B14F-4D97-AF65-F5344CB8AC3E}">
        <p14:creationId xmlns:p14="http://schemas.microsoft.com/office/powerpoint/2010/main" val="1461252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638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48375" y="608013"/>
            <a:ext cx="1800225" cy="58689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47700" y="608013"/>
            <a:ext cx="5248275" cy="58689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0468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13800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13746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27213"/>
            <a:ext cx="3505200" cy="4649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43400" y="1827213"/>
            <a:ext cx="3505200" cy="4649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8294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93595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25634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1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4738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31784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393BA48-C7AD-4E85-A883-AAFA4E92DA98}"/>
              </a:ext>
            </a:extLst>
          </p:cNvPr>
          <p:cNvSpPr>
            <a:spLocks noGrp="1" noChangeArrowheads="1"/>
          </p:cNvSpPr>
          <p:nvPr>
            <p:ph type="title"/>
          </p:nvPr>
        </p:nvSpPr>
        <p:spPr bwMode="auto">
          <a:xfrm>
            <a:off x="647700" y="608013"/>
            <a:ext cx="6834188"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4A4B999-A906-4DD7-AB7D-F58E1A080733}"/>
              </a:ext>
            </a:extLst>
          </p:cNvPr>
          <p:cNvSpPr>
            <a:spLocks noGrp="1" noChangeArrowheads="1"/>
          </p:cNvSpPr>
          <p:nvPr>
            <p:ph type="body" idx="1"/>
          </p:nvPr>
        </p:nvSpPr>
        <p:spPr bwMode="auto">
          <a:xfrm>
            <a:off x="685800" y="1827213"/>
            <a:ext cx="7162800" cy="464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Line 8">
            <a:extLst>
              <a:ext uri="{FF2B5EF4-FFF2-40B4-BE49-F238E27FC236}">
                <a16:creationId xmlns:a16="http://schemas.microsoft.com/office/drawing/2014/main" id="{36B3079C-B541-4F6E-B9EF-C3C0D2287E28}"/>
              </a:ext>
            </a:extLst>
          </p:cNvPr>
          <p:cNvSpPr>
            <a:spLocks noChangeShapeType="1"/>
          </p:cNvSpPr>
          <p:nvPr userDrawn="1"/>
        </p:nvSpPr>
        <p:spPr bwMode="auto">
          <a:xfrm>
            <a:off x="0" y="1524000"/>
            <a:ext cx="9144000" cy="0"/>
          </a:xfrm>
          <a:prstGeom prst="line">
            <a:avLst/>
          </a:prstGeom>
          <a:noFill/>
          <a:ln w="15875">
            <a:solidFill>
              <a:srgbClr val="A705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1029" name="Object 12">
            <a:extLst>
              <a:ext uri="{FF2B5EF4-FFF2-40B4-BE49-F238E27FC236}">
                <a16:creationId xmlns:a16="http://schemas.microsoft.com/office/drawing/2014/main" id="{5685CA8E-1C5E-4E5C-A72F-B4FCE729F593}"/>
              </a:ext>
            </a:extLst>
          </p:cNvPr>
          <p:cNvGraphicFramePr>
            <a:graphicFrameLocks noChangeAspect="1"/>
          </p:cNvGraphicFramePr>
          <p:nvPr userDrawn="1"/>
        </p:nvGraphicFramePr>
        <p:xfrm>
          <a:off x="7924800" y="457200"/>
          <a:ext cx="914400" cy="838200"/>
        </p:xfrm>
        <a:graphic>
          <a:graphicData uri="http://schemas.openxmlformats.org/presentationml/2006/ole">
            <mc:AlternateContent xmlns:mc="http://schemas.openxmlformats.org/markup-compatibility/2006">
              <mc:Choice xmlns:v="urn:schemas-microsoft-com:vml" Requires="v">
                <p:oleObj name="Photo Editor Photo" r:id="rId13" imgW="3400900" imgH="3419952" progId="MSPhotoEd.3">
                  <p:embed/>
                </p:oleObj>
              </mc:Choice>
              <mc:Fallback>
                <p:oleObj name="Photo Editor Photo" r:id="rId13" imgW="3400900" imgH="3419952" progId="MSPhotoEd.3">
                  <p:embed/>
                  <p:pic>
                    <p:nvPicPr>
                      <p:cNvPr id="1029" name="Object 12">
                        <a:extLst>
                          <a:ext uri="{FF2B5EF4-FFF2-40B4-BE49-F238E27FC236}">
                            <a16:creationId xmlns:a16="http://schemas.microsoft.com/office/drawing/2014/main" id="{5685CA8E-1C5E-4E5C-A72F-B4FCE729F59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24800" y="457200"/>
                        <a:ext cx="91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0" fontAlgn="base" hangingPunct="0">
        <a:spcBef>
          <a:spcPct val="0"/>
        </a:spcBef>
        <a:spcAft>
          <a:spcPct val="0"/>
        </a:spcAft>
        <a:defRPr sz="3200" b="1" kern="1200">
          <a:solidFill>
            <a:srgbClr val="A70532"/>
          </a:solidFill>
          <a:latin typeface="+mj-lt"/>
          <a:ea typeface="+mj-ea"/>
          <a:cs typeface="+mj-cs"/>
        </a:defRPr>
      </a:lvl1pPr>
      <a:lvl2pPr algn="l" rtl="0" eaLnBrk="0" fontAlgn="base" hangingPunct="0">
        <a:spcBef>
          <a:spcPct val="0"/>
        </a:spcBef>
        <a:spcAft>
          <a:spcPct val="0"/>
        </a:spcAft>
        <a:defRPr sz="3200" b="1">
          <a:solidFill>
            <a:srgbClr val="A70532"/>
          </a:solidFill>
          <a:latin typeface="Arial" panose="020B0604020202020204" pitchFamily="34" charset="0"/>
        </a:defRPr>
      </a:lvl2pPr>
      <a:lvl3pPr algn="l" rtl="0" eaLnBrk="0" fontAlgn="base" hangingPunct="0">
        <a:spcBef>
          <a:spcPct val="0"/>
        </a:spcBef>
        <a:spcAft>
          <a:spcPct val="0"/>
        </a:spcAft>
        <a:defRPr sz="3200" b="1">
          <a:solidFill>
            <a:srgbClr val="A70532"/>
          </a:solidFill>
          <a:latin typeface="Arial" panose="020B0604020202020204" pitchFamily="34" charset="0"/>
        </a:defRPr>
      </a:lvl3pPr>
      <a:lvl4pPr algn="l" rtl="0" eaLnBrk="0" fontAlgn="base" hangingPunct="0">
        <a:spcBef>
          <a:spcPct val="0"/>
        </a:spcBef>
        <a:spcAft>
          <a:spcPct val="0"/>
        </a:spcAft>
        <a:defRPr sz="3200" b="1">
          <a:solidFill>
            <a:srgbClr val="A70532"/>
          </a:solidFill>
          <a:latin typeface="Arial" panose="020B0604020202020204" pitchFamily="34" charset="0"/>
        </a:defRPr>
      </a:lvl4pPr>
      <a:lvl5pPr algn="l" rtl="0" eaLnBrk="0" fontAlgn="base" hangingPunct="0">
        <a:spcBef>
          <a:spcPct val="0"/>
        </a:spcBef>
        <a:spcAft>
          <a:spcPct val="0"/>
        </a:spcAft>
        <a:defRPr sz="3200" b="1">
          <a:solidFill>
            <a:srgbClr val="A70532"/>
          </a:solidFill>
          <a:latin typeface="Arial" panose="020B0604020202020204" pitchFamily="34" charset="0"/>
        </a:defRPr>
      </a:lvl5pPr>
      <a:lvl6pPr marL="457200" algn="l" rtl="0" fontAlgn="base">
        <a:spcBef>
          <a:spcPct val="0"/>
        </a:spcBef>
        <a:spcAft>
          <a:spcPct val="0"/>
        </a:spcAft>
        <a:defRPr sz="3200" b="1">
          <a:solidFill>
            <a:srgbClr val="A70532"/>
          </a:solidFill>
          <a:latin typeface="Arial" panose="020B0604020202020204" pitchFamily="34" charset="0"/>
        </a:defRPr>
      </a:lvl6pPr>
      <a:lvl7pPr marL="914400" algn="l" rtl="0" fontAlgn="base">
        <a:spcBef>
          <a:spcPct val="0"/>
        </a:spcBef>
        <a:spcAft>
          <a:spcPct val="0"/>
        </a:spcAft>
        <a:defRPr sz="3200" b="1">
          <a:solidFill>
            <a:srgbClr val="A70532"/>
          </a:solidFill>
          <a:latin typeface="Arial" panose="020B0604020202020204" pitchFamily="34" charset="0"/>
        </a:defRPr>
      </a:lvl7pPr>
      <a:lvl8pPr marL="1371600" algn="l" rtl="0" fontAlgn="base">
        <a:spcBef>
          <a:spcPct val="0"/>
        </a:spcBef>
        <a:spcAft>
          <a:spcPct val="0"/>
        </a:spcAft>
        <a:defRPr sz="3200" b="1">
          <a:solidFill>
            <a:srgbClr val="A70532"/>
          </a:solidFill>
          <a:latin typeface="Arial" panose="020B0604020202020204" pitchFamily="34" charset="0"/>
        </a:defRPr>
      </a:lvl8pPr>
      <a:lvl9pPr marL="1828800" algn="l" rtl="0" fontAlgn="base">
        <a:spcBef>
          <a:spcPct val="0"/>
        </a:spcBef>
        <a:spcAft>
          <a:spcPct val="0"/>
        </a:spcAft>
        <a:defRPr sz="3200" b="1">
          <a:solidFill>
            <a:srgbClr val="A70532"/>
          </a:solidFill>
          <a:latin typeface="Arial" panose="020B0604020202020204" pitchFamily="34" charset="0"/>
        </a:defRPr>
      </a:lvl9pPr>
    </p:titleStyle>
    <p:bodyStyle>
      <a:lvl1pPr marL="342900" indent="-342900" algn="l" rtl="0" eaLnBrk="0" fontAlgn="base" hangingPunct="0">
        <a:spcBef>
          <a:spcPct val="40000"/>
        </a:spcBef>
        <a:spcAft>
          <a:spcPct val="0"/>
        </a:spcAft>
        <a:buSzPct val="130000"/>
        <a:buChar char="•"/>
        <a:defRPr sz="2800" kern="1200">
          <a:solidFill>
            <a:srgbClr val="A70532"/>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A70532"/>
          </a:solidFill>
          <a:latin typeface="+mn-lt"/>
          <a:ea typeface="+mn-ea"/>
          <a:cs typeface="+mn-cs"/>
        </a:defRPr>
      </a:lvl2pPr>
      <a:lvl3pPr marL="1143000" indent="-228600" algn="l" rtl="0" eaLnBrk="0" fontAlgn="base" hangingPunct="0">
        <a:spcBef>
          <a:spcPct val="20000"/>
        </a:spcBef>
        <a:spcAft>
          <a:spcPct val="0"/>
        </a:spcAft>
        <a:buChar char="•"/>
        <a:defRPr sz="2800" kern="1200">
          <a:solidFill>
            <a:srgbClr val="A70532"/>
          </a:solidFill>
          <a:latin typeface="+mn-lt"/>
          <a:ea typeface="+mn-ea"/>
          <a:cs typeface="+mn-cs"/>
        </a:defRPr>
      </a:lvl3pPr>
      <a:lvl4pPr marL="1600200" indent="-228600" algn="l" rtl="0" eaLnBrk="0" fontAlgn="base" hangingPunct="0">
        <a:spcBef>
          <a:spcPct val="20000"/>
        </a:spcBef>
        <a:spcAft>
          <a:spcPct val="0"/>
        </a:spcAft>
        <a:buChar char="–"/>
        <a:defRPr sz="2800" kern="1200">
          <a:solidFill>
            <a:srgbClr val="A70532"/>
          </a:solidFill>
          <a:latin typeface="+mn-lt"/>
          <a:ea typeface="+mn-ea"/>
          <a:cs typeface="+mn-cs"/>
        </a:defRPr>
      </a:lvl4pPr>
      <a:lvl5pPr marL="2057400" indent="-228600" algn="l" rtl="0" eaLnBrk="0" fontAlgn="base" hangingPunct="0">
        <a:spcBef>
          <a:spcPct val="20000"/>
        </a:spcBef>
        <a:spcAft>
          <a:spcPct val="0"/>
        </a:spcAft>
        <a:buChar char="»"/>
        <a:defRPr sz="2800" kern="1200">
          <a:solidFill>
            <a:srgbClr val="A705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png"/><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file:///C:\Work\CHASTE\Miriam.mpeg"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E8D70FE-00FA-4A2D-9D85-B46B4763CAB4}"/>
              </a:ext>
            </a:extLst>
          </p:cNvPr>
          <p:cNvSpPr>
            <a:spLocks noGrp="1" noChangeArrowheads="1"/>
          </p:cNvSpPr>
          <p:nvPr>
            <p:ph type="ctrTitle"/>
          </p:nvPr>
        </p:nvSpPr>
        <p:spPr/>
        <p:txBody>
          <a:bodyPr/>
          <a:lstStyle/>
          <a:p>
            <a:pPr eaLnBrk="1" hangingPunct="1"/>
            <a:r>
              <a:rPr lang="en-GB" altLang="en-US"/>
              <a:t>Occupational Dermatitis</a:t>
            </a:r>
          </a:p>
        </p:txBody>
      </p:sp>
      <p:sp>
        <p:nvSpPr>
          <p:cNvPr id="4099" name="Rectangle 3">
            <a:extLst>
              <a:ext uri="{FF2B5EF4-FFF2-40B4-BE49-F238E27FC236}">
                <a16:creationId xmlns:a16="http://schemas.microsoft.com/office/drawing/2014/main" id="{635EC9E9-D17D-4EA3-9072-FB57D9910EEE}"/>
              </a:ext>
            </a:extLst>
          </p:cNvPr>
          <p:cNvSpPr>
            <a:spLocks noGrp="1" noChangeArrowheads="1"/>
          </p:cNvSpPr>
          <p:nvPr>
            <p:ph type="subTitle" idx="1"/>
          </p:nvPr>
        </p:nvSpPr>
        <p:spPr>
          <a:xfrm>
            <a:off x="685800" y="4149725"/>
            <a:ext cx="4678363" cy="1463675"/>
          </a:xfrm>
        </p:spPr>
        <p:txBody>
          <a:bodyPr/>
          <a:lstStyle/>
          <a:p>
            <a:pPr eaLnBrk="1" hangingPunct="1">
              <a:spcBef>
                <a:spcPct val="50000"/>
              </a:spcBef>
              <a:buSzTx/>
            </a:pPr>
            <a:r>
              <a:rPr lang="en-GB" altLang="en-US" b="1"/>
              <a:t>What you and your students need to know</a:t>
            </a:r>
          </a:p>
          <a:p>
            <a:pPr eaLnBrk="1" hangingPunct="1">
              <a:spcBef>
                <a:spcPct val="50000"/>
              </a:spcBef>
              <a:buSzTx/>
            </a:pPr>
            <a:endParaRPr lang="en-GB" altLang="en-US"/>
          </a:p>
        </p:txBody>
      </p:sp>
      <p:pic>
        <p:nvPicPr>
          <p:cNvPr id="4100" name="Picture 10">
            <a:extLst>
              <a:ext uri="{FF2B5EF4-FFF2-40B4-BE49-F238E27FC236}">
                <a16:creationId xmlns:a16="http://schemas.microsoft.com/office/drawing/2014/main" id="{DA6C2ED0-2D06-451F-A62E-DADA6B5884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916113"/>
            <a:ext cx="3779837" cy="424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DA03DE9-35A8-4E3B-9B6B-9C2C4D992516}"/>
              </a:ext>
            </a:extLst>
          </p:cNvPr>
          <p:cNvSpPr>
            <a:spLocks noGrp="1" noChangeArrowheads="1"/>
          </p:cNvSpPr>
          <p:nvPr>
            <p:ph type="title"/>
          </p:nvPr>
        </p:nvSpPr>
        <p:spPr/>
        <p:txBody>
          <a:bodyPr/>
          <a:lstStyle/>
          <a:p>
            <a:pPr eaLnBrk="1" hangingPunct="1"/>
            <a:r>
              <a:rPr lang="en-GB" altLang="en-US"/>
              <a:t>Avoiding contact</a:t>
            </a:r>
          </a:p>
        </p:txBody>
      </p:sp>
      <p:pic>
        <p:nvPicPr>
          <p:cNvPr id="22531" name="Picture 4">
            <a:extLst>
              <a:ext uri="{FF2B5EF4-FFF2-40B4-BE49-F238E27FC236}">
                <a16:creationId xmlns:a16="http://schemas.microsoft.com/office/drawing/2014/main" id="{84676317-8ABA-40CA-B940-1A89397A9722}"/>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50825" y="2276475"/>
            <a:ext cx="2665413" cy="3673475"/>
          </a:xfrm>
          <a:noFill/>
        </p:spPr>
      </p:pic>
      <p:pic>
        <p:nvPicPr>
          <p:cNvPr id="22532" name="Picture 5" descr="lady and the pump">
            <a:extLst>
              <a:ext uri="{FF2B5EF4-FFF2-40B4-BE49-F238E27FC236}">
                <a16:creationId xmlns:a16="http://schemas.microsoft.com/office/drawing/2014/main" id="{BDB2E547-EEAB-40B6-8648-CE29D69423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2276475"/>
            <a:ext cx="2808287"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LEV man">
            <a:extLst>
              <a:ext uri="{FF2B5EF4-FFF2-40B4-BE49-F238E27FC236}">
                <a16:creationId xmlns:a16="http://schemas.microsoft.com/office/drawing/2014/main" id="{776B5912-9224-49B4-995A-5EACFE8DF5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2276475"/>
            <a:ext cx="273685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A5C2C45-157B-4DFD-ACF4-CDD03E6FE7B6}"/>
              </a:ext>
            </a:extLst>
          </p:cNvPr>
          <p:cNvSpPr>
            <a:spLocks noGrp="1" noChangeArrowheads="1"/>
          </p:cNvSpPr>
          <p:nvPr>
            <p:ph type="title"/>
          </p:nvPr>
        </p:nvSpPr>
        <p:spPr/>
        <p:txBody>
          <a:bodyPr/>
          <a:lstStyle/>
          <a:p>
            <a:pPr eaLnBrk="1" hangingPunct="1"/>
            <a:r>
              <a:rPr lang="en-GB" altLang="en-US"/>
              <a:t>Protecting the Skin</a:t>
            </a:r>
          </a:p>
        </p:txBody>
      </p:sp>
      <p:sp>
        <p:nvSpPr>
          <p:cNvPr id="24579" name="Rectangle 3">
            <a:extLst>
              <a:ext uri="{FF2B5EF4-FFF2-40B4-BE49-F238E27FC236}">
                <a16:creationId xmlns:a16="http://schemas.microsoft.com/office/drawing/2014/main" id="{E06C77B4-17AB-434D-93BB-B82FB2D8F05A}"/>
              </a:ext>
            </a:extLst>
          </p:cNvPr>
          <p:cNvSpPr>
            <a:spLocks noGrp="1" noChangeArrowheads="1"/>
          </p:cNvSpPr>
          <p:nvPr>
            <p:ph type="body" idx="1"/>
          </p:nvPr>
        </p:nvSpPr>
        <p:spPr/>
        <p:txBody>
          <a:bodyPr/>
          <a:lstStyle/>
          <a:p>
            <a:pPr eaLnBrk="1" hangingPunct="1"/>
            <a:r>
              <a:rPr lang="en-GB" altLang="en-US"/>
              <a:t>Remove any contamination from the skin</a:t>
            </a:r>
          </a:p>
          <a:p>
            <a:pPr eaLnBrk="1" hangingPunct="1"/>
            <a:r>
              <a:rPr lang="en-GB" altLang="en-US"/>
              <a:t>Dry hands thoroughly after washing</a:t>
            </a:r>
          </a:p>
          <a:p>
            <a:pPr eaLnBrk="1" hangingPunct="1"/>
            <a:r>
              <a:rPr lang="en-GB" altLang="en-US"/>
              <a:t>Pre and post work creams</a:t>
            </a:r>
          </a:p>
          <a:p>
            <a:pPr eaLnBrk="1" hangingPunct="1"/>
            <a:r>
              <a:rPr lang="en-GB" altLang="en-US"/>
              <a:t>Use the correct type of PPE</a:t>
            </a:r>
          </a:p>
          <a:p>
            <a:pPr eaLnBrk="1" hangingPunct="1">
              <a:buFontTx/>
              <a:buNone/>
            </a:pPr>
            <a:endParaRPr lang="en-GB" altLang="en-US"/>
          </a:p>
        </p:txBody>
      </p:sp>
      <p:pic>
        <p:nvPicPr>
          <p:cNvPr id="24580" name="Picture 4">
            <a:extLst>
              <a:ext uri="{FF2B5EF4-FFF2-40B4-BE49-F238E27FC236}">
                <a16:creationId xmlns:a16="http://schemas.microsoft.com/office/drawing/2014/main" id="{576E4FA8-8F65-4FA8-8D8F-7DE6EAEF1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292600"/>
            <a:ext cx="1655762"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5">
            <a:extLst>
              <a:ext uri="{FF2B5EF4-FFF2-40B4-BE49-F238E27FC236}">
                <a16:creationId xmlns:a16="http://schemas.microsoft.com/office/drawing/2014/main" id="{917D13A0-4C36-4D55-A8C5-FFEB5AC130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4292600"/>
            <a:ext cx="1655763"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6">
            <a:extLst>
              <a:ext uri="{FF2B5EF4-FFF2-40B4-BE49-F238E27FC236}">
                <a16:creationId xmlns:a16="http://schemas.microsoft.com/office/drawing/2014/main" id="{883B05A9-F094-4510-9941-9A37E67A04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4292600"/>
            <a:ext cx="1655762"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Picture 7">
            <a:extLst>
              <a:ext uri="{FF2B5EF4-FFF2-40B4-BE49-F238E27FC236}">
                <a16:creationId xmlns:a16="http://schemas.microsoft.com/office/drawing/2014/main" id="{F3A383B7-3F3D-4039-AED8-EDE7FA14A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4292600"/>
            <a:ext cx="1728788"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4" name="Picture 8">
            <a:extLst>
              <a:ext uri="{FF2B5EF4-FFF2-40B4-BE49-F238E27FC236}">
                <a16:creationId xmlns:a16="http://schemas.microsoft.com/office/drawing/2014/main" id="{67BFB42A-B302-40D9-A8BC-E48D1B0C1F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388" y="4292600"/>
            <a:ext cx="180022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6D65302-E50F-4D38-BC6D-56527638F942}"/>
              </a:ext>
            </a:extLst>
          </p:cNvPr>
          <p:cNvSpPr>
            <a:spLocks noGrp="1" noChangeArrowheads="1"/>
          </p:cNvSpPr>
          <p:nvPr>
            <p:ph type="title"/>
          </p:nvPr>
        </p:nvSpPr>
        <p:spPr/>
        <p:txBody>
          <a:bodyPr/>
          <a:lstStyle/>
          <a:p>
            <a:pPr eaLnBrk="1" hangingPunct="1"/>
            <a:r>
              <a:rPr lang="en-GB" altLang="en-US"/>
              <a:t>Personal Protective Equipment</a:t>
            </a:r>
          </a:p>
        </p:txBody>
      </p:sp>
      <p:sp>
        <p:nvSpPr>
          <p:cNvPr id="26627" name="Rectangle 3">
            <a:extLst>
              <a:ext uri="{FF2B5EF4-FFF2-40B4-BE49-F238E27FC236}">
                <a16:creationId xmlns:a16="http://schemas.microsoft.com/office/drawing/2014/main" id="{096FD8B1-559D-43D7-BA5C-7657F82AD8AB}"/>
              </a:ext>
            </a:extLst>
          </p:cNvPr>
          <p:cNvSpPr>
            <a:spLocks noGrp="1" noChangeArrowheads="1"/>
          </p:cNvSpPr>
          <p:nvPr>
            <p:ph type="body" idx="1"/>
          </p:nvPr>
        </p:nvSpPr>
        <p:spPr/>
        <p:txBody>
          <a:bodyPr/>
          <a:lstStyle/>
          <a:p>
            <a:pPr eaLnBrk="1" hangingPunct="1"/>
            <a:r>
              <a:rPr lang="en-GB" altLang="en-US"/>
              <a:t>When to provide</a:t>
            </a:r>
          </a:p>
          <a:p>
            <a:pPr eaLnBrk="1" hangingPunct="1"/>
            <a:r>
              <a:rPr lang="en-GB" altLang="en-US"/>
              <a:t>Gloves – which are appropriate?</a:t>
            </a:r>
          </a:p>
          <a:p>
            <a:pPr eaLnBrk="1" hangingPunct="1"/>
            <a:r>
              <a:rPr lang="en-GB" altLang="en-US"/>
              <a:t>Overalls, aprons, coveralls</a:t>
            </a:r>
          </a:p>
          <a:p>
            <a:pPr eaLnBrk="1" hangingPunct="1"/>
            <a:r>
              <a:rPr lang="en-GB" altLang="en-US"/>
              <a:t>Storage, cleaning and availability</a:t>
            </a:r>
          </a:p>
          <a:p>
            <a:pPr eaLnBrk="1" hangingPunct="1"/>
            <a:endParaRPr lang="en-GB" altLang="en-US"/>
          </a:p>
        </p:txBody>
      </p:sp>
      <p:pic>
        <p:nvPicPr>
          <p:cNvPr id="26628" name="Picture 4">
            <a:extLst>
              <a:ext uri="{FF2B5EF4-FFF2-40B4-BE49-F238E27FC236}">
                <a16:creationId xmlns:a16="http://schemas.microsoft.com/office/drawing/2014/main" id="{3FD315E4-956D-4D4B-8DFA-1ABB15030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581525"/>
            <a:ext cx="21590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5" descr="gloves">
            <a:extLst>
              <a:ext uri="{FF2B5EF4-FFF2-40B4-BE49-F238E27FC236}">
                <a16:creationId xmlns:a16="http://schemas.microsoft.com/office/drawing/2014/main" id="{0FFAA18B-AD93-4F0B-9AD8-2335FBABBE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4652963"/>
            <a:ext cx="2160588"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green gloves">
            <a:extLst>
              <a:ext uri="{FF2B5EF4-FFF2-40B4-BE49-F238E27FC236}">
                <a16:creationId xmlns:a16="http://schemas.microsoft.com/office/drawing/2014/main" id="{FAC1ACB3-D51B-4570-8CA0-A5D5FB9E57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4581525"/>
            <a:ext cx="2232025"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descr="men in chem suits">
            <a:extLst>
              <a:ext uri="{FF2B5EF4-FFF2-40B4-BE49-F238E27FC236}">
                <a16:creationId xmlns:a16="http://schemas.microsoft.com/office/drawing/2014/main" id="{7B85302E-DC4E-4BFC-96EA-0F4578D046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9925" y="3500438"/>
            <a:ext cx="15843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4597140-498C-4882-B2C6-039E6F661B40}"/>
              </a:ext>
            </a:extLst>
          </p:cNvPr>
          <p:cNvSpPr>
            <a:spLocks noGrp="1" noChangeArrowheads="1"/>
          </p:cNvSpPr>
          <p:nvPr>
            <p:ph type="title"/>
          </p:nvPr>
        </p:nvSpPr>
        <p:spPr/>
        <p:txBody>
          <a:bodyPr/>
          <a:lstStyle/>
          <a:p>
            <a:pPr eaLnBrk="1" hangingPunct="1"/>
            <a:r>
              <a:rPr lang="en-GB" altLang="en-US"/>
              <a:t>Checking - Health Surveillance</a:t>
            </a:r>
          </a:p>
        </p:txBody>
      </p:sp>
      <p:sp>
        <p:nvSpPr>
          <p:cNvPr id="28675" name="Rectangle 3">
            <a:extLst>
              <a:ext uri="{FF2B5EF4-FFF2-40B4-BE49-F238E27FC236}">
                <a16:creationId xmlns:a16="http://schemas.microsoft.com/office/drawing/2014/main" id="{6607AEDE-1EC2-4152-A64E-DEAC4D754451}"/>
              </a:ext>
            </a:extLst>
          </p:cNvPr>
          <p:cNvSpPr>
            <a:spLocks noGrp="1" noChangeArrowheads="1"/>
          </p:cNvSpPr>
          <p:nvPr>
            <p:ph type="body" idx="1"/>
          </p:nvPr>
        </p:nvSpPr>
        <p:spPr/>
        <p:txBody>
          <a:bodyPr/>
          <a:lstStyle/>
          <a:p>
            <a:pPr eaLnBrk="1" hangingPunct="1"/>
            <a:r>
              <a:rPr lang="en-GB" altLang="en-US"/>
              <a:t>Can be done in-house </a:t>
            </a:r>
          </a:p>
          <a:p>
            <a:pPr eaLnBrk="1" hangingPunct="1"/>
            <a:r>
              <a:rPr lang="en-GB" altLang="en-US"/>
              <a:t>Periodic skin check</a:t>
            </a:r>
          </a:p>
          <a:p>
            <a:pPr eaLnBrk="1" hangingPunct="1"/>
            <a:r>
              <a:rPr lang="en-GB" altLang="en-US"/>
              <a:t>Referral to Occupational Health Professional</a:t>
            </a:r>
          </a:p>
          <a:p>
            <a:pPr eaLnBrk="1" hangingPunct="1"/>
            <a:r>
              <a:rPr lang="en-GB" altLang="en-US"/>
              <a:t>Results must be maintained</a:t>
            </a:r>
          </a:p>
          <a:p>
            <a:pPr eaLnBrk="1" hangingPunct="1"/>
            <a:r>
              <a:rPr lang="en-GB" altLang="en-US"/>
              <a:t>Results should be fed back into overall dermatitis management</a:t>
            </a:r>
          </a:p>
          <a:p>
            <a:pPr eaLnBrk="1" hangingPunct="1"/>
            <a:r>
              <a:rPr lang="en-GB" altLang="en-US"/>
              <a:t>Report cases to HSE!</a:t>
            </a:r>
          </a:p>
          <a:p>
            <a:pPr eaLnBrk="1" hangingPunct="1"/>
            <a:endParaRPr lang="en-GB" altLang="en-US"/>
          </a:p>
        </p:txBody>
      </p:sp>
      <p:pic>
        <p:nvPicPr>
          <p:cNvPr id="28676" name="Picture 4">
            <a:extLst>
              <a:ext uri="{FF2B5EF4-FFF2-40B4-BE49-F238E27FC236}">
                <a16:creationId xmlns:a16="http://schemas.microsoft.com/office/drawing/2014/main" id="{9A9A08DD-5DBF-48E3-B076-45BF08455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989138"/>
            <a:ext cx="2663825"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EB6BBE7-276D-4854-B127-25250712FC49}"/>
              </a:ext>
            </a:extLst>
          </p:cNvPr>
          <p:cNvSpPr>
            <a:spLocks noGrp="1" noChangeArrowheads="1"/>
          </p:cNvSpPr>
          <p:nvPr>
            <p:ph type="title"/>
          </p:nvPr>
        </p:nvSpPr>
        <p:spPr/>
        <p:txBody>
          <a:bodyPr/>
          <a:lstStyle/>
          <a:p>
            <a:pPr eaLnBrk="1" hangingPunct="1"/>
            <a:r>
              <a:rPr lang="en-GB" altLang="en-US"/>
              <a:t>Student Awareness</a:t>
            </a:r>
          </a:p>
        </p:txBody>
      </p:sp>
      <p:sp>
        <p:nvSpPr>
          <p:cNvPr id="30723" name="Rectangle 3">
            <a:extLst>
              <a:ext uri="{FF2B5EF4-FFF2-40B4-BE49-F238E27FC236}">
                <a16:creationId xmlns:a16="http://schemas.microsoft.com/office/drawing/2014/main" id="{D5AB6055-71A5-4997-8E8F-54BE505AD167}"/>
              </a:ext>
            </a:extLst>
          </p:cNvPr>
          <p:cNvSpPr>
            <a:spLocks noGrp="1" noChangeArrowheads="1"/>
          </p:cNvSpPr>
          <p:nvPr>
            <p:ph type="body" idx="1"/>
          </p:nvPr>
        </p:nvSpPr>
        <p:spPr/>
        <p:txBody>
          <a:bodyPr/>
          <a:lstStyle/>
          <a:p>
            <a:pPr eaLnBrk="1" hangingPunct="1"/>
            <a:r>
              <a:rPr lang="en-GB" altLang="en-US"/>
              <a:t>What substances may be a problem?</a:t>
            </a:r>
          </a:p>
          <a:p>
            <a:pPr eaLnBrk="1" hangingPunct="1"/>
            <a:endParaRPr lang="en-GB" altLang="en-US"/>
          </a:p>
          <a:p>
            <a:pPr eaLnBrk="1" hangingPunct="1"/>
            <a:r>
              <a:rPr lang="en-GB" altLang="en-US"/>
              <a:t>How do I protect my skin?</a:t>
            </a:r>
          </a:p>
          <a:p>
            <a:pPr eaLnBrk="1" hangingPunct="1"/>
            <a:endParaRPr lang="en-GB" altLang="en-US"/>
          </a:p>
          <a:p>
            <a:pPr eaLnBrk="1" hangingPunct="1"/>
            <a:r>
              <a:rPr lang="en-GB" altLang="en-US"/>
              <a:t>What are the symptoms of dermatitis?</a:t>
            </a:r>
          </a:p>
          <a:p>
            <a:pPr eaLnBrk="1" hangingPunct="1"/>
            <a:endParaRPr lang="en-GB" altLang="en-US"/>
          </a:p>
          <a:p>
            <a:pPr eaLnBrk="1" hangingPunct="1"/>
            <a:r>
              <a:rPr lang="en-GB" altLang="en-US"/>
              <a:t>What do I do if I suspect I have dermatitis?</a:t>
            </a:r>
          </a:p>
          <a:p>
            <a:pPr eaLnBrk="1" hangingPunct="1"/>
            <a:endParaRPr lang="en-GB"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1720389-43E0-4B92-9B76-13DE9F275D81}"/>
              </a:ext>
            </a:extLst>
          </p:cNvPr>
          <p:cNvSpPr>
            <a:spLocks noGrp="1" noChangeArrowheads="1"/>
          </p:cNvSpPr>
          <p:nvPr>
            <p:ph type="title"/>
          </p:nvPr>
        </p:nvSpPr>
        <p:spPr/>
        <p:txBody>
          <a:bodyPr/>
          <a:lstStyle/>
          <a:p>
            <a:pPr eaLnBrk="1" hangingPunct="1"/>
            <a:r>
              <a:rPr lang="en-GB" altLang="en-US"/>
              <a:t>Summary</a:t>
            </a:r>
          </a:p>
        </p:txBody>
      </p:sp>
      <p:sp>
        <p:nvSpPr>
          <p:cNvPr id="32771" name="Rectangle 3">
            <a:extLst>
              <a:ext uri="{FF2B5EF4-FFF2-40B4-BE49-F238E27FC236}">
                <a16:creationId xmlns:a16="http://schemas.microsoft.com/office/drawing/2014/main" id="{B82CE312-8AD9-48BF-85EF-AA3DCA24B470}"/>
              </a:ext>
            </a:extLst>
          </p:cNvPr>
          <p:cNvSpPr>
            <a:spLocks noGrp="1" noChangeArrowheads="1"/>
          </p:cNvSpPr>
          <p:nvPr>
            <p:ph type="body" idx="1"/>
          </p:nvPr>
        </p:nvSpPr>
        <p:spPr/>
        <p:txBody>
          <a:bodyPr/>
          <a:lstStyle/>
          <a:p>
            <a:pPr eaLnBrk="1" hangingPunct="1"/>
            <a:r>
              <a:rPr lang="en-GB" altLang="en-US"/>
              <a:t>Occupational dermatitis can be prevented!</a:t>
            </a:r>
          </a:p>
          <a:p>
            <a:pPr eaLnBrk="1" hangingPunct="1"/>
            <a:r>
              <a:rPr lang="en-GB" altLang="en-US"/>
              <a:t>Avoid contact with agent</a:t>
            </a:r>
          </a:p>
          <a:p>
            <a:pPr eaLnBrk="1" hangingPunct="1"/>
            <a:r>
              <a:rPr lang="en-GB" altLang="en-US"/>
              <a:t>Protect the skin</a:t>
            </a:r>
          </a:p>
          <a:p>
            <a:pPr eaLnBrk="1" hangingPunct="1"/>
            <a:r>
              <a:rPr lang="en-GB" altLang="en-US"/>
              <a:t>Use the ‘right’ glove</a:t>
            </a:r>
          </a:p>
          <a:p>
            <a:pPr eaLnBrk="1" hangingPunct="1"/>
            <a:r>
              <a:rPr lang="en-GB" altLang="en-US"/>
              <a:t>Carry out checks – health surveillance</a:t>
            </a:r>
          </a:p>
          <a:p>
            <a:pPr eaLnBrk="1" hangingPunct="1"/>
            <a:r>
              <a:rPr lang="en-GB" altLang="en-US"/>
              <a:t>Increase awareness and provide training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757EB05-8091-4167-B14C-6059963CCCE3}"/>
              </a:ext>
            </a:extLst>
          </p:cNvPr>
          <p:cNvSpPr>
            <a:spLocks noGrp="1" noChangeArrowheads="1"/>
          </p:cNvSpPr>
          <p:nvPr>
            <p:ph type="title"/>
          </p:nvPr>
        </p:nvSpPr>
        <p:spPr/>
        <p:txBody>
          <a:bodyPr/>
          <a:lstStyle/>
          <a:p>
            <a:pPr eaLnBrk="1" hangingPunct="1"/>
            <a:r>
              <a:rPr lang="en-GB" altLang="en-US"/>
              <a:t>Reference material</a:t>
            </a:r>
          </a:p>
        </p:txBody>
      </p:sp>
      <p:sp>
        <p:nvSpPr>
          <p:cNvPr id="34819" name="Rectangle 3">
            <a:extLst>
              <a:ext uri="{FF2B5EF4-FFF2-40B4-BE49-F238E27FC236}">
                <a16:creationId xmlns:a16="http://schemas.microsoft.com/office/drawing/2014/main" id="{A6B25FA1-CDE0-42DF-9B0B-71204C2DAA1D}"/>
              </a:ext>
            </a:extLst>
          </p:cNvPr>
          <p:cNvSpPr>
            <a:spLocks noGrp="1" noChangeArrowheads="1"/>
          </p:cNvSpPr>
          <p:nvPr>
            <p:ph type="body" idx="1"/>
          </p:nvPr>
        </p:nvSpPr>
        <p:spPr>
          <a:xfrm>
            <a:off x="685800" y="1628775"/>
            <a:ext cx="7162800" cy="4848225"/>
          </a:xfrm>
        </p:spPr>
        <p:txBody>
          <a:bodyPr/>
          <a:lstStyle/>
          <a:p>
            <a:pPr lvl="1" eaLnBrk="1" hangingPunct="1">
              <a:buFontTx/>
              <a:buChar char="•"/>
            </a:pPr>
            <a:r>
              <a:rPr lang="en-GB" altLang="en-US"/>
              <a:t>HSE’s ‘Skin at Work’ website: </a:t>
            </a:r>
            <a:r>
              <a:rPr lang="en-GB" altLang="en-US" b="1" i="1"/>
              <a:t>www.hse.gov/skin </a:t>
            </a:r>
          </a:p>
          <a:p>
            <a:pPr lvl="1" eaLnBrk="1" hangingPunct="1">
              <a:buFontTx/>
              <a:buChar char="•"/>
            </a:pPr>
            <a:r>
              <a:rPr lang="en-GB" altLang="en-US">
                <a:solidFill>
                  <a:srgbClr val="B30337"/>
                </a:solidFill>
              </a:rPr>
              <a:t>Leaflets/Posters</a:t>
            </a:r>
          </a:p>
          <a:p>
            <a:pPr lvl="1" eaLnBrk="1" hangingPunct="1">
              <a:buFontTx/>
              <a:buChar char="•"/>
            </a:pPr>
            <a:r>
              <a:rPr lang="en-GB" altLang="en-US">
                <a:solidFill>
                  <a:srgbClr val="B30337"/>
                </a:solidFill>
              </a:rPr>
              <a:t>Tools – COSHH Essentials -</a:t>
            </a:r>
            <a:r>
              <a:rPr lang="en-GB" altLang="en-US" b="1" i="1"/>
              <a:t>www.hse.gov.uk/coshh</a:t>
            </a:r>
            <a:r>
              <a:rPr lang="en-GB" altLang="en-US" b="1"/>
              <a:t> </a:t>
            </a:r>
            <a:r>
              <a:rPr lang="en-GB" altLang="en-US" b="1">
                <a:solidFill>
                  <a:srgbClr val="B30337"/>
                </a:solidFill>
              </a:rPr>
              <a:t> </a:t>
            </a:r>
          </a:p>
          <a:p>
            <a:pPr lvl="1" eaLnBrk="1" hangingPunct="1">
              <a:buFontTx/>
              <a:buChar char="•"/>
            </a:pPr>
            <a:r>
              <a:rPr lang="en-GB" altLang="en-US">
                <a:solidFill>
                  <a:srgbClr val="B30337"/>
                </a:solidFill>
              </a:rPr>
              <a:t>B.A.D. - </a:t>
            </a:r>
            <a:r>
              <a:rPr lang="en-GB" altLang="en-US" b="1" i="1"/>
              <a:t>www.bad.org.uk</a:t>
            </a:r>
            <a:r>
              <a:rPr lang="en-GB" altLang="en-US"/>
              <a:t> </a:t>
            </a:r>
            <a:endParaRPr lang="en-GB" altLang="en-US">
              <a:solidFill>
                <a:srgbClr val="B30337"/>
              </a:solidFill>
            </a:endParaRPr>
          </a:p>
          <a:p>
            <a:pPr lvl="1" eaLnBrk="1" hangingPunct="1">
              <a:buFontTx/>
              <a:buChar char="•"/>
            </a:pPr>
            <a:r>
              <a:rPr lang="en-GB" altLang="en-US">
                <a:solidFill>
                  <a:srgbClr val="B30337"/>
                </a:solidFill>
              </a:rPr>
              <a:t>NHS Direct - </a:t>
            </a:r>
            <a:r>
              <a:rPr lang="en-GB" altLang="en-US" b="1" i="1"/>
              <a:t>0845 4647 </a:t>
            </a:r>
          </a:p>
          <a:p>
            <a:pPr lvl="1" eaLnBrk="1" hangingPunct="1">
              <a:buFontTx/>
              <a:buChar char="•"/>
            </a:pPr>
            <a:r>
              <a:rPr lang="en-GB" altLang="en-US"/>
              <a:t>Workplace Health Connect</a:t>
            </a:r>
            <a:endParaRPr lang="en-GB" altLang="en-US">
              <a:solidFill>
                <a:srgbClr val="B30337"/>
              </a:solidFill>
            </a:endParaRPr>
          </a:p>
          <a:p>
            <a:pPr lvl="1" eaLnBrk="1" hangingPunct="1">
              <a:buFontTx/>
              <a:buChar char="•"/>
            </a:pPr>
            <a:r>
              <a:rPr lang="en-GB" altLang="en-US">
                <a:solidFill>
                  <a:srgbClr val="B30337"/>
                </a:solidFill>
              </a:rPr>
              <a:t>HSE Infoline - </a:t>
            </a:r>
            <a:r>
              <a:rPr lang="en-GB" altLang="en-US" b="1" i="1"/>
              <a:t>0845 345 0055 </a:t>
            </a:r>
            <a:endParaRPr lang="en-GB" altLang="en-US" b="1" i="1">
              <a:solidFill>
                <a:srgbClr val="B30337"/>
              </a:solidFill>
            </a:endParaRPr>
          </a:p>
          <a:p>
            <a:pPr lvl="1" eaLnBrk="1" hangingPunct="1">
              <a:buFontTx/>
              <a:buChar char="•"/>
            </a:pPr>
            <a:endParaRPr lang="en-GB" altLang="en-US" b="1" i="1">
              <a:solidFill>
                <a:srgbClr val="B30337"/>
              </a:solidFill>
            </a:endParaRPr>
          </a:p>
          <a:p>
            <a:pPr lvl="1" eaLnBrk="1" hangingPunct="1">
              <a:buFontTx/>
              <a:buChar char="•"/>
            </a:pPr>
            <a:endParaRPr lang="en-GB" altLang="en-US" b="1">
              <a:solidFill>
                <a:srgbClr val="B30337"/>
              </a:solidFill>
            </a:endParaRPr>
          </a:p>
          <a:p>
            <a:pPr eaLnBrk="1" hangingPunct="1">
              <a:buFontTx/>
              <a:buNone/>
            </a:pPr>
            <a:endParaRPr lang="en-GB" altLang="en-US">
              <a:solidFill>
                <a:srgbClr val="B3033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Line 9">
            <a:extLst>
              <a:ext uri="{FF2B5EF4-FFF2-40B4-BE49-F238E27FC236}">
                <a16:creationId xmlns:a16="http://schemas.microsoft.com/office/drawing/2014/main" id="{244D84DE-9845-4C6C-873D-D9F6D45F0B99}"/>
              </a:ext>
            </a:extLst>
          </p:cNvPr>
          <p:cNvSpPr>
            <a:spLocks noChangeShapeType="1"/>
          </p:cNvSpPr>
          <p:nvPr/>
        </p:nvSpPr>
        <p:spPr bwMode="auto">
          <a:xfrm>
            <a:off x="0" y="1524000"/>
            <a:ext cx="9144000" cy="0"/>
          </a:xfrm>
          <a:prstGeom prst="line">
            <a:avLst/>
          </a:prstGeom>
          <a:noFill/>
          <a:ln w="15875">
            <a:solidFill>
              <a:srgbClr val="A705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6147" name="Object 10">
            <a:extLst>
              <a:ext uri="{FF2B5EF4-FFF2-40B4-BE49-F238E27FC236}">
                <a16:creationId xmlns:a16="http://schemas.microsoft.com/office/drawing/2014/main" id="{A57C112D-F0FD-40BB-A776-7739C268FD0E}"/>
              </a:ext>
            </a:extLst>
          </p:cNvPr>
          <p:cNvGraphicFramePr>
            <a:graphicFrameLocks noChangeAspect="1"/>
          </p:cNvGraphicFramePr>
          <p:nvPr/>
        </p:nvGraphicFramePr>
        <p:xfrm>
          <a:off x="7924800" y="457200"/>
          <a:ext cx="914400" cy="838200"/>
        </p:xfrm>
        <a:graphic>
          <a:graphicData uri="http://schemas.openxmlformats.org/presentationml/2006/ole">
            <mc:AlternateContent xmlns:mc="http://schemas.openxmlformats.org/markup-compatibility/2006">
              <mc:Choice xmlns:v="urn:schemas-microsoft-com:vml" Requires="v">
                <p:oleObj name="Photo Editor Photo" r:id="rId3" imgW="3400900" imgH="3419952" progId="MSPhotoEd.3">
                  <p:embed/>
                </p:oleObj>
              </mc:Choice>
              <mc:Fallback>
                <p:oleObj name="Photo Editor Photo" r:id="rId3" imgW="3400900" imgH="3419952" progId="MSPhotoEd.3">
                  <p:embed/>
                  <p:pic>
                    <p:nvPicPr>
                      <p:cNvPr id="6147" name="Object 10">
                        <a:extLst>
                          <a:ext uri="{FF2B5EF4-FFF2-40B4-BE49-F238E27FC236}">
                            <a16:creationId xmlns:a16="http://schemas.microsoft.com/office/drawing/2014/main" id="{A57C112D-F0FD-40BB-A776-7739C268FD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457200"/>
                        <a:ext cx="91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Rectangle 13">
            <a:extLst>
              <a:ext uri="{FF2B5EF4-FFF2-40B4-BE49-F238E27FC236}">
                <a16:creationId xmlns:a16="http://schemas.microsoft.com/office/drawing/2014/main" id="{50C62832-C1B1-4BAC-A6C6-3452943BDF69}"/>
              </a:ext>
            </a:extLst>
          </p:cNvPr>
          <p:cNvSpPr>
            <a:spLocks noChangeArrowheads="1"/>
          </p:cNvSpPr>
          <p:nvPr/>
        </p:nvSpPr>
        <p:spPr bwMode="auto">
          <a:xfrm>
            <a:off x="179388" y="2349500"/>
            <a:ext cx="5184775"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GB" altLang="en-US" b="1">
                <a:solidFill>
                  <a:srgbClr val="B30337"/>
                </a:solidFill>
              </a:rPr>
              <a:t> </a:t>
            </a:r>
            <a:r>
              <a:rPr lang="en-GB" altLang="en-US" sz="2800">
                <a:solidFill>
                  <a:srgbClr val="B30337"/>
                </a:solidFill>
                <a:latin typeface="Arial" panose="020B0604020202020204" pitchFamily="34" charset="0"/>
              </a:rPr>
              <a:t>Inflammatory reaction in skin</a:t>
            </a:r>
            <a:br>
              <a:rPr lang="en-GB" altLang="en-US" sz="2800">
                <a:solidFill>
                  <a:srgbClr val="B30337"/>
                </a:solidFill>
                <a:latin typeface="Arial" panose="020B0604020202020204" pitchFamily="34" charset="0"/>
              </a:rPr>
            </a:br>
            <a:endParaRPr lang="en-GB" altLang="en-US" sz="2800">
              <a:solidFill>
                <a:srgbClr val="B30337"/>
              </a:solidFill>
              <a:latin typeface="Arial" panose="020B0604020202020204" pitchFamily="34" charset="0"/>
            </a:endParaRPr>
          </a:p>
          <a:p>
            <a:pPr eaLnBrk="1" hangingPunct="1">
              <a:buFontTx/>
              <a:buChar char="•"/>
            </a:pPr>
            <a:r>
              <a:rPr lang="en-GB" altLang="en-US" sz="2800">
                <a:solidFill>
                  <a:srgbClr val="B30337"/>
                </a:solidFill>
                <a:latin typeface="Arial" panose="020B0604020202020204" pitchFamily="34" charset="0"/>
              </a:rPr>
              <a:t> Due to contact with outside agents</a:t>
            </a:r>
            <a:br>
              <a:rPr lang="en-GB" altLang="en-US" sz="2800">
                <a:solidFill>
                  <a:srgbClr val="B30337"/>
                </a:solidFill>
                <a:latin typeface="Arial" panose="020B0604020202020204" pitchFamily="34" charset="0"/>
              </a:rPr>
            </a:br>
            <a:endParaRPr lang="en-GB" altLang="en-US" sz="2800">
              <a:solidFill>
                <a:srgbClr val="B30337"/>
              </a:solidFill>
              <a:latin typeface="Arial" panose="020B0604020202020204" pitchFamily="34" charset="0"/>
            </a:endParaRPr>
          </a:p>
          <a:p>
            <a:pPr eaLnBrk="1" hangingPunct="1">
              <a:buFontTx/>
              <a:buChar char="•"/>
            </a:pPr>
            <a:r>
              <a:rPr lang="en-GB" altLang="en-US" sz="2800">
                <a:solidFill>
                  <a:srgbClr val="B30337"/>
                </a:solidFill>
                <a:latin typeface="Arial" panose="020B0604020202020204" pitchFamily="34" charset="0"/>
              </a:rPr>
              <a:t> 2 main types </a:t>
            </a:r>
          </a:p>
          <a:p>
            <a:pPr lvl="1" eaLnBrk="1" hangingPunct="1">
              <a:buFontTx/>
              <a:buChar char="•"/>
            </a:pPr>
            <a:r>
              <a:rPr lang="en-GB" altLang="en-US" sz="2800">
                <a:solidFill>
                  <a:srgbClr val="B30337"/>
                </a:solidFill>
                <a:latin typeface="Arial" panose="020B0604020202020204" pitchFamily="34" charset="0"/>
              </a:rPr>
              <a:t> irritant contact </a:t>
            </a:r>
          </a:p>
          <a:p>
            <a:pPr lvl="1" eaLnBrk="1" hangingPunct="1">
              <a:buFontTx/>
              <a:buChar char="•"/>
            </a:pPr>
            <a:r>
              <a:rPr lang="en-GB" altLang="en-US" sz="2800">
                <a:solidFill>
                  <a:srgbClr val="B30337"/>
                </a:solidFill>
                <a:latin typeface="Arial" panose="020B0604020202020204" pitchFamily="34" charset="0"/>
              </a:rPr>
              <a:t> allergic contact</a:t>
            </a:r>
          </a:p>
        </p:txBody>
      </p:sp>
      <p:sp>
        <p:nvSpPr>
          <p:cNvPr id="6149" name="Text Box 15">
            <a:extLst>
              <a:ext uri="{FF2B5EF4-FFF2-40B4-BE49-F238E27FC236}">
                <a16:creationId xmlns:a16="http://schemas.microsoft.com/office/drawing/2014/main" id="{3F50B7CA-8958-4BB7-8E72-6E341FB547B6}"/>
              </a:ext>
            </a:extLst>
          </p:cNvPr>
          <p:cNvSpPr txBox="1">
            <a:spLocks noChangeArrowheads="1"/>
          </p:cNvSpPr>
          <p:nvPr/>
        </p:nvSpPr>
        <p:spPr bwMode="auto">
          <a:xfrm>
            <a:off x="395288" y="692150"/>
            <a:ext cx="66246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3200" b="1">
                <a:solidFill>
                  <a:srgbClr val="B30337"/>
                </a:solidFill>
                <a:latin typeface="Arial" panose="020B0604020202020204" pitchFamily="34" charset="0"/>
              </a:rPr>
              <a:t>What is dermatitis?</a:t>
            </a:r>
          </a:p>
        </p:txBody>
      </p:sp>
      <p:pic>
        <p:nvPicPr>
          <p:cNvPr id="6150" name="Picture 16" descr="crusting-big">
            <a:extLst>
              <a:ext uri="{FF2B5EF4-FFF2-40B4-BE49-F238E27FC236}">
                <a16:creationId xmlns:a16="http://schemas.microsoft.com/office/drawing/2014/main" id="{E099840F-C63B-47E9-8F9D-E04D3A2E34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2420938"/>
            <a:ext cx="388778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F317D66-EB61-46E9-9FEB-BFAFED6AC5EE}"/>
              </a:ext>
            </a:extLst>
          </p:cNvPr>
          <p:cNvSpPr>
            <a:spLocks noGrp="1" noChangeArrowheads="1"/>
          </p:cNvSpPr>
          <p:nvPr>
            <p:ph type="title"/>
          </p:nvPr>
        </p:nvSpPr>
        <p:spPr/>
        <p:txBody>
          <a:bodyPr/>
          <a:lstStyle/>
          <a:p>
            <a:pPr eaLnBrk="1" hangingPunct="1"/>
            <a:r>
              <a:rPr lang="en-GB" altLang="en-US" sz="2900"/>
              <a:t>What is irritant contact dermatitis?</a:t>
            </a:r>
          </a:p>
        </p:txBody>
      </p:sp>
      <p:sp>
        <p:nvSpPr>
          <p:cNvPr id="8195" name="Rectangle 3">
            <a:extLst>
              <a:ext uri="{FF2B5EF4-FFF2-40B4-BE49-F238E27FC236}">
                <a16:creationId xmlns:a16="http://schemas.microsoft.com/office/drawing/2014/main" id="{54225832-D804-448E-A794-4E743C1F1F5A}"/>
              </a:ext>
            </a:extLst>
          </p:cNvPr>
          <p:cNvSpPr>
            <a:spLocks noGrp="1" noChangeArrowheads="1"/>
          </p:cNvSpPr>
          <p:nvPr>
            <p:ph type="body" idx="1"/>
          </p:nvPr>
        </p:nvSpPr>
        <p:spPr/>
        <p:txBody>
          <a:bodyPr/>
          <a:lstStyle/>
          <a:p>
            <a:pPr eaLnBrk="1" hangingPunct="1"/>
            <a:r>
              <a:rPr lang="en-GB" altLang="en-US"/>
              <a:t>Irritants penetrate skin &amp; typically remove natural skin oils</a:t>
            </a:r>
          </a:p>
          <a:p>
            <a:pPr eaLnBrk="1" hangingPunct="1"/>
            <a:endParaRPr lang="en-GB" altLang="en-US"/>
          </a:p>
          <a:p>
            <a:pPr eaLnBrk="1" hangingPunct="1"/>
            <a:r>
              <a:rPr lang="en-GB" altLang="en-US"/>
              <a:t>Caused by single contact with strong irritants or prolonged contact with weak irritants</a:t>
            </a:r>
          </a:p>
          <a:p>
            <a:pPr eaLnBrk="1" hangingPunct="1"/>
            <a:endParaRPr lang="en-GB" altLang="en-US"/>
          </a:p>
          <a:p>
            <a:pPr eaLnBrk="1" hangingPunct="1"/>
            <a:r>
              <a:rPr lang="en-GB" altLang="en-US"/>
              <a:t>Can heal up given time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8A21DCE-D353-49AF-9092-FBB9B3B1C4F8}"/>
              </a:ext>
            </a:extLst>
          </p:cNvPr>
          <p:cNvSpPr>
            <a:spLocks noGrp="1" noChangeArrowheads="1"/>
          </p:cNvSpPr>
          <p:nvPr>
            <p:ph type="title"/>
          </p:nvPr>
        </p:nvSpPr>
        <p:spPr/>
        <p:txBody>
          <a:bodyPr/>
          <a:lstStyle/>
          <a:p>
            <a:pPr eaLnBrk="1" hangingPunct="1"/>
            <a:r>
              <a:rPr lang="en-GB" altLang="en-US" sz="2900"/>
              <a:t>What is allergic contact dermatitis?</a:t>
            </a:r>
          </a:p>
        </p:txBody>
      </p:sp>
      <p:sp>
        <p:nvSpPr>
          <p:cNvPr id="10243" name="Rectangle 3">
            <a:extLst>
              <a:ext uri="{FF2B5EF4-FFF2-40B4-BE49-F238E27FC236}">
                <a16:creationId xmlns:a16="http://schemas.microsoft.com/office/drawing/2014/main" id="{C5E3D3DA-B1CC-41FC-87DC-0CE2A452169B}"/>
              </a:ext>
            </a:extLst>
          </p:cNvPr>
          <p:cNvSpPr>
            <a:spLocks noGrp="1" noChangeArrowheads="1"/>
          </p:cNvSpPr>
          <p:nvPr>
            <p:ph type="body" idx="1"/>
          </p:nvPr>
        </p:nvSpPr>
        <p:spPr/>
        <p:txBody>
          <a:bodyPr/>
          <a:lstStyle/>
          <a:p>
            <a:pPr eaLnBrk="1" hangingPunct="1"/>
            <a:r>
              <a:rPr lang="en-GB" altLang="en-US"/>
              <a:t>Allergen penetrates skin provoking sensitisation</a:t>
            </a:r>
            <a:br>
              <a:rPr lang="en-GB" altLang="en-US"/>
            </a:br>
            <a:endParaRPr lang="en-GB" altLang="en-US"/>
          </a:p>
          <a:p>
            <a:pPr eaLnBrk="1" hangingPunct="1"/>
            <a:r>
              <a:rPr lang="en-GB" altLang="en-US"/>
              <a:t>Once sensitised further contact with even small amounts can trigger allergic reaction</a:t>
            </a:r>
            <a:br>
              <a:rPr lang="en-GB" altLang="en-US"/>
            </a:br>
            <a:endParaRPr lang="en-GB" altLang="en-US"/>
          </a:p>
          <a:p>
            <a:pPr eaLnBrk="1" hangingPunct="1"/>
            <a:r>
              <a:rPr lang="en-GB" altLang="en-US"/>
              <a:t>Once sensitised likely to remain so for life</a:t>
            </a:r>
            <a:br>
              <a:rPr lang="en-GB" altLang="en-US"/>
            </a:br>
            <a:endParaRPr lang="en-GB"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7A1D5ED-A8FC-4E86-99EF-FA517202A07B}"/>
              </a:ext>
            </a:extLst>
          </p:cNvPr>
          <p:cNvSpPr>
            <a:spLocks noGrp="1" noChangeArrowheads="1"/>
          </p:cNvSpPr>
          <p:nvPr>
            <p:ph type="title"/>
          </p:nvPr>
        </p:nvSpPr>
        <p:spPr/>
        <p:txBody>
          <a:bodyPr/>
          <a:lstStyle/>
          <a:p>
            <a:pPr eaLnBrk="1" hangingPunct="1"/>
            <a:r>
              <a:rPr lang="en-GB" altLang="en-US" sz="2800"/>
              <a:t>What are the signs and symptoms of dermatitis?</a:t>
            </a:r>
          </a:p>
        </p:txBody>
      </p:sp>
      <p:sp>
        <p:nvSpPr>
          <p:cNvPr id="12291" name="Rectangle 3">
            <a:extLst>
              <a:ext uri="{FF2B5EF4-FFF2-40B4-BE49-F238E27FC236}">
                <a16:creationId xmlns:a16="http://schemas.microsoft.com/office/drawing/2014/main" id="{10B8776D-EE1D-4121-ABFF-220801E578D9}"/>
              </a:ext>
            </a:extLst>
          </p:cNvPr>
          <p:cNvSpPr>
            <a:spLocks noGrp="1" noChangeArrowheads="1"/>
          </p:cNvSpPr>
          <p:nvPr>
            <p:ph type="body" idx="1"/>
          </p:nvPr>
        </p:nvSpPr>
        <p:spPr/>
        <p:txBody>
          <a:bodyPr/>
          <a:lstStyle/>
          <a:p>
            <a:pPr eaLnBrk="1" hangingPunct="1"/>
            <a:r>
              <a:rPr lang="en-GB" altLang="en-US"/>
              <a:t>Redness</a:t>
            </a:r>
          </a:p>
          <a:p>
            <a:pPr eaLnBrk="1" hangingPunct="1"/>
            <a:r>
              <a:rPr lang="en-GB" altLang="en-US"/>
              <a:t>Itching</a:t>
            </a:r>
          </a:p>
          <a:p>
            <a:pPr eaLnBrk="1" hangingPunct="1"/>
            <a:r>
              <a:rPr lang="en-GB" altLang="en-US"/>
              <a:t>Swelling</a:t>
            </a:r>
          </a:p>
          <a:p>
            <a:pPr eaLnBrk="1" hangingPunct="1"/>
            <a:r>
              <a:rPr lang="en-GB" altLang="en-US"/>
              <a:t>Flaking</a:t>
            </a:r>
          </a:p>
          <a:p>
            <a:pPr eaLnBrk="1" hangingPunct="1"/>
            <a:r>
              <a:rPr lang="en-GB" altLang="en-US"/>
              <a:t>Blistering</a:t>
            </a:r>
          </a:p>
          <a:p>
            <a:pPr eaLnBrk="1" hangingPunct="1"/>
            <a:r>
              <a:rPr lang="en-GB" altLang="en-US"/>
              <a:t>Cracking</a:t>
            </a:r>
          </a:p>
          <a:p>
            <a:pPr eaLnBrk="1" hangingPunct="1"/>
            <a:r>
              <a:rPr lang="en-GB" altLang="en-US"/>
              <a:t>Pain</a:t>
            </a:r>
          </a:p>
          <a:p>
            <a:pPr eaLnBrk="1" hangingPunct="1">
              <a:buFontTx/>
              <a:buNone/>
            </a:pPr>
            <a:endParaRPr lang="en-GB" altLang="en-US"/>
          </a:p>
        </p:txBody>
      </p:sp>
      <p:pic>
        <p:nvPicPr>
          <p:cNvPr id="12292" name="Picture 4">
            <a:extLst>
              <a:ext uri="{FF2B5EF4-FFF2-40B4-BE49-F238E27FC236}">
                <a16:creationId xmlns:a16="http://schemas.microsoft.com/office/drawing/2014/main" id="{41CF49AD-4C5C-43A9-981E-7EBA9C4DD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1916113"/>
            <a:ext cx="5040313" cy="400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5C45971-F57D-422E-9931-7AA154B903CB}"/>
              </a:ext>
            </a:extLst>
          </p:cNvPr>
          <p:cNvSpPr>
            <a:spLocks noGrp="1" noChangeArrowheads="1"/>
          </p:cNvSpPr>
          <p:nvPr>
            <p:ph type="title"/>
          </p:nvPr>
        </p:nvSpPr>
        <p:spPr/>
        <p:txBody>
          <a:bodyPr/>
          <a:lstStyle/>
          <a:p>
            <a:pPr eaLnBrk="1" hangingPunct="1"/>
            <a:r>
              <a:rPr lang="en-GB" altLang="en-US"/>
              <a:t>Who is at risk?</a:t>
            </a:r>
          </a:p>
        </p:txBody>
      </p:sp>
      <p:sp>
        <p:nvSpPr>
          <p:cNvPr id="14339" name="Rectangle 3">
            <a:extLst>
              <a:ext uri="{FF2B5EF4-FFF2-40B4-BE49-F238E27FC236}">
                <a16:creationId xmlns:a16="http://schemas.microsoft.com/office/drawing/2014/main" id="{2951FC93-9391-45FF-8F3B-CC48193FD75C}"/>
              </a:ext>
            </a:extLst>
          </p:cNvPr>
          <p:cNvSpPr>
            <a:spLocks noGrp="1" noChangeArrowheads="1"/>
          </p:cNvSpPr>
          <p:nvPr>
            <p:ph type="body" idx="1"/>
          </p:nvPr>
        </p:nvSpPr>
        <p:spPr/>
        <p:txBody>
          <a:bodyPr/>
          <a:lstStyle/>
          <a:p>
            <a:pPr eaLnBrk="1" hangingPunct="1">
              <a:buFontTx/>
              <a:buNone/>
            </a:pPr>
            <a:r>
              <a:rPr lang="en-GB" altLang="en-US"/>
              <a:t>High risk occupations include:</a:t>
            </a:r>
          </a:p>
          <a:p>
            <a:pPr eaLnBrk="1" hangingPunct="1"/>
            <a:r>
              <a:rPr lang="en-GB" altLang="en-US"/>
              <a:t>Hairdressing</a:t>
            </a:r>
          </a:p>
          <a:p>
            <a:pPr eaLnBrk="1" hangingPunct="1"/>
            <a:r>
              <a:rPr lang="en-GB" altLang="en-US"/>
              <a:t>Construction</a:t>
            </a:r>
          </a:p>
          <a:p>
            <a:pPr eaLnBrk="1" hangingPunct="1"/>
            <a:r>
              <a:rPr lang="en-GB" altLang="en-US"/>
              <a:t>Health Services</a:t>
            </a:r>
          </a:p>
          <a:p>
            <a:pPr eaLnBrk="1" hangingPunct="1"/>
            <a:r>
              <a:rPr lang="en-GB" altLang="en-US"/>
              <a:t>Motor Vehicle Repair</a:t>
            </a:r>
          </a:p>
          <a:p>
            <a:pPr eaLnBrk="1" hangingPunct="1"/>
            <a:r>
              <a:rPr lang="en-GB" altLang="en-US"/>
              <a:t>Catering</a:t>
            </a:r>
          </a:p>
          <a:p>
            <a:pPr eaLnBrk="1" hangingPunct="1"/>
            <a:r>
              <a:rPr lang="en-GB" altLang="en-US" i="1"/>
              <a:t>This list is not exhaustive!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C843E7A-CC11-424D-9149-2FBAE7585AB8}"/>
              </a:ext>
            </a:extLst>
          </p:cNvPr>
          <p:cNvSpPr>
            <a:spLocks noGrp="1" noChangeArrowheads="1"/>
          </p:cNvSpPr>
          <p:nvPr>
            <p:ph type="title"/>
          </p:nvPr>
        </p:nvSpPr>
        <p:spPr/>
        <p:txBody>
          <a:bodyPr/>
          <a:lstStyle/>
          <a:p>
            <a:pPr eaLnBrk="1" hangingPunct="1"/>
            <a:r>
              <a:rPr lang="en-GB" altLang="en-US"/>
              <a:t>Part 2</a:t>
            </a:r>
          </a:p>
        </p:txBody>
      </p:sp>
      <p:sp>
        <p:nvSpPr>
          <p:cNvPr id="16387" name="Rectangle 3">
            <a:extLst>
              <a:ext uri="{FF2B5EF4-FFF2-40B4-BE49-F238E27FC236}">
                <a16:creationId xmlns:a16="http://schemas.microsoft.com/office/drawing/2014/main" id="{B7BFD897-63B0-4D2F-B460-A2194481FCA7}"/>
              </a:ext>
            </a:extLst>
          </p:cNvPr>
          <p:cNvSpPr>
            <a:spLocks noGrp="1" noChangeArrowheads="1"/>
          </p:cNvSpPr>
          <p:nvPr>
            <p:ph type="body" idx="1"/>
          </p:nvPr>
        </p:nvSpPr>
        <p:spPr/>
        <p:txBody>
          <a:bodyPr/>
          <a:lstStyle/>
          <a:p>
            <a:pPr eaLnBrk="1" hangingPunct="1">
              <a:buFontTx/>
              <a:buNone/>
            </a:pPr>
            <a:endParaRPr lang="en-GB" altLang="en-US" b="1"/>
          </a:p>
          <a:p>
            <a:pPr eaLnBrk="1" hangingPunct="1"/>
            <a:r>
              <a:rPr lang="en-GB" altLang="en-US" b="1"/>
              <a:t>Miriam’s Story  - Real life example </a:t>
            </a:r>
          </a:p>
          <a:p>
            <a:pPr eaLnBrk="1" hangingPunct="1">
              <a:buFontTx/>
              <a:buNone/>
            </a:pPr>
            <a:endParaRPr lang="en-GB" altLang="en-US"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a:extLst>
              <a:ext uri="{FF2B5EF4-FFF2-40B4-BE49-F238E27FC236}">
                <a16:creationId xmlns:a16="http://schemas.microsoft.com/office/drawing/2014/main" id="{16F9FFEB-19BB-4F80-8DE4-DB65EB8448EE}"/>
              </a:ext>
            </a:extLst>
          </p:cNvPr>
          <p:cNvSpPr>
            <a:spLocks noGrp="1" noChangeArrowheads="1"/>
          </p:cNvSpPr>
          <p:nvPr>
            <p:ph type="title"/>
          </p:nvPr>
        </p:nvSpPr>
        <p:spPr>
          <a:xfrm>
            <a:off x="647700" y="608013"/>
            <a:ext cx="6834188" cy="733425"/>
          </a:xfrm>
        </p:spPr>
        <p:txBody>
          <a:bodyPr/>
          <a:lstStyle/>
          <a:p>
            <a:pPr eaLnBrk="1" hangingPunct="1"/>
            <a:r>
              <a:rPr lang="en-GB" altLang="en-US"/>
              <a:t>Miriam’s story</a:t>
            </a:r>
          </a:p>
        </p:txBody>
      </p:sp>
      <p:pic>
        <p:nvPicPr>
          <p:cNvPr id="55300" name="Miriam.mpeg">
            <a:hlinkClick r:id="" action="ppaction://media"/>
            <a:extLst>
              <a:ext uri="{FF2B5EF4-FFF2-40B4-BE49-F238E27FC236}">
                <a16:creationId xmlns:a16="http://schemas.microsoft.com/office/drawing/2014/main" id="{F2D0EBBE-D677-4F9C-9CEE-639FB97DDBD8}"/>
              </a:ext>
            </a:extLst>
          </p:cNvPr>
          <p:cNvPicPr>
            <a:picLocks noGrp="1"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468313" y="1628775"/>
            <a:ext cx="8207375" cy="5040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530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5300"/>
                                        </p:tgtEl>
                                      </p:cBhvr>
                                    </p:cmd>
                                  </p:childTnLst>
                                </p:cTn>
                              </p:par>
                            </p:childTnLst>
                          </p:cTn>
                        </p:par>
                      </p:childTnLst>
                    </p:cTn>
                  </p:par>
                </p:childTnLst>
              </p:cTn>
              <p:nextCondLst>
                <p:cond evt="onClick" delay="0">
                  <p:tgtEl>
                    <p:spTgt spid="55300"/>
                  </p:tgtEl>
                </p:cond>
              </p:nextCondLst>
            </p:seq>
            <p:video>
              <p:cMediaNode>
                <p:cTn id="7" fill="hold" display="0">
                  <p:stCondLst>
                    <p:cond delay="indefinite"/>
                  </p:stCondLst>
                  <p:endCondLst>
                    <p:cond evt="onNext" delay="0">
                      <p:tgtEl>
                        <p:sldTgt/>
                      </p:tgtEl>
                    </p:cond>
                    <p:cond evt="onPrev" delay="0">
                      <p:tgtEl>
                        <p:sldTgt/>
                      </p:tgtEl>
                    </p:cond>
                  </p:endCondLst>
                </p:cTn>
                <p:tgtEl>
                  <p:spTgt spid="55300"/>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288F16-EEFA-4E27-AD61-7B47F4158B1B}"/>
              </a:ext>
            </a:extLst>
          </p:cNvPr>
          <p:cNvSpPr>
            <a:spLocks noGrp="1" noChangeArrowheads="1"/>
          </p:cNvSpPr>
          <p:nvPr>
            <p:ph type="title"/>
          </p:nvPr>
        </p:nvSpPr>
        <p:spPr/>
        <p:txBody>
          <a:bodyPr/>
          <a:lstStyle/>
          <a:p>
            <a:pPr eaLnBrk="1" hangingPunct="1"/>
            <a:r>
              <a:rPr lang="en-GB" altLang="en-US"/>
              <a:t>Dermatitis Prevention</a:t>
            </a:r>
          </a:p>
        </p:txBody>
      </p:sp>
      <p:sp>
        <p:nvSpPr>
          <p:cNvPr id="20483" name="Rectangle 3">
            <a:extLst>
              <a:ext uri="{FF2B5EF4-FFF2-40B4-BE49-F238E27FC236}">
                <a16:creationId xmlns:a16="http://schemas.microsoft.com/office/drawing/2014/main" id="{557B89D1-18FD-462F-98AB-ABA4583287CF}"/>
              </a:ext>
            </a:extLst>
          </p:cNvPr>
          <p:cNvSpPr>
            <a:spLocks noGrp="1" noChangeArrowheads="1"/>
          </p:cNvSpPr>
          <p:nvPr>
            <p:ph type="body" idx="1"/>
          </p:nvPr>
        </p:nvSpPr>
        <p:spPr/>
        <p:txBody>
          <a:bodyPr/>
          <a:lstStyle/>
          <a:p>
            <a:pPr eaLnBrk="1" hangingPunct="1">
              <a:buFontTx/>
              <a:buNone/>
            </a:pPr>
            <a:r>
              <a:rPr lang="en-GB" altLang="en-US" sz="3200"/>
              <a:t>Think </a:t>
            </a:r>
            <a:r>
              <a:rPr lang="en-GB" altLang="en-US" sz="3200" b="1"/>
              <a:t>A, P, C</a:t>
            </a:r>
          </a:p>
          <a:p>
            <a:pPr eaLnBrk="1" hangingPunct="1">
              <a:buFontTx/>
              <a:buNone/>
            </a:pPr>
            <a:r>
              <a:rPr lang="en-GB" altLang="en-US" sz="4800"/>
              <a:t>A</a:t>
            </a:r>
            <a:r>
              <a:rPr lang="en-GB" altLang="en-US" sz="3200"/>
              <a:t> – avoid contact</a:t>
            </a:r>
          </a:p>
          <a:p>
            <a:pPr eaLnBrk="1" hangingPunct="1">
              <a:buFontTx/>
              <a:buNone/>
            </a:pPr>
            <a:r>
              <a:rPr lang="en-GB" altLang="en-US" sz="4800"/>
              <a:t>P </a:t>
            </a:r>
            <a:r>
              <a:rPr lang="en-GB" altLang="en-US" sz="3200"/>
              <a:t>– protect the skin</a:t>
            </a:r>
          </a:p>
          <a:p>
            <a:pPr eaLnBrk="1" hangingPunct="1">
              <a:buFontTx/>
              <a:buNone/>
            </a:pPr>
            <a:r>
              <a:rPr lang="en-GB" altLang="en-US" sz="4800"/>
              <a:t>C </a:t>
            </a:r>
            <a:r>
              <a:rPr lang="en-GB" altLang="en-US" sz="3200"/>
              <a:t>– check for early signs</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9AC4D9CAB76046A9A8C05EEEA1C43B" ma:contentTypeVersion="2" ma:contentTypeDescription="Create a new document." ma:contentTypeScope="" ma:versionID="696839ebaace235845150a1d37027230">
  <xsd:schema xmlns:xsd="http://www.w3.org/2001/XMLSchema" xmlns:xs="http://www.w3.org/2001/XMLSchema" xmlns:p="http://schemas.microsoft.com/office/2006/metadata/properties" xmlns:ns2="bd3a5cfd-8517-47b1-b66d-8099d79a8e43" targetNamespace="http://schemas.microsoft.com/office/2006/metadata/properties" ma:root="true" ma:fieldsID="8532ccac426015850e7a06d5616d2d21" ns2:_="">
    <xsd:import namespace="bd3a5cfd-8517-47b1-b66d-8099d79a8e4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a5cfd-8517-47b1-b66d-8099d79a8e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935DC5-6DEC-43B2-B6F4-DAA041FA6764}">
  <ds:schemaRefs>
    <ds:schemaRef ds:uri="http://schemas.microsoft.com/sharepoint/v3/contenttype/forms"/>
  </ds:schemaRefs>
</ds:datastoreItem>
</file>

<file path=customXml/itemProps2.xml><?xml version="1.0" encoding="utf-8"?>
<ds:datastoreItem xmlns:ds="http://schemas.openxmlformats.org/officeDocument/2006/customXml" ds:itemID="{14CE39FA-E15C-416F-9234-B90DDDEAD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3a5cfd-8517-47b1-b66d-8099d79a8e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1233</TotalTime>
  <Words>3873</Words>
  <Application>Microsoft Office PowerPoint</Application>
  <PresentationFormat>On-screen Show (4:3)</PresentationFormat>
  <Paragraphs>281</Paragraphs>
  <Slides>16</Slides>
  <Notes>16</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Arial Unicode MS</vt:lpstr>
      <vt:lpstr>L Helvetica Light</vt:lpstr>
      <vt:lpstr>Times New Roman</vt:lpstr>
      <vt:lpstr>Default Design</vt:lpstr>
      <vt:lpstr>Photo Editor Photo</vt:lpstr>
      <vt:lpstr>Occupational Dermatitis</vt:lpstr>
      <vt:lpstr>PowerPoint Presentation</vt:lpstr>
      <vt:lpstr>What is irritant contact dermatitis?</vt:lpstr>
      <vt:lpstr>What is allergic contact dermatitis?</vt:lpstr>
      <vt:lpstr>What are the signs and symptoms of dermatitis?</vt:lpstr>
      <vt:lpstr>Who is at risk?</vt:lpstr>
      <vt:lpstr>Part 2</vt:lpstr>
      <vt:lpstr>Miriam’s story</vt:lpstr>
      <vt:lpstr>Dermatitis Prevention</vt:lpstr>
      <vt:lpstr>Avoiding contact</vt:lpstr>
      <vt:lpstr>Protecting the Skin</vt:lpstr>
      <vt:lpstr>Personal Protective Equipment</vt:lpstr>
      <vt:lpstr>Checking - Health Surveillance</vt:lpstr>
      <vt:lpstr>Student Awareness</vt:lpstr>
      <vt:lpstr>Summary</vt:lpstr>
      <vt:lpstr>Reference material</vt:lpstr>
    </vt:vector>
  </TitlesOfParts>
  <Company>Mando Group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gary.barnes</dc:creator>
  <cp:lastModifiedBy>Griffiths, Tina</cp:lastModifiedBy>
  <cp:revision>107</cp:revision>
  <cp:lastPrinted>2021-09-21T07:23:26Z</cp:lastPrinted>
  <dcterms:created xsi:type="dcterms:W3CDTF">2005-01-26T16:59:27Z</dcterms:created>
  <dcterms:modified xsi:type="dcterms:W3CDTF">2021-09-21T07:23:31Z</dcterms:modified>
</cp:coreProperties>
</file>