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57" r:id="rId3"/>
    <p:sldId id="343" r:id="rId4"/>
    <p:sldId id="348" r:id="rId5"/>
    <p:sldId id="461" r:id="rId6"/>
    <p:sldId id="466" r:id="rId7"/>
    <p:sldId id="462" r:id="rId8"/>
    <p:sldId id="464" r:id="rId9"/>
    <p:sldId id="463" r:id="rId10"/>
    <p:sldId id="465" r:id="rId11"/>
    <p:sldId id="467" r:id="rId12"/>
    <p:sldId id="425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8F00"/>
    <a:srgbClr val="8474E2"/>
    <a:srgbClr val="525252"/>
    <a:srgbClr val="EBA039"/>
    <a:srgbClr val="87A2D3"/>
    <a:srgbClr val="E78000"/>
    <a:srgbClr val="F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CB59C-D4EA-4922-B70E-8D52BECEE852}" v="2" dt="2022-10-03T15:43:16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95036" autoAdjust="0"/>
  </p:normalViewPr>
  <p:slideViewPr>
    <p:cSldViewPr>
      <p:cViewPr varScale="1">
        <p:scale>
          <a:sx n="101" d="100"/>
          <a:sy n="101" d="100"/>
        </p:scale>
        <p:origin x="15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B3ACB59C-D4EA-4922-B70E-8D52BECEE852}"/>
    <pc:docChg chg="undo custSel addSld modSld">
      <pc:chgData name="Andrew Green" userId="5c87a1a1-9dba-4e8d-80a3-ee66ced3ed9c" providerId="ADAL" clId="{B3ACB59C-D4EA-4922-B70E-8D52BECEE852}" dt="2022-10-03T15:55:35.567" v="5306" actId="14100"/>
      <pc:docMkLst>
        <pc:docMk/>
      </pc:docMkLst>
      <pc:sldChg chg="modSp mod">
        <pc:chgData name="Andrew Green" userId="5c87a1a1-9dba-4e8d-80a3-ee66ced3ed9c" providerId="ADAL" clId="{B3ACB59C-D4EA-4922-B70E-8D52BECEE852}" dt="2022-10-03T11:58:21.645" v="19" actId="20577"/>
        <pc:sldMkLst>
          <pc:docMk/>
          <pc:sldMk cId="0" sldId="256"/>
        </pc:sldMkLst>
        <pc:spChg chg="mod">
          <ac:chgData name="Andrew Green" userId="5c87a1a1-9dba-4e8d-80a3-ee66ced3ed9c" providerId="ADAL" clId="{B3ACB59C-D4EA-4922-B70E-8D52BECEE852}" dt="2022-10-03T11:58:21.645" v="19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Andrew Green" userId="5c87a1a1-9dba-4e8d-80a3-ee66ced3ed9c" providerId="ADAL" clId="{B3ACB59C-D4EA-4922-B70E-8D52BECEE852}" dt="2022-10-03T15:26:18.067" v="2161" actId="20577"/>
        <pc:sldMkLst>
          <pc:docMk/>
          <pc:sldMk cId="0" sldId="257"/>
        </pc:sldMkLst>
        <pc:spChg chg="mod">
          <ac:chgData name="Andrew Green" userId="5c87a1a1-9dba-4e8d-80a3-ee66ced3ed9c" providerId="ADAL" clId="{B3ACB59C-D4EA-4922-B70E-8D52BECEE852}" dt="2022-10-03T15:26:18.067" v="2161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B3ACB59C-D4EA-4922-B70E-8D52BECEE852}" dt="2022-10-03T12:07:28.154" v="114" actId="20577"/>
        <pc:sldMkLst>
          <pc:docMk/>
          <pc:sldMk cId="7175687" sldId="343"/>
        </pc:sldMkLst>
        <pc:spChg chg="mod">
          <ac:chgData name="Andrew Green" userId="5c87a1a1-9dba-4e8d-80a3-ee66ced3ed9c" providerId="ADAL" clId="{B3ACB59C-D4EA-4922-B70E-8D52BECEE852}" dt="2022-10-03T12:07:28.154" v="114" actId="20577"/>
          <ac:spMkLst>
            <pc:docMk/>
            <pc:sldMk cId="7175687" sldId="343"/>
            <ac:spMk id="2" creationId="{00000000-0000-0000-0000-000000000000}"/>
          </ac:spMkLst>
        </pc:spChg>
      </pc:sldChg>
      <pc:sldChg chg="modSp mod">
        <pc:chgData name="Andrew Green" userId="5c87a1a1-9dba-4e8d-80a3-ee66ced3ed9c" providerId="ADAL" clId="{B3ACB59C-D4EA-4922-B70E-8D52BECEE852}" dt="2022-10-03T12:17:26.846" v="760" actId="20577"/>
        <pc:sldMkLst>
          <pc:docMk/>
          <pc:sldMk cId="1688693166" sldId="348"/>
        </pc:sldMkLst>
        <pc:spChg chg="mod">
          <ac:chgData name="Andrew Green" userId="5c87a1a1-9dba-4e8d-80a3-ee66ced3ed9c" providerId="ADAL" clId="{B3ACB59C-D4EA-4922-B70E-8D52BECEE852}" dt="2022-10-03T12:10:42.581" v="119" actId="255"/>
          <ac:spMkLst>
            <pc:docMk/>
            <pc:sldMk cId="1688693166" sldId="348"/>
            <ac:spMk id="2" creationId="{A887E9A8-08EC-90D4-AFDF-5B394859BE75}"/>
          </ac:spMkLst>
        </pc:spChg>
        <pc:spChg chg="mod">
          <ac:chgData name="Andrew Green" userId="5c87a1a1-9dba-4e8d-80a3-ee66ced3ed9c" providerId="ADAL" clId="{B3ACB59C-D4EA-4922-B70E-8D52BECEE852}" dt="2022-10-03T12:17:26.846" v="760" actId="20577"/>
          <ac:spMkLst>
            <pc:docMk/>
            <pc:sldMk cId="1688693166" sldId="348"/>
            <ac:spMk id="3" creationId="{CAE50FD0-B7F5-71B4-1792-C3D5EEE4C108}"/>
          </ac:spMkLst>
        </pc:spChg>
      </pc:sldChg>
      <pc:sldChg chg="modSp mod">
        <pc:chgData name="Andrew Green" userId="5c87a1a1-9dba-4e8d-80a3-ee66ced3ed9c" providerId="ADAL" clId="{B3ACB59C-D4EA-4922-B70E-8D52BECEE852}" dt="2022-10-03T15:55:35.567" v="5306" actId="14100"/>
        <pc:sldMkLst>
          <pc:docMk/>
          <pc:sldMk cId="2475966194" sldId="425"/>
        </pc:sldMkLst>
        <pc:spChg chg="mod">
          <ac:chgData name="Andrew Green" userId="5c87a1a1-9dba-4e8d-80a3-ee66ced3ed9c" providerId="ADAL" clId="{B3ACB59C-D4EA-4922-B70E-8D52BECEE852}" dt="2022-10-03T15:55:35.567" v="5306" actId="14100"/>
          <ac:spMkLst>
            <pc:docMk/>
            <pc:sldMk cId="2475966194" sldId="425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B3ACB59C-D4EA-4922-B70E-8D52BECEE852}" dt="2022-10-03T15:13:32.904" v="1542" actId="313"/>
        <pc:sldMkLst>
          <pc:docMk/>
          <pc:sldMk cId="4070400714" sldId="461"/>
        </pc:sldMkLst>
        <pc:spChg chg="mod">
          <ac:chgData name="Andrew Green" userId="5c87a1a1-9dba-4e8d-80a3-ee66ced3ed9c" providerId="ADAL" clId="{B3ACB59C-D4EA-4922-B70E-8D52BECEE852}" dt="2022-10-03T15:11:53.924" v="1329" actId="20577"/>
          <ac:spMkLst>
            <pc:docMk/>
            <pc:sldMk cId="4070400714" sldId="461"/>
            <ac:spMk id="2" creationId="{A887E9A8-08EC-90D4-AFDF-5B394859BE75}"/>
          </ac:spMkLst>
        </pc:spChg>
        <pc:spChg chg="mod">
          <ac:chgData name="Andrew Green" userId="5c87a1a1-9dba-4e8d-80a3-ee66ced3ed9c" providerId="ADAL" clId="{B3ACB59C-D4EA-4922-B70E-8D52BECEE852}" dt="2022-10-03T15:13:32.904" v="1542" actId="313"/>
          <ac:spMkLst>
            <pc:docMk/>
            <pc:sldMk cId="4070400714" sldId="461"/>
            <ac:spMk id="3" creationId="{CAE50FD0-B7F5-71B4-1792-C3D5EEE4C108}"/>
          </ac:spMkLst>
        </pc:spChg>
      </pc:sldChg>
      <pc:sldChg chg="modSp mod">
        <pc:chgData name="Andrew Green" userId="5c87a1a1-9dba-4e8d-80a3-ee66ced3ed9c" providerId="ADAL" clId="{B3ACB59C-D4EA-4922-B70E-8D52BECEE852}" dt="2022-10-03T15:41:17.845" v="3899" actId="20577"/>
        <pc:sldMkLst>
          <pc:docMk/>
          <pc:sldMk cId="117620560" sldId="462"/>
        </pc:sldMkLst>
        <pc:spChg chg="mod">
          <ac:chgData name="Andrew Green" userId="5c87a1a1-9dba-4e8d-80a3-ee66ced3ed9c" providerId="ADAL" clId="{B3ACB59C-D4EA-4922-B70E-8D52BECEE852}" dt="2022-10-03T15:24:34.979" v="1998" actId="20577"/>
          <ac:spMkLst>
            <pc:docMk/>
            <pc:sldMk cId="117620560" sldId="462"/>
            <ac:spMk id="2" creationId="{A887E9A8-08EC-90D4-AFDF-5B394859BE75}"/>
          </ac:spMkLst>
        </pc:spChg>
        <pc:spChg chg="mod">
          <ac:chgData name="Andrew Green" userId="5c87a1a1-9dba-4e8d-80a3-ee66ced3ed9c" providerId="ADAL" clId="{B3ACB59C-D4EA-4922-B70E-8D52BECEE852}" dt="2022-10-03T15:41:17.845" v="3899" actId="20577"/>
          <ac:spMkLst>
            <pc:docMk/>
            <pc:sldMk cId="117620560" sldId="462"/>
            <ac:spMk id="3" creationId="{CAE50FD0-B7F5-71B4-1792-C3D5EEE4C108}"/>
          </ac:spMkLst>
        </pc:spChg>
      </pc:sldChg>
      <pc:sldChg chg="addSp delSp modSp mod modNotesTx">
        <pc:chgData name="Andrew Green" userId="5c87a1a1-9dba-4e8d-80a3-ee66ced3ed9c" providerId="ADAL" clId="{B3ACB59C-D4EA-4922-B70E-8D52BECEE852}" dt="2022-10-03T15:45:23.372" v="4038" actId="20577"/>
        <pc:sldMkLst>
          <pc:docMk/>
          <pc:sldMk cId="530818155" sldId="463"/>
        </pc:sldMkLst>
        <pc:spChg chg="mod">
          <ac:chgData name="Andrew Green" userId="5c87a1a1-9dba-4e8d-80a3-ee66ced3ed9c" providerId="ADAL" clId="{B3ACB59C-D4EA-4922-B70E-8D52BECEE852}" dt="2022-10-03T15:41:57.508" v="3927" actId="20577"/>
          <ac:spMkLst>
            <pc:docMk/>
            <pc:sldMk cId="530818155" sldId="463"/>
            <ac:spMk id="2" creationId="{A887E9A8-08EC-90D4-AFDF-5B394859BE75}"/>
          </ac:spMkLst>
        </pc:spChg>
        <pc:spChg chg="del mod">
          <ac:chgData name="Andrew Green" userId="5c87a1a1-9dba-4e8d-80a3-ee66ced3ed9c" providerId="ADAL" clId="{B3ACB59C-D4EA-4922-B70E-8D52BECEE852}" dt="2022-10-03T15:43:04.937" v="3929"/>
          <ac:spMkLst>
            <pc:docMk/>
            <pc:sldMk cId="530818155" sldId="463"/>
            <ac:spMk id="3" creationId="{CAE50FD0-B7F5-71B4-1792-C3D5EEE4C108}"/>
          </ac:spMkLst>
        </pc:spChg>
        <pc:spChg chg="add mod">
          <ac:chgData name="Andrew Green" userId="5c87a1a1-9dba-4e8d-80a3-ee66ced3ed9c" providerId="ADAL" clId="{B3ACB59C-D4EA-4922-B70E-8D52BECEE852}" dt="2022-10-03T15:43:34.158" v="3941" actId="1076"/>
          <ac:spMkLst>
            <pc:docMk/>
            <pc:sldMk cId="530818155" sldId="463"/>
            <ac:spMk id="6" creationId="{05564552-A7AA-886E-6748-8524EC9CD1B8}"/>
          </ac:spMkLst>
        </pc:spChg>
        <pc:picChg chg="add mod">
          <ac:chgData name="Andrew Green" userId="5c87a1a1-9dba-4e8d-80a3-ee66ced3ed9c" providerId="ADAL" clId="{B3ACB59C-D4EA-4922-B70E-8D52BECEE852}" dt="2022-10-03T15:43:06.646" v="3931" actId="962"/>
          <ac:picMkLst>
            <pc:docMk/>
            <pc:sldMk cId="530818155" sldId="463"/>
            <ac:picMk id="5" creationId="{9C16F39A-BFFE-F78C-2A27-D6B4369F8230}"/>
          </ac:picMkLst>
        </pc:picChg>
      </pc:sldChg>
      <pc:sldChg chg="addSp delSp modSp mod">
        <pc:chgData name="Andrew Green" userId="5c87a1a1-9dba-4e8d-80a3-ee66ced3ed9c" providerId="ADAL" clId="{B3ACB59C-D4EA-4922-B70E-8D52BECEE852}" dt="2022-10-03T15:41:27.717" v="3901" actId="14100"/>
        <pc:sldMkLst>
          <pc:docMk/>
          <pc:sldMk cId="1937265233" sldId="464"/>
        </pc:sldMkLst>
        <pc:spChg chg="mod">
          <ac:chgData name="Andrew Green" userId="5c87a1a1-9dba-4e8d-80a3-ee66ced3ed9c" providerId="ADAL" clId="{B3ACB59C-D4EA-4922-B70E-8D52BECEE852}" dt="2022-10-03T15:31:49.839" v="2833" actId="20577"/>
          <ac:spMkLst>
            <pc:docMk/>
            <pc:sldMk cId="1937265233" sldId="464"/>
            <ac:spMk id="2" creationId="{A887E9A8-08EC-90D4-AFDF-5B394859BE75}"/>
          </ac:spMkLst>
        </pc:spChg>
        <pc:spChg chg="del mod">
          <ac:chgData name="Andrew Green" userId="5c87a1a1-9dba-4e8d-80a3-ee66ced3ed9c" providerId="ADAL" clId="{B3ACB59C-D4EA-4922-B70E-8D52BECEE852}" dt="2022-10-03T15:32:32.595" v="2835" actId="3680"/>
          <ac:spMkLst>
            <pc:docMk/>
            <pc:sldMk cId="1937265233" sldId="464"/>
            <ac:spMk id="3" creationId="{CAE50FD0-B7F5-71B4-1792-C3D5EEE4C108}"/>
          </ac:spMkLst>
        </pc:spChg>
        <pc:graphicFrameChg chg="add mod ord modGraphic">
          <ac:chgData name="Andrew Green" userId="5c87a1a1-9dba-4e8d-80a3-ee66ced3ed9c" providerId="ADAL" clId="{B3ACB59C-D4EA-4922-B70E-8D52BECEE852}" dt="2022-10-03T15:41:27.717" v="3901" actId="14100"/>
          <ac:graphicFrameMkLst>
            <pc:docMk/>
            <pc:sldMk cId="1937265233" sldId="464"/>
            <ac:graphicFrameMk id="4" creationId="{EAD7969F-63B0-7F49-6386-E037571079FC}"/>
          </ac:graphicFrameMkLst>
        </pc:graphicFrameChg>
      </pc:sldChg>
      <pc:sldChg chg="modSp mod modNotesTx">
        <pc:chgData name="Andrew Green" userId="5c87a1a1-9dba-4e8d-80a3-ee66ced3ed9c" providerId="ADAL" clId="{B3ACB59C-D4EA-4922-B70E-8D52BECEE852}" dt="2022-10-03T15:52:05.988" v="4585" actId="20577"/>
        <pc:sldMkLst>
          <pc:docMk/>
          <pc:sldMk cId="1680261831" sldId="465"/>
        </pc:sldMkLst>
        <pc:spChg chg="mod">
          <ac:chgData name="Andrew Green" userId="5c87a1a1-9dba-4e8d-80a3-ee66ced3ed9c" providerId="ADAL" clId="{B3ACB59C-D4EA-4922-B70E-8D52BECEE852}" dt="2022-10-03T15:45:39.567" v="4039"/>
          <ac:spMkLst>
            <pc:docMk/>
            <pc:sldMk cId="1680261831" sldId="465"/>
            <ac:spMk id="2" creationId="{A887E9A8-08EC-90D4-AFDF-5B394859BE75}"/>
          </ac:spMkLst>
        </pc:spChg>
        <pc:spChg chg="mod">
          <ac:chgData name="Andrew Green" userId="5c87a1a1-9dba-4e8d-80a3-ee66ced3ed9c" providerId="ADAL" clId="{B3ACB59C-D4EA-4922-B70E-8D52BECEE852}" dt="2022-10-03T15:51:06.060" v="4503" actId="404"/>
          <ac:spMkLst>
            <pc:docMk/>
            <pc:sldMk cId="1680261831" sldId="465"/>
            <ac:spMk id="3" creationId="{CAE50FD0-B7F5-71B4-1792-C3D5EEE4C108}"/>
          </ac:spMkLst>
        </pc:spChg>
      </pc:sldChg>
      <pc:sldChg chg="modSp add mod">
        <pc:chgData name="Andrew Green" userId="5c87a1a1-9dba-4e8d-80a3-ee66ced3ed9c" providerId="ADAL" clId="{B3ACB59C-D4EA-4922-B70E-8D52BECEE852}" dt="2022-10-03T15:25:59.504" v="2133" actId="27636"/>
        <pc:sldMkLst>
          <pc:docMk/>
          <pc:sldMk cId="1163886188" sldId="466"/>
        </pc:sldMkLst>
        <pc:spChg chg="mod">
          <ac:chgData name="Andrew Green" userId="5c87a1a1-9dba-4e8d-80a3-ee66ced3ed9c" providerId="ADAL" clId="{B3ACB59C-D4EA-4922-B70E-8D52BECEE852}" dt="2022-10-03T15:25:59.504" v="2133" actId="27636"/>
          <ac:spMkLst>
            <pc:docMk/>
            <pc:sldMk cId="1163886188" sldId="466"/>
            <ac:spMk id="3" creationId="{CAE50FD0-B7F5-71B4-1792-C3D5EEE4C108}"/>
          </ac:spMkLst>
        </pc:spChg>
      </pc:sldChg>
      <pc:sldChg chg="modSp new mod">
        <pc:chgData name="Andrew Green" userId="5c87a1a1-9dba-4e8d-80a3-ee66ced3ed9c" providerId="ADAL" clId="{B3ACB59C-D4EA-4922-B70E-8D52BECEE852}" dt="2022-10-03T15:55:09.060" v="5304" actId="20577"/>
        <pc:sldMkLst>
          <pc:docMk/>
          <pc:sldMk cId="3943167772" sldId="467"/>
        </pc:sldMkLst>
        <pc:spChg chg="mod">
          <ac:chgData name="Andrew Green" userId="5c87a1a1-9dba-4e8d-80a3-ee66ced3ed9c" providerId="ADAL" clId="{B3ACB59C-D4EA-4922-B70E-8D52BECEE852}" dt="2022-10-03T15:52:25.798" v="4604" actId="5793"/>
          <ac:spMkLst>
            <pc:docMk/>
            <pc:sldMk cId="3943167772" sldId="467"/>
            <ac:spMk id="2" creationId="{330F6B2F-802E-6AAE-0B59-72CA7C237763}"/>
          </ac:spMkLst>
        </pc:spChg>
        <pc:spChg chg="mod">
          <ac:chgData name="Andrew Green" userId="5c87a1a1-9dba-4e8d-80a3-ee66ced3ed9c" providerId="ADAL" clId="{B3ACB59C-D4EA-4922-B70E-8D52BECEE852}" dt="2022-10-03T15:55:09.060" v="5304" actId="20577"/>
          <ac:spMkLst>
            <pc:docMk/>
            <pc:sldMk cId="3943167772" sldId="467"/>
            <ac:spMk id="3" creationId="{2125A8B6-2D0F-9E01-B0EA-B33F93AFB97A}"/>
          </ac:spMkLst>
        </pc:spChg>
      </pc:sldChg>
    </pc:docChg>
  </pc:docChgLst>
  <pc:docChgLst>
    <pc:chgData name="Andrew Green" userId="5c87a1a1-9dba-4e8d-80a3-ee66ced3ed9c" providerId="ADAL" clId="{74E0950E-C99E-4205-BBBC-468B7E4C1B19}"/>
    <pc:docChg chg="custSel modSld">
      <pc:chgData name="Andrew Green" userId="5c87a1a1-9dba-4e8d-80a3-ee66ced3ed9c" providerId="ADAL" clId="{74E0950E-C99E-4205-BBBC-468B7E4C1B19}" dt="2022-09-15T14:44:25.576" v="14" actId="478"/>
      <pc:docMkLst>
        <pc:docMk/>
      </pc:docMkLst>
      <pc:sldChg chg="addSp delSp modSp mod">
        <pc:chgData name="Andrew Green" userId="5c87a1a1-9dba-4e8d-80a3-ee66ced3ed9c" providerId="ADAL" clId="{74E0950E-C99E-4205-BBBC-468B7E4C1B19}" dt="2022-09-15T14:44:25.576" v="14" actId="478"/>
        <pc:sldMkLst>
          <pc:docMk/>
          <pc:sldMk cId="4070400714" sldId="461"/>
        </pc:sldMkLst>
        <pc:picChg chg="add del mod modCrop">
          <ac:chgData name="Andrew Green" userId="5c87a1a1-9dba-4e8d-80a3-ee66ced3ed9c" providerId="ADAL" clId="{74E0950E-C99E-4205-BBBC-468B7E4C1B19}" dt="2022-09-15T14:44:25.576" v="14" actId="478"/>
          <ac:picMkLst>
            <pc:docMk/>
            <pc:sldMk cId="4070400714" sldId="461"/>
            <ac:picMk id="14" creationId="{16A0A92F-E9EB-49B1-BB2B-F76CC7FF169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03/10/2022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15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75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302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4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444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1. Gibbs’ Reflective Learning Cycle [image on the Internet, c.2021]. [cited 3/10/2022]. Available from: https://helendenheld.com/tag/gibbs-reflective-learning-cycle.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04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2. University of Edinburgh. </a:t>
            </a:r>
            <a:r>
              <a:rPr lang="en-GB" i="1" dirty="0"/>
              <a:t>Gibbs' Reflective Cycle. </a:t>
            </a:r>
            <a:r>
              <a:rPr lang="en-GB" b="0" i="0" dirty="0"/>
              <a:t>Available at: https://www.ed.ac.uk/reflection/reflectors-toolkit/reflecting-on-experience/gibbs-reflective-cycle. Last Accessed: 3/10/22.</a:t>
            </a:r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23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spcBef>
                <a:spcPts val="0"/>
              </a:spcBef>
              <a:spcAft>
                <a:spcPts val="600"/>
              </a:spcAft>
              <a:defRPr sz="18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400"/>
            </a:lvl4pPr>
            <a:lvl5pPr>
              <a:spcBef>
                <a:spcPts val="0"/>
              </a:spcBef>
              <a:spcAft>
                <a:spcPts val="600"/>
              </a:spcAft>
              <a:defRPr sz="1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Major Project and Research Methods</a:t>
            </a: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Reflective Writing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Gibbs’ Reflective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This model provides a little more detail.</a:t>
            </a:r>
          </a:p>
          <a:p>
            <a:r>
              <a:rPr lang="en-GB" dirty="0">
                <a:sym typeface="Wingdings" pitchFamily="2" charset="2"/>
              </a:rPr>
              <a:t>This is the accepted model for reflective writing at many universities.</a:t>
            </a:r>
          </a:p>
          <a:p>
            <a:r>
              <a:rPr lang="en-GB" dirty="0">
                <a:sym typeface="Wingdings" pitchFamily="2" charset="2"/>
              </a:rPr>
              <a:t>It provides a detailed structure for good quality note-making.</a:t>
            </a:r>
          </a:p>
          <a:p>
            <a:r>
              <a:rPr lang="en-GB" dirty="0">
                <a:sym typeface="Wingdings" pitchFamily="2" charset="2"/>
              </a:rPr>
              <a:t>Lends itself well to iterative experiences such as software development.</a:t>
            </a:r>
          </a:p>
          <a:p>
            <a:endParaRPr lang="en-GB" dirty="0">
              <a:sym typeface="Wingdings" pitchFamily="2" charset="2"/>
            </a:endParaRPr>
          </a:p>
          <a:p>
            <a:r>
              <a:rPr lang="en-GB" dirty="0">
                <a:sym typeface="Wingdings" pitchFamily="2" charset="2"/>
              </a:rPr>
              <a:t>Helpful questions for Gibbs </a:t>
            </a:r>
            <a:r>
              <a:rPr lang="en-GB" sz="1200" dirty="0">
                <a:sym typeface="Wingdings" pitchFamily="2" charset="2"/>
              </a:rPr>
              <a:t>[2]</a:t>
            </a:r>
            <a:r>
              <a:rPr lang="en-GB" dirty="0">
                <a:sym typeface="Wingdings" pitchFamily="2" charset="2"/>
              </a:rPr>
              <a:t>:</a:t>
            </a:r>
          </a:p>
          <a:p>
            <a:pPr lvl="1"/>
            <a:r>
              <a:rPr lang="en-GB" dirty="0">
                <a:sym typeface="Wingdings" pitchFamily="2" charset="2"/>
              </a:rPr>
              <a:t>What happened?</a:t>
            </a:r>
          </a:p>
          <a:p>
            <a:pPr lvl="1"/>
            <a:r>
              <a:rPr lang="en-GB" dirty="0">
                <a:sym typeface="Wingdings" pitchFamily="2" charset="2"/>
              </a:rPr>
              <a:t>When and where did it happen?</a:t>
            </a:r>
          </a:p>
          <a:p>
            <a:pPr lvl="1"/>
            <a:r>
              <a:rPr lang="en-GB" dirty="0">
                <a:sym typeface="Wingdings" pitchFamily="2" charset="2"/>
              </a:rPr>
              <a:t>Who was present?</a:t>
            </a:r>
          </a:p>
          <a:p>
            <a:pPr lvl="1"/>
            <a:r>
              <a:rPr lang="en-GB" dirty="0">
                <a:sym typeface="Wingdings" pitchFamily="2" charset="2"/>
              </a:rPr>
              <a:t>What did you and the other people do?</a:t>
            </a:r>
          </a:p>
          <a:p>
            <a:pPr lvl="1"/>
            <a:r>
              <a:rPr lang="en-GB" dirty="0">
                <a:sym typeface="Wingdings" pitchFamily="2" charset="2"/>
              </a:rPr>
              <a:t>What was the outcome of the situation?</a:t>
            </a:r>
          </a:p>
          <a:p>
            <a:pPr lvl="1"/>
            <a:r>
              <a:rPr lang="en-GB" dirty="0">
                <a:sym typeface="Wingdings" pitchFamily="2" charset="2"/>
              </a:rPr>
              <a:t>Why were you there?</a:t>
            </a:r>
          </a:p>
          <a:p>
            <a:pPr lvl="1"/>
            <a:r>
              <a:rPr lang="en-GB" dirty="0">
                <a:sym typeface="Wingdings" pitchFamily="2" charset="2"/>
              </a:rPr>
              <a:t>What did you want to happen?</a:t>
            </a:r>
          </a:p>
          <a:p>
            <a:endParaRPr lang="en-GB" dirty="0">
              <a:sym typeface="Wingdings" pitchFamily="2" charset="2"/>
            </a:endParaRPr>
          </a:p>
          <a:p>
            <a:endParaRPr lang="en-GB" dirty="0">
              <a:sym typeface="Wingdings" pitchFamily="2" charset="2"/>
            </a:endParaRPr>
          </a:p>
          <a:p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80261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F6B2F-802E-6AAE-0B59-72CA7C23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Final Word…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5A8B6-2D0F-9E01-B0EA-B33F93AFB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writing notes for your reflection use these templates.</a:t>
            </a:r>
          </a:p>
          <a:p>
            <a:r>
              <a:rPr lang="en-GB" b="1" dirty="0"/>
              <a:t>Do not </a:t>
            </a:r>
            <a:r>
              <a:rPr lang="en-GB" dirty="0"/>
              <a:t>structure your reflection using headings and sections like this in your final report.</a:t>
            </a:r>
          </a:p>
          <a:p>
            <a:r>
              <a:rPr lang="en-GB" dirty="0"/>
              <a:t>Instead, take your notes from each stage of the model used and blend them together as a narrative passage.</a:t>
            </a:r>
          </a:p>
          <a:p>
            <a:endParaRPr lang="en-GB" dirty="0"/>
          </a:p>
          <a:p>
            <a:r>
              <a:rPr lang="en-GB" dirty="0"/>
              <a:t>Using Gibbs’ is advised as:</a:t>
            </a:r>
          </a:p>
          <a:p>
            <a:pPr lvl="1"/>
            <a:r>
              <a:rPr lang="en-GB" dirty="0"/>
              <a:t>This is a model that will provide ample detail.</a:t>
            </a:r>
          </a:p>
          <a:p>
            <a:pPr lvl="1"/>
            <a:r>
              <a:rPr lang="en-GB" dirty="0"/>
              <a:t>It is a model that will definitely meet your needs.</a:t>
            </a:r>
          </a:p>
          <a:p>
            <a:pPr lvl="1"/>
            <a:r>
              <a:rPr lang="en-GB" dirty="0"/>
              <a:t>Using this model is standard reflective practice for higher education and especially post-graduate research projects.</a:t>
            </a:r>
          </a:p>
        </p:txBody>
      </p:sp>
    </p:spTree>
    <p:extLst>
      <p:ext uri="{BB962C8B-B14F-4D97-AF65-F5344CB8AC3E}">
        <p14:creationId xmlns:p14="http://schemas.microsoft.com/office/powerpoint/2010/main" val="394316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session…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91264" cy="4750153"/>
          </a:xfrm>
        </p:spPr>
        <p:txBody>
          <a:bodyPr>
            <a:normAutofit/>
          </a:bodyPr>
          <a:lstStyle/>
          <a:p>
            <a:pPr lvl="0"/>
            <a:r>
              <a:rPr lang="en-GB" sz="2000" dirty="0"/>
              <a:t>What is reflection, and why is it important?</a:t>
            </a:r>
          </a:p>
          <a:p>
            <a:pPr lvl="0"/>
            <a:r>
              <a:rPr lang="en-GB" dirty="0"/>
              <a:t>Research diary.</a:t>
            </a:r>
          </a:p>
          <a:p>
            <a:pPr lvl="0"/>
            <a:r>
              <a:rPr lang="en-GB" dirty="0"/>
              <a:t>Reflective structure:</a:t>
            </a:r>
          </a:p>
          <a:p>
            <a:pPr lvl="1"/>
            <a:r>
              <a:rPr lang="en-GB" dirty="0"/>
              <a:t>Tabular model.</a:t>
            </a:r>
          </a:p>
          <a:p>
            <a:pPr lvl="1"/>
            <a:r>
              <a:rPr lang="en-GB" dirty="0"/>
              <a:t>Gibbs Reflective Cycle.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GB" dirty="0"/>
          </a:p>
          <a:p>
            <a:pPr lvl="1">
              <a:spcAft>
                <a:spcPts val="12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966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F87D-B594-48DD-9E6B-41F65DA58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Any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C3860-53D6-408C-8363-9B73C34BA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/>
              <a:t>No?</a:t>
            </a:r>
          </a:p>
          <a:p>
            <a:pPr>
              <a:spcAft>
                <a:spcPts val="1200"/>
              </a:spcAft>
            </a:pPr>
            <a:r>
              <a:rPr lang="en-GB" dirty="0"/>
              <a:t>Work on the Project!</a:t>
            </a:r>
            <a:endParaRPr lang="en-GB" sz="2000" dirty="0"/>
          </a:p>
          <a:p>
            <a:pPr lvl="1">
              <a:spcAft>
                <a:spcPts val="600"/>
              </a:spcAft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22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session…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91264" cy="4678145"/>
          </a:xfrm>
        </p:spPr>
        <p:txBody>
          <a:bodyPr>
            <a:normAutofit/>
          </a:bodyPr>
          <a:lstStyle/>
          <a:p>
            <a:pPr lvl="0"/>
            <a:r>
              <a:rPr lang="en-GB" sz="2000" dirty="0"/>
              <a:t>What is reflection, and why is it important?</a:t>
            </a:r>
          </a:p>
          <a:p>
            <a:pPr lvl="0"/>
            <a:r>
              <a:rPr lang="en-GB" dirty="0"/>
              <a:t>Research diary.</a:t>
            </a:r>
          </a:p>
          <a:p>
            <a:pPr lvl="0"/>
            <a:r>
              <a:rPr lang="en-GB" dirty="0"/>
              <a:t>Reflective structure:</a:t>
            </a:r>
          </a:p>
          <a:p>
            <a:pPr lvl="1"/>
            <a:r>
              <a:rPr lang="en-GB" dirty="0"/>
              <a:t>Tabular model.</a:t>
            </a:r>
          </a:p>
          <a:p>
            <a:pPr lvl="1"/>
            <a:r>
              <a:rPr lang="en-GB" dirty="0"/>
              <a:t>Gibbs Reflective Cycle.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GB" dirty="0"/>
          </a:p>
          <a:p>
            <a:pPr lvl="1">
              <a:spcAft>
                <a:spcPts val="1200"/>
              </a:spcAft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pPr lvl="0"/>
            <a:r>
              <a:rPr lang="en-GB" sz="3000" dirty="0"/>
              <a:t>Reflective Writing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Major Project and Research Methods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717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What is reflection, and why is it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r>
              <a:rPr lang="en-GB" dirty="0"/>
              <a:t>Reflection is the detailed and structured study of an experience or your own performance with a view to learning and improving.</a:t>
            </a:r>
          </a:p>
          <a:p>
            <a:r>
              <a:rPr lang="en-GB" dirty="0"/>
              <a:t>Simply put, reflection allows us to grow.</a:t>
            </a:r>
          </a:p>
          <a:p>
            <a:endParaRPr lang="en-GB" dirty="0"/>
          </a:p>
          <a:p>
            <a:r>
              <a:rPr lang="en-GB" dirty="0"/>
              <a:t>In the context of the Major Project:</a:t>
            </a:r>
          </a:p>
          <a:p>
            <a:pPr lvl="1"/>
            <a:r>
              <a:rPr lang="en-GB" dirty="0"/>
              <a:t>We are looking for you to demonstrate that you have learnt something, that you have developed skills and knowledge that you did not have when you started.</a:t>
            </a:r>
          </a:p>
          <a:p>
            <a:pPr lvl="1"/>
            <a:r>
              <a:rPr lang="en-GB" dirty="0"/>
              <a:t>We are looking for you to have a complete grasp of how much you have learned and the importance of that learning.</a:t>
            </a:r>
          </a:p>
          <a:p>
            <a:pPr lvl="1"/>
            <a:endParaRPr lang="en-GB" dirty="0"/>
          </a:p>
          <a:p>
            <a:pPr marL="457200" indent="-457200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931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Research Diary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Reflection usually takes place as the last action in the project cycle.</a:t>
            </a:r>
          </a:p>
          <a:p>
            <a:r>
              <a:rPr lang="en-GB" dirty="0"/>
              <a:t>It can be difficult to remember the specifics:</a:t>
            </a:r>
          </a:p>
          <a:p>
            <a:pPr lvl="1"/>
            <a:r>
              <a:rPr lang="en-GB" dirty="0"/>
              <a:t>What happened.</a:t>
            </a:r>
          </a:p>
          <a:p>
            <a:pPr lvl="1"/>
            <a:r>
              <a:rPr lang="en-GB" dirty="0"/>
              <a:t>When it happened.</a:t>
            </a:r>
          </a:p>
          <a:p>
            <a:pPr lvl="1"/>
            <a:r>
              <a:rPr lang="en-GB" dirty="0"/>
              <a:t>What you did about it.</a:t>
            </a:r>
          </a:p>
          <a:p>
            <a:pPr lvl="1"/>
            <a:r>
              <a:rPr lang="en-GB" dirty="0"/>
              <a:t>What you learnt.</a:t>
            </a:r>
          </a:p>
          <a:p>
            <a:pPr lvl="1"/>
            <a:r>
              <a:rPr lang="en-GB" dirty="0"/>
              <a:t>How you felt about it.</a:t>
            </a:r>
          </a:p>
          <a:p>
            <a:pPr lvl="1"/>
            <a:r>
              <a:rPr lang="en-GB" dirty="0"/>
              <a:t>What you resolved to do next time.</a:t>
            </a:r>
          </a:p>
          <a:p>
            <a:r>
              <a:rPr lang="en-GB" dirty="0"/>
              <a:t>Keeping a research diary will help with this.</a:t>
            </a:r>
          </a:p>
          <a:p>
            <a:r>
              <a:rPr lang="en-GB" dirty="0"/>
              <a:t>It will also help you organise the massive amount of data you will read and generate while conducting your project.</a:t>
            </a:r>
          </a:p>
        </p:txBody>
      </p:sp>
    </p:spTree>
    <p:extLst>
      <p:ext uri="{BB962C8B-B14F-4D97-AF65-F5344CB8AC3E}">
        <p14:creationId xmlns:p14="http://schemas.microsoft.com/office/powerpoint/2010/main" val="4070400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Research Diary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A research diary is as simple or complex as you need it to be.</a:t>
            </a:r>
          </a:p>
          <a:p>
            <a:pPr lvl="1"/>
            <a:r>
              <a:rPr lang="en-GB" dirty="0"/>
              <a:t>Could be notebooks and post-it notes to mark pages.</a:t>
            </a:r>
          </a:p>
          <a:p>
            <a:pPr lvl="1"/>
            <a:r>
              <a:rPr lang="en-GB" dirty="0"/>
              <a:t>Blog.</a:t>
            </a:r>
          </a:p>
          <a:p>
            <a:pPr lvl="1"/>
            <a:r>
              <a:rPr lang="en-GB" dirty="0"/>
              <a:t>OneNote.</a:t>
            </a:r>
          </a:p>
          <a:p>
            <a:pPr lvl="1"/>
            <a:r>
              <a:rPr lang="en-GB" dirty="0"/>
              <a:t>Electronic document repository / resource (GitHub?).</a:t>
            </a:r>
          </a:p>
          <a:p>
            <a:pPr lvl="1"/>
            <a:r>
              <a:rPr lang="en-GB" dirty="0"/>
              <a:t>Audio notes recorded on a phone or laptop.</a:t>
            </a:r>
          </a:p>
          <a:p>
            <a:pPr lvl="1"/>
            <a:r>
              <a:rPr lang="en-GB" dirty="0"/>
              <a:t>Other?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If you keep your diary electronically, back up frequently or be prepared to deal with losing your research notes.</a:t>
            </a:r>
          </a:p>
        </p:txBody>
      </p:sp>
    </p:spTree>
    <p:extLst>
      <p:ext uri="{BB962C8B-B14F-4D97-AF65-F5344CB8AC3E}">
        <p14:creationId xmlns:p14="http://schemas.microsoft.com/office/powerpoint/2010/main" val="1163886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Reflective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50FD0-B7F5-71B4-1792-C3D5EEE4C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/>
          </a:bodyPr>
          <a:lstStyle/>
          <a:p>
            <a:r>
              <a:rPr lang="en-GB" dirty="0"/>
              <a:t>When you finally come to write your reflection, you need a structure.</a:t>
            </a:r>
          </a:p>
          <a:p>
            <a:endParaRPr lang="en-GB" dirty="0"/>
          </a:p>
          <a:p>
            <a:r>
              <a:rPr lang="en-GB" dirty="0"/>
              <a:t>A reflection should take in at least three things: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A description of what has happened.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Your interpretation of this.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/>
              <a:t>What you learnt from this.</a:t>
            </a:r>
          </a:p>
          <a:p>
            <a:pPr marL="507492" indent="-342900"/>
            <a:endParaRPr lang="en-GB" dirty="0"/>
          </a:p>
          <a:p>
            <a:pPr marL="507492" indent="-342900"/>
            <a:r>
              <a:rPr lang="en-GB" dirty="0"/>
              <a:t>A number of frameworks exist to help you structure your reflection… or you could come up with your own.</a:t>
            </a:r>
          </a:p>
          <a:p>
            <a:pPr marL="507492" indent="-342900"/>
            <a:r>
              <a:rPr lang="en-GB" dirty="0"/>
              <a:t>We will look at a couple of the more common approaches:</a:t>
            </a:r>
          </a:p>
          <a:p>
            <a:pPr marL="800100" lvl="1" indent="-342900"/>
            <a:r>
              <a:rPr lang="en-GB" dirty="0"/>
              <a:t>Tabular approach.</a:t>
            </a:r>
          </a:p>
          <a:p>
            <a:pPr marL="800100" lvl="1" indent="-342900"/>
            <a:r>
              <a:rPr lang="en-GB" dirty="0"/>
              <a:t>Gibbs’ Reflective Cycle.</a:t>
            </a:r>
          </a:p>
        </p:txBody>
      </p:sp>
    </p:spTree>
    <p:extLst>
      <p:ext uri="{BB962C8B-B14F-4D97-AF65-F5344CB8AC3E}">
        <p14:creationId xmlns:p14="http://schemas.microsoft.com/office/powerpoint/2010/main" val="117620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Tabular approach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AD7969F-63B0-7F49-6386-E037571079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469538"/>
              </p:ext>
            </p:extLst>
          </p:nvPr>
        </p:nvGraphicFramePr>
        <p:xfrm>
          <a:off x="457200" y="1774824"/>
          <a:ext cx="8229600" cy="475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401676954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56626841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152881406"/>
                    </a:ext>
                  </a:extLst>
                </a:gridCol>
              </a:tblGrid>
              <a:tr h="522208">
                <a:tc>
                  <a:txBody>
                    <a:bodyPr/>
                    <a:lstStyle/>
                    <a:p>
                      <a:r>
                        <a:rPr lang="en-GB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Before an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During an experience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After an experience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366272"/>
                  </a:ext>
                </a:extLst>
              </a:tr>
              <a:tr h="2220315">
                <a:tc>
                  <a:txBody>
                    <a:bodyPr/>
                    <a:lstStyle/>
                    <a:p>
                      <a:r>
                        <a:rPr lang="en-GB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do you expect to happen?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happening?  </a:t>
                      </a:r>
                    </a:p>
                    <a:p>
                      <a:r>
                        <a:rPr lang="en-GB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do you feel about it?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are your insights following the experience? </a:t>
                      </a:r>
                    </a:p>
                    <a:p>
                      <a:r>
                        <a:rPr lang="en-GB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Was it successful or not?</a:t>
                      </a:r>
                    </a:p>
                    <a:p>
                      <a:r>
                        <a:rPr lang="en-GB" i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do you feel about it when some time has passed and you have some distance?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54585"/>
                  </a:ext>
                </a:extLst>
              </a:tr>
              <a:tr h="2007997">
                <a:tc>
                  <a:txBody>
                    <a:bodyPr/>
                    <a:lstStyle/>
                    <a:p>
                      <a:r>
                        <a:rPr lang="en-GB" sz="1600" b="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read “Real World Research” hoping to get an insight into research project management techniques regarding time management.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book is weighty and intimidating.  The detailed indexing and many sections allowed me to locate information on project planning using Gantt charts that I needed quickly.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i="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 will feel more confident in approaching this reference when researching further project management techniques.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70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265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7E9A8-08EC-90D4-AFDF-5B394859B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Gibbs’ Reflective Cycle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C16F39A-BFFE-F78C-2A27-D6B4369F8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717" y="1774825"/>
            <a:ext cx="7062566" cy="4749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564552-A7AA-886E-6748-8524EC9CD1B8}"/>
              </a:ext>
            </a:extLst>
          </p:cNvPr>
          <p:cNvSpPr txBox="1"/>
          <p:nvPr/>
        </p:nvSpPr>
        <p:spPr>
          <a:xfrm>
            <a:off x="2699792" y="6165304"/>
            <a:ext cx="4320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[1]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0818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3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4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5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6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7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</TotalTime>
  <Words>825</Words>
  <Application>Microsoft Office PowerPoint</Application>
  <PresentationFormat>On-screen Show (4:3)</PresentationFormat>
  <Paragraphs>111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Major Project and Research Methods Reflective Writing</vt:lpstr>
      <vt:lpstr>In this session…</vt:lpstr>
      <vt:lpstr>Reflective Writing</vt:lpstr>
      <vt:lpstr>What is reflection, and why is it important?</vt:lpstr>
      <vt:lpstr>Research Diary</vt:lpstr>
      <vt:lpstr>Research Diary</vt:lpstr>
      <vt:lpstr>Reflective structure</vt:lpstr>
      <vt:lpstr>Tabular approach</vt:lpstr>
      <vt:lpstr>Gibbs’ Reflective Cycle</vt:lpstr>
      <vt:lpstr>Gibbs’ Reflective Cycle</vt:lpstr>
      <vt:lpstr>A Final Word…</vt:lpstr>
      <vt:lpstr>In this session…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133</cp:revision>
  <dcterms:created xsi:type="dcterms:W3CDTF">2010-09-12T20:40:41Z</dcterms:created>
  <dcterms:modified xsi:type="dcterms:W3CDTF">2022-10-03T15:55:39Z</dcterms:modified>
</cp:coreProperties>
</file>