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4"/>
  </p:notesMasterIdLst>
  <p:handoutMasterIdLst>
    <p:handoutMasterId r:id="rId15"/>
  </p:handoutMasterIdLst>
  <p:sldIdLst>
    <p:sldId id="257" r:id="rId4"/>
    <p:sldId id="258" r:id="rId5"/>
    <p:sldId id="266" r:id="rId6"/>
    <p:sldId id="268" r:id="rId7"/>
    <p:sldId id="273" r:id="rId8"/>
    <p:sldId id="267" r:id="rId9"/>
    <p:sldId id="271" r:id="rId10"/>
    <p:sldId id="270" r:id="rId11"/>
    <p:sldId id="269" r:id="rId12"/>
    <p:sldId id="265" r:id="rId13"/>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F8FB0CD-4B85-1D4A-9E9B-D0038407E1EE}" type="datetimeFigureOut">
              <a:rPr lang="en-GB" smtClean="0"/>
              <a:t>03/02/2022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E6DE7F-694C-0345-8206-1AF227299DAE}" type="slidenum">
              <a:rPr lang="en-GB" smtClean="0"/>
              <a:t>‹#›</a:t>
            </a:fld>
            <a:endParaRPr lang="en-GB"/>
          </a:p>
        </p:txBody>
      </p:sp>
    </p:spTree>
    <p:extLst>
      <p:ext uri="{BB962C8B-B14F-4D97-AF65-F5344CB8AC3E}">
        <p14:creationId xmlns:p14="http://schemas.microsoft.com/office/powerpoint/2010/main" val="600494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smtClean="0">
                <a:latin typeface="Arial" panose="020B0604020202020204" pitchFamily="34" charset="0"/>
                <a:ea typeface="+mn-ea"/>
                <a:cs typeface="Arial" panose="020B0604020202020204" pitchFamily="34" charset="0"/>
              </a:defRPr>
            </a:lvl1pPr>
          </a:lstStyle>
          <a:p>
            <a:pPr>
              <a:defRPr/>
            </a:pPr>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smtClean="0">
                <a:latin typeface="Arial" panose="020B0604020202020204" pitchFamily="34" charset="0"/>
                <a:ea typeface="+mn-ea"/>
                <a:cs typeface="Arial" panose="020B0604020202020204" pitchFamily="34" charset="0"/>
              </a:defRPr>
            </a:lvl1pPr>
          </a:lstStyle>
          <a:p>
            <a:pPr>
              <a:defRPr/>
            </a:pPr>
            <a:fld id="{1A8A2C18-E1F9-1A48-BAF4-51D6FDC44886}" type="datetimeFigureOut">
              <a:rPr lang="en-GB"/>
              <a:pPr>
                <a:defRPr/>
              </a:pPr>
              <a:t>03/02/2022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smtClean="0">
                <a:latin typeface="Arial" panose="020B0604020202020204" pitchFamily="34" charset="0"/>
                <a:ea typeface="+mn-ea"/>
                <a:cs typeface="Arial" panose="020B0604020202020204" pitchFamily="34" charset="0"/>
              </a:defRPr>
            </a:lvl1pPr>
          </a:lstStyle>
          <a:p>
            <a:pPr>
              <a:defRPr/>
            </a:pPr>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smtClean="0">
                <a:latin typeface="Arial" panose="020B0604020202020204" pitchFamily="34" charset="0"/>
                <a:ea typeface="+mn-ea"/>
                <a:cs typeface="Arial" panose="020B0604020202020204" pitchFamily="34" charset="0"/>
              </a:defRPr>
            </a:lvl1pPr>
          </a:lstStyle>
          <a:p>
            <a:pPr>
              <a:defRPr/>
            </a:pPr>
            <a:fld id="{ACB17E28-07F7-3448-9920-534F2E12CF78}" type="slidenum">
              <a:rPr lang="en-GB"/>
              <a:pPr>
                <a:defRPr/>
              </a:pPr>
              <a:t>‹#›</a:t>
            </a:fld>
            <a:endParaRPr lang="en-GB"/>
          </a:p>
        </p:txBody>
      </p:sp>
    </p:spTree>
    <p:extLst>
      <p:ext uri="{BB962C8B-B14F-4D97-AF65-F5344CB8AC3E}">
        <p14:creationId xmlns:p14="http://schemas.microsoft.com/office/powerpoint/2010/main" val="21282241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1</a:t>
            </a:fld>
            <a:endParaRPr lang="en-GB"/>
          </a:p>
        </p:txBody>
      </p:sp>
    </p:spTree>
    <p:extLst>
      <p:ext uri="{BB962C8B-B14F-4D97-AF65-F5344CB8AC3E}">
        <p14:creationId xmlns:p14="http://schemas.microsoft.com/office/powerpoint/2010/main" val="2669039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GB" dirty="0" smtClean="0"/>
              <a:t>CLIF removed , more focus on practical</a:t>
            </a:r>
            <a:r>
              <a:rPr lang="en-GB" baseline="0" dirty="0" smtClean="0"/>
              <a:t> work , timetable inclusion of competition workshops that allow high challenges and professionalism , in house campus competitions that lead to School competition  that then filter students to Skill Wales regionals . Involvement of employers to deliver master classes in these sessions </a:t>
            </a:r>
          </a:p>
          <a:p>
            <a:pPr marL="171450" indent="-171450">
              <a:buFont typeface="Arial" charset="0"/>
              <a:buChar char="•"/>
            </a:pPr>
            <a:endParaRPr lang="en-GB" baseline="0" dirty="0" smtClean="0"/>
          </a:p>
          <a:p>
            <a:pPr marL="171450" indent="-171450">
              <a:buFont typeface="Arial" charset="0"/>
              <a:buChar char="•"/>
            </a:pPr>
            <a:r>
              <a:rPr lang="en-GB" baseline="0" dirty="0" smtClean="0"/>
              <a:t> Removal of courses of Level 2 extended dip in Hair/ Beauty piloted this year due to high level of a/ p for students entry req and screening results.  sports massage removed from Applied therapy replaced by Thai stamp . Introducing of Level 1 Beauty at </a:t>
            </a:r>
            <a:r>
              <a:rPr lang="en-GB" baseline="0" dirty="0" err="1" smtClean="0"/>
              <a:t>Afan</a:t>
            </a:r>
            <a:r>
              <a:rPr lang="en-GB" baseline="0" dirty="0" smtClean="0"/>
              <a:t> piloting , level 2 technicals and h/ b provision at Brecon to act as platform to progression either discipline route</a:t>
            </a:r>
          </a:p>
          <a:p>
            <a:endParaRPr lang="en-GB" baseline="0" dirty="0" smtClean="0"/>
          </a:p>
          <a:p>
            <a:r>
              <a:rPr lang="en-GB" baseline="0" dirty="0" smtClean="0"/>
              <a:t>QR reader directory in each salon from level1 to 5  YouTube , tutorial blogs ,, interactive websites , allow support for less abled and more abled to develop discussions and high order thinking and critique of challenging scenarios </a:t>
            </a:r>
          </a:p>
          <a:p>
            <a:endParaRPr lang="en-GB" baseline="0" dirty="0" smtClean="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10</a:t>
            </a:fld>
            <a:endParaRPr lang="en-GB"/>
          </a:p>
        </p:txBody>
      </p:sp>
    </p:spTree>
    <p:extLst>
      <p:ext uri="{BB962C8B-B14F-4D97-AF65-F5344CB8AC3E}">
        <p14:creationId xmlns:p14="http://schemas.microsoft.com/office/powerpoint/2010/main" val="39648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2</a:t>
            </a:fld>
            <a:endParaRPr lang="en-GB"/>
          </a:p>
        </p:txBody>
      </p:sp>
    </p:spTree>
    <p:extLst>
      <p:ext uri="{BB962C8B-B14F-4D97-AF65-F5344CB8AC3E}">
        <p14:creationId xmlns:p14="http://schemas.microsoft.com/office/powerpoint/2010/main" val="174542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3</a:t>
            </a:fld>
            <a:endParaRPr lang="en-GB"/>
          </a:p>
        </p:txBody>
      </p:sp>
    </p:spTree>
    <p:extLst>
      <p:ext uri="{BB962C8B-B14F-4D97-AF65-F5344CB8AC3E}">
        <p14:creationId xmlns:p14="http://schemas.microsoft.com/office/powerpoint/2010/main" val="329395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4</a:t>
            </a:fld>
            <a:endParaRPr lang="en-GB"/>
          </a:p>
        </p:txBody>
      </p:sp>
    </p:spTree>
    <p:extLst>
      <p:ext uri="{BB962C8B-B14F-4D97-AF65-F5344CB8AC3E}">
        <p14:creationId xmlns:p14="http://schemas.microsoft.com/office/powerpoint/2010/main" val="1464071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5</a:t>
            </a:fld>
            <a:endParaRPr lang="en-GB"/>
          </a:p>
        </p:txBody>
      </p:sp>
    </p:spTree>
    <p:extLst>
      <p:ext uri="{BB962C8B-B14F-4D97-AF65-F5344CB8AC3E}">
        <p14:creationId xmlns:p14="http://schemas.microsoft.com/office/powerpoint/2010/main" val="3130614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6</a:t>
            </a:fld>
            <a:endParaRPr lang="en-GB"/>
          </a:p>
        </p:txBody>
      </p:sp>
    </p:spTree>
    <p:extLst>
      <p:ext uri="{BB962C8B-B14F-4D97-AF65-F5344CB8AC3E}">
        <p14:creationId xmlns:p14="http://schemas.microsoft.com/office/powerpoint/2010/main" val="1732071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7</a:t>
            </a:fld>
            <a:endParaRPr lang="en-GB"/>
          </a:p>
        </p:txBody>
      </p:sp>
    </p:spTree>
    <p:extLst>
      <p:ext uri="{BB962C8B-B14F-4D97-AF65-F5344CB8AC3E}">
        <p14:creationId xmlns:p14="http://schemas.microsoft.com/office/powerpoint/2010/main" val="259540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8</a:t>
            </a:fld>
            <a:endParaRPr lang="en-GB"/>
          </a:p>
        </p:txBody>
      </p:sp>
    </p:spTree>
    <p:extLst>
      <p:ext uri="{BB962C8B-B14F-4D97-AF65-F5344CB8AC3E}">
        <p14:creationId xmlns:p14="http://schemas.microsoft.com/office/powerpoint/2010/main" val="55469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Recruitment: </a:t>
            </a:r>
            <a:r>
              <a:rPr lang="en-GB" baseline="0" dirty="0" smtClean="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smtClean="0"/>
          </a:p>
          <a:p>
            <a:r>
              <a:rPr lang="en-GB" baseline="0" dirty="0" smtClean="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smtClean="0"/>
              <a:t>wplacements</a:t>
            </a:r>
            <a:r>
              <a:rPr lang="en-GB" baseline="0" dirty="0" smtClean="0"/>
              <a:t>. </a:t>
            </a:r>
            <a:r>
              <a:rPr lang="en-GB" baseline="0" dirty="0" err="1" smtClean="0"/>
              <a:t>Formalis</a:t>
            </a:r>
            <a:r>
              <a:rPr lang="en-GB" baseline="0" dirty="0" smtClean="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9</a:t>
            </a:fld>
            <a:endParaRPr lang="en-GB"/>
          </a:p>
        </p:txBody>
      </p:sp>
    </p:spTree>
    <p:extLst>
      <p:ext uri="{BB962C8B-B14F-4D97-AF65-F5344CB8AC3E}">
        <p14:creationId xmlns:p14="http://schemas.microsoft.com/office/powerpoint/2010/main" val="355794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954DB25-BD22-BE42-B477-A830F1A7F0B2}" type="datetimeFigureOut">
              <a:rPr lang="en-GB"/>
              <a:pPr>
                <a:defRPr/>
              </a:pPr>
              <a:t>03/02/2022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D1923DB-4479-4547-8526-28F6BD5F5E2F}" type="slidenum">
              <a:rPr lang="en-GB" altLang="en-US"/>
              <a:pPr>
                <a:defRPr/>
              </a:pPr>
              <a:t>‹#›</a:t>
            </a:fld>
            <a:endParaRPr lang="en-GB" altLang="en-US"/>
          </a:p>
        </p:txBody>
      </p:sp>
    </p:spTree>
    <p:extLst>
      <p:ext uri="{BB962C8B-B14F-4D97-AF65-F5344CB8AC3E}">
        <p14:creationId xmlns:p14="http://schemas.microsoft.com/office/powerpoint/2010/main" val="1029078971"/>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976238F-9D2A-1743-8B09-E907474F007E}" type="datetimeFigureOut">
              <a:rPr lang="en-GB"/>
              <a:pPr>
                <a:defRPr/>
              </a:pPr>
              <a:t>03/02/2022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C8B818-2E9B-8F48-8225-81387E4BDBC2}" type="slidenum">
              <a:rPr lang="en-GB" altLang="en-US"/>
              <a:pPr>
                <a:defRPr/>
              </a:pPr>
              <a:t>‹#›</a:t>
            </a:fld>
            <a:endParaRPr lang="en-GB" altLang="en-US"/>
          </a:p>
        </p:txBody>
      </p:sp>
    </p:spTree>
    <p:extLst>
      <p:ext uri="{BB962C8B-B14F-4D97-AF65-F5344CB8AC3E}">
        <p14:creationId xmlns:p14="http://schemas.microsoft.com/office/powerpoint/2010/main" val="692218271"/>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876DD8D-C38B-8C4F-A5A5-062C8A400EBE}" type="datetimeFigureOut">
              <a:rPr lang="en-GB"/>
              <a:pPr>
                <a:defRPr/>
              </a:pPr>
              <a:t>03/02/2022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69BF70-73D2-3943-919F-822A32F13C25}" type="slidenum">
              <a:rPr lang="en-GB" altLang="en-US"/>
              <a:pPr>
                <a:defRPr/>
              </a:pPr>
              <a:t>‹#›</a:t>
            </a:fld>
            <a:endParaRPr lang="en-GB" altLang="en-US"/>
          </a:p>
        </p:txBody>
      </p:sp>
    </p:spTree>
    <p:extLst>
      <p:ext uri="{BB962C8B-B14F-4D97-AF65-F5344CB8AC3E}">
        <p14:creationId xmlns:p14="http://schemas.microsoft.com/office/powerpoint/2010/main" val="1193564898"/>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965BC96-916E-1E4F-BC61-22F8F572AFA5}" type="datetimeFigureOut">
              <a:rPr lang="en-GB"/>
              <a:pPr>
                <a:defRPr/>
              </a:pPr>
              <a:t>03/02/2022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2230DF-DD19-C74B-BA1E-B377E0DACC28}" type="slidenum">
              <a:rPr lang="en-GB" altLang="en-US"/>
              <a:pPr>
                <a:defRPr/>
              </a:pPr>
              <a:t>‹#›</a:t>
            </a:fld>
            <a:endParaRPr lang="en-GB" altLang="en-US"/>
          </a:p>
        </p:txBody>
      </p:sp>
    </p:spTree>
    <p:extLst>
      <p:ext uri="{BB962C8B-B14F-4D97-AF65-F5344CB8AC3E}">
        <p14:creationId xmlns:p14="http://schemas.microsoft.com/office/powerpoint/2010/main" val="2044456306"/>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7A6F06-BF8D-AD40-9A5F-821AA86B2CB2}" type="datetimeFigureOut">
              <a:rPr lang="en-GB"/>
              <a:pPr>
                <a:defRPr/>
              </a:pPr>
              <a:t>03/02/2022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89A4CE-AC9A-154E-820A-C314DA711EC6}" type="slidenum">
              <a:rPr lang="en-GB" altLang="en-US"/>
              <a:pPr>
                <a:defRPr/>
              </a:pPr>
              <a:t>‹#›</a:t>
            </a:fld>
            <a:endParaRPr lang="en-GB" altLang="en-US"/>
          </a:p>
        </p:txBody>
      </p:sp>
    </p:spTree>
    <p:extLst>
      <p:ext uri="{BB962C8B-B14F-4D97-AF65-F5344CB8AC3E}">
        <p14:creationId xmlns:p14="http://schemas.microsoft.com/office/powerpoint/2010/main" val="1438782942"/>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2B813C8-E59B-7642-96BC-C8D066FA8E8E}" type="datetimeFigureOut">
              <a:rPr lang="en-GB"/>
              <a:pPr>
                <a:defRPr/>
              </a:pPr>
              <a:t>03/02/2022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D8B08D-A230-FB4F-A3C2-F9376B90D6E1}" type="slidenum">
              <a:rPr lang="en-GB" altLang="en-US"/>
              <a:pPr>
                <a:defRPr/>
              </a:pPr>
              <a:t>‹#›</a:t>
            </a:fld>
            <a:endParaRPr lang="en-GB" altLang="en-US"/>
          </a:p>
        </p:txBody>
      </p:sp>
    </p:spTree>
    <p:extLst>
      <p:ext uri="{BB962C8B-B14F-4D97-AF65-F5344CB8AC3E}">
        <p14:creationId xmlns:p14="http://schemas.microsoft.com/office/powerpoint/2010/main" val="959040974"/>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8197503F-9C88-C142-A441-E99B5329BEBA}" type="datetimeFigureOut">
              <a:rPr lang="en-GB"/>
              <a:pPr>
                <a:defRPr/>
              </a:pPr>
              <a:t>03/02/2022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25AD9F3-89C5-2249-9AF8-6C8C4F86E9E7}" type="slidenum">
              <a:rPr lang="en-GB" altLang="en-US"/>
              <a:pPr>
                <a:defRPr/>
              </a:pPr>
              <a:t>‹#›</a:t>
            </a:fld>
            <a:endParaRPr lang="en-GB" altLang="en-US"/>
          </a:p>
        </p:txBody>
      </p:sp>
    </p:spTree>
    <p:extLst>
      <p:ext uri="{BB962C8B-B14F-4D97-AF65-F5344CB8AC3E}">
        <p14:creationId xmlns:p14="http://schemas.microsoft.com/office/powerpoint/2010/main" val="17368792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3885185-9FD5-3142-9C42-512415D25433}" type="datetimeFigureOut">
              <a:rPr lang="en-GB"/>
              <a:pPr>
                <a:defRPr/>
              </a:pPr>
              <a:t>03/02/2022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62A3C98-6789-C243-8762-BFDBA137311F}" type="slidenum">
              <a:rPr lang="en-GB" altLang="en-US"/>
              <a:pPr>
                <a:defRPr/>
              </a:pPr>
              <a:t>‹#›</a:t>
            </a:fld>
            <a:endParaRPr lang="en-GB" altLang="en-US"/>
          </a:p>
        </p:txBody>
      </p:sp>
    </p:spTree>
    <p:extLst>
      <p:ext uri="{BB962C8B-B14F-4D97-AF65-F5344CB8AC3E}">
        <p14:creationId xmlns:p14="http://schemas.microsoft.com/office/powerpoint/2010/main" val="984895710"/>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242FCF-D1EB-C342-9E5F-584F415B3BA8}" type="datetimeFigureOut">
              <a:rPr lang="en-GB"/>
              <a:pPr>
                <a:defRPr/>
              </a:pPr>
              <a:t>03/02/2022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3D30588-F17D-8E45-A7EB-0E2FF6DE6036}" type="slidenum">
              <a:rPr lang="en-GB" altLang="en-US"/>
              <a:pPr>
                <a:defRPr/>
              </a:pPr>
              <a:t>‹#›</a:t>
            </a:fld>
            <a:endParaRPr lang="en-GB" altLang="en-US"/>
          </a:p>
        </p:txBody>
      </p:sp>
    </p:spTree>
    <p:extLst>
      <p:ext uri="{BB962C8B-B14F-4D97-AF65-F5344CB8AC3E}">
        <p14:creationId xmlns:p14="http://schemas.microsoft.com/office/powerpoint/2010/main" val="338246894"/>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40CE28D-740B-384C-AF7D-DE697B1F0A29}" type="datetimeFigureOut">
              <a:rPr lang="en-GB"/>
              <a:pPr>
                <a:defRPr/>
              </a:pPr>
              <a:t>03/02/2022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BD93C94-A2CF-D749-94B2-DE1070EFCC7A}" type="slidenum">
              <a:rPr lang="en-GB" altLang="en-US"/>
              <a:pPr>
                <a:defRPr/>
              </a:pPr>
              <a:t>‹#›</a:t>
            </a:fld>
            <a:endParaRPr lang="en-GB" altLang="en-US"/>
          </a:p>
        </p:txBody>
      </p:sp>
    </p:spTree>
    <p:extLst>
      <p:ext uri="{BB962C8B-B14F-4D97-AF65-F5344CB8AC3E}">
        <p14:creationId xmlns:p14="http://schemas.microsoft.com/office/powerpoint/2010/main" val="526333849"/>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77A9B4-4B78-824E-95BF-5AB1FB5E830D}" type="datetimeFigureOut">
              <a:rPr lang="en-GB"/>
              <a:pPr>
                <a:defRPr/>
              </a:pPr>
              <a:t>03/02/2022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2ED921-2361-BE46-BA42-AEEDA9E7FE46}" type="slidenum">
              <a:rPr lang="en-GB" altLang="en-US"/>
              <a:pPr>
                <a:defRPr/>
              </a:pPr>
              <a:t>‹#›</a:t>
            </a:fld>
            <a:endParaRPr lang="en-GB" altLang="en-US"/>
          </a:p>
        </p:txBody>
      </p:sp>
    </p:spTree>
    <p:extLst>
      <p:ext uri="{BB962C8B-B14F-4D97-AF65-F5344CB8AC3E}">
        <p14:creationId xmlns:p14="http://schemas.microsoft.com/office/powerpoint/2010/main" val="607858150"/>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FC4BBF8C-2063-0F46-A742-E1868B01F9B1}" type="datetimeFigureOut">
              <a:rPr lang="en-GB"/>
              <a:pPr>
                <a:defRPr/>
              </a:pPr>
              <a:t>03/02/2022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A4988119-E6AD-BC44-9CF4-122E14C9C3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1370013"/>
          </a:xfrm>
        </p:spPr>
        <p:txBody>
          <a:bodyPr/>
          <a:lstStyle/>
          <a:p>
            <a:r>
              <a:rPr lang="en-GB" altLang="en-US" sz="2800" dirty="0"/>
              <a:t/>
            </a:r>
            <a:br>
              <a:rPr lang="en-GB" altLang="en-US" sz="2800" dirty="0"/>
            </a:br>
            <a:r>
              <a:rPr lang="en-GB" altLang="en-US" sz="2800" dirty="0"/>
              <a:t/>
            </a:r>
            <a:br>
              <a:rPr lang="en-GB" altLang="en-US" sz="2800" dirty="0"/>
            </a:br>
            <a:r>
              <a:rPr lang="en-GB" altLang="en-US" sz="6000" b="1" dirty="0" smtClean="0"/>
              <a:t>Types of Joint Motion and Anatomical Directions</a:t>
            </a:r>
            <a:endParaRPr lang="en-GB" altLang="en-US" sz="6000" b="1" dirty="0"/>
          </a:p>
        </p:txBody>
      </p:sp>
      <p:sp>
        <p:nvSpPr>
          <p:cNvPr id="3" name="Subtitle 2"/>
          <p:cNvSpPr>
            <a:spLocks noGrp="1"/>
          </p:cNvSpPr>
          <p:nvPr>
            <p:ph type="subTitle" idx="1"/>
          </p:nvPr>
        </p:nvSpPr>
        <p:spPr>
          <a:xfrm>
            <a:off x="1371600" y="3886200"/>
            <a:ext cx="7161213" cy="982663"/>
          </a:xfrm>
        </p:spPr>
        <p:txBody>
          <a:bodyPr/>
          <a:lstStyle/>
          <a:p>
            <a:r>
              <a:rPr lang="en-GB" altLang="x-none" sz="2800" dirty="0">
                <a:solidFill>
                  <a:schemeClr val="tx1"/>
                </a:solidFill>
              </a:rPr>
              <a:t>                                                </a:t>
            </a:r>
          </a:p>
          <a:p>
            <a:r>
              <a:rPr lang="en-GB" altLang="x-none" sz="2800" dirty="0">
                <a:solidFill>
                  <a:schemeClr val="tx1"/>
                </a:solidFill>
              </a:rPr>
              <a:t>                                                </a:t>
            </a:r>
            <a:endParaRPr lang="en-GB" altLang="x-none" sz="2400" dirty="0">
              <a:solidFill>
                <a:schemeClr val="tx1"/>
              </a:solidFill>
            </a:endParaRPr>
          </a:p>
        </p:txBody>
      </p:sp>
      <p:pic>
        <p:nvPicPr>
          <p:cNvPr id="307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5925" y="260350"/>
            <a:ext cx="201295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169291" y="96419"/>
            <a:ext cx="8229600" cy="1143000"/>
          </a:xfrm>
        </p:spPr>
        <p:txBody>
          <a:bodyPr/>
          <a:lstStyle/>
          <a:p>
            <a:pPr algn="l"/>
            <a:endParaRPr lang="en-GB" altLang="en-US" sz="2800" dirty="0">
              <a:solidFill>
                <a:schemeClr val="bg1"/>
              </a:solidFill>
            </a:endParaRPr>
          </a:p>
        </p:txBody>
      </p:sp>
      <p:sp>
        <p:nvSpPr>
          <p:cNvPr id="2" name="Content Placeholder 1"/>
          <p:cNvSpPr>
            <a:spLocks noGrp="1"/>
          </p:cNvSpPr>
          <p:nvPr>
            <p:ph idx="1"/>
          </p:nvPr>
        </p:nvSpPr>
        <p:spPr>
          <a:xfrm>
            <a:off x="24940" y="1195388"/>
            <a:ext cx="8939548" cy="5106813"/>
          </a:xfrm>
        </p:spPr>
        <p:txBody>
          <a:bodyPr/>
          <a:lstStyle/>
          <a:p>
            <a:pPr>
              <a:buFont typeface="Wingdings" charset="2"/>
              <a:buChar char="Ø"/>
              <a:defRPr/>
            </a:pPr>
            <a:endParaRPr lang="en-GB" sz="2000" dirty="0" smtClean="0"/>
          </a:p>
          <a:p>
            <a:pPr>
              <a:buFont typeface="Arial" panose="020B0604020202020204" pitchFamily="34" charset="0"/>
              <a:buChar char="•"/>
              <a:defRPr/>
            </a:pP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962961352"/>
              </p:ext>
            </p:extLst>
          </p:nvPr>
        </p:nvGraphicFramePr>
        <p:xfrm>
          <a:off x="169291" y="102672"/>
          <a:ext cx="8795197" cy="6566686"/>
        </p:xfrm>
        <a:graphic>
          <a:graphicData uri="http://schemas.openxmlformats.org/drawingml/2006/table">
            <a:tbl>
              <a:tblPr firstRow="1" firstCol="1" bandRow="1">
                <a:tableStyleId>{5C22544A-7EE6-4342-B048-85BDC9FD1C3A}</a:tableStyleId>
              </a:tblPr>
              <a:tblGrid>
                <a:gridCol w="2242469">
                  <a:extLst>
                    <a:ext uri="{9D8B030D-6E8A-4147-A177-3AD203B41FA5}">
                      <a16:colId xmlns:a16="http://schemas.microsoft.com/office/drawing/2014/main" val="2178040329"/>
                    </a:ext>
                  </a:extLst>
                </a:gridCol>
                <a:gridCol w="6552728">
                  <a:extLst>
                    <a:ext uri="{9D8B030D-6E8A-4147-A177-3AD203B41FA5}">
                      <a16:colId xmlns:a16="http://schemas.microsoft.com/office/drawing/2014/main" val="3325417577"/>
                    </a:ext>
                  </a:extLst>
                </a:gridCol>
              </a:tblGrid>
              <a:tr h="899141">
                <a:tc>
                  <a:txBody>
                    <a:bodyPr/>
                    <a:lstStyle/>
                    <a:p>
                      <a:pPr algn="ctr">
                        <a:lnSpc>
                          <a:spcPct val="115000"/>
                        </a:lnSpc>
                        <a:spcAft>
                          <a:spcPts val="1000"/>
                        </a:spcAft>
                      </a:pPr>
                      <a:r>
                        <a:rPr lang="en-GB" sz="2400" dirty="0">
                          <a:effectLst/>
                        </a:rPr>
                        <a:t>Anatomical Direction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Meaning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6797105"/>
                  </a:ext>
                </a:extLst>
              </a:tr>
              <a:tr h="435965">
                <a:tc>
                  <a:txBody>
                    <a:bodyPr/>
                    <a:lstStyle/>
                    <a:p>
                      <a:pPr>
                        <a:lnSpc>
                          <a:spcPct val="115000"/>
                        </a:lnSpc>
                        <a:spcAft>
                          <a:spcPts val="1000"/>
                        </a:spcAft>
                      </a:pPr>
                      <a:r>
                        <a:rPr lang="en-GB" sz="2400" dirty="0">
                          <a:effectLst/>
                        </a:rPr>
                        <a:t>Anterior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Front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0631836"/>
                  </a:ext>
                </a:extLst>
              </a:tr>
              <a:tr h="435965">
                <a:tc>
                  <a:txBody>
                    <a:bodyPr/>
                    <a:lstStyle/>
                    <a:p>
                      <a:pPr>
                        <a:lnSpc>
                          <a:spcPct val="115000"/>
                        </a:lnSpc>
                        <a:spcAft>
                          <a:spcPts val="1000"/>
                        </a:spcAft>
                      </a:pPr>
                      <a:r>
                        <a:rPr lang="en-GB" sz="2400" dirty="0">
                          <a:effectLst/>
                        </a:rPr>
                        <a:t>Posterior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Back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531010"/>
                  </a:ext>
                </a:extLst>
              </a:tr>
              <a:tr h="435965">
                <a:tc>
                  <a:txBody>
                    <a:bodyPr/>
                    <a:lstStyle/>
                    <a:p>
                      <a:pPr>
                        <a:lnSpc>
                          <a:spcPct val="115000"/>
                        </a:lnSpc>
                        <a:spcAft>
                          <a:spcPts val="1000"/>
                        </a:spcAft>
                      </a:pPr>
                      <a:r>
                        <a:rPr lang="en-GB" sz="2400" dirty="0">
                          <a:effectLst/>
                        </a:rPr>
                        <a:t>Superior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Towards the head/upper part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678707"/>
                  </a:ext>
                </a:extLst>
              </a:tr>
              <a:tr h="435965">
                <a:tc>
                  <a:txBody>
                    <a:bodyPr/>
                    <a:lstStyle/>
                    <a:p>
                      <a:pPr>
                        <a:lnSpc>
                          <a:spcPct val="115000"/>
                        </a:lnSpc>
                        <a:spcAft>
                          <a:spcPts val="1000"/>
                        </a:spcAft>
                      </a:pPr>
                      <a:r>
                        <a:rPr lang="en-GB" sz="2400" dirty="0">
                          <a:effectLst/>
                        </a:rPr>
                        <a:t>Inferior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Away from the head/lower part.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2034182"/>
                  </a:ext>
                </a:extLst>
              </a:tr>
              <a:tr h="435965">
                <a:tc>
                  <a:txBody>
                    <a:bodyPr/>
                    <a:lstStyle/>
                    <a:p>
                      <a:pPr>
                        <a:lnSpc>
                          <a:spcPct val="115000"/>
                        </a:lnSpc>
                        <a:spcAft>
                          <a:spcPts val="1000"/>
                        </a:spcAft>
                      </a:pPr>
                      <a:r>
                        <a:rPr lang="en-GB" sz="2400" dirty="0">
                          <a:effectLst/>
                        </a:rPr>
                        <a:t>Medial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Towards the midline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4765816"/>
                  </a:ext>
                </a:extLst>
              </a:tr>
              <a:tr h="435965">
                <a:tc>
                  <a:txBody>
                    <a:bodyPr/>
                    <a:lstStyle/>
                    <a:p>
                      <a:pPr>
                        <a:lnSpc>
                          <a:spcPct val="115000"/>
                        </a:lnSpc>
                        <a:spcAft>
                          <a:spcPts val="1000"/>
                        </a:spcAft>
                      </a:pPr>
                      <a:r>
                        <a:rPr lang="en-GB" sz="2400" dirty="0">
                          <a:effectLst/>
                        </a:rPr>
                        <a:t>Lateral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Away from the midline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9221633"/>
                  </a:ext>
                </a:extLst>
              </a:tr>
              <a:tr h="435965">
                <a:tc>
                  <a:txBody>
                    <a:bodyPr/>
                    <a:lstStyle/>
                    <a:p>
                      <a:pPr>
                        <a:lnSpc>
                          <a:spcPct val="115000"/>
                        </a:lnSpc>
                        <a:spcAft>
                          <a:spcPts val="1000"/>
                        </a:spcAft>
                      </a:pPr>
                      <a:r>
                        <a:rPr lang="en-GB" sz="2400" dirty="0">
                          <a:effectLst/>
                        </a:rPr>
                        <a:t>Proximal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Near to structure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112055"/>
                  </a:ext>
                </a:extLst>
              </a:tr>
              <a:tr h="435965">
                <a:tc>
                  <a:txBody>
                    <a:bodyPr/>
                    <a:lstStyle/>
                    <a:p>
                      <a:pPr>
                        <a:lnSpc>
                          <a:spcPct val="115000"/>
                        </a:lnSpc>
                        <a:spcAft>
                          <a:spcPts val="1000"/>
                        </a:spcAft>
                      </a:pPr>
                      <a:r>
                        <a:rPr lang="en-GB" sz="2400" dirty="0">
                          <a:effectLst/>
                        </a:rPr>
                        <a:t>Distal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Furthest away from  a structure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0948759"/>
                  </a:ext>
                </a:extLst>
              </a:tr>
              <a:tr h="435965">
                <a:tc>
                  <a:txBody>
                    <a:bodyPr/>
                    <a:lstStyle/>
                    <a:p>
                      <a:pPr>
                        <a:lnSpc>
                          <a:spcPct val="115000"/>
                        </a:lnSpc>
                        <a:spcAft>
                          <a:spcPts val="1000"/>
                        </a:spcAft>
                      </a:pPr>
                      <a:r>
                        <a:rPr lang="en-GB" sz="2400" dirty="0">
                          <a:effectLst/>
                        </a:rPr>
                        <a:t>Superficial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Close to the surface of the body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5487145"/>
                  </a:ext>
                </a:extLst>
              </a:tr>
              <a:tr h="435965">
                <a:tc>
                  <a:txBody>
                    <a:bodyPr/>
                    <a:lstStyle/>
                    <a:p>
                      <a:pPr>
                        <a:lnSpc>
                          <a:spcPct val="115000"/>
                        </a:lnSpc>
                        <a:spcAft>
                          <a:spcPts val="1000"/>
                        </a:spcAft>
                      </a:pPr>
                      <a:r>
                        <a:rPr lang="en-GB" sz="2400" dirty="0">
                          <a:effectLst/>
                        </a:rPr>
                        <a:t>Deep</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Away from the surface of the body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823711"/>
                  </a:ext>
                </a:extLst>
              </a:tr>
              <a:tr h="435965">
                <a:tc>
                  <a:txBody>
                    <a:bodyPr/>
                    <a:lstStyle/>
                    <a:p>
                      <a:pPr>
                        <a:lnSpc>
                          <a:spcPct val="115000"/>
                        </a:lnSpc>
                        <a:spcAft>
                          <a:spcPts val="1000"/>
                        </a:spcAft>
                      </a:pPr>
                      <a:r>
                        <a:rPr lang="en-GB" sz="2400" dirty="0">
                          <a:effectLst/>
                        </a:rPr>
                        <a:t>Dorsum</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Back of hand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4407403"/>
                  </a:ext>
                </a:extLst>
              </a:tr>
              <a:tr h="435965">
                <a:tc>
                  <a:txBody>
                    <a:bodyPr/>
                    <a:lstStyle/>
                    <a:p>
                      <a:pPr>
                        <a:lnSpc>
                          <a:spcPct val="115000"/>
                        </a:lnSpc>
                        <a:spcAft>
                          <a:spcPts val="1000"/>
                        </a:spcAft>
                      </a:pPr>
                      <a:r>
                        <a:rPr lang="en-GB" sz="2400" dirty="0">
                          <a:effectLst/>
                        </a:rPr>
                        <a:t>Palmar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Palm of hand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1990256"/>
                  </a:ext>
                </a:extLst>
              </a:tr>
              <a:tr h="435965">
                <a:tc>
                  <a:txBody>
                    <a:bodyPr/>
                    <a:lstStyle/>
                    <a:p>
                      <a:pPr>
                        <a:lnSpc>
                          <a:spcPct val="115000"/>
                        </a:lnSpc>
                        <a:spcAft>
                          <a:spcPts val="1000"/>
                        </a:spcAft>
                      </a:pPr>
                      <a:r>
                        <a:rPr lang="en-GB" sz="2400" dirty="0">
                          <a:effectLst/>
                        </a:rPr>
                        <a:t>Plantar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400" dirty="0">
                          <a:effectLst/>
                        </a:rPr>
                        <a:t>Downward movement of the big toe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0400979"/>
                  </a:ext>
                </a:extLst>
              </a:tr>
            </a:tbl>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r>
              <a:rPr lang="en-GB" dirty="0" smtClean="0"/>
              <a:t>The body must be in the anatomical position for the above definitions to be true.</a:t>
            </a:r>
          </a:p>
          <a:p>
            <a:pPr marL="0" indent="0">
              <a:buNone/>
              <a:defRPr/>
            </a:pPr>
            <a:endParaRPr lang="en-GB"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9753" y="2636912"/>
            <a:ext cx="3884190" cy="3240360"/>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05699" y="1268760"/>
            <a:ext cx="8229600" cy="4525963"/>
          </a:xfrm>
        </p:spPr>
        <p:txBody>
          <a:bodyPr/>
          <a:lstStyle/>
          <a:p>
            <a:pPr marL="0" indent="0">
              <a:buNone/>
              <a:defRPr/>
            </a:pPr>
            <a:r>
              <a:rPr lang="en-GB" b="1" dirty="0" smtClean="0"/>
              <a:t>Abduction</a:t>
            </a:r>
            <a:r>
              <a:rPr lang="en-GB" dirty="0" smtClean="0"/>
              <a:t> – To draw away from the mid-line   </a:t>
            </a:r>
          </a:p>
          <a:p>
            <a:pPr marL="0" indent="0">
              <a:buNone/>
              <a:defRPr/>
            </a:pPr>
            <a:r>
              <a:rPr lang="en-GB" dirty="0"/>
              <a:t> </a:t>
            </a:r>
            <a:r>
              <a:rPr lang="en-GB" dirty="0" smtClean="0"/>
              <a:t>                      from the body.</a:t>
            </a:r>
          </a:p>
          <a:p>
            <a:pPr marL="0" indent="0">
              <a:buNone/>
              <a:defRPr/>
            </a:pPr>
            <a:endParaRPr lang="en-GB" dirty="0"/>
          </a:p>
          <a:p>
            <a:pPr marL="0" indent="0">
              <a:buNone/>
              <a:defRPr/>
            </a:pPr>
            <a:endParaRPr lang="en-GB" dirty="0" smtClean="0"/>
          </a:p>
          <a:p>
            <a:pPr marL="0" indent="0">
              <a:buNone/>
              <a:defRPr/>
            </a:pPr>
            <a:endParaRPr lang="en-GB" dirty="0" smtClean="0"/>
          </a:p>
          <a:p>
            <a:pPr marL="0" indent="0">
              <a:buNone/>
              <a:defRPr/>
            </a:pPr>
            <a:endParaRPr lang="en-GB" dirty="0"/>
          </a:p>
          <a:p>
            <a:pPr marL="0" indent="0">
              <a:buNone/>
              <a:defRPr/>
            </a:pPr>
            <a:endParaRPr lang="en-GB" b="1" dirty="0" smtClean="0"/>
          </a:p>
          <a:p>
            <a:pPr marL="0" indent="0">
              <a:buNone/>
              <a:defRPr/>
            </a:pPr>
            <a:r>
              <a:rPr lang="en-GB" b="1" dirty="0" smtClean="0"/>
              <a:t>Adduction</a:t>
            </a:r>
            <a:r>
              <a:rPr lang="en-GB" dirty="0" smtClean="0"/>
              <a:t> </a:t>
            </a:r>
            <a:r>
              <a:rPr lang="en-GB" dirty="0" smtClean="0"/>
              <a:t>– To draw towards the mid-line of the </a:t>
            </a:r>
          </a:p>
          <a:p>
            <a:pPr marL="0" indent="0">
              <a:buNone/>
              <a:defRPr/>
            </a:pPr>
            <a:r>
              <a:rPr lang="en-GB" dirty="0"/>
              <a:t> </a:t>
            </a:r>
            <a:r>
              <a:rPr lang="en-GB" dirty="0" smtClean="0"/>
              <a:t>                      body.</a:t>
            </a:r>
            <a:endParaRPr lang="en-GB"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3679" y="2492896"/>
            <a:ext cx="3956223" cy="2495821"/>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592" y="2492896"/>
            <a:ext cx="3475176" cy="2606382"/>
          </a:xfrm>
          <a:prstGeom prst="rect">
            <a:avLst/>
          </a:prstGeom>
        </p:spPr>
      </p:pic>
    </p:spTree>
    <p:extLst>
      <p:ext uri="{BB962C8B-B14F-4D97-AF65-F5344CB8AC3E}">
        <p14:creationId xmlns:p14="http://schemas.microsoft.com/office/powerpoint/2010/main" val="23892834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31"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fltVal val="0"/>
                                          </p:val>
                                        </p:tav>
                                        <p:tav tm="100000">
                                          <p:val>
                                            <p:strVal val="#ppt_w"/>
                                          </p:val>
                                        </p:tav>
                                      </p:tavLst>
                                    </p:anim>
                                    <p:anim calcmode="lin" valueType="num">
                                      <p:cBhvr>
                                        <p:cTn id="17" dur="1000" fill="hold"/>
                                        <p:tgtEl>
                                          <p:spTgt spid="4"/>
                                        </p:tgtEl>
                                        <p:attrNameLst>
                                          <p:attrName>ppt_h</p:attrName>
                                        </p:attrNameLst>
                                      </p:cBhvr>
                                      <p:tavLst>
                                        <p:tav tm="0">
                                          <p:val>
                                            <p:fltVal val="0"/>
                                          </p:val>
                                        </p:tav>
                                        <p:tav tm="100000">
                                          <p:val>
                                            <p:strVal val="#ppt_h"/>
                                          </p:val>
                                        </p:tav>
                                      </p:tavLst>
                                    </p:anim>
                                    <p:anim calcmode="lin" valueType="num">
                                      <p:cBhvr>
                                        <p:cTn id="18" dur="1000" fill="hold"/>
                                        <p:tgtEl>
                                          <p:spTgt spid="4"/>
                                        </p:tgtEl>
                                        <p:attrNameLst>
                                          <p:attrName>style.rotation</p:attrName>
                                        </p:attrNameLst>
                                      </p:cBhvr>
                                      <p:tavLst>
                                        <p:tav tm="0">
                                          <p:val>
                                            <p:fltVal val="90"/>
                                          </p:val>
                                        </p:tav>
                                        <p:tav tm="100000">
                                          <p:val>
                                            <p:fltVal val="0"/>
                                          </p:val>
                                        </p:tav>
                                      </p:tavLst>
                                    </p:anim>
                                    <p:animEffect transition="in" filter="fade">
                                      <p:cBhvr>
                                        <p:cTn id="19" dur="1000"/>
                                        <p:tgtEl>
                                          <p:spTgt spid="4"/>
                                        </p:tgtEl>
                                      </p:cBhvr>
                                    </p:animEffect>
                                  </p:childTnLst>
                                </p:cTn>
                              </p:par>
                            </p:childTnLst>
                          </p:cTn>
                        </p:par>
                        <p:par>
                          <p:cTn id="20" fill="hold">
                            <p:stCondLst>
                              <p:cond delay="1750"/>
                            </p:stCondLst>
                            <p:childTnLst>
                              <p:par>
                                <p:cTn id="21" presetID="2" presetClass="entr" presetSubtype="4" fill="hold" nodeType="after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75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 calcmode="lin" valueType="num">
                                      <p:cBhvr additive="base">
                                        <p:cTn id="28" dur="75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9" dur="750" fill="hold"/>
                                        <p:tgtEl>
                                          <p:spTgt spid="2">
                                            <p:txEl>
                                              <p:pRg st="8" end="8"/>
                                            </p:txEl>
                                          </p:spTgt>
                                        </p:tgtEl>
                                        <p:attrNameLst>
                                          <p:attrName>ppt_y</p:attrName>
                                        </p:attrNameLst>
                                      </p:cBhvr>
                                      <p:tavLst>
                                        <p:tav tm="0">
                                          <p:val>
                                            <p:strVal val="1+#ppt_h/2"/>
                                          </p:val>
                                        </p:tav>
                                        <p:tav tm="100000">
                                          <p:val>
                                            <p:strVal val="#ppt_y"/>
                                          </p:val>
                                        </p:tav>
                                      </p:tavLst>
                                    </p:anim>
                                  </p:childTnLst>
                                </p:cTn>
                              </p:par>
                              <p:par>
                                <p:cTn id="30" presetID="31" presetClass="entr" presetSubtype="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1000" fill="hold"/>
                                        <p:tgtEl>
                                          <p:spTgt spid="3"/>
                                        </p:tgtEl>
                                        <p:attrNameLst>
                                          <p:attrName>ppt_w</p:attrName>
                                        </p:attrNameLst>
                                      </p:cBhvr>
                                      <p:tavLst>
                                        <p:tav tm="0">
                                          <p:val>
                                            <p:fltVal val="0"/>
                                          </p:val>
                                        </p:tav>
                                        <p:tav tm="100000">
                                          <p:val>
                                            <p:strVal val="#ppt_w"/>
                                          </p:val>
                                        </p:tav>
                                      </p:tavLst>
                                    </p:anim>
                                    <p:anim calcmode="lin" valueType="num">
                                      <p:cBhvr>
                                        <p:cTn id="33" dur="1000" fill="hold"/>
                                        <p:tgtEl>
                                          <p:spTgt spid="3"/>
                                        </p:tgtEl>
                                        <p:attrNameLst>
                                          <p:attrName>ppt_h</p:attrName>
                                        </p:attrNameLst>
                                      </p:cBhvr>
                                      <p:tavLst>
                                        <p:tav tm="0">
                                          <p:val>
                                            <p:fltVal val="0"/>
                                          </p:val>
                                        </p:tav>
                                        <p:tav tm="100000">
                                          <p:val>
                                            <p:strVal val="#ppt_h"/>
                                          </p:val>
                                        </p:tav>
                                      </p:tavLst>
                                    </p:anim>
                                    <p:anim calcmode="lin" valueType="num">
                                      <p:cBhvr>
                                        <p:cTn id="34" dur="1000" fill="hold"/>
                                        <p:tgtEl>
                                          <p:spTgt spid="3"/>
                                        </p:tgtEl>
                                        <p:attrNameLst>
                                          <p:attrName>style.rotation</p:attrName>
                                        </p:attrNameLst>
                                      </p:cBhvr>
                                      <p:tavLst>
                                        <p:tav tm="0">
                                          <p:val>
                                            <p:fltVal val="90"/>
                                          </p:val>
                                        </p:tav>
                                        <p:tav tm="100000">
                                          <p:val>
                                            <p:fltVal val="0"/>
                                          </p:val>
                                        </p:tav>
                                      </p:tavLst>
                                    </p:anim>
                                    <p:animEffect transition="in" filter="fade">
                                      <p:cBhvr>
                                        <p:cTn id="3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67506" y="1257244"/>
            <a:ext cx="8229600" cy="4525963"/>
          </a:xfrm>
        </p:spPr>
        <p:txBody>
          <a:bodyPr/>
          <a:lstStyle/>
          <a:p>
            <a:pPr marL="0" indent="0">
              <a:buFont typeface="Arial" panose="020B0604020202020204" pitchFamily="34" charset="0"/>
              <a:buNone/>
              <a:defRPr/>
            </a:pPr>
            <a:r>
              <a:rPr lang="en-GB" b="1" u="sng" dirty="0" smtClean="0"/>
              <a:t>Flexion</a:t>
            </a:r>
            <a:r>
              <a:rPr lang="en-GB" dirty="0" smtClean="0"/>
              <a:t> – To Bend into the body.</a:t>
            </a:r>
          </a:p>
          <a:p>
            <a:pPr marL="0" indent="0">
              <a:buFont typeface="Arial" panose="020B0604020202020204" pitchFamily="34" charset="0"/>
              <a:buNone/>
              <a:defRPr/>
            </a:pPr>
            <a:endParaRPr lang="en-GB" dirty="0"/>
          </a:p>
          <a:p>
            <a:pPr marL="0" indent="0">
              <a:buFont typeface="Arial" panose="020B0604020202020204" pitchFamily="34" charset="0"/>
              <a:buNone/>
              <a:defRPr/>
            </a:pPr>
            <a:endParaRPr lang="en-GB" dirty="0" smtClean="0"/>
          </a:p>
          <a:p>
            <a:pPr marL="0" indent="0">
              <a:buFont typeface="Arial" panose="020B0604020202020204" pitchFamily="34" charset="0"/>
              <a:buNone/>
              <a:defRPr/>
            </a:pPr>
            <a:endParaRPr lang="en-GB" dirty="0" smtClean="0"/>
          </a:p>
          <a:p>
            <a:pPr marL="0" indent="0">
              <a:buFont typeface="Arial" panose="020B0604020202020204" pitchFamily="34" charset="0"/>
              <a:buNone/>
              <a:defRPr/>
            </a:pPr>
            <a:endParaRPr lang="en-GB" dirty="0"/>
          </a:p>
          <a:p>
            <a:pPr marL="0" indent="0">
              <a:buFont typeface="Arial" panose="020B0604020202020204" pitchFamily="34" charset="0"/>
              <a:buNone/>
              <a:defRPr/>
            </a:pPr>
            <a:endParaRPr lang="en-GB" dirty="0" smtClean="0"/>
          </a:p>
          <a:p>
            <a:pPr marL="0" indent="0">
              <a:buFont typeface="Arial" panose="020B0604020202020204" pitchFamily="34" charset="0"/>
              <a:buNone/>
              <a:defRPr/>
            </a:pPr>
            <a:endParaRPr lang="en-GB" b="1" u="sng" dirty="0" smtClean="0"/>
          </a:p>
          <a:p>
            <a:pPr marL="0" indent="0">
              <a:buFont typeface="Arial" panose="020B0604020202020204" pitchFamily="34" charset="0"/>
              <a:buNone/>
              <a:defRPr/>
            </a:pPr>
            <a:r>
              <a:rPr lang="en-GB" b="1" u="sng" dirty="0" smtClean="0"/>
              <a:t>Extension</a:t>
            </a:r>
            <a:r>
              <a:rPr lang="en-GB" dirty="0" smtClean="0"/>
              <a:t> </a:t>
            </a:r>
            <a:r>
              <a:rPr lang="en-GB" dirty="0" smtClean="0"/>
              <a:t>– To draw towards the mid-line of the </a:t>
            </a:r>
          </a:p>
          <a:p>
            <a:pPr marL="0" indent="0">
              <a:buFont typeface="Arial" panose="020B0604020202020204" pitchFamily="34" charset="0"/>
              <a:buNone/>
              <a:defRPr/>
            </a:pPr>
            <a:r>
              <a:rPr lang="en-GB" dirty="0"/>
              <a:t> </a:t>
            </a:r>
            <a:r>
              <a:rPr lang="en-GB" dirty="0" smtClean="0"/>
              <a:t>                     body.</a:t>
            </a:r>
          </a:p>
          <a:p>
            <a:pPr>
              <a:buFont typeface="Arial" panose="020B0604020202020204" pitchFamily="34" charset="0"/>
              <a:buChar char="•"/>
              <a:defRPr/>
            </a:pPr>
            <a:endParaRPr lang="en-GB"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8144" y="2008822"/>
            <a:ext cx="2520280" cy="302280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568" y="2132856"/>
            <a:ext cx="4681728" cy="2779776"/>
          </a:xfrm>
          <a:prstGeom prst="rect">
            <a:avLst/>
          </a:prstGeom>
        </p:spPr>
      </p:pic>
    </p:spTree>
    <p:extLst>
      <p:ext uri="{BB962C8B-B14F-4D97-AF65-F5344CB8AC3E}">
        <p14:creationId xmlns:p14="http://schemas.microsoft.com/office/powerpoint/2010/main" val="3776303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 calcmode="lin" valueType="num">
                                      <p:cBhvr additive="base">
                                        <p:cTn id="18" dur="75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9" dur="75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750"/>
                            </p:stCondLst>
                            <p:childTnLst>
                              <p:par>
                                <p:cTn id="21" presetID="2" presetClass="entr" presetSubtype="4" fill="hold" nodeType="after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75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31"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1000" fill="hold"/>
                                        <p:tgtEl>
                                          <p:spTgt spid="3"/>
                                        </p:tgtEl>
                                        <p:attrNameLst>
                                          <p:attrName>ppt_w</p:attrName>
                                        </p:attrNameLst>
                                      </p:cBhvr>
                                      <p:tavLst>
                                        <p:tav tm="0">
                                          <p:val>
                                            <p:fltVal val="0"/>
                                          </p:val>
                                        </p:tav>
                                        <p:tav tm="100000">
                                          <p:val>
                                            <p:strVal val="#ppt_w"/>
                                          </p:val>
                                        </p:tav>
                                      </p:tavLst>
                                    </p:anim>
                                    <p:anim calcmode="lin" valueType="num">
                                      <p:cBhvr>
                                        <p:cTn id="29" dur="1000" fill="hold"/>
                                        <p:tgtEl>
                                          <p:spTgt spid="3"/>
                                        </p:tgtEl>
                                        <p:attrNameLst>
                                          <p:attrName>ppt_h</p:attrName>
                                        </p:attrNameLst>
                                      </p:cBhvr>
                                      <p:tavLst>
                                        <p:tav tm="0">
                                          <p:val>
                                            <p:fltVal val="0"/>
                                          </p:val>
                                        </p:tav>
                                        <p:tav tm="100000">
                                          <p:val>
                                            <p:strVal val="#ppt_h"/>
                                          </p:val>
                                        </p:tav>
                                      </p:tavLst>
                                    </p:anim>
                                    <p:anim calcmode="lin" valueType="num">
                                      <p:cBhvr>
                                        <p:cTn id="30" dur="1000" fill="hold"/>
                                        <p:tgtEl>
                                          <p:spTgt spid="3"/>
                                        </p:tgtEl>
                                        <p:attrNameLst>
                                          <p:attrName>style.rotation</p:attrName>
                                        </p:attrNameLst>
                                      </p:cBhvr>
                                      <p:tavLst>
                                        <p:tav tm="0">
                                          <p:val>
                                            <p:fltVal val="90"/>
                                          </p:val>
                                        </p:tav>
                                        <p:tav tm="100000">
                                          <p:val>
                                            <p:fltVal val="0"/>
                                          </p:val>
                                        </p:tav>
                                      </p:tavLst>
                                    </p:anim>
                                    <p:animEffect transition="in" filter="fade">
                                      <p:cBhvr>
                                        <p:cTn id="3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05699" y="1268760"/>
            <a:ext cx="8229600" cy="4525963"/>
          </a:xfrm>
        </p:spPr>
        <p:txBody>
          <a:bodyPr/>
          <a:lstStyle/>
          <a:p>
            <a:pPr marL="0" indent="0">
              <a:buNone/>
              <a:defRPr/>
            </a:pPr>
            <a:r>
              <a:rPr lang="en-GB" b="1" dirty="0" smtClean="0"/>
              <a:t>Circumduction </a:t>
            </a:r>
            <a:r>
              <a:rPr lang="en-GB" dirty="0" smtClean="0"/>
              <a:t>– To move a limb in a circular manner.</a:t>
            </a:r>
          </a:p>
          <a:p>
            <a:pPr marL="0" indent="0">
              <a:buNone/>
              <a:defRPr/>
            </a:pPr>
            <a:endParaRPr lang="en-GB" dirty="0"/>
          </a:p>
          <a:p>
            <a:pPr marL="0" indent="0">
              <a:buNone/>
              <a:defRPr/>
            </a:pPr>
            <a:endParaRPr lang="en-GB" dirty="0"/>
          </a:p>
          <a:p>
            <a:pPr marL="0" indent="0">
              <a:buNone/>
              <a:defRPr/>
            </a:pPr>
            <a:endParaRPr lang="en-GB" dirty="0" smtClean="0"/>
          </a:p>
          <a:p>
            <a:pPr marL="0" indent="0">
              <a:buNone/>
              <a:defRPr/>
            </a:pPr>
            <a:endParaRPr lang="en-GB" dirty="0" smtClean="0"/>
          </a:p>
          <a:p>
            <a:pPr marL="0" indent="0">
              <a:buNone/>
              <a:defRPr/>
            </a:pPr>
            <a:endParaRPr lang="en-GB" dirty="0"/>
          </a:p>
          <a:p>
            <a:pPr marL="0" indent="0">
              <a:buNone/>
              <a:defRPr/>
            </a:pPr>
            <a:endParaRPr lang="en-GB" b="1" dirty="0" smtClean="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6186" y="2564904"/>
            <a:ext cx="6732240" cy="3786885"/>
          </a:xfrm>
          <a:prstGeom prst="rect">
            <a:avLst/>
          </a:prstGeom>
        </p:spPr>
      </p:pic>
    </p:spTree>
    <p:extLst>
      <p:ext uri="{BB962C8B-B14F-4D97-AF65-F5344CB8AC3E}">
        <p14:creationId xmlns:p14="http://schemas.microsoft.com/office/powerpoint/2010/main" val="420035053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31"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sp>
        <p:nvSpPr>
          <p:cNvPr id="2" name="Content Placeholder 1"/>
          <p:cNvSpPr>
            <a:spLocks noGrp="1"/>
          </p:cNvSpPr>
          <p:nvPr>
            <p:ph idx="1"/>
          </p:nvPr>
        </p:nvSpPr>
        <p:spPr>
          <a:xfrm>
            <a:off x="107504" y="1193353"/>
            <a:ext cx="8229600" cy="4525963"/>
          </a:xfrm>
        </p:spPr>
        <p:txBody>
          <a:bodyPr/>
          <a:lstStyle/>
          <a:p>
            <a:pPr marL="0" indent="0">
              <a:buFont typeface="Arial" panose="020B0604020202020204" pitchFamily="34" charset="0"/>
              <a:buNone/>
              <a:defRPr/>
            </a:pPr>
            <a:r>
              <a:rPr lang="en-GB" dirty="0" smtClean="0"/>
              <a:t> </a:t>
            </a:r>
            <a:r>
              <a:rPr lang="en-GB" sz="2800" b="1" dirty="0" smtClean="0"/>
              <a:t>Rotation</a:t>
            </a:r>
            <a:r>
              <a:rPr lang="en-GB" sz="2800" dirty="0" smtClean="0"/>
              <a:t> </a:t>
            </a:r>
            <a:r>
              <a:rPr lang="en-GB" sz="2800" dirty="0" smtClean="0"/>
              <a:t>– To turn around</a:t>
            </a:r>
            <a:r>
              <a:rPr lang="en-GB" dirty="0" smtClean="0"/>
              <a:t>.</a:t>
            </a:r>
          </a:p>
          <a:p>
            <a:pPr marL="0" indent="0">
              <a:buFont typeface="Arial" panose="020B0604020202020204" pitchFamily="34" charset="0"/>
              <a:buNone/>
              <a:defRPr/>
            </a:pPr>
            <a:endParaRPr lang="en-GB" dirty="0"/>
          </a:p>
          <a:p>
            <a:pPr marL="0" indent="0">
              <a:buFont typeface="Arial" panose="020B0604020202020204" pitchFamily="34" charset="0"/>
              <a:buNone/>
              <a:defRPr/>
            </a:pPr>
            <a:endParaRPr lang="en-GB" sz="2800" b="1" dirty="0"/>
          </a:p>
          <a:p>
            <a:pPr marL="0" indent="0">
              <a:buFont typeface="Arial" panose="020B0604020202020204" pitchFamily="34" charset="0"/>
              <a:buNone/>
              <a:defRPr/>
            </a:pPr>
            <a:endParaRPr lang="en-GB" sz="2800" b="1" dirty="0" smtClean="0"/>
          </a:p>
          <a:p>
            <a:pPr marL="0" indent="0">
              <a:buFont typeface="Arial" panose="020B0604020202020204" pitchFamily="34" charset="0"/>
              <a:buNone/>
              <a:defRPr/>
            </a:pPr>
            <a:endParaRPr lang="en-GB" sz="2800" b="1" dirty="0"/>
          </a:p>
          <a:p>
            <a:pPr marL="0" indent="0">
              <a:buFont typeface="Arial" panose="020B0604020202020204" pitchFamily="34" charset="0"/>
              <a:buNone/>
              <a:defRPr/>
            </a:pPr>
            <a:endParaRPr lang="en-GB" sz="2800" b="1" dirty="0" smtClean="0"/>
          </a:p>
          <a:p>
            <a:pPr marL="0" indent="0">
              <a:buFont typeface="Arial" panose="020B0604020202020204" pitchFamily="34" charset="0"/>
              <a:buNone/>
              <a:defRPr/>
            </a:pPr>
            <a:r>
              <a:rPr lang="en-GB" sz="2800" b="1" dirty="0" smtClean="0"/>
              <a:t>Supination</a:t>
            </a:r>
            <a:r>
              <a:rPr lang="en-GB" sz="2800" dirty="0" smtClean="0"/>
              <a:t> </a:t>
            </a:r>
            <a:r>
              <a:rPr lang="en-GB" sz="2800" dirty="0" smtClean="0"/>
              <a:t>– Turn face or palm upwards.</a:t>
            </a:r>
          </a:p>
          <a:p>
            <a:pPr marL="0" indent="0">
              <a:buFont typeface="Arial" panose="020B0604020202020204" pitchFamily="34" charset="0"/>
              <a:buNone/>
              <a:defRPr/>
            </a:pPr>
            <a:endParaRPr lang="en-GB" sz="2800" dirty="0"/>
          </a:p>
          <a:p>
            <a:pPr marL="0" indent="0">
              <a:buFont typeface="Arial" panose="020B0604020202020204" pitchFamily="34" charset="0"/>
              <a:buNone/>
              <a:defRPr/>
            </a:pPr>
            <a:r>
              <a:rPr lang="en-GB" sz="2800" b="1" dirty="0"/>
              <a:t>Pronate</a:t>
            </a:r>
            <a:r>
              <a:rPr lang="en-GB" sz="2800" dirty="0"/>
              <a:t> – Turn face down or palm down</a:t>
            </a:r>
            <a:endParaRPr lang="en-GB" sz="2800" dirty="0" smtClean="0"/>
          </a:p>
          <a:p>
            <a:pPr marL="0" indent="0">
              <a:buFont typeface="Arial" panose="020B0604020202020204" pitchFamily="34" charset="0"/>
              <a:buNone/>
              <a:defRPr/>
            </a:pPr>
            <a:endParaRPr lang="en-GB" sz="28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1822539"/>
            <a:ext cx="2262930" cy="233836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8745" y="4105929"/>
            <a:ext cx="2520280" cy="268135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096" y="153367"/>
            <a:ext cx="2628855" cy="3831291"/>
          </a:xfrm>
          <a:prstGeom prst="rect">
            <a:avLst/>
          </a:prstGeom>
        </p:spPr>
      </p:pic>
    </p:spTree>
    <p:extLst>
      <p:ext uri="{BB962C8B-B14F-4D97-AF65-F5344CB8AC3E}">
        <p14:creationId xmlns:p14="http://schemas.microsoft.com/office/powerpoint/2010/main" val="270168654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31"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par>
                          <p:cTn id="16" fill="hold">
                            <p:stCondLst>
                              <p:cond delay="1750"/>
                            </p:stCondLst>
                            <p:childTnLst>
                              <p:par>
                                <p:cTn id="17" presetID="31"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par>
                          <p:cTn id="23" fill="hold">
                            <p:stCondLst>
                              <p:cond delay="2750"/>
                            </p:stCondLst>
                            <p:childTnLst>
                              <p:par>
                                <p:cTn id="24" presetID="2" presetClass="entr" presetSubtype="4" fill="hold" nodeType="after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 calcmode="lin" valueType="num">
                                      <p:cBhvr additive="base">
                                        <p:cTn id="26" dur="75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7" dur="750" fill="hold"/>
                                        <p:tgtEl>
                                          <p:spTgt spid="2">
                                            <p:txEl>
                                              <p:pRg st="6" end="6"/>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 calcmode="lin" valueType="num">
                                      <p:cBhvr additive="base">
                                        <p:cTn id="30" dur="75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31"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1000" fill="hold"/>
                                        <p:tgtEl>
                                          <p:spTgt spid="4"/>
                                        </p:tgtEl>
                                        <p:attrNameLst>
                                          <p:attrName>ppt_w</p:attrName>
                                        </p:attrNameLst>
                                      </p:cBhvr>
                                      <p:tavLst>
                                        <p:tav tm="0">
                                          <p:val>
                                            <p:fltVal val="0"/>
                                          </p:val>
                                        </p:tav>
                                        <p:tav tm="100000">
                                          <p:val>
                                            <p:strVal val="#ppt_w"/>
                                          </p:val>
                                        </p:tav>
                                      </p:tavLst>
                                    </p:anim>
                                    <p:anim calcmode="lin" valueType="num">
                                      <p:cBhvr>
                                        <p:cTn id="36" dur="1000" fill="hold"/>
                                        <p:tgtEl>
                                          <p:spTgt spid="4"/>
                                        </p:tgtEl>
                                        <p:attrNameLst>
                                          <p:attrName>ppt_h</p:attrName>
                                        </p:attrNameLst>
                                      </p:cBhvr>
                                      <p:tavLst>
                                        <p:tav tm="0">
                                          <p:val>
                                            <p:fltVal val="0"/>
                                          </p:val>
                                        </p:tav>
                                        <p:tav tm="100000">
                                          <p:val>
                                            <p:strVal val="#ppt_h"/>
                                          </p:val>
                                        </p:tav>
                                      </p:tavLst>
                                    </p:anim>
                                    <p:anim calcmode="lin" valueType="num">
                                      <p:cBhvr>
                                        <p:cTn id="37" dur="1000" fill="hold"/>
                                        <p:tgtEl>
                                          <p:spTgt spid="4"/>
                                        </p:tgtEl>
                                        <p:attrNameLst>
                                          <p:attrName>style.rotation</p:attrName>
                                        </p:attrNameLst>
                                      </p:cBhvr>
                                      <p:tavLst>
                                        <p:tav tm="0">
                                          <p:val>
                                            <p:fltVal val="90"/>
                                          </p:val>
                                        </p:tav>
                                        <p:tav tm="100000">
                                          <p:val>
                                            <p:fltVal val="0"/>
                                          </p:val>
                                        </p:tav>
                                      </p:tavLst>
                                    </p:anim>
                                    <p:animEffect transition="in" filter="fade">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429669" y="1268760"/>
            <a:ext cx="8229600" cy="4525963"/>
          </a:xfrm>
        </p:spPr>
        <p:txBody>
          <a:bodyPr/>
          <a:lstStyle/>
          <a:p>
            <a:pPr marL="0" indent="0">
              <a:buFont typeface="Arial" panose="020B0604020202020204" pitchFamily="34" charset="0"/>
              <a:buNone/>
              <a:defRPr/>
            </a:pPr>
            <a:r>
              <a:rPr lang="en-GB" b="1" dirty="0" smtClean="0"/>
              <a:t>Plantar flexion </a:t>
            </a:r>
            <a:r>
              <a:rPr lang="en-GB" dirty="0" smtClean="0"/>
              <a:t>– Downward movement of the big toe. </a:t>
            </a:r>
          </a:p>
          <a:p>
            <a:pPr marL="0" indent="0">
              <a:buFont typeface="Arial" panose="020B0604020202020204" pitchFamily="34" charset="0"/>
              <a:buNone/>
              <a:defRPr/>
            </a:pPr>
            <a:endParaRPr lang="en-GB" dirty="0"/>
          </a:p>
          <a:p>
            <a:pPr marL="0" indent="0">
              <a:buFont typeface="Arial" panose="020B0604020202020204" pitchFamily="34" charset="0"/>
              <a:buNone/>
              <a:defRPr/>
            </a:pPr>
            <a:endParaRPr lang="en-GB" dirty="0" smtClean="0"/>
          </a:p>
          <a:p>
            <a:pPr marL="0" indent="0">
              <a:buFont typeface="Arial" panose="020B0604020202020204" pitchFamily="34" charset="0"/>
              <a:buNone/>
              <a:defRPr/>
            </a:pPr>
            <a:endParaRPr lang="en-GB" dirty="0" smtClean="0"/>
          </a:p>
          <a:p>
            <a:pPr marL="0" indent="0">
              <a:buFont typeface="Arial" panose="020B0604020202020204" pitchFamily="34" charset="0"/>
              <a:buNone/>
              <a:defRPr/>
            </a:pPr>
            <a:endParaRPr lang="en-GB" dirty="0" smtClean="0"/>
          </a:p>
          <a:p>
            <a:pPr marL="0" indent="0">
              <a:buFont typeface="Arial" panose="020B0604020202020204" pitchFamily="34" charset="0"/>
              <a:buNone/>
              <a:defRPr/>
            </a:pPr>
            <a:endParaRPr lang="en-GB" dirty="0"/>
          </a:p>
          <a:p>
            <a:pPr marL="0" indent="0">
              <a:buFont typeface="Arial" panose="020B0604020202020204" pitchFamily="34" charset="0"/>
              <a:buNone/>
              <a:defRPr/>
            </a:pPr>
            <a:r>
              <a:rPr lang="en-GB" b="1" dirty="0" smtClean="0"/>
              <a:t>Dorsi</a:t>
            </a:r>
            <a:r>
              <a:rPr lang="en-GB" b="1" dirty="0"/>
              <a:t>-</a:t>
            </a:r>
            <a:r>
              <a:rPr lang="en-GB" b="1" dirty="0" smtClean="0"/>
              <a:t>flexion </a:t>
            </a:r>
            <a:r>
              <a:rPr lang="en-GB" dirty="0" smtClean="0"/>
              <a:t>– Upward Movement of the big toe</a:t>
            </a:r>
          </a:p>
          <a:p>
            <a:pPr>
              <a:buFont typeface="Arial" panose="020B0604020202020204" pitchFamily="34" charset="0"/>
              <a:buChar char="•"/>
              <a:defRPr/>
            </a:pPr>
            <a:endParaRPr lang="en-GB"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3848" y="2204864"/>
            <a:ext cx="2432278" cy="3063954"/>
          </a:xfrm>
          <a:prstGeom prst="rect">
            <a:avLst/>
          </a:prstGeom>
        </p:spPr>
      </p:pic>
    </p:spTree>
    <p:extLst>
      <p:ext uri="{BB962C8B-B14F-4D97-AF65-F5344CB8AC3E}">
        <p14:creationId xmlns:p14="http://schemas.microsoft.com/office/powerpoint/2010/main" val="109838333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nodeType="after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 calcmode="lin" valueType="num">
                                      <p:cBhvr additive="base">
                                        <p:cTn id="12" dur="75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457200" y="1417638"/>
            <a:ext cx="8229600" cy="4708525"/>
          </a:xfrm>
        </p:spPr>
        <p:txBody>
          <a:bodyPr/>
          <a:lstStyle/>
          <a:p>
            <a:pPr marL="0" indent="0">
              <a:buFont typeface="Arial" panose="020B0604020202020204" pitchFamily="34" charset="0"/>
              <a:buNone/>
              <a:defRPr/>
            </a:pPr>
            <a:r>
              <a:rPr lang="en-GB" b="1" u="sng" dirty="0" smtClean="0"/>
              <a:t>Inversion</a:t>
            </a:r>
            <a:r>
              <a:rPr lang="en-GB" dirty="0" smtClean="0"/>
              <a:t> – Turn inwards </a:t>
            </a:r>
          </a:p>
          <a:p>
            <a:pPr marL="0" indent="0">
              <a:buFont typeface="Arial" panose="020B0604020202020204" pitchFamily="34" charset="0"/>
              <a:buNone/>
              <a:defRPr/>
            </a:pPr>
            <a:r>
              <a:rPr lang="en-GB" b="1" u="sng" dirty="0" smtClean="0"/>
              <a:t>Eversion</a:t>
            </a:r>
            <a:r>
              <a:rPr lang="en-GB" dirty="0" smtClean="0"/>
              <a:t> – Turn outwards</a:t>
            </a:r>
          </a:p>
          <a:p>
            <a:pPr>
              <a:buFont typeface="Arial" panose="020B0604020202020204" pitchFamily="34" charset="0"/>
              <a:buChar char="•"/>
              <a:defRPr/>
            </a:pPr>
            <a:endParaRPr lang="en-GB"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1760" y="2636912"/>
            <a:ext cx="3689668" cy="3320701"/>
          </a:xfrm>
          <a:prstGeom prst="rect">
            <a:avLst/>
          </a:prstGeom>
        </p:spPr>
      </p:pic>
    </p:spTree>
    <p:extLst>
      <p:ext uri="{BB962C8B-B14F-4D97-AF65-F5344CB8AC3E}">
        <p14:creationId xmlns:p14="http://schemas.microsoft.com/office/powerpoint/2010/main" val="25456329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50353"/>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smtClean="0"/>
          </a:p>
          <a:p>
            <a:pPr>
              <a:buFont typeface="Arial" panose="020B0604020202020204" pitchFamily="34" charset="0"/>
              <a:buChar char="•"/>
              <a:defRPr/>
            </a:pPr>
            <a:endParaRPr lang="en-GB" dirty="0"/>
          </a:p>
        </p:txBody>
      </p:sp>
      <p:pic>
        <p:nvPicPr>
          <p:cNvPr id="1026" name="Picture 1" descr="F:\A+P L3\Images\anatomical direc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894" y="260648"/>
            <a:ext cx="7416824" cy="629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6844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67707A572EA249B12BBFBF7FC9BCFB" ma:contentTypeVersion="0" ma:contentTypeDescription="Create a new document." ma:contentTypeScope="" ma:versionID="61a0fa81d8907abad2350717ac5e5115">
  <xsd:schema xmlns:xsd="http://www.w3.org/2001/XMLSchema" xmlns:xs="http://www.w3.org/2001/XMLSchema" xmlns:p="http://schemas.microsoft.com/office/2006/metadata/properties" xmlns:ns2="6a6a8440-0aa7-461f-ae7a-bcca76889349" targetNamespace="http://schemas.microsoft.com/office/2006/metadata/properties" ma:root="true" ma:fieldsID="5056dd786202f25ebbd228de58bfe8cf" ns2:_="">
    <xsd:import namespace="6a6a8440-0aa7-461f-ae7a-bcca7688934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6a8440-0aa7-461f-ae7a-bcca768893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E83BF5-B98A-49B3-922B-5CC3BF61B6F2}">
  <ds:schemaRefs>
    <ds:schemaRef ds:uri="http://schemas.microsoft.com/office/2006/metadata/longProperties"/>
  </ds:schemaRefs>
</ds:datastoreItem>
</file>

<file path=customXml/itemProps2.xml><?xml version="1.0" encoding="utf-8"?>
<ds:datastoreItem xmlns:ds="http://schemas.openxmlformats.org/officeDocument/2006/customXml" ds:itemID="{5CA5718E-FDE3-4DCE-940C-10CD044C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6a8440-0aa7-461f-ae7a-bcca76889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888</TotalTime>
  <Words>2080</Words>
  <Application>Microsoft Office PowerPoint</Application>
  <PresentationFormat>On-screen Show (4:3)</PresentationFormat>
  <Paragraphs>112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  Types of Joint Motion and Anatomical Directions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willmat</dc:creator>
  <cp:lastModifiedBy>Alison Grattarola</cp:lastModifiedBy>
  <cp:revision>191</cp:revision>
  <cp:lastPrinted>2017-03-27T09:19:50Z</cp:lastPrinted>
  <dcterms:created xsi:type="dcterms:W3CDTF">2013-06-10T13:23:18Z</dcterms:created>
  <dcterms:modified xsi:type="dcterms:W3CDTF">2022-02-04T00:18:03Z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CDZPJN7WH53Y-91-1</vt:lpwstr>
  </property>
  <property fmtid="{D5CDD505-2E9C-101B-9397-08002B2CF9AE}" pid="3" name="_dlc_DocIdItemGuid">
    <vt:lpwstr>8712268e-11eb-4197-8c47-560575bb143b</vt:lpwstr>
  </property>
  <property fmtid="{D5CDD505-2E9C-101B-9397-08002B2CF9AE}" pid="4" name="_dlc_DocIdUrl">
    <vt:lpwstr>http://ntn-mis-shp1/sites/nptcgroupintranet/functional/marketing/_layouts/15/DocIdRedir.aspx?ID=CDZPJN7WH53Y-91-1, CDZPJN7WH53Y-91-1</vt:lpwstr>
  </property>
</Properties>
</file>