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64" r:id="rId6"/>
    <p:sldId id="259" r:id="rId7"/>
    <p:sldId id="262"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CD15B5D-8925-481B-9BF7-A739C27428AA}" type="datetimeFigureOut">
              <a:rPr lang="en-GB" smtClean="0"/>
              <a:t>28/09/2016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DB3F61-FF34-4EFA-AD86-03A2DE236982}" type="slidenum">
              <a:rPr lang="en-GB" smtClean="0"/>
              <a:t>‹#›</a:t>
            </a:fld>
            <a:endParaRPr lang="en-GB"/>
          </a:p>
        </p:txBody>
      </p:sp>
    </p:spTree>
    <p:extLst>
      <p:ext uri="{BB962C8B-B14F-4D97-AF65-F5344CB8AC3E}">
        <p14:creationId xmlns:p14="http://schemas.microsoft.com/office/powerpoint/2010/main" val="3825135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CD15B5D-8925-481B-9BF7-A739C27428AA}" type="datetimeFigureOut">
              <a:rPr lang="en-GB" smtClean="0"/>
              <a:t>28/09/2016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DB3F61-FF34-4EFA-AD86-03A2DE236982}" type="slidenum">
              <a:rPr lang="en-GB" smtClean="0"/>
              <a:t>‹#›</a:t>
            </a:fld>
            <a:endParaRPr lang="en-GB"/>
          </a:p>
        </p:txBody>
      </p:sp>
    </p:spTree>
    <p:extLst>
      <p:ext uri="{BB962C8B-B14F-4D97-AF65-F5344CB8AC3E}">
        <p14:creationId xmlns:p14="http://schemas.microsoft.com/office/powerpoint/2010/main" val="1719471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CD15B5D-8925-481B-9BF7-A739C27428AA}" type="datetimeFigureOut">
              <a:rPr lang="en-GB" smtClean="0"/>
              <a:t>28/09/2016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DB3F61-FF34-4EFA-AD86-03A2DE236982}" type="slidenum">
              <a:rPr lang="en-GB" smtClean="0"/>
              <a:t>‹#›</a:t>
            </a:fld>
            <a:endParaRPr lang="en-GB"/>
          </a:p>
        </p:txBody>
      </p:sp>
    </p:spTree>
    <p:extLst>
      <p:ext uri="{BB962C8B-B14F-4D97-AF65-F5344CB8AC3E}">
        <p14:creationId xmlns:p14="http://schemas.microsoft.com/office/powerpoint/2010/main" val="1634806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CD15B5D-8925-481B-9BF7-A739C27428AA}" type="datetimeFigureOut">
              <a:rPr lang="en-GB" smtClean="0"/>
              <a:t>28/09/2016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DB3F61-FF34-4EFA-AD86-03A2DE236982}" type="slidenum">
              <a:rPr lang="en-GB" smtClean="0"/>
              <a:t>‹#›</a:t>
            </a:fld>
            <a:endParaRPr lang="en-GB"/>
          </a:p>
        </p:txBody>
      </p:sp>
    </p:spTree>
    <p:extLst>
      <p:ext uri="{BB962C8B-B14F-4D97-AF65-F5344CB8AC3E}">
        <p14:creationId xmlns:p14="http://schemas.microsoft.com/office/powerpoint/2010/main" val="3298845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D15B5D-8925-481B-9BF7-A739C27428AA}" type="datetimeFigureOut">
              <a:rPr lang="en-GB" smtClean="0"/>
              <a:t>28/09/2016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DB3F61-FF34-4EFA-AD86-03A2DE236982}" type="slidenum">
              <a:rPr lang="en-GB" smtClean="0"/>
              <a:t>‹#›</a:t>
            </a:fld>
            <a:endParaRPr lang="en-GB"/>
          </a:p>
        </p:txBody>
      </p:sp>
    </p:spTree>
    <p:extLst>
      <p:ext uri="{BB962C8B-B14F-4D97-AF65-F5344CB8AC3E}">
        <p14:creationId xmlns:p14="http://schemas.microsoft.com/office/powerpoint/2010/main" val="3572299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CD15B5D-8925-481B-9BF7-A739C27428AA}" type="datetimeFigureOut">
              <a:rPr lang="en-GB" smtClean="0"/>
              <a:t>28/09/2016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DB3F61-FF34-4EFA-AD86-03A2DE236982}" type="slidenum">
              <a:rPr lang="en-GB" smtClean="0"/>
              <a:t>‹#›</a:t>
            </a:fld>
            <a:endParaRPr lang="en-GB"/>
          </a:p>
        </p:txBody>
      </p:sp>
    </p:spTree>
    <p:extLst>
      <p:ext uri="{BB962C8B-B14F-4D97-AF65-F5344CB8AC3E}">
        <p14:creationId xmlns:p14="http://schemas.microsoft.com/office/powerpoint/2010/main" val="409732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CD15B5D-8925-481B-9BF7-A739C27428AA}" type="datetimeFigureOut">
              <a:rPr lang="en-GB" smtClean="0"/>
              <a:t>28/09/2016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8DB3F61-FF34-4EFA-AD86-03A2DE236982}" type="slidenum">
              <a:rPr lang="en-GB" smtClean="0"/>
              <a:t>‹#›</a:t>
            </a:fld>
            <a:endParaRPr lang="en-GB"/>
          </a:p>
        </p:txBody>
      </p:sp>
    </p:spTree>
    <p:extLst>
      <p:ext uri="{BB962C8B-B14F-4D97-AF65-F5344CB8AC3E}">
        <p14:creationId xmlns:p14="http://schemas.microsoft.com/office/powerpoint/2010/main" val="627707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CD15B5D-8925-481B-9BF7-A739C27428AA}" type="datetimeFigureOut">
              <a:rPr lang="en-GB" smtClean="0"/>
              <a:t>28/09/2016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8DB3F61-FF34-4EFA-AD86-03A2DE236982}" type="slidenum">
              <a:rPr lang="en-GB" smtClean="0"/>
              <a:t>‹#›</a:t>
            </a:fld>
            <a:endParaRPr lang="en-GB"/>
          </a:p>
        </p:txBody>
      </p:sp>
    </p:spTree>
    <p:extLst>
      <p:ext uri="{BB962C8B-B14F-4D97-AF65-F5344CB8AC3E}">
        <p14:creationId xmlns:p14="http://schemas.microsoft.com/office/powerpoint/2010/main" val="565012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D15B5D-8925-481B-9BF7-A739C27428AA}" type="datetimeFigureOut">
              <a:rPr lang="en-GB" smtClean="0"/>
              <a:t>28/09/2016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8DB3F61-FF34-4EFA-AD86-03A2DE236982}" type="slidenum">
              <a:rPr lang="en-GB" smtClean="0"/>
              <a:t>‹#›</a:t>
            </a:fld>
            <a:endParaRPr lang="en-GB"/>
          </a:p>
        </p:txBody>
      </p:sp>
    </p:spTree>
    <p:extLst>
      <p:ext uri="{BB962C8B-B14F-4D97-AF65-F5344CB8AC3E}">
        <p14:creationId xmlns:p14="http://schemas.microsoft.com/office/powerpoint/2010/main" val="2089491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D15B5D-8925-481B-9BF7-A739C27428AA}" type="datetimeFigureOut">
              <a:rPr lang="en-GB" smtClean="0"/>
              <a:t>28/09/2016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DB3F61-FF34-4EFA-AD86-03A2DE236982}" type="slidenum">
              <a:rPr lang="en-GB" smtClean="0"/>
              <a:t>‹#›</a:t>
            </a:fld>
            <a:endParaRPr lang="en-GB"/>
          </a:p>
        </p:txBody>
      </p:sp>
    </p:spTree>
    <p:extLst>
      <p:ext uri="{BB962C8B-B14F-4D97-AF65-F5344CB8AC3E}">
        <p14:creationId xmlns:p14="http://schemas.microsoft.com/office/powerpoint/2010/main" val="2824835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D15B5D-8925-481B-9BF7-A739C27428AA}" type="datetimeFigureOut">
              <a:rPr lang="en-GB" smtClean="0"/>
              <a:t>28/09/2016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DB3F61-FF34-4EFA-AD86-03A2DE236982}" type="slidenum">
              <a:rPr lang="en-GB" smtClean="0"/>
              <a:t>‹#›</a:t>
            </a:fld>
            <a:endParaRPr lang="en-GB"/>
          </a:p>
        </p:txBody>
      </p:sp>
    </p:spTree>
    <p:extLst>
      <p:ext uri="{BB962C8B-B14F-4D97-AF65-F5344CB8AC3E}">
        <p14:creationId xmlns:p14="http://schemas.microsoft.com/office/powerpoint/2010/main" val="2273656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D15B5D-8925-481B-9BF7-A739C27428AA}" type="datetimeFigureOut">
              <a:rPr lang="en-GB" smtClean="0"/>
              <a:t>28/09/2016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DB3F61-FF34-4EFA-AD86-03A2DE236982}" type="slidenum">
              <a:rPr lang="en-GB" smtClean="0"/>
              <a:t>‹#›</a:t>
            </a:fld>
            <a:endParaRPr lang="en-GB"/>
          </a:p>
        </p:txBody>
      </p:sp>
    </p:spTree>
    <p:extLst>
      <p:ext uri="{BB962C8B-B14F-4D97-AF65-F5344CB8AC3E}">
        <p14:creationId xmlns:p14="http://schemas.microsoft.com/office/powerpoint/2010/main" val="471951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Dissertation</a:t>
            </a:r>
            <a:endParaRPr lang="en-GB" dirty="0"/>
          </a:p>
        </p:txBody>
      </p:sp>
      <p:sp>
        <p:nvSpPr>
          <p:cNvPr id="3" name="Subtitle 2"/>
          <p:cNvSpPr>
            <a:spLocks noGrp="1"/>
          </p:cNvSpPr>
          <p:nvPr>
            <p:ph type="subTitle" idx="1"/>
          </p:nvPr>
        </p:nvSpPr>
        <p:spPr/>
        <p:txBody>
          <a:bodyPr/>
          <a:lstStyle/>
          <a:p>
            <a:r>
              <a:rPr lang="en-GB" dirty="0" smtClean="0"/>
              <a:t>Formulating a research question</a:t>
            </a:r>
            <a:endParaRPr lang="en-GB" dirty="0"/>
          </a:p>
        </p:txBody>
      </p:sp>
    </p:spTree>
    <p:extLst>
      <p:ext uri="{BB962C8B-B14F-4D97-AF65-F5344CB8AC3E}">
        <p14:creationId xmlns:p14="http://schemas.microsoft.com/office/powerpoint/2010/main" val="46306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Dissertation Topic vs Dissertation Question</a:t>
            </a:r>
            <a:endParaRPr lang="en-GB" dirty="0"/>
          </a:p>
        </p:txBody>
      </p:sp>
      <p:sp>
        <p:nvSpPr>
          <p:cNvPr id="3" name="Content Placeholder 2"/>
          <p:cNvSpPr>
            <a:spLocks noGrp="1"/>
          </p:cNvSpPr>
          <p:nvPr>
            <p:ph idx="1"/>
          </p:nvPr>
        </p:nvSpPr>
        <p:spPr/>
        <p:txBody>
          <a:bodyPr/>
          <a:lstStyle/>
          <a:p>
            <a:r>
              <a:rPr lang="en-GB" dirty="0" smtClean="0"/>
              <a:t>You may have found your topic, but within that topic you must find a specific question </a:t>
            </a:r>
            <a:r>
              <a:rPr lang="en-GB" dirty="0" smtClean="0">
                <a:effectLst/>
              </a:rPr>
              <a:t>that you want to try and answer.</a:t>
            </a:r>
            <a:endParaRPr lang="en-GB" dirty="0" smtClean="0"/>
          </a:p>
          <a:p>
            <a:r>
              <a:rPr lang="en-GB" dirty="0" smtClean="0"/>
              <a:t>The research question, together with your methodological approach, will guide and structure the choice of data to be collected and analysed.</a:t>
            </a:r>
          </a:p>
          <a:p>
            <a:endParaRPr lang="en-GB" dirty="0" smtClean="0"/>
          </a:p>
        </p:txBody>
      </p:sp>
    </p:spTree>
    <p:extLst>
      <p:ext uri="{BB962C8B-B14F-4D97-AF65-F5344CB8AC3E}">
        <p14:creationId xmlns:p14="http://schemas.microsoft.com/office/powerpoint/2010/main" val="679452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When to create your research question?</a:t>
            </a:r>
            <a:endParaRPr lang="en-GB" dirty="0"/>
          </a:p>
        </p:txBody>
      </p:sp>
      <p:sp>
        <p:nvSpPr>
          <p:cNvPr id="3" name="Content Placeholder 2"/>
          <p:cNvSpPr>
            <a:spLocks noGrp="1"/>
          </p:cNvSpPr>
          <p:nvPr>
            <p:ph idx="1"/>
          </p:nvPr>
        </p:nvSpPr>
        <p:spPr/>
        <p:txBody>
          <a:bodyPr/>
          <a:lstStyle/>
          <a:p>
            <a:r>
              <a:rPr lang="en-GB" dirty="0" smtClean="0"/>
              <a:t>It is important that you create a research question at, or close to the start of, your dissertation. </a:t>
            </a:r>
          </a:p>
          <a:p>
            <a:r>
              <a:rPr lang="en-GB" dirty="0" smtClean="0"/>
              <a:t>It is one of the key tools you have, to ensure that your dissertation remains focused and coherent.</a:t>
            </a:r>
          </a:p>
          <a:p>
            <a:r>
              <a:rPr lang="en-GB" dirty="0" smtClean="0"/>
              <a:t>Every task you undertake for your dissertation should begin with you checking your research question and asking “will this help me address my research question?”.</a:t>
            </a:r>
            <a:endParaRPr lang="en-GB" dirty="0"/>
          </a:p>
        </p:txBody>
      </p:sp>
    </p:spTree>
    <p:extLst>
      <p:ext uri="{BB962C8B-B14F-4D97-AF65-F5344CB8AC3E}">
        <p14:creationId xmlns:p14="http://schemas.microsoft.com/office/powerpoint/2010/main" val="2846373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create a research question</a:t>
            </a:r>
            <a:endParaRPr lang="en-GB" dirty="0"/>
          </a:p>
        </p:txBody>
      </p:sp>
      <p:sp>
        <p:nvSpPr>
          <p:cNvPr id="3" name="Content Placeholder 2"/>
          <p:cNvSpPr>
            <a:spLocks noGrp="1"/>
          </p:cNvSpPr>
          <p:nvPr>
            <p:ph idx="1"/>
          </p:nvPr>
        </p:nvSpPr>
        <p:spPr/>
        <p:txBody>
          <a:bodyPr/>
          <a:lstStyle/>
          <a:p>
            <a:r>
              <a:rPr lang="en-GB" dirty="0" smtClean="0"/>
              <a:t>Creating a research question is a task. </a:t>
            </a:r>
          </a:p>
          <a:p>
            <a:r>
              <a:rPr lang="en-GB" dirty="0" smtClean="0"/>
              <a:t>Good research questions </a:t>
            </a:r>
            <a:r>
              <a:rPr lang="en-GB" b="1" dirty="0" smtClean="0"/>
              <a:t>are worked on </a:t>
            </a:r>
            <a:r>
              <a:rPr lang="en-GB" dirty="0" smtClean="0"/>
              <a:t>they are rarely simply found. </a:t>
            </a:r>
          </a:p>
          <a:p>
            <a:r>
              <a:rPr lang="en-GB" dirty="0" smtClean="0"/>
              <a:t>You start with what interests you (topic area), and you refine this until you have a workable</a:t>
            </a:r>
            <a:r>
              <a:rPr lang="en-GB" dirty="0"/>
              <a:t> </a:t>
            </a:r>
            <a:r>
              <a:rPr lang="en-GB" dirty="0" smtClean="0"/>
              <a:t>research question.</a:t>
            </a:r>
          </a:p>
          <a:p>
            <a:r>
              <a:rPr lang="en-GB" dirty="0" smtClean="0"/>
              <a:t>Ask questions to help you with this part of the process.</a:t>
            </a:r>
            <a:br>
              <a:rPr lang="en-GB" dirty="0" smtClean="0"/>
            </a:br>
            <a:endParaRPr lang="en-GB" dirty="0"/>
          </a:p>
        </p:txBody>
      </p:sp>
    </p:spTree>
    <p:extLst>
      <p:ext uri="{BB962C8B-B14F-4D97-AF65-F5344CB8AC3E}">
        <p14:creationId xmlns:p14="http://schemas.microsoft.com/office/powerpoint/2010/main" val="225907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to create a research question</a:t>
            </a:r>
            <a:endParaRPr lang="en-GB" dirty="0"/>
          </a:p>
        </p:txBody>
      </p:sp>
      <p:sp>
        <p:nvSpPr>
          <p:cNvPr id="3" name="Content Placeholder 2"/>
          <p:cNvSpPr>
            <a:spLocks noGrp="1"/>
          </p:cNvSpPr>
          <p:nvPr>
            <p:ph idx="1"/>
          </p:nvPr>
        </p:nvSpPr>
        <p:spPr/>
        <p:txBody>
          <a:bodyPr/>
          <a:lstStyle/>
          <a:p>
            <a:r>
              <a:rPr lang="en-GB" dirty="0" smtClean="0"/>
              <a:t>What research question(s) are you asking?</a:t>
            </a:r>
          </a:p>
          <a:p>
            <a:r>
              <a:rPr lang="en-GB" dirty="0" smtClean="0"/>
              <a:t>Why are you asking it/them?</a:t>
            </a:r>
          </a:p>
          <a:p>
            <a:r>
              <a:rPr lang="en-GB" dirty="0" smtClean="0"/>
              <a:t>Has anyone else done anything similar?</a:t>
            </a:r>
          </a:p>
          <a:p>
            <a:r>
              <a:rPr lang="en-GB" dirty="0" smtClean="0"/>
              <a:t>Is your research relevant to research/practice/theory in your field?</a:t>
            </a:r>
          </a:p>
          <a:p>
            <a:r>
              <a:rPr lang="en-GB" dirty="0" smtClean="0"/>
              <a:t>What is already known or understood about this topic?</a:t>
            </a:r>
          </a:p>
          <a:p>
            <a:r>
              <a:rPr lang="en-GB" dirty="0" smtClean="0"/>
              <a:t>How might your research add to this understanding, or challenge existing theories and beliefs?</a:t>
            </a:r>
          </a:p>
          <a:p>
            <a:endParaRPr lang="en-GB" dirty="0"/>
          </a:p>
        </p:txBody>
      </p:sp>
    </p:spTree>
    <p:extLst>
      <p:ext uri="{BB962C8B-B14F-4D97-AF65-F5344CB8AC3E}">
        <p14:creationId xmlns:p14="http://schemas.microsoft.com/office/powerpoint/2010/main" val="1733807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to create a research question</a:t>
            </a:r>
            <a:endParaRPr lang="en-GB" dirty="0"/>
          </a:p>
        </p:txBody>
      </p:sp>
      <p:sp>
        <p:nvSpPr>
          <p:cNvPr id="3" name="Content Placeholder 2"/>
          <p:cNvSpPr>
            <a:spLocks noGrp="1"/>
          </p:cNvSpPr>
          <p:nvPr>
            <p:ph idx="1"/>
          </p:nvPr>
        </p:nvSpPr>
        <p:spPr/>
        <p:txBody>
          <a:bodyPr/>
          <a:lstStyle/>
          <a:p>
            <a:r>
              <a:rPr lang="en-GB" dirty="0" smtClean="0"/>
              <a:t>Try describing your question as a research problem that sets out:</a:t>
            </a:r>
          </a:p>
          <a:p>
            <a:r>
              <a:rPr lang="en-GB" dirty="0" smtClean="0"/>
              <a:t>the issue that you are going to be investigating;</a:t>
            </a:r>
          </a:p>
          <a:p>
            <a:r>
              <a:rPr lang="en-GB" dirty="0" smtClean="0"/>
              <a:t>your argument or thesis (what you want to prove, disprove, or explore); and</a:t>
            </a:r>
          </a:p>
          <a:p>
            <a:r>
              <a:rPr lang="en-GB" dirty="0" smtClean="0"/>
              <a:t>the limits of your research (i.e. what you are not going to be investigating).</a:t>
            </a:r>
            <a:endParaRPr lang="en-GB" dirty="0"/>
          </a:p>
        </p:txBody>
      </p:sp>
    </p:spTree>
    <p:extLst>
      <p:ext uri="{BB962C8B-B14F-4D97-AF65-F5344CB8AC3E}">
        <p14:creationId xmlns:p14="http://schemas.microsoft.com/office/powerpoint/2010/main" val="4227422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268" y="119921"/>
            <a:ext cx="10515600" cy="821258"/>
          </a:xfrm>
        </p:spPr>
        <p:txBody>
          <a:bodyPr/>
          <a:lstStyle/>
          <a:p>
            <a:r>
              <a:rPr lang="en-GB" dirty="0" smtClean="0"/>
              <a:t>Creating a research question</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15530338"/>
              </p:ext>
            </p:extLst>
          </p:nvPr>
        </p:nvGraphicFramePr>
        <p:xfrm>
          <a:off x="1546874" y="1079291"/>
          <a:ext cx="9098252" cy="5274795"/>
        </p:xfrm>
        <a:graphic>
          <a:graphicData uri="http://schemas.openxmlformats.org/drawingml/2006/table">
            <a:tbl>
              <a:tblPr/>
              <a:tblGrid>
                <a:gridCol w="4549126"/>
                <a:gridCol w="4549126"/>
              </a:tblGrid>
              <a:tr h="362022">
                <a:tc>
                  <a:txBody>
                    <a:bodyPr/>
                    <a:lstStyle/>
                    <a:p>
                      <a:pPr rtl="0"/>
                      <a:r>
                        <a:rPr lang="en-GB" sz="1600"/>
                        <a:t>Research problem</a:t>
                      </a:r>
                    </a:p>
                  </a:txBody>
                  <a:tcPr marL="79115" marR="79115" marT="39558" marB="39558" anchor="ctr">
                    <a:lnL>
                      <a:noFill/>
                    </a:lnL>
                    <a:lnR>
                      <a:noFill/>
                    </a:lnR>
                    <a:lnT>
                      <a:noFill/>
                    </a:lnT>
                    <a:lnB>
                      <a:noFill/>
                    </a:lnB>
                  </a:tcPr>
                </a:tc>
                <a:tc>
                  <a:txBody>
                    <a:bodyPr/>
                    <a:lstStyle/>
                    <a:p>
                      <a:pPr rtl="0"/>
                      <a:r>
                        <a:rPr lang="en-GB" sz="1600"/>
                        <a:t>Commentary</a:t>
                      </a:r>
                    </a:p>
                  </a:txBody>
                  <a:tcPr marL="79115" marR="79115" marT="39558" marB="39558" anchor="ctr">
                    <a:lnL>
                      <a:noFill/>
                    </a:lnL>
                    <a:lnR>
                      <a:noFill/>
                    </a:lnR>
                    <a:lnT>
                      <a:noFill/>
                    </a:lnT>
                    <a:lnB>
                      <a:noFill/>
                    </a:lnB>
                  </a:tcPr>
                </a:tc>
              </a:tr>
              <a:tr h="1455367">
                <a:tc>
                  <a:txBody>
                    <a:bodyPr/>
                    <a:lstStyle/>
                    <a:p>
                      <a:pPr rtl="0"/>
                      <a:r>
                        <a:rPr lang="en-GB" sz="1600" dirty="0" smtClean="0"/>
                        <a:t>'Public transport in Scotland’ </a:t>
                      </a:r>
                      <a:endParaRPr lang="en-GB" sz="1600" dirty="0"/>
                    </a:p>
                  </a:txBody>
                  <a:tcPr marL="79115" marR="79115" marT="39558" marB="39558" anchor="ctr">
                    <a:lnL>
                      <a:noFill/>
                    </a:lnL>
                    <a:lnR>
                      <a:noFill/>
                    </a:lnR>
                    <a:lnT>
                      <a:noFill/>
                    </a:lnT>
                    <a:lnB>
                      <a:noFill/>
                    </a:lnB>
                  </a:tcPr>
                </a:tc>
                <a:tc>
                  <a:txBody>
                    <a:bodyPr/>
                    <a:lstStyle/>
                    <a:p>
                      <a:pPr rtl="0"/>
                      <a:r>
                        <a:rPr lang="en-GB" sz="1600"/>
                        <a:t>This sets out your research field but does not frame a research problem because it is too general. You do not have time to study everything about a topic, so you should focus on an aspect that you are interested in.</a:t>
                      </a:r>
                    </a:p>
                  </a:txBody>
                  <a:tcPr marL="79115" marR="79115" marT="39558" marB="39558" anchor="ctr">
                    <a:lnL>
                      <a:noFill/>
                    </a:lnL>
                    <a:lnR>
                      <a:noFill/>
                    </a:lnR>
                    <a:lnT>
                      <a:noFill/>
                    </a:lnT>
                    <a:lnB>
                      <a:noFill/>
                    </a:lnB>
                  </a:tcPr>
                </a:tc>
              </a:tr>
              <a:tr h="1455367">
                <a:tc>
                  <a:txBody>
                    <a:bodyPr/>
                    <a:lstStyle/>
                    <a:p>
                      <a:pPr rtl="0"/>
                      <a:r>
                        <a:rPr lang="en-GB" sz="1600"/>
                        <a:t>‘Examination of the influence of public transport links on new housing development in Western Scotland’</a:t>
                      </a:r>
                    </a:p>
                  </a:txBody>
                  <a:tcPr marL="79115" marR="79115" marT="39558" marB="39558" anchor="ctr">
                    <a:lnL>
                      <a:noFill/>
                    </a:lnL>
                    <a:lnR>
                      <a:noFill/>
                    </a:lnR>
                    <a:lnT>
                      <a:noFill/>
                    </a:lnT>
                    <a:lnB>
                      <a:noFill/>
                    </a:lnB>
                  </a:tcPr>
                </a:tc>
                <a:tc>
                  <a:txBody>
                    <a:bodyPr/>
                    <a:lstStyle/>
                    <a:p>
                      <a:pPr rtl="0"/>
                      <a:r>
                        <a:rPr lang="en-GB" sz="1600"/>
                        <a:t>This is a much better research problem as it establishes an argument (existence of public transport may have some influence on new housing development). However, it is still quite general and could be improved by further focus.</a:t>
                      </a:r>
                    </a:p>
                  </a:txBody>
                  <a:tcPr marL="79115" marR="79115" marT="39558" marB="39558" anchor="ctr">
                    <a:lnL>
                      <a:noFill/>
                    </a:lnL>
                    <a:lnR>
                      <a:noFill/>
                    </a:lnR>
                    <a:lnT>
                      <a:noFill/>
                    </a:lnT>
                    <a:lnB>
                      <a:noFill/>
                    </a:lnB>
                  </a:tcPr>
                </a:tc>
              </a:tr>
              <a:tr h="2002039">
                <a:tc>
                  <a:txBody>
                    <a:bodyPr/>
                    <a:lstStyle/>
                    <a:p>
                      <a:pPr rtl="0"/>
                      <a:r>
                        <a:rPr lang="en-GB" sz="1600"/>
                        <a:t>‘Investigation of the relationship between public transport links and the development of new areas of housing in Western Scotland: a comparison of local plans and building development since 1990’</a:t>
                      </a:r>
                    </a:p>
                  </a:txBody>
                  <a:tcPr marL="79115" marR="79115" marT="39558" marB="39558" anchor="ctr">
                    <a:lnL>
                      <a:noFill/>
                    </a:lnL>
                    <a:lnR>
                      <a:noFill/>
                    </a:lnR>
                    <a:lnT>
                      <a:noFill/>
                    </a:lnT>
                    <a:lnB>
                      <a:noFill/>
                    </a:lnB>
                  </a:tcPr>
                </a:tc>
                <a:tc>
                  <a:txBody>
                    <a:bodyPr/>
                    <a:lstStyle/>
                    <a:p>
                      <a:pPr rtl="0"/>
                      <a:r>
                        <a:rPr lang="en-GB" sz="1600" dirty="0"/>
                        <a:t>This is better still. It shows the limits of the project. You will be investigating a complex subject (public transport in Scotland), but will be focusing on only one aspect of it (possible influence on new housing development). You will make this large subject manageable by focusing on a limited period of time (1990 onwards), and limited sources.</a:t>
                      </a:r>
                    </a:p>
                  </a:txBody>
                  <a:tcPr marL="79115" marR="79115" marT="39558" marB="39558" anchor="ctr">
                    <a:lnL>
                      <a:noFill/>
                    </a:lnL>
                    <a:lnR>
                      <a:noFill/>
                    </a:lnR>
                    <a:lnT>
                      <a:noFill/>
                    </a:lnT>
                    <a:lnB>
                      <a:noFill/>
                    </a:lnB>
                  </a:tcPr>
                </a:tc>
              </a:tr>
            </a:tbl>
          </a:graphicData>
        </a:graphic>
      </p:graphicFrame>
    </p:spTree>
    <p:extLst>
      <p:ext uri="{BB962C8B-B14F-4D97-AF65-F5344CB8AC3E}">
        <p14:creationId xmlns:p14="http://schemas.microsoft.com/office/powerpoint/2010/main" val="3702631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Revision of</a:t>
            </a:r>
            <a:r>
              <a:rPr lang="en-GB" dirty="0" smtClean="0"/>
              <a:t> your research question</a:t>
            </a:r>
            <a:endParaRPr lang="en-GB" dirty="0"/>
          </a:p>
        </p:txBody>
      </p:sp>
      <p:sp>
        <p:nvSpPr>
          <p:cNvPr id="3" name="Content Placeholder 2"/>
          <p:cNvSpPr>
            <a:spLocks noGrp="1"/>
          </p:cNvSpPr>
          <p:nvPr>
            <p:ph idx="1"/>
          </p:nvPr>
        </p:nvSpPr>
        <p:spPr/>
        <p:txBody>
          <a:bodyPr/>
          <a:lstStyle/>
          <a:p>
            <a:r>
              <a:rPr lang="en-GB" dirty="0" smtClean="0"/>
              <a:t>You should be willing to revise your research question as you find out more about your topic. </a:t>
            </a:r>
          </a:p>
          <a:p>
            <a:r>
              <a:rPr lang="en-GB" dirty="0" smtClean="0"/>
              <a:t>Why?</a:t>
            </a:r>
          </a:p>
          <a:p>
            <a:r>
              <a:rPr lang="en-GB" dirty="0" smtClean="0"/>
              <a:t>You may discover that the data you were hoping to analyse is not available.</a:t>
            </a:r>
          </a:p>
          <a:p>
            <a:r>
              <a:rPr lang="en-GB" dirty="0"/>
              <a:t>Y</a:t>
            </a:r>
            <a:r>
              <a:rPr lang="en-GB" dirty="0" smtClean="0"/>
              <a:t>ou may encounter a new piece of information or a new concept while undertaking a literature search, that makes you rethink the basis of your research question.</a:t>
            </a:r>
            <a:endParaRPr lang="en-GB" dirty="0"/>
          </a:p>
        </p:txBody>
      </p:sp>
    </p:spTree>
    <p:extLst>
      <p:ext uri="{BB962C8B-B14F-4D97-AF65-F5344CB8AC3E}">
        <p14:creationId xmlns:p14="http://schemas.microsoft.com/office/powerpoint/2010/main" val="34844295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TotalTime>
  <Words>601</Words>
  <Application>Microsoft Office PowerPoint</Application>
  <PresentationFormat>Widescreen</PresentationFormat>
  <Paragraphs>40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Dissertation</vt:lpstr>
      <vt:lpstr>Dissertation Topic vs Dissertation Question</vt:lpstr>
      <vt:lpstr>When to create your research question?</vt:lpstr>
      <vt:lpstr>How to create a research question</vt:lpstr>
      <vt:lpstr>How to create a research question</vt:lpstr>
      <vt:lpstr>How to create a research question</vt:lpstr>
      <vt:lpstr>Creating a research question</vt:lpstr>
      <vt:lpstr>Revision of your research question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Dissertation</dc:title>
  <dc:creator>Davies, Sue (School of HSC)</dc:creator>
  <cp:lastModifiedBy>Davies, Sue (School of HSC)</cp:lastModifiedBy>
  <cp:revision>12</cp:revision>
  <dcterms:created xsi:type="dcterms:W3CDTF">2016-09-27T09:18:10Z</dcterms:created>
  <dcterms:modified xsi:type="dcterms:W3CDTF">2016-09-28T09:07:23Z</dcterms:modified>
</cp:coreProperties>
</file>