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handoutMasterIdLst>
    <p:handoutMasterId r:id="rId24"/>
  </p:handoutMasterIdLst>
  <p:sldIdLst>
    <p:sldId id="404" r:id="rId2"/>
    <p:sldId id="344" r:id="rId3"/>
    <p:sldId id="345" r:id="rId4"/>
    <p:sldId id="396" r:id="rId5"/>
    <p:sldId id="406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05" r:id="rId16"/>
    <p:sldId id="399" r:id="rId17"/>
    <p:sldId id="400" r:id="rId18"/>
    <p:sldId id="401" r:id="rId19"/>
    <p:sldId id="402" r:id="rId20"/>
    <p:sldId id="403" r:id="rId21"/>
    <p:sldId id="371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B85"/>
    <a:srgbClr val="969696"/>
    <a:srgbClr val="00AEEF"/>
    <a:srgbClr val="FFFFFF"/>
    <a:srgbClr val="FFFFFD"/>
    <a:srgbClr val="000000"/>
    <a:srgbClr val="80CDED"/>
    <a:srgbClr val="BFE6F6"/>
    <a:srgbClr val="E1E1E1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8" autoAdjust="0"/>
    <p:restoredTop sz="99907" autoAdjust="0"/>
  </p:normalViewPr>
  <p:slideViewPr>
    <p:cSldViewPr snapToGrid="0" showGuides="1">
      <p:cViewPr>
        <p:scale>
          <a:sx n="83" d="100"/>
          <a:sy n="83" d="100"/>
        </p:scale>
        <p:origin x="-924" y="-1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15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2CFC0-CC7A-4C97-8E4D-DAE31AFA7E3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37F0-34A1-4CF2-A9B0-E53D7D9C9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6DF9CD8-78EA-48F9-B05B-939900F5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4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BFB1D-5B3C-44F7-897D-201C7E93EC35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ED87-B4D9-4ED4-AF18-EBAAD99F3A3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0219"/>
            <a:ext cx="5029635" cy="411794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29.png"/>
          <p:cNvPicPr>
            <a:picLocks noChangeAspect="1"/>
          </p:cNvPicPr>
          <p:nvPr userDrawn="1"/>
        </p:nvPicPr>
        <p:blipFill>
          <a:blip r:embed="rId2" cstate="print"/>
          <a:srcRect l="2067"/>
          <a:stretch>
            <a:fillRect/>
          </a:stretch>
        </p:blipFill>
        <p:spPr>
          <a:xfrm>
            <a:off x="1865095" y="1024932"/>
            <a:ext cx="5448889" cy="3465576"/>
          </a:xfrm>
          <a:prstGeom prst="rect">
            <a:avLst/>
          </a:prstGeom>
        </p:spPr>
      </p:pic>
      <p:pic>
        <p:nvPicPr>
          <p:cNvPr id="10" name="Picture 9" descr="Bar_06_WHITE_FLA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invGray">
          <a:xfrm>
            <a:off x="7474745" y="2663465"/>
            <a:ext cx="1216818" cy="207096"/>
          </a:xfrm>
          <a:prstGeom prst="rect">
            <a:avLst/>
          </a:prstGeom>
        </p:spPr>
      </p:pic>
      <p:sp>
        <p:nvSpPr>
          <p:cNvPr id="112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037031" y="4729388"/>
            <a:ext cx="5322695" cy="492443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40366" y="5218159"/>
            <a:ext cx="5389562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rot="16200000" flipH="1">
            <a:off x="86255" y="2764583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 rot="16200000" flipH="1">
            <a:off x="5532461" y="2764582"/>
            <a:ext cx="3557682" cy="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2 R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27063" indent="-222250">
              <a:lnSpc>
                <a:spcPct val="100000"/>
              </a:lnSpc>
              <a:spcBef>
                <a:spcPts val="1200"/>
              </a:spcBef>
              <a:defRPr sz="2000"/>
            </a:lvl4pPr>
            <a:lvl5pPr marL="852488" indent="-225425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38" y="1146175"/>
            <a:ext cx="3908425" cy="22903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73089" y="3658263"/>
            <a:ext cx="3908425" cy="229036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58" y="452863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3040" y="452863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3458" y="3266401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3040" y="3266401"/>
            <a:ext cx="3908425" cy="24511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2624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782351" y="295379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82351" y="5757287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3458" y="452863"/>
            <a:ext cx="7978269" cy="52646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82624" y="5918055"/>
            <a:ext cx="3886200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535113"/>
            <a:ext cx="38036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174875"/>
            <a:ext cx="3803650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1656" y="1535113"/>
            <a:ext cx="38051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56" y="2174875"/>
            <a:ext cx="3805144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3911600" y="1820333"/>
            <a:ext cx="2277533" cy="153246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4745" y="3016759"/>
            <a:ext cx="1216818" cy="20709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723878" y="2132016"/>
            <a:ext cx="6591321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91858" y="2701041"/>
            <a:ext cx="6096317" cy="492443"/>
          </a:xfrm>
        </p:spPr>
        <p:txBody>
          <a:bodyPr anchor="b" anchorCtr="0"/>
          <a:lstStyle>
            <a:lvl1pPr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1858" y="3296254"/>
            <a:ext cx="6088428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1857375" y="2132016"/>
            <a:ext cx="5457824" cy="1965960"/>
            <a:chOff x="1865096" y="985741"/>
            <a:chExt cx="5446206" cy="3557683"/>
          </a:xfrm>
        </p:grpSpPr>
        <p:cxnSp>
          <p:nvCxnSpPr>
            <p:cNvPr id="23" name="Straight Connector 22"/>
            <p:cNvCxnSpPr/>
            <p:nvPr userDrawn="1"/>
          </p:nvCxnSpPr>
          <p:spPr bwMode="auto">
            <a:xfrm rot="16200000" flipH="1">
              <a:off x="86255" y="2764583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 rot="16200000" flipH="1">
              <a:off x="5532461" y="2764582"/>
              <a:ext cx="3557682" cy="0"/>
            </a:xfrm>
            <a:prstGeom prst="line">
              <a:avLst/>
            </a:prstGeom>
            <a:noFill/>
            <a:ln w="63500" cap="rnd" cmpd="sng" algn="ctr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4384" y="2708184"/>
            <a:ext cx="4932362" cy="492443"/>
          </a:xfrm>
        </p:spPr>
        <p:txBody>
          <a:bodyPr anchor="b" anchorCtr="0"/>
          <a:lstStyle>
            <a:lvl1pPr>
              <a:defRPr sz="3200" b="0">
                <a:solidFill>
                  <a:srgbClr val="00AEE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Mastetitle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66278" y="4206974"/>
            <a:ext cx="4925979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Bar_Bevel_2C_P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00" y="3016800"/>
            <a:ext cx="1216800" cy="209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38" y="273071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4" y="3301016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471847" y="438866"/>
            <a:ext cx="1267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>
                <a:solidFill>
                  <a:schemeClr val="tx1"/>
                </a:solidFill>
                <a:latin typeface="+mn-lt"/>
              </a:rPr>
              <a:t>Signposting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Bar_06_WHITE_FLA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7472364" y="6422304"/>
            <a:ext cx="1216818" cy="207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93738" y="2730716"/>
            <a:ext cx="6294437" cy="461665"/>
          </a:xfrm>
        </p:spPr>
        <p:txBody>
          <a:bodyPr anchor="b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3994" y="3310120"/>
            <a:ext cx="6286291" cy="30777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96009"/>
            <a:ext cx="8004175" cy="21544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71500" indent="-342900">
              <a:defRPr sz="2000"/>
            </a:lvl3pPr>
            <a:lvl4pPr marL="862013" indent="-290513">
              <a:defRPr sz="2000"/>
            </a:lvl4pPr>
            <a:lvl5pPr marL="1204913" indent="-342900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3530"/>
            <a:ext cx="8062912" cy="461665"/>
          </a:xfrm>
        </p:spPr>
        <p:txBody>
          <a:bodyPr anchor="t" anchorCtr="0"/>
          <a:lstStyle>
            <a:lvl1pPr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96009"/>
            <a:ext cx="8004175" cy="2000548"/>
          </a:xfrm>
        </p:spPr>
        <p:txBody>
          <a:bodyPr/>
          <a:lstStyle>
            <a:lvl1pPr marL="341313" indent="-341313">
              <a:lnSpc>
                <a:spcPct val="100000"/>
              </a:lnSpc>
              <a:spcBef>
                <a:spcPts val="900"/>
              </a:spcBef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682625" indent="-341313">
              <a:lnSpc>
                <a:spcPct val="100000"/>
              </a:lnSpc>
              <a:spcBef>
                <a:spcPts val="900"/>
              </a:spcBef>
              <a:buFont typeface="+mj-lt"/>
              <a:buAutoNum type="alphaLcPeriod"/>
              <a:defRPr sz="2000"/>
            </a:lvl2pPr>
            <a:lvl3pPr marL="1195388" indent="-452438">
              <a:lnSpc>
                <a:spcPct val="100000"/>
              </a:lnSpc>
              <a:spcBef>
                <a:spcPts val="900"/>
              </a:spcBef>
              <a:defRPr sz="2000"/>
            </a:lvl3pPr>
            <a:lvl4pPr marL="1146175" indent="-231775">
              <a:lnSpc>
                <a:spcPct val="100000"/>
              </a:lnSpc>
              <a:spcBef>
                <a:spcPts val="900"/>
              </a:spcBef>
              <a:defRPr sz="2000"/>
            </a:lvl4pPr>
            <a:lvl5pPr marL="1427163" indent="-280988">
              <a:lnSpc>
                <a:spcPct val="100000"/>
              </a:lnSpc>
              <a:spcBef>
                <a:spcPts val="9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000"/>
            </a:lvl1pPr>
            <a:lvl2pPr marL="176213" indent="-176213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4813" indent="-228600">
              <a:lnSpc>
                <a:spcPct val="100000"/>
              </a:lnSpc>
              <a:spcBef>
                <a:spcPts val="1200"/>
              </a:spcBef>
              <a:defRPr sz="2000"/>
            </a:lvl3pPr>
            <a:lvl4pPr marL="633413" indent="-228600">
              <a:lnSpc>
                <a:spcPct val="100000"/>
              </a:lnSpc>
              <a:spcBef>
                <a:spcPts val="1200"/>
              </a:spcBef>
              <a:defRPr sz="2000"/>
            </a:lvl4pPr>
            <a:lvl5pPr marL="862013" indent="-228600">
              <a:lnSpc>
                <a:spcPct val="100000"/>
              </a:lnSpc>
              <a:spcBef>
                <a:spcPts val="12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83138" y="1146175"/>
            <a:ext cx="3908425" cy="47926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174" y="1106122"/>
            <a:ext cx="3925888" cy="2154436"/>
          </a:xfrm>
        </p:spPr>
        <p:txBody>
          <a:bodyPr/>
          <a:lstStyle>
            <a:lvl1pPr>
              <a:defRPr sz="2000"/>
            </a:lvl1pPr>
            <a:lvl2pPr marL="174625" indent="-174625">
              <a:buClr>
                <a:schemeClr val="tx1"/>
              </a:buClr>
              <a:buFont typeface="Wingdings" pitchFamily="2" charset="2"/>
              <a:buChar char=""/>
              <a:defRPr sz="2000"/>
            </a:lvl2pPr>
            <a:lvl3pPr marL="400050" indent="-225425">
              <a:defRPr sz="2000"/>
            </a:lvl3pPr>
            <a:lvl4pPr marL="627063" indent="-227013">
              <a:defRPr sz="2000"/>
            </a:lvl4pPr>
            <a:lvl5pPr marL="852488" indent="-22542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smtClean="0"/>
              <a:t>  |  Barclays presentation title  |  30 January 2012</a:t>
            </a:r>
            <a:endParaRPr lang="en-US" sz="9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383530"/>
            <a:ext cx="8062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096009"/>
            <a:ext cx="8004175" cy="2154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78656" y="6225381"/>
            <a:ext cx="800338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‹#›</a:t>
            </a:fld>
            <a:r>
              <a:rPr lang="en-US" sz="900" dirty="0" smtClean="0"/>
              <a:t>  |  Barclays presentation title  |  30 January 2012</a:t>
            </a:r>
            <a:endParaRPr lang="en-US" sz="900" dirty="0"/>
          </a:p>
        </p:txBody>
      </p:sp>
      <p:pic>
        <p:nvPicPr>
          <p:cNvPr id="2" name="Picture 1" descr="Bar_Supp_Bevel_2C_V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61" y="6363026"/>
            <a:ext cx="1216825" cy="341535"/>
          </a:xfrm>
          <a:prstGeom prst="rect">
            <a:avLst/>
          </a:prstGeom>
        </p:spPr>
      </p:pic>
      <p:pic>
        <p:nvPicPr>
          <p:cNvPr id="7" name="Picture 6" descr="PFW logo 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91" y="6355412"/>
            <a:ext cx="627909" cy="359676"/>
          </a:xfrm>
          <a:prstGeom prst="rect">
            <a:avLst/>
          </a:prstGeom>
        </p:spPr>
      </p:pic>
      <p:pic>
        <p:nvPicPr>
          <p:cNvPr id="8" name="Picture 7" descr="NSA_Logo_FIN_Col3D_CMYK [Converted]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46" y="6355412"/>
            <a:ext cx="548658" cy="3596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1" r:id="rId2"/>
    <p:sldLayoutId id="2147483872" r:id="rId3"/>
    <p:sldLayoutId id="2147483873" r:id="rId4"/>
    <p:sldLayoutId id="2147483877" r:id="rId5"/>
    <p:sldLayoutId id="2147483786" r:id="rId6"/>
    <p:sldLayoutId id="2147483880" r:id="rId7"/>
    <p:sldLayoutId id="2147483881" r:id="rId8"/>
    <p:sldLayoutId id="2147483886" r:id="rId9"/>
    <p:sldLayoutId id="2147483882" r:id="rId10"/>
    <p:sldLayoutId id="2147483884" r:id="rId11"/>
    <p:sldLayoutId id="2147483885" r:id="rId12"/>
    <p:sldLayoutId id="2147483789" r:id="rId13"/>
    <p:sldLayoutId id="2147483790" r:id="rId14"/>
    <p:sldLayoutId id="2147483888" r:id="rId15"/>
    <p:sldLayoutId id="2147483791" r:id="rId1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AEE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None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231775" indent="-231775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2pPr>
      <a:lvl3pPr marL="68262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195388" indent="-22066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Wingdings" pitchFamily="2" charset="2"/>
        <a:buChar char=""/>
        <a:defRPr sz="2000">
          <a:solidFill>
            <a:srgbClr val="000000"/>
          </a:solidFill>
          <a:latin typeface="+mn-lt"/>
        </a:defRPr>
      </a:lvl4pPr>
      <a:lvl5pPr marL="1717675" indent="-341313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Tx/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5pPr>
      <a:lvl6pPr marL="24606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11067" y="647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5858933"/>
            <a:ext cx="9144000" cy="99906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660718" y="5247197"/>
            <a:ext cx="61464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AEE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5000" baseline="30000" dirty="0" smtClean="0">
                <a:latin typeface="Arial"/>
                <a:cs typeface="Arial"/>
              </a:rPr>
              <a:t>Could you be an</a:t>
            </a:r>
            <a:r>
              <a:rPr lang="en-GB" sz="5000" dirty="0" smtClean="0">
                <a:latin typeface="Arial"/>
                <a:cs typeface="Arial"/>
              </a:rPr>
              <a:t> </a:t>
            </a:r>
            <a:r>
              <a:rPr lang="en-GB" sz="5000" baseline="30000" dirty="0" smtClean="0">
                <a:latin typeface="Arial"/>
                <a:cs typeface="Arial"/>
              </a:rPr>
              <a:t>entrepreneur?</a:t>
            </a:r>
            <a:endParaRPr lang="en-GB" sz="5000" baseline="30000" dirty="0">
              <a:latin typeface="Arial"/>
              <a:cs typeface="Arial"/>
            </a:endParaRPr>
          </a:p>
        </p:txBody>
      </p:sp>
      <p:pic>
        <p:nvPicPr>
          <p:cNvPr id="12" name="Picture 11" descr="front_cover_image_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" y="1406600"/>
            <a:ext cx="8234524" cy="34362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87" y="1308628"/>
            <a:ext cx="8245475" cy="3636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7" y="5583968"/>
            <a:ext cx="1380067" cy="7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10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368" y="1216077"/>
            <a:ext cx="8062912" cy="1477328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After you've been to a party with a lot of other people, which are you more likely </a:t>
            </a:r>
            <a:r>
              <a:rPr lang="en-GB" sz="3200" dirty="0" smtClean="0">
                <a:latin typeface="Arial"/>
                <a:cs typeface="Arial"/>
              </a:rPr>
              <a:t/>
            </a:r>
            <a:br>
              <a:rPr lang="en-GB" sz="3200" dirty="0" smtClean="0">
                <a:latin typeface="Arial"/>
                <a:cs typeface="Arial"/>
              </a:rPr>
            </a:br>
            <a:r>
              <a:rPr lang="en-GB" sz="3200" dirty="0" smtClean="0">
                <a:latin typeface="Arial"/>
                <a:cs typeface="Arial"/>
              </a:rPr>
              <a:t>to </a:t>
            </a:r>
            <a:r>
              <a:rPr lang="en-GB" sz="3200" dirty="0">
                <a:latin typeface="Arial"/>
                <a:cs typeface="Arial"/>
              </a:rPr>
              <a:t>feel?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32367" y="3180854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(a) Energised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maybe even sorry to leave the party.</a:t>
            </a: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(b) Tired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and ready for some quiet time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alone.</a:t>
            </a:r>
            <a:endParaRPr lang="en-GB" sz="1800" dirty="0">
              <a:solidFill>
                <a:srgbClr val="000000"/>
              </a:solidFill>
              <a:latin typeface="Expert Sans Regular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8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11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1201" y="1220999"/>
            <a:ext cx="8062912" cy="984885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On holiday, how would you prefer to spend most of your time?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2706690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(a)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Going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doing, and seeing as much as possible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>
              <a:buClr>
                <a:srgbClr val="00B0F0"/>
              </a:buClr>
              <a:buAutoNum type="alphaLcParenBoth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(b) Relaxing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, reading, and kicking back.</a:t>
            </a:r>
            <a:r>
              <a:rPr lang="en-GB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</a:br>
            <a:r>
              <a:rPr lang="en-GB" sz="18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</a:t>
            </a:r>
            <a:endParaRPr lang="en-GB" sz="1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12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369" y="1213276"/>
            <a:ext cx="8062912" cy="984885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When you've been successful at something, you feel it's been mostly because:</a:t>
            </a:r>
            <a:endParaRPr lang="en-US" dirty="0">
              <a:solidFill>
                <a:srgbClr val="00AEEF"/>
              </a:solidFill>
              <a:cs typeface="Expert Sans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2715164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(a) You've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worked harder and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are smarter than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a lot of other people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.</a:t>
            </a: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(b) You've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had a lot of help from others, great opportunities, and a little luck.</a:t>
            </a:r>
            <a:b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</a:b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8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13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1" y="1224348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The Results</a:t>
            </a:r>
            <a:endParaRPr lang="en-US" dirty="0">
              <a:solidFill>
                <a:srgbClr val="00AEEF"/>
              </a:solidFill>
              <a:cs typeface="Expert Sans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2241035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Count up how many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A’s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B’s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you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have: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Clr>
                <a:srgbClr val="00B0F0"/>
              </a:buClr>
              <a:buFont typeface="Arial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Very few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A’s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: Is the life of an entrepreneur really for you? 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Clr>
                <a:srgbClr val="00B0F0"/>
              </a:buClr>
              <a:buFont typeface="Arial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  <a:buClr>
                <a:srgbClr val="00B0F0"/>
              </a:buClr>
              <a:buFont typeface="Arial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Mainly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A’s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: Don't hang around. You were born for business.</a:t>
            </a:r>
            <a:r>
              <a:rPr lang="en-GB" sz="1800" dirty="0">
                <a:solidFill>
                  <a:srgbClr val="000000"/>
                </a:solidFill>
                <a:latin typeface="Expert Sans Regular" charset="0"/>
                <a:cs typeface="Times New Roman" charset="0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Expert Sans Regular" charset="0"/>
                <a:cs typeface="Times New Roman" charset="0"/>
              </a:rPr>
            </a:br>
            <a:r>
              <a:rPr lang="en-GB" sz="1800" dirty="0">
                <a:solidFill>
                  <a:srgbClr val="000000"/>
                </a:solidFill>
                <a:latin typeface="Expert Sans Regular" charset="0"/>
                <a:cs typeface="Times New Roman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0026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14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151" y="341154"/>
            <a:ext cx="8062912" cy="492443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Skills and qualities of an entrepreneur </a:t>
            </a:r>
            <a:endParaRPr lang="en-US" dirty="0">
              <a:solidFill>
                <a:srgbClr val="00AEEF"/>
              </a:solidFill>
              <a:cs typeface="Expert Sans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2950" y="1317625"/>
            <a:ext cx="8004175" cy="4154984"/>
          </a:xfrm>
          <a:prstGeom prst="rect">
            <a:avLst/>
          </a:prstGeom>
        </p:spPr>
        <p:txBody>
          <a:bodyPr lIns="0" numCol="2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Creative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Determined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Confident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Passionate 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Able to make decisions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Open minded – every situation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a business opportunity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Self starter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entrepreneurs know that if something needs to be done, they should start it themselves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Competitive</a:t>
            </a:r>
            <a:endParaRPr lang="en-GB" sz="1800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Communication and persuasion skills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GB" sz="1800" dirty="0">
                <a:solidFill>
                  <a:srgbClr val="000000"/>
                </a:solidFill>
                <a:latin typeface="Arial" charset="0"/>
              </a:rPr>
              <a:t>good at selling things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Ability to plan and restrain impulses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Spontaneous 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Free-spirited 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Extrovert</a:t>
            </a:r>
          </a:p>
          <a:p>
            <a:pPr lvl="1">
              <a:spcBef>
                <a:spcPts val="480"/>
              </a:spcBef>
              <a:spcAft>
                <a:spcPts val="1000"/>
              </a:spcAft>
              <a:buClr>
                <a:srgbClr val="00B0F0"/>
              </a:buClr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Ability to cooperate with others</a:t>
            </a:r>
          </a:p>
        </p:txBody>
      </p:sp>
    </p:spTree>
    <p:extLst>
      <p:ext uri="{BB962C8B-B14F-4D97-AF65-F5344CB8AC3E}">
        <p14:creationId xmlns:p14="http://schemas.microsoft.com/office/powerpoint/2010/main" val="2903979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94173" y="1106123"/>
            <a:ext cx="7710051" cy="830997"/>
          </a:xfrm>
        </p:spPr>
        <p:txBody>
          <a:bodyPr/>
          <a:lstStyle/>
          <a:p>
            <a:r>
              <a:rPr lang="en-GB" sz="1800" dirty="0">
                <a:latin typeface="Arial"/>
                <a:cs typeface="Arial"/>
              </a:rPr>
              <a:t>Discuss whether the comments below are really </a:t>
            </a:r>
            <a:r>
              <a:rPr lang="en-GB" sz="1800" dirty="0" smtClean="0">
                <a:latin typeface="Arial"/>
                <a:cs typeface="Arial"/>
              </a:rPr>
              <a:t>true. Click </a:t>
            </a:r>
            <a:r>
              <a:rPr lang="en-GB" sz="1800" dirty="0">
                <a:latin typeface="Arial"/>
                <a:cs typeface="Arial"/>
              </a:rPr>
              <a:t>on each one to reveal the </a:t>
            </a:r>
            <a:r>
              <a:rPr lang="en-GB" sz="1800" dirty="0" smtClean="0">
                <a:latin typeface="Arial"/>
                <a:cs typeface="Arial"/>
              </a:rPr>
              <a:t>answer. Once </a:t>
            </a:r>
            <a:r>
              <a:rPr lang="en-GB" sz="1800" dirty="0">
                <a:latin typeface="Arial"/>
                <a:cs typeface="Arial"/>
              </a:rPr>
              <a:t>they’ve all been explored click on </a:t>
            </a:r>
            <a:r>
              <a:rPr lang="en-GB" sz="1800" dirty="0" smtClean="0">
                <a:latin typeface="Arial"/>
                <a:cs typeface="Arial"/>
              </a:rPr>
              <a:t>the ‘Next’ button </a:t>
            </a:r>
            <a:br>
              <a:rPr lang="en-GB" sz="1800" dirty="0" smtClean="0">
                <a:latin typeface="Arial"/>
                <a:cs typeface="Arial"/>
              </a:rPr>
            </a:br>
            <a:r>
              <a:rPr lang="en-GB" sz="1800" dirty="0" smtClean="0">
                <a:latin typeface="Arial"/>
                <a:cs typeface="Arial"/>
              </a:rPr>
              <a:t>to </a:t>
            </a:r>
            <a:r>
              <a:rPr lang="en-GB" sz="1800" dirty="0">
                <a:latin typeface="Arial"/>
                <a:cs typeface="Arial"/>
              </a:rPr>
              <a:t>move to the next slide.</a:t>
            </a: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15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7" name="Pentagon 12">
            <a:hlinkClick r:id="rId2" action="ppaction://hlinksldjump" highlightClick="1"/>
          </p:cNvPr>
          <p:cNvSpPr/>
          <p:nvPr/>
        </p:nvSpPr>
        <p:spPr bwMode="auto">
          <a:xfrm>
            <a:off x="1872457" y="2800798"/>
            <a:ext cx="5402262" cy="540279"/>
          </a:xfrm>
          <a:prstGeom prst="rect">
            <a:avLst/>
          </a:prstGeom>
          <a:solidFill>
            <a:schemeClr val="tx2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Entrepreneurs must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have </a:t>
            </a: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original ideas</a:t>
            </a:r>
            <a:endParaRPr lang="en-GB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Pentagon 13">
            <a:hlinkClick r:id="rId3" action="ppaction://hlinksldjump" highlightClick="1"/>
          </p:cNvPr>
          <p:cNvSpPr/>
          <p:nvPr/>
        </p:nvSpPr>
        <p:spPr bwMode="auto">
          <a:xfrm>
            <a:off x="1866666" y="4893788"/>
            <a:ext cx="5413844" cy="5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Entrepreneurs 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are huge risk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takers</a:t>
            </a:r>
            <a:endParaRPr lang="en-GB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Pentagon 14">
            <a:hlinkClick r:id="rId4" action="ppaction://hlinksldjump" highlightClick="1"/>
          </p:cNvPr>
          <p:cNvSpPr/>
          <p:nvPr/>
        </p:nvSpPr>
        <p:spPr bwMode="auto">
          <a:xfrm>
            <a:off x="1863990" y="3500769"/>
            <a:ext cx="5419196" cy="540000"/>
          </a:xfrm>
          <a:prstGeom prst="rect">
            <a:avLst/>
          </a:prstGeom>
          <a:solidFill>
            <a:srgbClr val="406B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Entrepreneurs are 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-than-life personalities</a:t>
            </a:r>
            <a:endParaRPr lang="en-GB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Pentagon 12">
            <a:hlinkClick r:id="" action="ppaction://hlinkshowjump?jump=nextslide" highlightClick="1"/>
          </p:cNvPr>
          <p:cNvSpPr/>
          <p:nvPr/>
        </p:nvSpPr>
        <p:spPr bwMode="auto">
          <a:xfrm>
            <a:off x="1865842" y="2106733"/>
            <a:ext cx="5415492" cy="54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Entrepreneurs must 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endParaRPr lang="en-GB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Pentagon 14">
            <a:hlinkClick r:id="rId5" action="ppaction://hlinksldjump" highlightClick="1"/>
          </p:cNvPr>
          <p:cNvSpPr/>
          <p:nvPr/>
        </p:nvSpPr>
        <p:spPr bwMode="auto">
          <a:xfrm>
            <a:off x="1866915" y="4191969"/>
            <a:ext cx="5413345" cy="540000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Entrepreneurs are egomaniacs</a:t>
            </a:r>
            <a:endParaRPr lang="en-GB" sz="1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Pentagon 12">
            <a:hlinkClick r:id="rId6" action="ppaction://hlinksldjump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latin typeface="Arial"/>
                <a:cs typeface="Arial"/>
              </a:rPr>
              <a:t>Next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974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16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8" name="Pentagon 13"/>
          <p:cNvSpPr/>
          <p:nvPr/>
        </p:nvSpPr>
        <p:spPr bwMode="auto">
          <a:xfrm>
            <a:off x="1238400" y="2634734"/>
            <a:ext cx="6660000" cy="17573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Whilst it is important for entrepreneurs to know about the market place  (industry) in which they wish to sell their product or service, they don</a:t>
            </a:r>
            <a:r>
              <a:rPr lang="ja-JP" altLang="en-GB" sz="1600" dirty="0">
                <a:solidFill>
                  <a:srgbClr val="FFFFFF"/>
                </a:solidFill>
              </a:rPr>
              <a:t>’</a:t>
            </a:r>
            <a:r>
              <a:rPr lang="en-GB" altLang="ja-JP" sz="1600" dirty="0">
                <a:solidFill>
                  <a:srgbClr val="FFFFFF"/>
                </a:solidFill>
              </a:rPr>
              <a:t>t need to know everything from the start. You can learn over time. The key to success is having the drive to learn!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6" name="Pentagon 12">
            <a:hlinkClick r:id="" action="ppaction://hlinkshowjump?jump=previousslide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Pentagon 12"/>
          <p:cNvSpPr/>
          <p:nvPr/>
        </p:nvSpPr>
        <p:spPr bwMode="auto">
          <a:xfrm>
            <a:off x="1238400" y="1978025"/>
            <a:ext cx="6660000" cy="540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Entrepreneurs must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experts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8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17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8" name="Pentagon 13"/>
          <p:cNvSpPr/>
          <p:nvPr/>
        </p:nvSpPr>
        <p:spPr bwMode="auto">
          <a:xfrm>
            <a:off x="1238400" y="2632603"/>
            <a:ext cx="6660000" cy="17663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solidFill>
                  <a:srgbClr val="FFFFFF"/>
                </a:solidFill>
                <a:latin typeface="Expert Sans Regular" charset="0"/>
              </a:rPr>
              <a:t>Whilst a lot of entrepreneurs are incredibly creative, a lot of successful businesses are just copies or adaptations of other businesses. The key is to make sure that you are doing it better than anyone else.</a:t>
            </a:r>
          </a:p>
        </p:txBody>
      </p:sp>
      <p:sp>
        <p:nvSpPr>
          <p:cNvPr id="7" name="Pentagon 12">
            <a:hlinkClick r:id="rId2" action="ppaction://hlinksldjump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Pentagon 12"/>
          <p:cNvSpPr/>
          <p:nvPr/>
        </p:nvSpPr>
        <p:spPr bwMode="auto">
          <a:xfrm>
            <a:off x="1238400" y="1978025"/>
            <a:ext cx="6660000" cy="540279"/>
          </a:xfrm>
          <a:prstGeom prst="rect">
            <a:avLst/>
          </a:prstGeom>
          <a:solidFill>
            <a:schemeClr val="tx2">
              <a:alpha val="5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Entrepreneurs must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have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original ideas</a:t>
            </a:r>
            <a:endParaRPr lang="en-GB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88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18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8" name="Pentagon 13"/>
          <p:cNvSpPr/>
          <p:nvPr/>
        </p:nvSpPr>
        <p:spPr bwMode="auto">
          <a:xfrm>
            <a:off x="1238400" y="2632325"/>
            <a:ext cx="6660000" cy="196572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solidFill>
                  <a:srgbClr val="FFFFFF"/>
                </a:solidFill>
                <a:latin typeface="Expert Sans Regular" charset="0"/>
              </a:rPr>
              <a:t>It</a:t>
            </a:r>
            <a:r>
              <a:rPr lang="ja-JP" altLang="en-GB" sz="1600" dirty="0">
                <a:solidFill>
                  <a:srgbClr val="FFFFFF"/>
                </a:solidFill>
                <a:latin typeface="Expert Sans Regular" charset="0"/>
              </a:rPr>
              <a:t>’</a:t>
            </a:r>
            <a:r>
              <a:rPr lang="en-GB" altLang="ja-JP" sz="1600" dirty="0">
                <a:solidFill>
                  <a:srgbClr val="FFFFFF"/>
                </a:solidFill>
                <a:latin typeface="Expert Sans Regular" charset="0"/>
              </a:rPr>
              <a:t>s true that people with big and bold personalities get noticed. But being the life and soul of the party is not important when you're starting a business. It</a:t>
            </a:r>
            <a:r>
              <a:rPr lang="ja-JP" altLang="en-GB" sz="1600" dirty="0">
                <a:solidFill>
                  <a:srgbClr val="FFFFFF"/>
                </a:solidFill>
                <a:latin typeface="Expert Sans Regular" charset="0"/>
              </a:rPr>
              <a:t>’</a:t>
            </a:r>
            <a:r>
              <a:rPr lang="en-GB" altLang="ja-JP" sz="1600" dirty="0">
                <a:solidFill>
                  <a:srgbClr val="FFFFFF"/>
                </a:solidFill>
                <a:latin typeface="Expert Sans Regular" charset="0"/>
              </a:rPr>
              <a:t>s more important to ensure that what you are offering is something people will want to buy and that you can convince others to work with you and buy from you. </a:t>
            </a:r>
            <a:endParaRPr lang="en-GB" sz="1600" dirty="0">
              <a:solidFill>
                <a:srgbClr val="FFFFFF"/>
              </a:solidFill>
              <a:latin typeface="Expert Sans Regular" charset="0"/>
            </a:endParaRPr>
          </a:p>
        </p:txBody>
      </p:sp>
      <p:sp>
        <p:nvSpPr>
          <p:cNvPr id="7" name="Pentagon 12">
            <a:hlinkClick r:id="rId2" action="ppaction://hlinksldjump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Pentagon 14"/>
          <p:cNvSpPr/>
          <p:nvPr/>
        </p:nvSpPr>
        <p:spPr bwMode="auto">
          <a:xfrm>
            <a:off x="1238400" y="1978025"/>
            <a:ext cx="6660000" cy="540000"/>
          </a:xfrm>
          <a:prstGeom prst="rect">
            <a:avLst/>
          </a:prstGeom>
          <a:solidFill>
            <a:srgbClr val="406B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Entrepreneurs are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-than-life personalities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8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19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7" name="Pentagon 12"/>
          <p:cNvSpPr/>
          <p:nvPr/>
        </p:nvSpPr>
        <p:spPr bwMode="auto">
          <a:xfrm>
            <a:off x="1238400" y="2632326"/>
            <a:ext cx="6660000" cy="172218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solidFill>
                  <a:srgbClr val="FFFFFF"/>
                </a:solidFill>
                <a:latin typeface="Expert Sans Regular" charset="0"/>
              </a:rPr>
              <a:t>Although some entrepreneurs may come across overly confident about themselves, the best will have what is known as a healthy ego. These are entrepreneurs who listen to the opinion of others, are able to take criticism and build relationships with others</a:t>
            </a:r>
            <a:r>
              <a:rPr lang="en-GB" sz="1600" dirty="0" smtClean="0">
                <a:solidFill>
                  <a:srgbClr val="FFFFFF"/>
                </a:solidFill>
                <a:latin typeface="Expert Sans Regular" charset="0"/>
              </a:rPr>
              <a:t>.</a:t>
            </a:r>
            <a:endParaRPr lang="en-GB" sz="1600" dirty="0">
              <a:solidFill>
                <a:srgbClr val="FFFFFF"/>
              </a:solidFill>
              <a:latin typeface="Expert Sans Regular" charset="0"/>
            </a:endParaRPr>
          </a:p>
        </p:txBody>
      </p:sp>
      <p:sp>
        <p:nvSpPr>
          <p:cNvPr id="8" name="Pentagon 12">
            <a:hlinkClick r:id="rId2" action="ppaction://hlinksldjump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Pentagon 14"/>
          <p:cNvSpPr/>
          <p:nvPr/>
        </p:nvSpPr>
        <p:spPr bwMode="auto">
          <a:xfrm>
            <a:off x="1238400" y="1978025"/>
            <a:ext cx="6660000" cy="540000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Entrepreneurs are egomaniacs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3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6814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AEEF"/>
                </a:solidFill>
                <a:latin typeface="Arial"/>
                <a:cs typeface="Arial"/>
              </a:rPr>
              <a:t>Successful entrepreneurs</a:t>
            </a:r>
            <a:endParaRPr lang="en-GB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2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Could you be 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0563" y="3611120"/>
            <a:ext cx="1989137" cy="523220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None/>
            </a:pPr>
            <a:r>
              <a:rPr lang="en-GB" sz="1400" dirty="0" smtClean="0">
                <a:solidFill>
                  <a:srgbClr val="00AEEF"/>
                </a:solidFill>
                <a:latin typeface="Arial"/>
                <a:cs typeface="Arial"/>
              </a:rPr>
              <a:t>Fraser Doherty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3416" y="3611120"/>
            <a:ext cx="1966118" cy="357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1400" dirty="0" smtClean="0">
                <a:solidFill>
                  <a:srgbClr val="00AEEF"/>
                </a:solidFill>
                <a:latin typeface="Arial"/>
                <a:cs typeface="Arial"/>
              </a:rPr>
              <a:t>Katy Sale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6039" y="3619586"/>
            <a:ext cx="1992841" cy="3570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GB" sz="1400" dirty="0" err="1" smtClean="0">
                <a:solidFill>
                  <a:srgbClr val="00AEEF"/>
                </a:solidFill>
                <a:latin typeface="Arial"/>
                <a:cs typeface="Arial"/>
              </a:rPr>
              <a:t>Shamil</a:t>
            </a:r>
            <a:r>
              <a:rPr lang="en-GB" sz="1400" dirty="0" smtClean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en-GB" sz="1400" dirty="0" err="1" smtClean="0">
                <a:solidFill>
                  <a:srgbClr val="00AEEF"/>
                </a:solidFill>
                <a:latin typeface="Arial"/>
                <a:cs typeface="Arial"/>
              </a:rPr>
              <a:t>Thakrar</a:t>
            </a:r>
            <a:endParaRPr lang="en-GB" sz="1400" dirty="0" smtClean="0">
              <a:solidFill>
                <a:srgbClr val="00AEEF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pic>
        <p:nvPicPr>
          <p:cNvPr id="16" name="Picture 15" descr="https://cdn.shopify.com/s/files/1/0150/9450/files/Fraser_Doherty_medium.jpg?625"/>
          <p:cNvPicPr>
            <a:picLocks noChangeAspect="1" noChangeArrowheads="1"/>
          </p:cNvPicPr>
          <p:nvPr/>
        </p:nvPicPr>
        <p:blipFill rotWithShape="1">
          <a:blip r:embed="rId3" cstate="print"/>
          <a:srcRect l="9150" t="2582" r="14777" b="6807"/>
          <a:stretch/>
        </p:blipFill>
        <p:spPr bwMode="auto">
          <a:xfrm>
            <a:off x="690563" y="1569600"/>
            <a:ext cx="1980002" cy="1980000"/>
          </a:xfrm>
          <a:prstGeom prst="rect">
            <a:avLst/>
          </a:prstGeom>
          <a:noFill/>
        </p:spPr>
      </p:pic>
      <p:sp>
        <p:nvSpPr>
          <p:cNvPr id="17" name="Content Placeholder 10"/>
          <p:cNvSpPr txBox="1">
            <a:spLocks/>
          </p:cNvSpPr>
          <p:nvPr/>
        </p:nvSpPr>
        <p:spPr bwMode="auto">
          <a:xfrm>
            <a:off x="694174" y="1106122"/>
            <a:ext cx="7480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rgbClr val="000000"/>
                </a:solidFill>
                <a:latin typeface="+mn-lt"/>
              </a:defRPr>
            </a:lvl2pPr>
            <a:lvl3pPr marL="571500" indent="-34290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3pPr>
            <a:lvl4pPr marL="862013" indent="-2905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rgbClr val="000000"/>
                </a:solidFill>
                <a:latin typeface="+mn-lt"/>
              </a:defRPr>
            </a:lvl4pPr>
            <a:lvl5pPr marL="1204913" indent="-34290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>
                <a:latin typeface="Arial"/>
                <a:cs typeface="Arial"/>
              </a:rPr>
              <a:t>Can you match </a:t>
            </a:r>
            <a:r>
              <a:rPr lang="en-GB" sz="1800" dirty="0" smtClean="0">
                <a:latin typeface="Arial"/>
                <a:cs typeface="Arial"/>
              </a:rPr>
              <a:t>Fraser, Katy and </a:t>
            </a:r>
            <a:r>
              <a:rPr lang="en-GB" sz="1800" dirty="0" err="1" smtClean="0">
                <a:latin typeface="Arial"/>
                <a:cs typeface="Arial"/>
              </a:rPr>
              <a:t>Shamil</a:t>
            </a:r>
            <a:r>
              <a:rPr lang="en-GB" sz="1800" dirty="0" smtClean="0">
                <a:latin typeface="Arial"/>
                <a:cs typeface="Arial"/>
              </a:rPr>
              <a:t> to their business?</a:t>
            </a: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4" t="48" r="19321" b="48"/>
          <a:stretch/>
        </p:blipFill>
        <p:spPr>
          <a:xfrm>
            <a:off x="6454775" y="1562100"/>
            <a:ext cx="1980000" cy="19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r="19221"/>
          <a:stretch/>
        </p:blipFill>
        <p:spPr>
          <a:xfrm>
            <a:off x="3585175" y="1562100"/>
            <a:ext cx="1980000" cy="1980000"/>
          </a:xfrm>
          <a:prstGeom prst="rect">
            <a:avLst/>
          </a:prstGeom>
        </p:spPr>
      </p:pic>
      <p:sp>
        <p:nvSpPr>
          <p:cNvPr id="18" name="Pentagon 14"/>
          <p:cNvSpPr/>
          <p:nvPr/>
        </p:nvSpPr>
        <p:spPr bwMode="auto">
          <a:xfrm>
            <a:off x="690563" y="4197880"/>
            <a:ext cx="1980000" cy="16891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08000" rIns="144000" bIns="144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/>
                <a:cs typeface="Arial"/>
              </a:rPr>
              <a:t>Founder of Princess </a:t>
            </a: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Parties, plans events and parties for girls </a:t>
            </a:r>
            <a:r>
              <a:rPr lang="en-GB" sz="1400" spc="-40" dirty="0" smtClean="0">
                <a:solidFill>
                  <a:schemeClr val="tx1"/>
                </a:solidFill>
                <a:latin typeface="Arial"/>
                <a:cs typeface="Arial"/>
              </a:rPr>
              <a:t>aged 4</a:t>
            </a:r>
            <a:r>
              <a:rPr lang="en-GB" sz="1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1400" spc="-40" dirty="0" smtClean="0">
                <a:solidFill>
                  <a:schemeClr val="tx1"/>
                </a:solidFill>
                <a:latin typeface="Arial"/>
                <a:cs typeface="Arial"/>
              </a:rPr>
              <a:t>– 18 </a:t>
            </a:r>
            <a:r>
              <a:rPr lang="en-GB" sz="1400" spc="-40" dirty="0">
                <a:solidFill>
                  <a:schemeClr val="tx1"/>
                </a:solidFill>
                <a:latin typeface="Arial"/>
                <a:cs typeface="Arial"/>
              </a:rPr>
              <a:t>years old.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9" name="Pentagon 14"/>
          <p:cNvSpPr/>
          <p:nvPr/>
        </p:nvSpPr>
        <p:spPr bwMode="auto">
          <a:xfrm>
            <a:off x="3587750" y="4197880"/>
            <a:ext cx="1980000" cy="16864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08000" rIns="144000" bIns="144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Opened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cs typeface="Arial"/>
              </a:rPr>
              <a:t>Dishoom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b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sz="1400" dirty="0" smtClean="0">
                <a:solidFill>
                  <a:srgbClr val="FFFFFF"/>
                </a:solidFill>
                <a:latin typeface="Arial"/>
                <a:cs typeface="Arial"/>
              </a:rPr>
              <a:t>an Indian restaurant putting a modern twist on Indian cooking.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Pentagon 14"/>
          <p:cNvSpPr/>
          <p:nvPr/>
        </p:nvSpPr>
        <p:spPr bwMode="auto">
          <a:xfrm>
            <a:off x="6467475" y="4197879"/>
            <a:ext cx="1980000" cy="168910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08000" rIns="144000" bIns="144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Established </a:t>
            </a:r>
            <a:r>
              <a:rPr lang="en-GB" sz="1400" dirty="0" err="1" smtClean="0">
                <a:solidFill>
                  <a:schemeClr val="tx1"/>
                </a:solidFill>
                <a:latin typeface="Arial"/>
                <a:cs typeface="Arial"/>
              </a:rPr>
              <a:t>SuperJam</a:t>
            </a:r>
            <a:r>
              <a:rPr lang="en-GB" sz="1400" dirty="0" smtClean="0">
                <a:solidFill>
                  <a:schemeClr val="tx1"/>
                </a:solidFill>
                <a:latin typeface="Arial"/>
                <a:cs typeface="Arial"/>
              </a:rPr>
              <a:t> at age of 14 using a family recipe. The jam now sells in over 2,000 supermarkets worldwide.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20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7" name="Pentagon 12"/>
          <p:cNvSpPr/>
          <p:nvPr/>
        </p:nvSpPr>
        <p:spPr bwMode="auto">
          <a:xfrm>
            <a:off x="1239185" y="2632324"/>
            <a:ext cx="6660000" cy="1451214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144000" rIns="144000" bIns="14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600" dirty="0">
                <a:solidFill>
                  <a:srgbClr val="FFFFFF"/>
                </a:solidFill>
                <a:latin typeface="Expert Sans Regular" charset="0"/>
              </a:rPr>
              <a:t>Starting a new business or launching a new idea can be risky, especially when </a:t>
            </a:r>
            <a:r>
              <a:rPr lang="en-GB" sz="1600" dirty="0" smtClean="0">
                <a:solidFill>
                  <a:srgbClr val="FFFFFF"/>
                </a:solidFill>
                <a:latin typeface="Expert Sans Regular" charset="0"/>
              </a:rPr>
              <a:t>you’</a:t>
            </a:r>
            <a:r>
              <a:rPr lang="en-GB" altLang="ja-JP" sz="1600" dirty="0" smtClean="0">
                <a:solidFill>
                  <a:srgbClr val="FFFFFF"/>
                </a:solidFill>
                <a:latin typeface="Expert Sans Regular" charset="0"/>
              </a:rPr>
              <a:t>ve </a:t>
            </a:r>
            <a:r>
              <a:rPr lang="en-GB" altLang="ja-JP" sz="1600" dirty="0">
                <a:solidFill>
                  <a:srgbClr val="FFFFFF"/>
                </a:solidFill>
                <a:latin typeface="Expert Sans Regular" charset="0"/>
              </a:rPr>
              <a:t>put money into your idea. But the best entrepreneurs work out (calculate) the risks involved and plan for these. </a:t>
            </a:r>
            <a:endParaRPr lang="en-GB" sz="1600" dirty="0">
              <a:solidFill>
                <a:srgbClr val="FFFFFF"/>
              </a:solidFill>
              <a:latin typeface="Expert Sans Regular" charset="0"/>
            </a:endParaRPr>
          </a:p>
        </p:txBody>
      </p:sp>
      <p:sp>
        <p:nvSpPr>
          <p:cNvPr id="6" name="Pentagon 12">
            <a:hlinkClick r:id="rId2" action="ppaction://hlinksldjump" highlightClick="1"/>
          </p:cNvPr>
          <p:cNvSpPr/>
          <p:nvPr/>
        </p:nvSpPr>
        <p:spPr bwMode="auto">
          <a:xfrm>
            <a:off x="7113434" y="5674141"/>
            <a:ext cx="1549708" cy="382172"/>
          </a:xfrm>
          <a:prstGeom prst="rect">
            <a:avLst/>
          </a:prstGeom>
          <a:solidFill>
            <a:srgbClr val="80C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Back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Pentagon 13"/>
          <p:cNvSpPr/>
          <p:nvPr/>
        </p:nvSpPr>
        <p:spPr bwMode="auto">
          <a:xfrm>
            <a:off x="1239349" y="1978025"/>
            <a:ext cx="6660000" cy="5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Entrepreneurs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are huge risk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takers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itle 22"/>
          <p:cNvSpPr>
            <a:spLocks noGrp="1"/>
          </p:cNvSpPr>
          <p:nvPr>
            <p:ph type="title"/>
          </p:nvPr>
        </p:nvSpPr>
        <p:spPr>
          <a:xfrm>
            <a:off x="696913" y="349091"/>
            <a:ext cx="8062912" cy="492443"/>
          </a:xfrm>
        </p:spPr>
        <p:txBody>
          <a:bodyPr/>
          <a:lstStyle/>
          <a:p>
            <a:r>
              <a:rPr lang="en-GB" sz="3200" dirty="0">
                <a:solidFill>
                  <a:srgbClr val="00B0F0"/>
                </a:solidFill>
                <a:latin typeface="Arial"/>
                <a:cs typeface="Arial"/>
              </a:rPr>
              <a:t>Myth busters</a:t>
            </a:r>
            <a:endParaRPr lang="en-US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317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70" y="351208"/>
            <a:ext cx="8062912" cy="492443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Being employed versus working for yourself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21</a:t>
            </a:fld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  |  Could you be an entrepreneur?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22433"/>
              </p:ext>
            </p:extLst>
          </p:nvPr>
        </p:nvGraphicFramePr>
        <p:xfrm>
          <a:off x="739775" y="1328738"/>
          <a:ext cx="7777163" cy="4505392"/>
        </p:xfrm>
        <a:graphic>
          <a:graphicData uri="http://schemas.openxmlformats.org/drawingml/2006/table">
            <a:tbl>
              <a:tblPr/>
              <a:tblGrid>
                <a:gridCol w="1800225"/>
                <a:gridCol w="1079500"/>
                <a:gridCol w="1152525"/>
                <a:gridCol w="1223963"/>
                <a:gridCol w="1104900"/>
                <a:gridCol w="1416050"/>
              </a:tblGrid>
              <a:tr h="642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Job security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Other benefits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Flexibility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Responsibility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338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Being employed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by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 organisation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Regular  income and job security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Will typically be paid for holiday and sick leave, and have access to benefits such </a:t>
                      </a:r>
                      <a:r>
                        <a:rPr kumimoji="0" lang="en-GB" sz="1200" b="0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as an employer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pension or private health  care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Generally less opportunity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to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vary your working hours and will have a set number of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holiday days to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take each year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 have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less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freedom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to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make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your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own  decisions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 are not responsible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for the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overall performance of the organisation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Working for yourself </a:t>
                      </a:r>
                      <a:r>
                        <a:rPr kumimoji="0" lang="en-GB" sz="14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or starting a business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Income 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and work available </a:t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may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vary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 need to make your own pension arrangement, you don</a:t>
                      </a:r>
                      <a:r>
                        <a:rPr kumimoji="0" lang="ja-JP" alt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 get paid for sick leave/ holiday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More freedom to work varied hours and take holiday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 are your own boss and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so have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ultimate control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You are responsible for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the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performance </a:t>
                      </a:r>
                      <a:r>
                        <a:rPr kumimoji="0" lang="en-GB" sz="1200" b="0" i="0" u="none" strike="noStrike" cap="none" spc="-1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of </a:t>
                      </a:r>
                      <a:r>
                        <a:rPr kumimoji="0" lang="en-GB" sz="1200" b="0" i="0" u="none" strike="noStrike" cap="none" spc="-1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the organisation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/>
                      </a:r>
                      <a:b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</a:b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and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whether it succeeds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/>
              <a:pPr algn="l">
                <a:defRPr/>
              </a:pPr>
              <a:t>3</a:t>
            </a:fld>
            <a:r>
              <a:rPr lang="en-US" sz="900" dirty="0" smtClean="0"/>
              <a:t>  |  Barclays presentation title  |  30 January 2012</a:t>
            </a:r>
            <a:endParaRPr lang="en-US" sz="9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1" y="351208"/>
            <a:ext cx="8062912" cy="492443"/>
          </a:xfrm>
        </p:spPr>
        <p:txBody>
          <a:bodyPr/>
          <a:lstStyle/>
          <a:p>
            <a:r>
              <a:rPr lang="en-GB" sz="3200" dirty="0" smtClean="0">
                <a:solidFill>
                  <a:srgbClr val="00AEEF"/>
                </a:solidFill>
                <a:latin typeface="Arial"/>
                <a:cs typeface="Arial"/>
              </a:rPr>
              <a:t>Is there a difference?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37119" y="1104476"/>
            <a:ext cx="8004175" cy="415498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98000" indent="-198000">
              <a:lnSpc>
                <a:spcPct val="150000"/>
              </a:lnSpc>
              <a:spcBef>
                <a:spcPts val="450"/>
              </a:spcBef>
              <a:buClrTx/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Self-employed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people work for themselves. They will generally offer a product or service that already exists, but may try to do this in a different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better way. A self-employed person could be an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entrepreneur,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but not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entrepreneurs are self-employed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198000" indent="-198000">
              <a:lnSpc>
                <a:spcPct val="150000"/>
              </a:lnSpc>
              <a:spcBef>
                <a:spcPts val="450"/>
              </a:spcBef>
              <a:buClrTx/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An entrepreneur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is someone who aspires to come up with an idea for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innovative business, product or service. They could be self-employed, but not all entrepreneurs are self employed. </a:t>
            </a:r>
            <a:endParaRPr lang="en-GB" sz="1800" spc="-3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684000" y="631440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3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4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entrepreneur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36713" y="1144059"/>
            <a:ext cx="58848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5400" dirty="0">
                <a:solidFill>
                  <a:srgbClr val="00AEEF"/>
                </a:solidFill>
              </a:rPr>
              <a:t>Quiz: Are you a born </a:t>
            </a:r>
            <a:r>
              <a:rPr lang="en-GB" sz="5400" dirty="0" smtClean="0">
                <a:solidFill>
                  <a:srgbClr val="00AEEF"/>
                </a:solidFill>
              </a:rPr>
              <a:t>entrepreneur? </a:t>
            </a:r>
            <a:endParaRPr lang="en-GB" sz="5400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5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7551" y="1209017"/>
            <a:ext cx="8062912" cy="492443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Which would you find more enjoyable?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1673779"/>
            <a:ext cx="8004175" cy="4154984"/>
          </a:xfrm>
          <a:prstGeom prst="rect">
            <a:avLst/>
          </a:prstGeom>
        </p:spPr>
        <p:txBody>
          <a:bodyPr lIns="0" numCol="1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(a)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Dealing with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real-life situations, closing a deal, winning a new client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.</a:t>
            </a:r>
          </a:p>
          <a:p>
            <a:pPr marL="342900" indent="-342900">
              <a:spcBef>
                <a:spcPts val="0"/>
              </a:spcBef>
              <a:buAutoNum type="alphaLcParenBoth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(b)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Day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dreaming about products that don't yet exist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.</a:t>
            </a: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3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6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7551" y="1214808"/>
            <a:ext cx="8062912" cy="492443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latin typeface="Arial"/>
                <a:cs typeface="Arial"/>
              </a:rPr>
              <a:t>Which description best fits you?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8134" y="2207190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(a) I relate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more to people, things and information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defRPr/>
            </a:pPr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(b) I 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respond powerfully to beauty and often find it in things others don't.</a:t>
            </a:r>
          </a:p>
        </p:txBody>
      </p:sp>
    </p:spTree>
    <p:extLst>
      <p:ext uri="{BB962C8B-B14F-4D97-AF65-F5344CB8AC3E}">
        <p14:creationId xmlns:p14="http://schemas.microsoft.com/office/powerpoint/2010/main" val="2522783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7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0" y="1213275"/>
            <a:ext cx="8062912" cy="984885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When you hit a block in reaching a goal, which are you more likely to say to yourself?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2694551"/>
            <a:ext cx="8464550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355600" algn="l"/>
                <a:tab pos="6270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(a) If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I can just stick to my game plan and persevere, I'll get there,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</a:b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	I've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done it before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355600" algn="l"/>
                <a:tab pos="6270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355600" algn="l"/>
                <a:tab pos="6270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355600" algn="l"/>
                <a:tab pos="6270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(b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)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Maybe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there's another way to reach my goal, besides, I'd rather try 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</a:br>
            <a:r>
              <a:rPr lang="en-GB" sz="1800" dirty="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	something new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"/>
              </a:rPr>
              <a:t>anyway.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45000"/>
              <a:tabLst>
                <a:tab pos="355600" algn="l"/>
                <a:tab pos="627063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GB" sz="1800" dirty="0">
              <a:solidFill>
                <a:srgbClr val="000000"/>
              </a:solidFill>
              <a:latin typeface="Arial"/>
              <a:ea typeface="Arial Unicode MS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35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8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6385" y="1209730"/>
            <a:ext cx="8062912" cy="1477328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If you're forced to break a promise to your best friend, which would you be more likely to say to yourself?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1200" y="3019422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(a) Well, we're good friends; they will understand.</a:t>
            </a: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(b) I'll either find a way to keep my promise or make it up to them somehow.</a:t>
            </a:r>
            <a:b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GB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165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83708" y="6316020"/>
            <a:ext cx="289560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rtl="0" fontAlgn="base">
              <a:spcBef>
                <a:spcPct val="50000"/>
              </a:spcBef>
              <a:spcAft>
                <a:spcPct val="0"/>
              </a:spcAft>
              <a:def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F500F8-9B76-40B1-A569-C00F219B0618}" type="slidenum"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pPr algn="l">
                <a:defRPr/>
              </a:pPr>
              <a:t>9</a:t>
            </a:fld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 |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Could you be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entrepreneur?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902" y="1199091"/>
            <a:ext cx="8062912" cy="984885"/>
          </a:xfrm>
        </p:spPr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Which statement best describes what </a:t>
            </a:r>
            <a:r>
              <a:rPr lang="en-GB" sz="3200" dirty="0" smtClean="0">
                <a:latin typeface="Arial"/>
                <a:cs typeface="Arial"/>
              </a:rPr>
              <a:t>you </a:t>
            </a:r>
            <a:br>
              <a:rPr lang="en-GB" sz="3200" dirty="0" smtClean="0">
                <a:latin typeface="Arial"/>
                <a:cs typeface="Arial"/>
              </a:rPr>
            </a:br>
            <a:r>
              <a:rPr lang="en-GB" sz="3200" dirty="0" smtClean="0">
                <a:latin typeface="Arial"/>
                <a:cs typeface="Arial"/>
              </a:rPr>
              <a:t>do </a:t>
            </a:r>
            <a:r>
              <a:rPr lang="en-GB" sz="3200" dirty="0">
                <a:latin typeface="Arial"/>
                <a:cs typeface="Arial"/>
              </a:rPr>
              <a:t>when faced with a task you dislike?</a:t>
            </a:r>
            <a:endParaRPr lang="en-US" dirty="0">
              <a:solidFill>
                <a:srgbClr val="00AEE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" y="2414612"/>
            <a:ext cx="8004175" cy="4154984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2pPr>
            <a:lvl3pPr marL="68262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195388" indent="-22066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4pPr>
            <a:lvl5pPr marL="1717675" indent="-341313" algn="l" rtl="0"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Tx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ts val="0"/>
              </a:spcBef>
              <a:buClrTx/>
              <a:buAutoNum type="alphaLcParenBoth"/>
              <a:tabLst>
                <a:tab pos="355600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The sooner I get this out of the way, the sooner I won't have to think about 	it anymore.</a:t>
            </a:r>
          </a:p>
          <a:p>
            <a:pPr>
              <a:spcBef>
                <a:spcPts val="0"/>
              </a:spcBef>
              <a:buClrTx/>
              <a:tabLst>
                <a:tab pos="355600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GB" sz="18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ClrTx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GB" sz="1800" dirty="0">
                <a:solidFill>
                  <a:srgbClr val="000000"/>
                </a:solidFill>
                <a:latin typeface="Arial"/>
                <a:cs typeface="Arial"/>
              </a:rPr>
              <a:t>b) </a:t>
            </a:r>
            <a:r>
              <a:rPr lang="en-GB" sz="1800" dirty="0" smtClean="0">
                <a:solidFill>
                  <a:srgbClr val="000000"/>
                </a:solidFill>
                <a:latin typeface="Arial" charset="0"/>
              </a:rPr>
              <a:t>I know I've got to do it sometime – just not now.</a:t>
            </a:r>
            <a:r>
              <a:rPr lang="en-GB" sz="1800" dirty="0" smtClean="0">
                <a:solidFill>
                  <a:srgbClr val="000000"/>
                </a:solidFill>
                <a:latin typeface="Expert Sans Regular" charset="0"/>
                <a:cs typeface="Times New Roman" charset="0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Expert Sans Regular" charset="0"/>
                <a:cs typeface="Times New Roman" charset="0"/>
              </a:rPr>
            </a:br>
            <a:endParaRPr lang="en-GB" sz="1800" dirty="0">
              <a:solidFill>
                <a:srgbClr val="000000"/>
              </a:solidFill>
              <a:latin typeface="Expert Sans Regular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80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FC_LANG_LAST_USED" val="en"/>
  <p:tag name="SFC_PRES_TASKPANE_ID" val="100"/>
</p:tagLst>
</file>

<file path=ppt/theme/theme1.xml><?xml version="1.0" encoding="utf-8"?>
<a:theme xmlns:a="http://schemas.openxmlformats.org/drawingml/2006/main" name="LAN039_Barclays_Template_blue_021612_7c">
  <a:themeElements>
    <a:clrScheme name="Barclays blue bkgd colors">
      <a:dk1>
        <a:srgbClr val="FFFFFF"/>
      </a:dk1>
      <a:lt1>
        <a:srgbClr val="006991"/>
      </a:lt1>
      <a:dk2>
        <a:srgbClr val="969696"/>
      </a:dk2>
      <a:lt2>
        <a:srgbClr val="00AEEF"/>
      </a:lt2>
      <a:accent1>
        <a:srgbClr val="FBDB81"/>
      </a:accent1>
      <a:accent2>
        <a:srgbClr val="EC8A40"/>
      </a:accent2>
      <a:accent3>
        <a:srgbClr val="CB5151"/>
      </a:accent3>
      <a:accent4>
        <a:srgbClr val="00395C"/>
      </a:accent4>
      <a:accent5>
        <a:srgbClr val="FFFFFF"/>
      </a:accent5>
      <a:accent6>
        <a:srgbClr val="809CAE"/>
      </a:accent6>
      <a:hlink>
        <a:srgbClr val="007882"/>
      </a:hlink>
      <a:folHlink>
        <a:srgbClr val="143C78"/>
      </a:folHlink>
    </a:clrScheme>
    <a:fontScheme name="Barclays_template_fonts">
      <a:majorFont>
        <a:latin typeface="Expert Sans Regular"/>
        <a:ea typeface=""/>
        <a:cs typeface=""/>
      </a:majorFont>
      <a:minorFont>
        <a:latin typeface="Expert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Slide master 1 1">
        <a:dk1>
          <a:srgbClr val="000000"/>
        </a:dk1>
        <a:lt1>
          <a:srgbClr val="FFFFFF"/>
        </a:lt1>
        <a:dk2>
          <a:srgbClr val="0F90C3"/>
        </a:dk2>
        <a:lt2>
          <a:srgbClr val="00AEEF"/>
        </a:lt2>
        <a:accent1>
          <a:srgbClr val="4D595F"/>
        </a:accent1>
        <a:accent2>
          <a:srgbClr val="00A9B1"/>
        </a:accent2>
        <a:accent3>
          <a:srgbClr val="FFFFFF"/>
        </a:accent3>
        <a:accent4>
          <a:srgbClr val="000000"/>
        </a:accent4>
        <a:accent5>
          <a:srgbClr val="B2B5B6"/>
        </a:accent5>
        <a:accent6>
          <a:srgbClr val="0099A0"/>
        </a:accent6>
        <a:hlink>
          <a:srgbClr val="007882"/>
        </a:hlink>
        <a:folHlink>
          <a:srgbClr val="143C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LAN039_Barclays_Template_blue_021612_7c</Template>
  <TotalTime>1230</TotalTime>
  <Words>1075</Words>
  <Application>Microsoft Office PowerPoint</Application>
  <PresentationFormat>On-screen Show (4:3)</PresentationFormat>
  <Paragraphs>147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LAN039_Barclays_Template_blue_021612_7c</vt:lpstr>
      <vt:lpstr>PowerPoint Presentation</vt:lpstr>
      <vt:lpstr>Successful entrepreneurs</vt:lpstr>
      <vt:lpstr>Is there a difference?</vt:lpstr>
      <vt:lpstr>PowerPoint Presentation</vt:lpstr>
      <vt:lpstr>Which would you find more enjoyable?</vt:lpstr>
      <vt:lpstr>Which description best fits you?</vt:lpstr>
      <vt:lpstr>When you hit a block in reaching a goal, which are you more likely to say to yourself?</vt:lpstr>
      <vt:lpstr>If you're forced to break a promise to your best friend, which would you be more likely to say to yourself?</vt:lpstr>
      <vt:lpstr>Which statement best describes what you  do when faced with a task you dislike?</vt:lpstr>
      <vt:lpstr>After you've been to a party with a lot of other people, which are you more likely  to feel?</vt:lpstr>
      <vt:lpstr>On holiday, how would you prefer to spend most of your time?</vt:lpstr>
      <vt:lpstr>When you've been successful at something, you feel it's been mostly because:</vt:lpstr>
      <vt:lpstr>The Results</vt:lpstr>
      <vt:lpstr>Skills and qualities of an entrepreneur </vt:lpstr>
      <vt:lpstr>Myth busters</vt:lpstr>
      <vt:lpstr>Myth busters</vt:lpstr>
      <vt:lpstr>Myth busters</vt:lpstr>
      <vt:lpstr>Myth busters</vt:lpstr>
      <vt:lpstr>Myth busters</vt:lpstr>
      <vt:lpstr>Myth busters</vt:lpstr>
      <vt:lpstr>Being employed versus working for yourself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screen presentation</dc:title>
  <dc:creator>philip.bazany</dc:creator>
  <cp:lastModifiedBy>template</cp:lastModifiedBy>
  <cp:revision>128</cp:revision>
  <cp:lastPrinted>2013-11-08T16:52:31Z</cp:lastPrinted>
  <dcterms:created xsi:type="dcterms:W3CDTF">2012-02-17T11:29:38Z</dcterms:created>
  <dcterms:modified xsi:type="dcterms:W3CDTF">2015-03-02T09:32:58Z</dcterms:modified>
</cp:coreProperties>
</file>